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60" r:id="rId6"/>
    <p:sldId id="271" r:id="rId7"/>
    <p:sldId id="270" r:id="rId8"/>
    <p:sldId id="272" r:id="rId9"/>
    <p:sldId id="274" r:id="rId10"/>
    <p:sldId id="277" r:id="rId11"/>
    <p:sldId id="261" r:id="rId12"/>
    <p:sldId id="275" r:id="rId13"/>
    <p:sldId id="259" r:id="rId14"/>
    <p:sldId id="262" r:id="rId15"/>
    <p:sldId id="263" r:id="rId16"/>
    <p:sldId id="264" r:id="rId17"/>
    <p:sldId id="265" r:id="rId18"/>
    <p:sldId id="266" r:id="rId19"/>
    <p:sldId id="267" r:id="rId20"/>
    <p:sldId id="268" r:id="rId21"/>
    <p:sldId id="269" r:id="rId22"/>
    <p:sldId id="273" r:id="rId23"/>
    <p:sldId id="27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2017/8/6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2: many input to one output</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79695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Task and record 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a:t>
            </a:r>
            <a:r>
              <a:rPr lang="en-US" altLang="zh-CN" b="1" dirty="0" smtClean="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a:t>
            </a:r>
            <a:r>
              <a:rPr lang="en-US" altLang="zh-CN" b="1" dirty="0" smtClean="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cxnSp>
        <p:nvCxnSpPr>
          <p:cNvPr id="28" name="直接箭头连接符 27"/>
          <p:cNvCxnSpPr>
            <a:stCxn id="30" idx="1"/>
          </p:cNvCxnSpPr>
          <p:nvPr/>
        </p:nvCxnSpPr>
        <p:spPr>
          <a:xfrm flipH="1" flipV="1">
            <a:off x="3014941" y="3861048"/>
            <a:ext cx="3703710" cy="774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18651" y="4173473"/>
            <a:ext cx="2420821" cy="923330"/>
          </a:xfrm>
          <a:prstGeom prst="rect">
            <a:avLst/>
          </a:prstGeom>
          <a:noFill/>
        </p:spPr>
        <p:txBody>
          <a:bodyPr wrap="square" rtlCol="0">
            <a:spAutoFit/>
          </a:bodyPr>
          <a:lstStyle/>
          <a:p>
            <a:r>
              <a:rPr lang="en-US" altLang="zh-CN" dirty="0" smtClean="0"/>
              <a:t>Calculate different population parameters in each window</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4" name="右大括号 3"/>
          <p:cNvSpPr/>
          <p:nvPr/>
        </p:nvSpPr>
        <p:spPr>
          <a:xfrm>
            <a:off x="5436096" y="3789040"/>
            <a:ext cx="216024" cy="18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652120" y="4504474"/>
            <a:ext cx="3487352" cy="923330"/>
          </a:xfrm>
          <a:prstGeom prst="rect">
            <a:avLst/>
          </a:prstGeom>
          <a:noFill/>
        </p:spPr>
        <p:txBody>
          <a:bodyPr wrap="square" rtlCol="0">
            <a:spAutoFit/>
          </a:bodyPr>
          <a:lstStyle/>
          <a:p>
            <a:r>
              <a:rPr lang="en-US" altLang="zh-CN" dirty="0" smtClean="0"/>
              <a:t>Split whole genome into different stretch to calculate in different slave process or machine</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363272"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a:t>
            </a:r>
            <a:r>
              <a:rPr lang="en-US" altLang="zh-CN" b="1" dirty="0" smtClean="0">
                <a:solidFill>
                  <a:srgbClr val="FF0000"/>
                </a:solidFill>
              </a:rPr>
              <a:t>four modules</a:t>
            </a:r>
            <a:r>
              <a:rPr lang="en-US" altLang="zh-CN" dirty="0" smtClean="0"/>
              <a:t>, focus on evolutionary genomics, and could be easily develop into more powerful system to visualize, mine and analyses genomes data.</a:t>
            </a:r>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196752"/>
            <a:ext cx="8229600" cy="5328592"/>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
        <p:nvSpPr>
          <p:cNvPr id="5" name="矩形 4"/>
          <p:cNvSpPr/>
          <p:nvPr/>
        </p:nvSpPr>
        <p:spPr>
          <a:xfrm>
            <a:off x="3399361" y="3816037"/>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CatalogSNP_withaaseq_cdsseq.py</a:t>
            </a:r>
            <a:endParaRPr lang="zh-CN" altLang="en-US" dirty="0">
              <a:solidFill>
                <a:schemeClr val="tx1"/>
              </a:solidFill>
            </a:endParaRPr>
          </a:p>
        </p:txBody>
      </p:sp>
      <p:sp>
        <p:nvSpPr>
          <p:cNvPr id="6" name="TextBox 5"/>
          <p:cNvSpPr txBox="1"/>
          <p:nvPr/>
        </p:nvSpPr>
        <p:spPr>
          <a:xfrm>
            <a:off x="0" y="2970232"/>
            <a:ext cx="2928571" cy="4247317"/>
          </a:xfrm>
          <a:prstGeom prst="rect">
            <a:avLst/>
          </a:prstGeom>
          <a:noFill/>
        </p:spPr>
        <p:txBody>
          <a:bodyPr wrap="square" rtlCol="0">
            <a:spAutoFit/>
          </a:bodyPr>
          <a:lstStyle/>
          <a:p>
            <a:r>
              <a:rPr lang="en-US" altLang="zh-CN" dirty="0" smtClean="0"/>
              <a:t>-v SNPs </a:t>
            </a:r>
            <a:r>
              <a:rPr lang="en-US" altLang="zh-CN" dirty="0" err="1" smtClean="0"/>
              <a:t>mysql</a:t>
            </a:r>
            <a:r>
              <a:rPr lang="zh-CN" altLang="en-US" dirty="0" smtClean="0"/>
              <a:t> </a:t>
            </a:r>
            <a:r>
              <a:rPr lang="en-US" altLang="zh-CN" dirty="0" smtClean="0"/>
              <a:t>table name</a:t>
            </a:r>
          </a:p>
          <a:p>
            <a:r>
              <a:rPr lang="en-US" altLang="zh-CN" dirty="0" smtClean="0"/>
              <a:t>-V VCF file name</a:t>
            </a:r>
          </a:p>
          <a:p>
            <a:r>
              <a:rPr lang="en-US" altLang="zh-CN" dirty="0" smtClean="0"/>
              <a:t>-r reference </a:t>
            </a:r>
            <a:r>
              <a:rPr lang="en-US" altLang="zh-CN" dirty="0" err="1" smtClean="0"/>
              <a:t>fasta</a:t>
            </a:r>
            <a:r>
              <a:rPr lang="en-US" altLang="zh-CN" dirty="0" smtClean="0"/>
              <a:t> file</a:t>
            </a:r>
          </a:p>
          <a:p>
            <a:r>
              <a:rPr lang="en-US" altLang="zh-CN" dirty="0" smtClean="0"/>
              <a:t>-g GTF file</a:t>
            </a:r>
          </a:p>
          <a:p>
            <a:r>
              <a:rPr lang="en-US" altLang="zh-CN" dirty="0" smtClean="0"/>
              <a:t>-o output path</a:t>
            </a:r>
          </a:p>
          <a:p>
            <a:r>
              <a:rPr lang="en-US" altLang="zh-CN" dirty="0" smtClean="0"/>
              <a:t>-b bed</a:t>
            </a:r>
            <a:r>
              <a:rPr lang="zh-CN" altLang="en-US" dirty="0" smtClean="0"/>
              <a:t> </a:t>
            </a:r>
            <a:r>
              <a:rPr lang="en-US" altLang="zh-CN" dirty="0" smtClean="0"/>
              <a:t>file</a:t>
            </a:r>
            <a:r>
              <a:rPr lang="zh-CN" altLang="en-US" dirty="0" smtClean="0"/>
              <a:t>（</a:t>
            </a:r>
            <a:r>
              <a:rPr lang="en-US" altLang="zh-CN" dirty="0" smtClean="0"/>
              <a:t>…</a:t>
            </a:r>
            <a:r>
              <a:rPr lang="en-US" altLang="zh-CN" dirty="0" err="1" smtClean="0"/>
              <a:t>ing</a:t>
            </a:r>
            <a:r>
              <a:rPr lang="zh-CN" altLang="en-US" dirty="0" smtClean="0"/>
              <a:t>）</a:t>
            </a:r>
            <a:endParaRPr lang="en-US" altLang="zh-CN" dirty="0" smtClean="0"/>
          </a:p>
          <a:p>
            <a:r>
              <a:rPr lang="en-US" altLang="zh-CN" dirty="0" smtClean="0"/>
              <a:t>-m min length of the scaffolds (for –v only)</a:t>
            </a:r>
          </a:p>
          <a:p>
            <a:r>
              <a:rPr lang="en-US" altLang="zh-CN" dirty="0" smtClean="0"/>
              <a:t>-5,-3 define distance from the start/stop codon as 5’/3’ UTR, in the case UTR annotation are absent in GTF annotation </a:t>
            </a:r>
          </a:p>
          <a:p>
            <a:endParaRPr lang="en-US" altLang="zh-CN" dirty="0" smtClean="0"/>
          </a:p>
          <a:p>
            <a:endParaRPr lang="zh-CN" altLang="en-US" dirty="0"/>
          </a:p>
        </p:txBody>
      </p:sp>
      <p:sp>
        <p:nvSpPr>
          <p:cNvPr id="7" name="右大括号 6"/>
          <p:cNvSpPr/>
          <p:nvPr/>
        </p:nvSpPr>
        <p:spPr>
          <a:xfrm>
            <a:off x="2555776" y="381603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215103" y="4392101"/>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859809" y="4392101"/>
            <a:ext cx="53955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79556" y="4067780"/>
            <a:ext cx="699569"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372952" y="2766111"/>
            <a:ext cx="2793952" cy="3970318"/>
          </a:xfrm>
          <a:prstGeom prst="rect">
            <a:avLst/>
          </a:prstGeom>
          <a:noFill/>
        </p:spPr>
        <p:txBody>
          <a:bodyPr wrap="square" rtlCol="0">
            <a:spAutoFit/>
          </a:bodyPr>
          <a:lstStyle/>
          <a:p>
            <a:r>
              <a:rPr lang="en-US" altLang="zh-CN" dirty="0" smtClean="0"/>
              <a:t>.</a:t>
            </a:r>
            <a:r>
              <a:rPr lang="en-US" altLang="zh-CN" dirty="0" err="1" smtClean="0"/>
              <a:t>cds</a:t>
            </a:r>
            <a:r>
              <a:rPr lang="zh-CN" altLang="en-US" dirty="0" smtClean="0"/>
              <a:t> </a:t>
            </a:r>
            <a:r>
              <a:rPr lang="en-US" altLang="zh-CN" dirty="0" smtClean="0"/>
              <a:t>file:</a:t>
            </a:r>
            <a:r>
              <a:rPr lang="zh-CN" altLang="en-US" dirty="0" smtClean="0"/>
              <a:t> </a:t>
            </a:r>
            <a:r>
              <a:rPr lang="en-US" altLang="zh-CN" dirty="0" smtClean="0"/>
              <a:t>SNPs annotation  of CDS region</a:t>
            </a:r>
          </a:p>
          <a:p>
            <a:r>
              <a:rPr lang="en-US" altLang="zh-CN" dirty="0" smtClean="0"/>
              <a:t>.UTR file:</a:t>
            </a:r>
          </a:p>
          <a:p>
            <a:r>
              <a:rPr lang="en-US" altLang="zh-CN" dirty="0"/>
              <a:t>. </a:t>
            </a:r>
            <a:r>
              <a:rPr lang="en-US" altLang="zh-CN" dirty="0" smtClean="0"/>
              <a:t>Intergenic</a:t>
            </a:r>
            <a:r>
              <a:rPr lang="zh-CN" altLang="en-US" dirty="0" smtClean="0"/>
              <a:t>  </a:t>
            </a:r>
            <a:r>
              <a:rPr lang="en-US" altLang="zh-CN" dirty="0" smtClean="0"/>
              <a:t>file: </a:t>
            </a:r>
            <a:endParaRPr lang="en-US" altLang="zh-CN" dirty="0"/>
          </a:p>
          <a:p>
            <a:r>
              <a:rPr lang="en-US" altLang="zh-CN" dirty="0" smtClean="0"/>
              <a:t>.</a:t>
            </a:r>
            <a:r>
              <a:rPr lang="en-US" altLang="zh-CN" dirty="0" err="1" smtClean="0"/>
              <a:t>utr</a:t>
            </a:r>
            <a:r>
              <a:rPr lang="zh-CN" altLang="en-US" dirty="0" smtClean="0"/>
              <a:t> </a:t>
            </a:r>
            <a:r>
              <a:rPr lang="en-US" altLang="zh-CN" dirty="0" smtClean="0"/>
              <a:t>file :</a:t>
            </a:r>
          </a:p>
          <a:p>
            <a:r>
              <a:rPr lang="en-US" altLang="zh-CN" dirty="0" smtClean="0"/>
              <a:t>.intron file:</a:t>
            </a:r>
          </a:p>
          <a:p>
            <a:r>
              <a:rPr lang="en-US" altLang="zh-CN" dirty="0" smtClean="0"/>
              <a:t>.</a:t>
            </a:r>
            <a:r>
              <a:rPr lang="en-US" altLang="zh-CN" dirty="0" err="1" smtClean="0"/>
              <a:t>mutcds</a:t>
            </a:r>
            <a:r>
              <a:rPr lang="en-US" altLang="zh-CN" dirty="0" smtClean="0"/>
              <a:t> file</a:t>
            </a:r>
            <a:r>
              <a:rPr lang="zh-CN" altLang="en-US" dirty="0" smtClean="0"/>
              <a:t>：</a:t>
            </a:r>
            <a:r>
              <a:rPr lang="en-US" altLang="zh-CN" dirty="0" smtClean="0"/>
              <a:t>fill mutate SNPs into CDS sequence</a:t>
            </a:r>
          </a:p>
          <a:p>
            <a:r>
              <a:rPr lang="en-US" altLang="zh-CN" dirty="0"/>
              <a:t>.</a:t>
            </a:r>
            <a:r>
              <a:rPr lang="en-US" altLang="zh-CN" dirty="0" err="1"/>
              <a:t>mutaa</a:t>
            </a:r>
            <a:r>
              <a:rPr lang="en-US" altLang="zh-CN" dirty="0"/>
              <a:t> file: </a:t>
            </a:r>
            <a:r>
              <a:rPr lang="en-US" altLang="zh-CN" dirty="0" smtClean="0"/>
              <a:t>translate mutate CDS sequence in to amino acid sequence</a:t>
            </a:r>
          </a:p>
          <a:p>
            <a:r>
              <a:rPr lang="en-US" altLang="zh-CN" dirty="0"/>
              <a:t>.</a:t>
            </a:r>
            <a:r>
              <a:rPr lang="en-US" altLang="zh-CN" dirty="0" err="1" smtClean="0"/>
              <a:t>refaa</a:t>
            </a:r>
            <a:r>
              <a:rPr lang="zh-CN" altLang="en-US" dirty="0" smtClean="0"/>
              <a:t> </a:t>
            </a:r>
            <a:r>
              <a:rPr lang="en-US" altLang="zh-CN" dirty="0" smtClean="0"/>
              <a:t>file: original amino acid </a:t>
            </a:r>
            <a:r>
              <a:rPr lang="en-US" altLang="zh-CN" dirty="0" err="1" smtClean="0"/>
              <a:t>sequcenc</a:t>
            </a:r>
            <a:r>
              <a:rPr lang="en-US" altLang="zh-CN" dirty="0" smtClean="0"/>
              <a:t>.</a:t>
            </a:r>
          </a:p>
          <a:p>
            <a:endParaRPr lang="en-US" altLang="zh-CN" dirty="0" smtClean="0"/>
          </a:p>
        </p:txBody>
      </p:sp>
      <p:sp>
        <p:nvSpPr>
          <p:cNvPr id="12" name="TextBox 11"/>
          <p:cNvSpPr txBox="1"/>
          <p:nvPr/>
        </p:nvSpPr>
        <p:spPr>
          <a:xfrm>
            <a:off x="5127553" y="4104939"/>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5996660" y="3600013"/>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GO enrichment analysis were implemented in </a:t>
            </a:r>
            <a:r>
              <a:rPr lang="en-US" altLang="zh-CN" sz="3200" dirty="0" err="1" smtClean="0"/>
              <a:t>GOenrichment</a:t>
            </a:r>
            <a:r>
              <a:rPr lang="en-US" altLang="zh-CN" sz="3200" dirty="0" smtClean="0"/>
              <a:t>() </a:t>
            </a:r>
            <a:r>
              <a:rPr lang="en-US" altLang="zh-CN" sz="3200" dirty="0" err="1" smtClean="0"/>
              <a:t>func</a:t>
            </a:r>
            <a:r>
              <a:rPr lang="en-US" altLang="zh-CN" sz="3200" dirty="0" smtClean="0"/>
              <a:t> in geneUtil.py</a:t>
            </a:r>
            <a:endParaRPr lang="zh-CN" altLang="en-US" sz="3200" dirty="0"/>
          </a:p>
        </p:txBody>
      </p:sp>
      <p:sp>
        <p:nvSpPr>
          <p:cNvPr id="3" name="内容占位符 2"/>
          <p:cNvSpPr>
            <a:spLocks noGrp="1"/>
          </p:cNvSpPr>
          <p:nvPr>
            <p:ph idx="1"/>
          </p:nvPr>
        </p:nvSpPr>
        <p:spPr/>
        <p:txBody>
          <a:bodyPr/>
          <a:lstStyle/>
          <a:p>
            <a:r>
              <a:rPr lang="en-US" altLang="zh-CN" dirty="0" smtClean="0"/>
              <a:t>Fisher’s Exact Test</a:t>
            </a:r>
          </a:p>
          <a:p>
            <a:r>
              <a:rPr lang="en-US" altLang="zh-CN" dirty="0" err="1" smtClean="0"/>
              <a:t>gotablefile</a:t>
            </a:r>
            <a:r>
              <a:rPr lang="en-US" altLang="zh-CN" dirty="0" smtClean="0"/>
              <a:t> could download from </a:t>
            </a:r>
            <a:r>
              <a:rPr lang="en-US" altLang="zh-CN" dirty="0" err="1" smtClean="0"/>
              <a:t>ensembl</a:t>
            </a:r>
            <a:r>
              <a:rPr lang="en-US" altLang="zh-CN" dirty="0" smtClean="0"/>
              <a:t> </a:t>
            </a:r>
            <a:r>
              <a:rPr lang="en-US" altLang="zh-CN" dirty="0" err="1" smtClean="0"/>
              <a:t>biomart</a:t>
            </a:r>
            <a:r>
              <a:rPr lang="en-US" altLang="zh-CN" dirty="0" smtClean="0"/>
              <a:t> . An example were </a:t>
            </a:r>
            <a:r>
              <a:rPr lang="en-US" altLang="zh-CN" dirty="0"/>
              <a:t>given </a:t>
            </a:r>
            <a:r>
              <a:rPr lang="en-US" altLang="zh-CN" dirty="0" smtClean="0"/>
              <a:t>“</a:t>
            </a:r>
            <a:r>
              <a:rPr lang="en-US" altLang="zh-CN" dirty="0" err="1" smtClean="0"/>
              <a:t>gotablefile.lite</a:t>
            </a:r>
            <a:r>
              <a:rPr lang="en-US" altLang="zh-CN" smtClean="0"/>
              <a:t>”</a:t>
            </a:r>
            <a:endParaRPr lang="zh-CN" altLang="en-US" dirty="0"/>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data management and visualization module</a:t>
            </a:r>
            <a:endParaRPr lang="zh-CN" altLang="en-US" sz="4000" b="1" dirty="0"/>
          </a:p>
        </p:txBody>
      </p:sp>
      <p:sp>
        <p:nvSpPr>
          <p:cNvPr id="3" name="内容占位符 2"/>
          <p:cNvSpPr>
            <a:spLocks noGrp="1"/>
          </p:cNvSpPr>
          <p:nvPr>
            <p:ph idx="1"/>
          </p:nvPr>
        </p:nvSpPr>
        <p:spPr>
          <a:xfrm>
            <a:off x="457201" y="1600201"/>
            <a:ext cx="3209600" cy="2147192"/>
          </a:xfrm>
        </p:spPr>
        <p:txBody>
          <a:bodyPr>
            <a:normAutofit/>
          </a:bodyPr>
          <a:lstStyle/>
          <a:p>
            <a:pPr marL="0" indent="0">
              <a:buNone/>
            </a:pPr>
            <a:r>
              <a:rPr lang="en-US" altLang="zh-CN" sz="2400" dirty="0" smtClean="0"/>
              <a:t>Variants </a:t>
            </a:r>
            <a:r>
              <a:rPr lang="en-US" altLang="zh-CN" sz="2400" dirty="0" smtClean="0"/>
              <a:t>data management were designed based on population genetics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1</a:t>
            </a:r>
            <a:endParaRPr lang="zh-CN" altLang="en-US" dirty="0">
              <a:solidFill>
                <a:srgbClr val="FF0000"/>
              </a:solidFill>
            </a:endParaRPr>
          </a:p>
        </p:txBody>
      </p:sp>
      <p:sp>
        <p:nvSpPr>
          <p:cNvPr id="5" name="流程图: 联系 4"/>
          <p:cNvSpPr/>
          <p:nvPr/>
        </p:nvSpPr>
        <p:spPr>
          <a:xfrm>
            <a:off x="3649547" y="5207633"/>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vcf</a:t>
            </a:r>
            <a:endParaRPr lang="zh-CN" altLang="en-US" dirty="0">
              <a:solidFill>
                <a:schemeClr val="tx1">
                  <a:lumMod val="95000"/>
                  <a:lumOff val="5000"/>
                </a:schemeClr>
              </a:solidFill>
            </a:endParaRPr>
          </a:p>
        </p:txBody>
      </p:sp>
      <p:sp>
        <p:nvSpPr>
          <p:cNvPr id="6" name="右箭头 5"/>
          <p:cNvSpPr/>
          <p:nvPr/>
        </p:nvSpPr>
        <p:spPr>
          <a:xfrm rot="1672818">
            <a:off x="2744428" y="5179056"/>
            <a:ext cx="928672" cy="8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0369654">
            <a:off x="4621459" y="5459902"/>
            <a:ext cx="866504" cy="8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柱形 7"/>
          <p:cNvSpPr/>
          <p:nvPr/>
        </p:nvSpPr>
        <p:spPr>
          <a:xfrm>
            <a:off x="5609862" y="4116724"/>
            <a:ext cx="792088" cy="14401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p>
          <a:p>
            <a:pPr algn="ctr"/>
            <a:r>
              <a:rPr lang="en-US" altLang="zh-CN" dirty="0" smtClean="0">
                <a:solidFill>
                  <a:schemeClr val="tx1"/>
                </a:solidFill>
              </a:rPr>
              <a:t>base</a:t>
            </a:r>
            <a:endParaRPr lang="zh-CN" altLang="en-US" dirty="0">
              <a:solidFill>
                <a:schemeClr val="tx1"/>
              </a:solidFill>
            </a:endParaRPr>
          </a:p>
        </p:txBody>
      </p:sp>
      <p:sp>
        <p:nvSpPr>
          <p:cNvPr id="9" name="TextBox 8"/>
          <p:cNvSpPr txBox="1"/>
          <p:nvPr/>
        </p:nvSpPr>
        <p:spPr>
          <a:xfrm>
            <a:off x="3050925" y="4732832"/>
            <a:ext cx="615874" cy="369332"/>
          </a:xfrm>
          <a:prstGeom prst="rect">
            <a:avLst/>
          </a:prstGeom>
          <a:noFill/>
        </p:spPr>
        <p:txBody>
          <a:bodyPr wrap="none" rtlCol="0">
            <a:spAutoFit/>
          </a:bodyPr>
          <a:lstStyle/>
          <a:p>
            <a:r>
              <a:rPr lang="en-US" altLang="zh-CN" dirty="0" smtClean="0"/>
              <a:t>m:m</a:t>
            </a:r>
            <a:endParaRPr lang="zh-CN" altLang="en-US" dirty="0"/>
          </a:p>
        </p:txBody>
      </p:sp>
      <p:sp>
        <p:nvSpPr>
          <p:cNvPr id="10" name="TextBox 9"/>
          <p:cNvSpPr txBox="1"/>
          <p:nvPr/>
        </p:nvSpPr>
        <p:spPr>
          <a:xfrm>
            <a:off x="4683020" y="5126056"/>
            <a:ext cx="615874" cy="369332"/>
          </a:xfrm>
          <a:prstGeom prst="rect">
            <a:avLst/>
          </a:prstGeom>
          <a:noFill/>
        </p:spPr>
        <p:txBody>
          <a:bodyPr wrap="none" rtlCol="0">
            <a:spAutoFit/>
          </a:bodyPr>
          <a:lstStyle/>
          <a:p>
            <a:r>
              <a:rPr lang="en-US" altLang="zh-CN" dirty="0" smtClean="0"/>
              <a:t>m:m</a:t>
            </a:r>
            <a:endParaRPr lang="zh-CN" altLang="en-US" dirty="0"/>
          </a:p>
        </p:txBody>
      </p:sp>
      <p:sp>
        <p:nvSpPr>
          <p:cNvPr id="11" name="流程图: 联系 10"/>
          <p:cNvSpPr/>
          <p:nvPr/>
        </p:nvSpPr>
        <p:spPr>
          <a:xfrm>
            <a:off x="481195" y="4150150"/>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95000"/>
                    <a:lumOff val="5000"/>
                  </a:schemeClr>
                </a:solidFill>
              </a:rPr>
              <a:t>fq</a:t>
            </a:r>
            <a:endParaRPr lang="zh-CN" altLang="en-US" dirty="0">
              <a:solidFill>
                <a:schemeClr val="tx1">
                  <a:lumMod val="95000"/>
                  <a:lumOff val="5000"/>
                </a:schemeClr>
              </a:solidFill>
            </a:endParaRPr>
          </a:p>
        </p:txBody>
      </p:sp>
      <p:sp>
        <p:nvSpPr>
          <p:cNvPr id="12" name="流程图: 联系 11"/>
          <p:cNvSpPr/>
          <p:nvPr/>
        </p:nvSpPr>
        <p:spPr>
          <a:xfrm>
            <a:off x="2114821" y="4150150"/>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bam</a:t>
            </a:r>
            <a:endParaRPr lang="zh-CN" altLang="en-US" dirty="0">
              <a:solidFill>
                <a:schemeClr val="tx1">
                  <a:lumMod val="95000"/>
                  <a:lumOff val="5000"/>
                </a:schemeClr>
              </a:solidFill>
            </a:endParaRPr>
          </a:p>
        </p:txBody>
      </p:sp>
      <p:sp>
        <p:nvSpPr>
          <p:cNvPr id="13" name="流程图: 联系 12"/>
          <p:cNvSpPr/>
          <p:nvPr/>
        </p:nvSpPr>
        <p:spPr>
          <a:xfrm>
            <a:off x="3666799" y="3194285"/>
            <a:ext cx="936104"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vcf</a:t>
            </a:r>
            <a:endParaRPr lang="zh-CN" altLang="en-US" dirty="0">
              <a:solidFill>
                <a:schemeClr val="tx1">
                  <a:lumMod val="95000"/>
                  <a:lumOff val="5000"/>
                </a:schemeClr>
              </a:solidFill>
            </a:endParaRPr>
          </a:p>
        </p:txBody>
      </p:sp>
      <p:sp>
        <p:nvSpPr>
          <p:cNvPr id="14" name="右箭头 13"/>
          <p:cNvSpPr/>
          <p:nvPr/>
        </p:nvSpPr>
        <p:spPr>
          <a:xfrm>
            <a:off x="1401200" y="4587131"/>
            <a:ext cx="648072" cy="87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9509990">
            <a:off x="2895526" y="3929509"/>
            <a:ext cx="828394" cy="5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456379">
            <a:off x="4587990" y="3998993"/>
            <a:ext cx="904591" cy="108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429618" y="4120639"/>
            <a:ext cx="615874" cy="369332"/>
          </a:xfrm>
          <a:prstGeom prst="rect">
            <a:avLst/>
          </a:prstGeom>
          <a:noFill/>
        </p:spPr>
        <p:txBody>
          <a:bodyPr wrap="none" rtlCol="0">
            <a:spAutoFit/>
          </a:bodyPr>
          <a:lstStyle/>
          <a:p>
            <a:r>
              <a:rPr lang="en-US" altLang="zh-CN" dirty="0" smtClean="0"/>
              <a:t>m:m</a:t>
            </a:r>
            <a:endParaRPr lang="zh-CN" altLang="en-US" dirty="0"/>
          </a:p>
        </p:txBody>
      </p:sp>
      <p:sp>
        <p:nvSpPr>
          <p:cNvPr id="18" name="TextBox 17"/>
          <p:cNvSpPr txBox="1"/>
          <p:nvPr/>
        </p:nvSpPr>
        <p:spPr>
          <a:xfrm>
            <a:off x="3017574" y="3448989"/>
            <a:ext cx="548548" cy="369332"/>
          </a:xfrm>
          <a:prstGeom prst="rect">
            <a:avLst/>
          </a:prstGeom>
          <a:noFill/>
        </p:spPr>
        <p:txBody>
          <a:bodyPr wrap="none" rtlCol="0">
            <a:spAutoFit/>
          </a:bodyPr>
          <a:lstStyle/>
          <a:p>
            <a:r>
              <a:rPr lang="en-US" altLang="zh-CN" dirty="0" smtClean="0"/>
              <a:t>m:1</a:t>
            </a:r>
            <a:endParaRPr lang="zh-CN" altLang="en-US" dirty="0"/>
          </a:p>
        </p:txBody>
      </p:sp>
      <p:sp>
        <p:nvSpPr>
          <p:cNvPr id="19" name="TextBox 18"/>
          <p:cNvSpPr txBox="1"/>
          <p:nvPr/>
        </p:nvSpPr>
        <p:spPr>
          <a:xfrm>
            <a:off x="4805966" y="3573016"/>
            <a:ext cx="2397414" cy="646331"/>
          </a:xfrm>
          <a:prstGeom prst="rect">
            <a:avLst/>
          </a:prstGeom>
          <a:noFill/>
        </p:spPr>
        <p:txBody>
          <a:bodyPr wrap="square" rtlCol="0">
            <a:spAutoFit/>
          </a:bodyPr>
          <a:lstStyle/>
          <a:p>
            <a:pPr algn="ctr"/>
            <a:r>
              <a:rPr lang="en-US" altLang="zh-CN" dirty="0" smtClean="0"/>
              <a:t>Produce </a:t>
            </a:r>
            <a:r>
              <a:rPr lang="en-US" altLang="zh-CN" dirty="0" err="1" smtClean="0"/>
              <a:t>snp_toplevel</a:t>
            </a:r>
            <a:r>
              <a:rPr lang="en-US" altLang="zh-CN" dirty="0" smtClean="0"/>
              <a:t> </a:t>
            </a:r>
            <a:r>
              <a:rPr lang="zh-CN" altLang="en-US" dirty="0" smtClean="0"/>
              <a:t> </a:t>
            </a:r>
            <a:r>
              <a:rPr lang="en-US" altLang="zh-CN" dirty="0" smtClean="0"/>
              <a:t>table </a:t>
            </a:r>
            <a:endParaRPr lang="zh-CN" altLang="en-US" dirty="0"/>
          </a:p>
        </p:txBody>
      </p:sp>
      <p:sp>
        <p:nvSpPr>
          <p:cNvPr id="21" name="TextBox 20"/>
          <p:cNvSpPr txBox="1"/>
          <p:nvPr/>
        </p:nvSpPr>
        <p:spPr>
          <a:xfrm>
            <a:off x="4551010" y="4176862"/>
            <a:ext cx="481222" cy="369332"/>
          </a:xfrm>
          <a:prstGeom prst="rect">
            <a:avLst/>
          </a:prstGeom>
          <a:noFill/>
        </p:spPr>
        <p:txBody>
          <a:bodyPr wrap="none" rtlCol="0">
            <a:spAutoFit/>
          </a:bodyPr>
          <a:lstStyle/>
          <a:p>
            <a:r>
              <a:rPr lang="en-US" altLang="zh-CN" dirty="0" smtClean="0"/>
              <a:t>1:1</a:t>
            </a:r>
            <a:endParaRPr lang="zh-CN" altLang="en-US" dirty="0"/>
          </a:p>
        </p:txBody>
      </p:sp>
      <p:sp>
        <p:nvSpPr>
          <p:cNvPr id="22" name="矩形 21"/>
          <p:cNvSpPr/>
          <p:nvPr/>
        </p:nvSpPr>
        <p:spPr>
          <a:xfrm>
            <a:off x="7239285" y="2924273"/>
            <a:ext cx="1083621" cy="9850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snp_toplevel</a:t>
            </a:r>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table</a:t>
            </a:r>
            <a:endParaRPr lang="zh-CN" altLang="en-US" dirty="0">
              <a:solidFill>
                <a:schemeClr val="tx1">
                  <a:lumMod val="95000"/>
                  <a:lumOff val="5000"/>
                </a:schemeClr>
              </a:solidFill>
            </a:endParaRPr>
          </a:p>
        </p:txBody>
      </p:sp>
      <p:sp>
        <p:nvSpPr>
          <p:cNvPr id="23" name="矩形 22"/>
          <p:cNvSpPr/>
          <p:nvPr/>
        </p:nvSpPr>
        <p:spPr>
          <a:xfrm>
            <a:off x="7249841" y="3983242"/>
            <a:ext cx="1083621" cy="985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Table </a:t>
            </a:r>
            <a:r>
              <a:rPr lang="en-US" altLang="zh-CN" dirty="0" smtClean="0">
                <a:solidFill>
                  <a:schemeClr val="tx1"/>
                </a:solidFill>
              </a:rPr>
              <a:t>correspond to </a:t>
            </a:r>
            <a:r>
              <a:rPr lang="en-US" altLang="zh-CN" dirty="0" err="1" smtClean="0">
                <a:solidFill>
                  <a:schemeClr val="tx1"/>
                </a:solidFill>
              </a:rPr>
              <a:t>vcf</a:t>
            </a:r>
            <a:endParaRPr lang="zh-CN" altLang="en-US" dirty="0">
              <a:solidFill>
                <a:schemeClr val="tx1"/>
              </a:solidFill>
            </a:endParaRPr>
          </a:p>
        </p:txBody>
      </p:sp>
      <p:sp>
        <p:nvSpPr>
          <p:cNvPr id="24" name="矩形 23"/>
          <p:cNvSpPr/>
          <p:nvPr/>
        </p:nvSpPr>
        <p:spPr>
          <a:xfrm>
            <a:off x="7243350" y="5482423"/>
            <a:ext cx="1083621" cy="985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Table correspond to </a:t>
            </a:r>
            <a:r>
              <a:rPr lang="en-US" altLang="zh-CN" dirty="0" err="1" smtClean="0">
                <a:solidFill>
                  <a:schemeClr val="tx1">
                    <a:lumMod val="95000"/>
                    <a:lumOff val="5000"/>
                  </a:schemeClr>
                </a:solidFill>
              </a:rPr>
              <a:t>vcf</a:t>
            </a:r>
            <a:endParaRPr lang="zh-CN" altLang="en-US" dirty="0">
              <a:solidFill>
                <a:schemeClr val="tx1">
                  <a:lumMod val="95000"/>
                  <a:lumOff val="5000"/>
                </a:schemeClr>
              </a:solidFill>
            </a:endParaRPr>
          </a:p>
        </p:txBody>
      </p:sp>
      <p:sp>
        <p:nvSpPr>
          <p:cNvPr id="25" name="TextBox 24"/>
          <p:cNvSpPr txBox="1"/>
          <p:nvPr/>
        </p:nvSpPr>
        <p:spPr>
          <a:xfrm>
            <a:off x="7239286" y="5092513"/>
            <a:ext cx="877163" cy="369332"/>
          </a:xfrm>
          <a:prstGeom prst="rect">
            <a:avLst/>
          </a:prstGeom>
          <a:noFill/>
        </p:spPr>
        <p:txBody>
          <a:bodyPr wrap="none" rtlCol="0">
            <a:spAutoFit/>
          </a:bodyPr>
          <a:lstStyle/>
          <a:p>
            <a:r>
              <a:rPr lang="zh-CN" altLang="en-US" dirty="0" smtClean="0">
                <a:solidFill>
                  <a:srgbClr val="00B0F0"/>
                </a:solidFill>
              </a:rPr>
              <a:t>。。。</a:t>
            </a:r>
            <a:endParaRPr lang="zh-CN" altLang="en-US" dirty="0">
              <a:solidFill>
                <a:srgbClr val="00B0F0"/>
              </a:solidFill>
            </a:endParaRPr>
          </a:p>
        </p:txBody>
      </p:sp>
      <p:sp>
        <p:nvSpPr>
          <p:cNvPr id="26" name="流程图: 联系 25"/>
          <p:cNvSpPr/>
          <p:nvPr/>
        </p:nvSpPr>
        <p:spPr>
          <a:xfrm>
            <a:off x="3923928" y="2132856"/>
            <a:ext cx="1735349"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Ref </a:t>
            </a:r>
            <a:r>
              <a:rPr lang="en-US" altLang="zh-CN" dirty="0" err="1" smtClean="0">
                <a:solidFill>
                  <a:schemeClr val="tx1">
                    <a:lumMod val="95000"/>
                    <a:lumOff val="5000"/>
                  </a:schemeClr>
                </a:solidFill>
              </a:rPr>
              <a:t>fasta</a:t>
            </a:r>
            <a:r>
              <a:rPr lang="en-US" altLang="zh-CN" dirty="0" smtClean="0">
                <a:solidFill>
                  <a:schemeClr val="tx1">
                    <a:lumMod val="95000"/>
                    <a:lumOff val="5000"/>
                  </a:schemeClr>
                </a:solidFill>
              </a:rPr>
              <a:t> of close species</a:t>
            </a:r>
            <a:endParaRPr lang="zh-CN" altLang="en-US" dirty="0">
              <a:solidFill>
                <a:schemeClr val="tx1">
                  <a:lumMod val="95000"/>
                  <a:lumOff val="5000"/>
                </a:schemeClr>
              </a:solidFill>
            </a:endParaRPr>
          </a:p>
        </p:txBody>
      </p:sp>
      <p:sp>
        <p:nvSpPr>
          <p:cNvPr id="27" name="右弧形箭头 26"/>
          <p:cNvSpPr/>
          <p:nvPr/>
        </p:nvSpPr>
        <p:spPr>
          <a:xfrm rot="6129089">
            <a:off x="5909849" y="2345955"/>
            <a:ext cx="440066" cy="2101447"/>
          </a:xfrm>
          <a:prstGeom prst="curvedLeftArrow">
            <a:avLst>
              <a:gd name="adj1" fmla="val 43230"/>
              <a:gd name="adj2" fmla="val 9397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左弧形箭头 27"/>
          <p:cNvSpPr/>
          <p:nvPr/>
        </p:nvSpPr>
        <p:spPr>
          <a:xfrm rot="20055449" flipH="1">
            <a:off x="7539703" y="1302914"/>
            <a:ext cx="526960" cy="16688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上弧形箭头 28"/>
          <p:cNvSpPr/>
          <p:nvPr/>
        </p:nvSpPr>
        <p:spPr>
          <a:xfrm rot="1467459">
            <a:off x="5562252" y="2430407"/>
            <a:ext cx="2020865" cy="4687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29"/>
          <p:cNvSpPr txBox="1"/>
          <p:nvPr/>
        </p:nvSpPr>
        <p:spPr>
          <a:xfrm>
            <a:off x="5609862" y="2791862"/>
            <a:ext cx="1645111" cy="646331"/>
          </a:xfrm>
          <a:prstGeom prst="rect">
            <a:avLst/>
          </a:prstGeom>
          <a:noFill/>
        </p:spPr>
        <p:txBody>
          <a:bodyPr wrap="square" rtlCol="0">
            <a:spAutoFit/>
          </a:bodyPr>
          <a:lstStyle/>
          <a:p>
            <a:r>
              <a:rPr lang="en-US" altLang="zh-CN" dirty="0" smtClean="0"/>
              <a:t>Close related species</a:t>
            </a:r>
            <a:endParaRPr lang="zh-CN" altLang="en-US" dirty="0"/>
          </a:p>
        </p:txBody>
      </p:sp>
      <p:sp>
        <p:nvSpPr>
          <p:cNvPr id="31" name="TextBox 30"/>
          <p:cNvSpPr txBox="1"/>
          <p:nvPr/>
        </p:nvSpPr>
        <p:spPr>
          <a:xfrm>
            <a:off x="6990692" y="1948190"/>
            <a:ext cx="2251514" cy="369332"/>
          </a:xfrm>
          <a:prstGeom prst="rect">
            <a:avLst/>
          </a:prstGeom>
          <a:noFill/>
        </p:spPr>
        <p:txBody>
          <a:bodyPr wrap="none" rtlCol="0">
            <a:spAutoFit/>
          </a:bodyPr>
          <a:lstStyle/>
          <a:p>
            <a:r>
              <a:rPr lang="en-US" altLang="zh-CN" dirty="0" smtClean="0"/>
              <a:t>Outgroup populations</a:t>
            </a:r>
            <a:endParaRPr lang="zh-CN" altLang="en-US" dirty="0"/>
          </a:p>
        </p:txBody>
      </p:sp>
      <p:sp>
        <p:nvSpPr>
          <p:cNvPr id="32" name="流程图: 联系 31"/>
          <p:cNvSpPr/>
          <p:nvPr/>
        </p:nvSpPr>
        <p:spPr>
          <a:xfrm>
            <a:off x="6129882" y="1124744"/>
            <a:ext cx="1109403" cy="792088"/>
          </a:xfrm>
          <a:prstGeom prst="flowChart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vcf</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depth</a:t>
            </a:r>
            <a:endParaRPr lang="zh-CN" altLang="en-US" dirty="0">
              <a:solidFill>
                <a:schemeClr val="tx1">
                  <a:lumMod val="95000"/>
                  <a:lumOff val="5000"/>
                </a:schemeClr>
              </a:solidFill>
            </a:endParaRPr>
          </a:p>
        </p:txBody>
      </p:sp>
      <p:sp>
        <p:nvSpPr>
          <p:cNvPr id="33" name="TextBox 32"/>
          <p:cNvSpPr txBox="1"/>
          <p:nvPr/>
        </p:nvSpPr>
        <p:spPr>
          <a:xfrm>
            <a:off x="4791602" y="5999721"/>
            <a:ext cx="2084654" cy="923330"/>
          </a:xfrm>
          <a:prstGeom prst="rect">
            <a:avLst/>
          </a:prstGeom>
          <a:noFill/>
        </p:spPr>
        <p:txBody>
          <a:bodyPr wrap="square" rtlCol="0">
            <a:spAutoFit/>
          </a:bodyPr>
          <a:lstStyle/>
          <a:p>
            <a:r>
              <a:rPr lang="en-US" altLang="zh-CN" dirty="0" err="1" smtClean="0"/>
              <a:t>Toplevel</a:t>
            </a:r>
            <a:r>
              <a:rPr lang="en-US" altLang="zh-CN" dirty="0" smtClean="0"/>
              <a:t> table could be modified dynamically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68633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analysis </a:t>
            </a:r>
            <a:r>
              <a:rPr lang="en-US" altLang="zh-CN" sz="3600" b="1" dirty="0"/>
              <a:t>pipeline </a:t>
            </a:r>
            <a:r>
              <a:rPr lang="en-US" altLang="zh-CN" sz="3600" b="1" dirty="0" smtClean="0"/>
              <a:t>management module</a:t>
            </a:r>
            <a:endParaRPr lang="zh-CN" altLang="en-US" sz="3600"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b="1" dirty="0">
                <a:solidFill>
                  <a:srgbClr val="FF0000"/>
                </a:solidFill>
              </a:rPr>
              <a:t>Module </a:t>
            </a:r>
            <a:r>
              <a:rPr lang="en-US" altLang="zh-CN" b="1" dirty="0" smtClean="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naming agreement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4" name="图片 3"/>
          <p:cNvPicPr>
            <a:picLocks noChangeAspect="1"/>
          </p:cNvPicPr>
          <p:nvPr/>
        </p:nvPicPr>
        <p:blipFill>
          <a:blip>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according the 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23928"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-d 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folder to store scripts</a:t>
            </a:r>
          </a:p>
          <a:p>
            <a:r>
              <a:rPr lang="en-US" altLang="zh-CN" dirty="0" smtClean="0"/>
              <a:t>-m mode1/2</a:t>
            </a:r>
          </a:p>
          <a:p>
            <a:r>
              <a:rPr lang="en-US" altLang="zh-CN" dirty="0" smtClean="0"/>
              <a:t>-I depth of intercept folders</a:t>
            </a:r>
          </a:p>
          <a:p>
            <a:r>
              <a:rPr lang="en-US" altLang="zh-CN" dirty="0" smtClean="0"/>
              <a:t>-l names </a:t>
            </a:r>
            <a:r>
              <a:rPr lang="en-US" altLang="zh-CN" dirty="0"/>
              <a:t>of intercept </a:t>
            </a:r>
            <a:r>
              <a:rPr lang="en-US" altLang="zh-CN" dirty="0" smtClean="0"/>
              <a:t>folders in the assigned level</a:t>
            </a:r>
          </a:p>
          <a:p>
            <a:r>
              <a:rPr lang="en-US" altLang="zh-CN" dirty="0" smtClean="0"/>
              <a:t>-t 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1 results (many input to </a:t>
            </a:r>
            <a:r>
              <a:rPr lang="en-US" altLang="zh-CN" sz="3200" smtClean="0"/>
              <a:t>many output)</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
        <p:nvSpPr>
          <p:cNvPr id="7" name="TextBox 6"/>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1688</Words>
  <Application>Microsoft Office PowerPoint</Application>
  <PresentationFormat>全屏显示(4:3)</PresentationFormat>
  <Paragraphs>218</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Life software project</vt:lpstr>
      <vt:lpstr>PowerPoint 演示文稿</vt:lpstr>
      <vt:lpstr>data management and visualization module</vt:lpstr>
      <vt:lpstr>PowerPoint 演示文稿</vt:lpstr>
      <vt:lpstr>analysis pipeline management module</vt:lpstr>
      <vt:lpstr>Data store and naming agreement</vt:lpstr>
      <vt:lpstr>Scripts template </vt:lpstr>
      <vt:lpstr>Produce scripts for every individual paired fq files according the template </vt:lpstr>
      <vt:lpstr>mode 1 results (many input to many output)</vt:lpstr>
      <vt:lpstr>Mode 2: many input to one output</vt:lpstr>
      <vt:lpstr>Task and record management module</vt:lpstr>
      <vt:lpstr>PowerPoint 演示文稿</vt:lpstr>
      <vt:lpstr>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GO enrichment analysis were implemented in GOenrichment() func in geneUtil.py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88</cp:revision>
  <dcterms:created xsi:type="dcterms:W3CDTF">2017-05-08T05:36:38Z</dcterms:created>
  <dcterms:modified xsi:type="dcterms:W3CDTF">2017-08-06T00:42:56Z</dcterms:modified>
</cp:coreProperties>
</file>