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8" r:id="rId7"/>
    <p:sldId id="269" r:id="rId8"/>
    <p:sldId id="261" r:id="rId9"/>
    <p:sldId id="270" r:id="rId10"/>
    <p:sldId id="271" r:id="rId11"/>
    <p:sldId id="272" r:id="rId12"/>
    <p:sldId id="273" r:id="rId13"/>
    <p:sldId id="262" r:id="rId14"/>
    <p:sldId id="274" r:id="rId15"/>
    <p:sldId id="275" r:id="rId16"/>
    <p:sldId id="278" r:id="rId17"/>
    <p:sldId id="276" r:id="rId18"/>
    <p:sldId id="277" r:id="rId19"/>
    <p:sldId id="263" r:id="rId20"/>
    <p:sldId id="279"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1896"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1438-D2BE-4918-8025-81B1366E9A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6B42BE-9D23-40A8-BF4F-4F33AB8102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E61EF0-5CD1-459A-923D-4D8789E7009F}"/>
              </a:ext>
            </a:extLst>
          </p:cNvPr>
          <p:cNvSpPr>
            <a:spLocks noGrp="1"/>
          </p:cNvSpPr>
          <p:nvPr>
            <p:ph type="dt" sz="half" idx="10"/>
          </p:nvPr>
        </p:nvSpPr>
        <p:spPr/>
        <p:txBody>
          <a:bodyPr/>
          <a:lstStyle/>
          <a:p>
            <a:fld id="{499F0DB0-B48A-490C-8210-B9A1E53050F1}" type="datetimeFigureOut">
              <a:rPr lang="en-US" smtClean="0"/>
              <a:t>5/20/2021</a:t>
            </a:fld>
            <a:endParaRPr lang="en-US"/>
          </a:p>
        </p:txBody>
      </p:sp>
      <p:sp>
        <p:nvSpPr>
          <p:cNvPr id="5" name="Footer Placeholder 4">
            <a:extLst>
              <a:ext uri="{FF2B5EF4-FFF2-40B4-BE49-F238E27FC236}">
                <a16:creationId xmlns:a16="http://schemas.microsoft.com/office/drawing/2014/main" id="{F95522F2-1BA3-4570-8C49-ACB64163A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03BBA-7649-480B-B4DF-3CA77D31718E}"/>
              </a:ext>
            </a:extLst>
          </p:cNvPr>
          <p:cNvSpPr>
            <a:spLocks noGrp="1"/>
          </p:cNvSpPr>
          <p:nvPr>
            <p:ph type="sldNum" sz="quarter" idx="12"/>
          </p:nvPr>
        </p:nvSpPr>
        <p:spPr/>
        <p:txBody>
          <a:bodyPr/>
          <a:lstStyle/>
          <a:p>
            <a:fld id="{E5478DEB-77FD-4399-AC9C-CE2DBCE0E6BF}" type="slidenum">
              <a:rPr lang="en-US" smtClean="0"/>
              <a:t>‹#›</a:t>
            </a:fld>
            <a:endParaRPr lang="en-US"/>
          </a:p>
        </p:txBody>
      </p:sp>
    </p:spTree>
    <p:extLst>
      <p:ext uri="{BB962C8B-B14F-4D97-AF65-F5344CB8AC3E}">
        <p14:creationId xmlns:p14="http://schemas.microsoft.com/office/powerpoint/2010/main" val="377151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45997-ADF0-4AFC-8813-E709C97A7A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F59AF2-2DA7-4A5D-9F30-8C1A88C9E1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1D1DDA-E119-479D-BCB7-EC0D77D19D98}"/>
              </a:ext>
            </a:extLst>
          </p:cNvPr>
          <p:cNvSpPr>
            <a:spLocks noGrp="1"/>
          </p:cNvSpPr>
          <p:nvPr>
            <p:ph type="dt" sz="half" idx="10"/>
          </p:nvPr>
        </p:nvSpPr>
        <p:spPr/>
        <p:txBody>
          <a:bodyPr/>
          <a:lstStyle/>
          <a:p>
            <a:fld id="{499F0DB0-B48A-490C-8210-B9A1E53050F1}" type="datetimeFigureOut">
              <a:rPr lang="en-US" smtClean="0"/>
              <a:t>5/20/2021</a:t>
            </a:fld>
            <a:endParaRPr lang="en-US"/>
          </a:p>
        </p:txBody>
      </p:sp>
      <p:sp>
        <p:nvSpPr>
          <p:cNvPr id="5" name="Footer Placeholder 4">
            <a:extLst>
              <a:ext uri="{FF2B5EF4-FFF2-40B4-BE49-F238E27FC236}">
                <a16:creationId xmlns:a16="http://schemas.microsoft.com/office/drawing/2014/main" id="{B19B7020-EE24-4619-BFE0-3CBA9D644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E8D2E-0554-4F7C-8E6E-09BD116CDFE1}"/>
              </a:ext>
            </a:extLst>
          </p:cNvPr>
          <p:cNvSpPr>
            <a:spLocks noGrp="1"/>
          </p:cNvSpPr>
          <p:nvPr>
            <p:ph type="sldNum" sz="quarter" idx="12"/>
          </p:nvPr>
        </p:nvSpPr>
        <p:spPr/>
        <p:txBody>
          <a:bodyPr/>
          <a:lstStyle/>
          <a:p>
            <a:fld id="{E5478DEB-77FD-4399-AC9C-CE2DBCE0E6BF}" type="slidenum">
              <a:rPr lang="en-US" smtClean="0"/>
              <a:t>‹#›</a:t>
            </a:fld>
            <a:endParaRPr lang="en-US"/>
          </a:p>
        </p:txBody>
      </p:sp>
    </p:spTree>
    <p:extLst>
      <p:ext uri="{BB962C8B-B14F-4D97-AF65-F5344CB8AC3E}">
        <p14:creationId xmlns:p14="http://schemas.microsoft.com/office/powerpoint/2010/main" val="278029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21DC0A-3507-446A-A164-0EFFA6D56C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249B6E-30B4-42B1-9297-D6EF433AAF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660529-B9B9-4A24-8053-054558EAE62A}"/>
              </a:ext>
            </a:extLst>
          </p:cNvPr>
          <p:cNvSpPr>
            <a:spLocks noGrp="1"/>
          </p:cNvSpPr>
          <p:nvPr>
            <p:ph type="dt" sz="half" idx="10"/>
          </p:nvPr>
        </p:nvSpPr>
        <p:spPr/>
        <p:txBody>
          <a:bodyPr/>
          <a:lstStyle/>
          <a:p>
            <a:fld id="{499F0DB0-B48A-490C-8210-B9A1E53050F1}" type="datetimeFigureOut">
              <a:rPr lang="en-US" smtClean="0"/>
              <a:t>5/20/2021</a:t>
            </a:fld>
            <a:endParaRPr lang="en-US"/>
          </a:p>
        </p:txBody>
      </p:sp>
      <p:sp>
        <p:nvSpPr>
          <p:cNvPr id="5" name="Footer Placeholder 4">
            <a:extLst>
              <a:ext uri="{FF2B5EF4-FFF2-40B4-BE49-F238E27FC236}">
                <a16:creationId xmlns:a16="http://schemas.microsoft.com/office/drawing/2014/main" id="{4180371B-AB2F-40E4-A447-1682BDDB4D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7BCE20-6845-4241-8F15-98634B6CC824}"/>
              </a:ext>
            </a:extLst>
          </p:cNvPr>
          <p:cNvSpPr>
            <a:spLocks noGrp="1"/>
          </p:cNvSpPr>
          <p:nvPr>
            <p:ph type="sldNum" sz="quarter" idx="12"/>
          </p:nvPr>
        </p:nvSpPr>
        <p:spPr/>
        <p:txBody>
          <a:bodyPr/>
          <a:lstStyle/>
          <a:p>
            <a:fld id="{E5478DEB-77FD-4399-AC9C-CE2DBCE0E6BF}" type="slidenum">
              <a:rPr lang="en-US" smtClean="0"/>
              <a:t>‹#›</a:t>
            </a:fld>
            <a:endParaRPr lang="en-US"/>
          </a:p>
        </p:txBody>
      </p:sp>
    </p:spTree>
    <p:extLst>
      <p:ext uri="{BB962C8B-B14F-4D97-AF65-F5344CB8AC3E}">
        <p14:creationId xmlns:p14="http://schemas.microsoft.com/office/powerpoint/2010/main" val="2055256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C998-1B3F-414C-9BCA-82601104D1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7A92A0-4A09-4609-8266-13F2EEB919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2C721-0187-4F9B-8E1A-7F2AD33725CD}"/>
              </a:ext>
            </a:extLst>
          </p:cNvPr>
          <p:cNvSpPr>
            <a:spLocks noGrp="1"/>
          </p:cNvSpPr>
          <p:nvPr>
            <p:ph type="dt" sz="half" idx="10"/>
          </p:nvPr>
        </p:nvSpPr>
        <p:spPr/>
        <p:txBody>
          <a:bodyPr/>
          <a:lstStyle/>
          <a:p>
            <a:fld id="{499F0DB0-B48A-490C-8210-B9A1E53050F1}" type="datetimeFigureOut">
              <a:rPr lang="en-US" smtClean="0"/>
              <a:t>5/20/2021</a:t>
            </a:fld>
            <a:endParaRPr lang="en-US"/>
          </a:p>
        </p:txBody>
      </p:sp>
      <p:sp>
        <p:nvSpPr>
          <p:cNvPr id="5" name="Footer Placeholder 4">
            <a:extLst>
              <a:ext uri="{FF2B5EF4-FFF2-40B4-BE49-F238E27FC236}">
                <a16:creationId xmlns:a16="http://schemas.microsoft.com/office/drawing/2014/main" id="{090B403C-BBC6-45BC-95E6-D3414E3AE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C31A5-332D-47C9-96CB-07BC1A1617B2}"/>
              </a:ext>
            </a:extLst>
          </p:cNvPr>
          <p:cNvSpPr>
            <a:spLocks noGrp="1"/>
          </p:cNvSpPr>
          <p:nvPr>
            <p:ph type="sldNum" sz="quarter" idx="12"/>
          </p:nvPr>
        </p:nvSpPr>
        <p:spPr/>
        <p:txBody>
          <a:bodyPr/>
          <a:lstStyle/>
          <a:p>
            <a:fld id="{E5478DEB-77FD-4399-AC9C-CE2DBCE0E6BF}" type="slidenum">
              <a:rPr lang="en-US" smtClean="0"/>
              <a:t>‹#›</a:t>
            </a:fld>
            <a:endParaRPr lang="en-US"/>
          </a:p>
        </p:txBody>
      </p:sp>
    </p:spTree>
    <p:extLst>
      <p:ext uri="{BB962C8B-B14F-4D97-AF65-F5344CB8AC3E}">
        <p14:creationId xmlns:p14="http://schemas.microsoft.com/office/powerpoint/2010/main" val="3748692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972AC-07A4-4E2A-886E-682969FF8C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75FCC5-B096-4655-88EB-55A19DA3FC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FB2996-62A2-472C-9773-B2105BFDA649}"/>
              </a:ext>
            </a:extLst>
          </p:cNvPr>
          <p:cNvSpPr>
            <a:spLocks noGrp="1"/>
          </p:cNvSpPr>
          <p:nvPr>
            <p:ph type="dt" sz="half" idx="10"/>
          </p:nvPr>
        </p:nvSpPr>
        <p:spPr/>
        <p:txBody>
          <a:bodyPr/>
          <a:lstStyle/>
          <a:p>
            <a:fld id="{499F0DB0-B48A-490C-8210-B9A1E53050F1}" type="datetimeFigureOut">
              <a:rPr lang="en-US" smtClean="0"/>
              <a:t>5/20/2021</a:t>
            </a:fld>
            <a:endParaRPr lang="en-US"/>
          </a:p>
        </p:txBody>
      </p:sp>
      <p:sp>
        <p:nvSpPr>
          <p:cNvPr id="5" name="Footer Placeholder 4">
            <a:extLst>
              <a:ext uri="{FF2B5EF4-FFF2-40B4-BE49-F238E27FC236}">
                <a16:creationId xmlns:a16="http://schemas.microsoft.com/office/drawing/2014/main" id="{2D37C0B1-E57F-45BA-A84C-BBAD574A0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C0FEC-E900-4C00-B6C8-D80036B07105}"/>
              </a:ext>
            </a:extLst>
          </p:cNvPr>
          <p:cNvSpPr>
            <a:spLocks noGrp="1"/>
          </p:cNvSpPr>
          <p:nvPr>
            <p:ph type="sldNum" sz="quarter" idx="12"/>
          </p:nvPr>
        </p:nvSpPr>
        <p:spPr/>
        <p:txBody>
          <a:bodyPr/>
          <a:lstStyle/>
          <a:p>
            <a:fld id="{E5478DEB-77FD-4399-AC9C-CE2DBCE0E6BF}" type="slidenum">
              <a:rPr lang="en-US" smtClean="0"/>
              <a:t>‹#›</a:t>
            </a:fld>
            <a:endParaRPr lang="en-US"/>
          </a:p>
        </p:txBody>
      </p:sp>
    </p:spTree>
    <p:extLst>
      <p:ext uri="{BB962C8B-B14F-4D97-AF65-F5344CB8AC3E}">
        <p14:creationId xmlns:p14="http://schemas.microsoft.com/office/powerpoint/2010/main" val="122010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988E5-D7B6-4B64-92A7-678281759F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73F0D3-7D37-4FCB-889F-01D2EA0F0E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5C339A-BF84-4D9A-90DB-1036FACD6B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E1E07F-8121-4D5E-B485-5A5524007ACC}"/>
              </a:ext>
            </a:extLst>
          </p:cNvPr>
          <p:cNvSpPr>
            <a:spLocks noGrp="1"/>
          </p:cNvSpPr>
          <p:nvPr>
            <p:ph type="dt" sz="half" idx="10"/>
          </p:nvPr>
        </p:nvSpPr>
        <p:spPr/>
        <p:txBody>
          <a:bodyPr/>
          <a:lstStyle/>
          <a:p>
            <a:fld id="{499F0DB0-B48A-490C-8210-B9A1E53050F1}" type="datetimeFigureOut">
              <a:rPr lang="en-US" smtClean="0"/>
              <a:t>5/20/2021</a:t>
            </a:fld>
            <a:endParaRPr lang="en-US"/>
          </a:p>
        </p:txBody>
      </p:sp>
      <p:sp>
        <p:nvSpPr>
          <p:cNvPr id="6" name="Footer Placeholder 5">
            <a:extLst>
              <a:ext uri="{FF2B5EF4-FFF2-40B4-BE49-F238E27FC236}">
                <a16:creationId xmlns:a16="http://schemas.microsoft.com/office/drawing/2014/main" id="{6D0A066D-06CE-4CA9-9F42-BB778E3D3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D6444-190C-45AF-BFD0-716A576FD92A}"/>
              </a:ext>
            </a:extLst>
          </p:cNvPr>
          <p:cNvSpPr>
            <a:spLocks noGrp="1"/>
          </p:cNvSpPr>
          <p:nvPr>
            <p:ph type="sldNum" sz="quarter" idx="12"/>
          </p:nvPr>
        </p:nvSpPr>
        <p:spPr/>
        <p:txBody>
          <a:bodyPr/>
          <a:lstStyle/>
          <a:p>
            <a:fld id="{E5478DEB-77FD-4399-AC9C-CE2DBCE0E6BF}" type="slidenum">
              <a:rPr lang="en-US" smtClean="0"/>
              <a:t>‹#›</a:t>
            </a:fld>
            <a:endParaRPr lang="en-US"/>
          </a:p>
        </p:txBody>
      </p:sp>
    </p:spTree>
    <p:extLst>
      <p:ext uri="{BB962C8B-B14F-4D97-AF65-F5344CB8AC3E}">
        <p14:creationId xmlns:p14="http://schemas.microsoft.com/office/powerpoint/2010/main" val="1161821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5DCAC-53A8-47D0-8426-97936BAD75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2FBBA4-6B0E-4D69-8A8A-4D9218B38B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6E640B-310C-4E49-B5B7-021B7891D4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084BFE-CD07-4BAB-B93C-96392CE9CE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84B917-73EC-4B13-A308-1AA43956EF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424020-584D-45A9-A6C8-95458E641A14}"/>
              </a:ext>
            </a:extLst>
          </p:cNvPr>
          <p:cNvSpPr>
            <a:spLocks noGrp="1"/>
          </p:cNvSpPr>
          <p:nvPr>
            <p:ph type="dt" sz="half" idx="10"/>
          </p:nvPr>
        </p:nvSpPr>
        <p:spPr/>
        <p:txBody>
          <a:bodyPr/>
          <a:lstStyle/>
          <a:p>
            <a:fld id="{499F0DB0-B48A-490C-8210-B9A1E53050F1}" type="datetimeFigureOut">
              <a:rPr lang="en-US" smtClean="0"/>
              <a:t>5/20/2021</a:t>
            </a:fld>
            <a:endParaRPr lang="en-US"/>
          </a:p>
        </p:txBody>
      </p:sp>
      <p:sp>
        <p:nvSpPr>
          <p:cNvPr id="8" name="Footer Placeholder 7">
            <a:extLst>
              <a:ext uri="{FF2B5EF4-FFF2-40B4-BE49-F238E27FC236}">
                <a16:creationId xmlns:a16="http://schemas.microsoft.com/office/drawing/2014/main" id="{A2338927-6292-45DB-AB37-5AAA2C06EC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9557C9-E390-4FFC-A723-24E83B8F8AF5}"/>
              </a:ext>
            </a:extLst>
          </p:cNvPr>
          <p:cNvSpPr>
            <a:spLocks noGrp="1"/>
          </p:cNvSpPr>
          <p:nvPr>
            <p:ph type="sldNum" sz="quarter" idx="12"/>
          </p:nvPr>
        </p:nvSpPr>
        <p:spPr/>
        <p:txBody>
          <a:bodyPr/>
          <a:lstStyle/>
          <a:p>
            <a:fld id="{E5478DEB-77FD-4399-AC9C-CE2DBCE0E6BF}" type="slidenum">
              <a:rPr lang="en-US" smtClean="0"/>
              <a:t>‹#›</a:t>
            </a:fld>
            <a:endParaRPr lang="en-US"/>
          </a:p>
        </p:txBody>
      </p:sp>
    </p:spTree>
    <p:extLst>
      <p:ext uri="{BB962C8B-B14F-4D97-AF65-F5344CB8AC3E}">
        <p14:creationId xmlns:p14="http://schemas.microsoft.com/office/powerpoint/2010/main" val="2509471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779C8-D46D-432A-9781-386BADB44E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8235C7-F137-43C5-9731-799026259A2E}"/>
              </a:ext>
            </a:extLst>
          </p:cNvPr>
          <p:cNvSpPr>
            <a:spLocks noGrp="1"/>
          </p:cNvSpPr>
          <p:nvPr>
            <p:ph type="dt" sz="half" idx="10"/>
          </p:nvPr>
        </p:nvSpPr>
        <p:spPr/>
        <p:txBody>
          <a:bodyPr/>
          <a:lstStyle/>
          <a:p>
            <a:fld id="{499F0DB0-B48A-490C-8210-B9A1E53050F1}" type="datetimeFigureOut">
              <a:rPr lang="en-US" smtClean="0"/>
              <a:t>5/20/2021</a:t>
            </a:fld>
            <a:endParaRPr lang="en-US"/>
          </a:p>
        </p:txBody>
      </p:sp>
      <p:sp>
        <p:nvSpPr>
          <p:cNvPr id="4" name="Footer Placeholder 3">
            <a:extLst>
              <a:ext uri="{FF2B5EF4-FFF2-40B4-BE49-F238E27FC236}">
                <a16:creationId xmlns:a16="http://schemas.microsoft.com/office/drawing/2014/main" id="{4333432B-9C96-4486-9AB3-A6D2EE1F6A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BD0761-EB0E-4410-81F3-834D9E8CDA19}"/>
              </a:ext>
            </a:extLst>
          </p:cNvPr>
          <p:cNvSpPr>
            <a:spLocks noGrp="1"/>
          </p:cNvSpPr>
          <p:nvPr>
            <p:ph type="sldNum" sz="quarter" idx="12"/>
          </p:nvPr>
        </p:nvSpPr>
        <p:spPr/>
        <p:txBody>
          <a:bodyPr/>
          <a:lstStyle/>
          <a:p>
            <a:fld id="{E5478DEB-77FD-4399-AC9C-CE2DBCE0E6BF}" type="slidenum">
              <a:rPr lang="en-US" smtClean="0"/>
              <a:t>‹#›</a:t>
            </a:fld>
            <a:endParaRPr lang="en-US"/>
          </a:p>
        </p:txBody>
      </p:sp>
    </p:spTree>
    <p:extLst>
      <p:ext uri="{BB962C8B-B14F-4D97-AF65-F5344CB8AC3E}">
        <p14:creationId xmlns:p14="http://schemas.microsoft.com/office/powerpoint/2010/main" val="2330153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DDDBE9-ECB8-43F6-9B8A-60E527D40DD0}"/>
              </a:ext>
            </a:extLst>
          </p:cNvPr>
          <p:cNvSpPr>
            <a:spLocks noGrp="1"/>
          </p:cNvSpPr>
          <p:nvPr>
            <p:ph type="dt" sz="half" idx="10"/>
          </p:nvPr>
        </p:nvSpPr>
        <p:spPr/>
        <p:txBody>
          <a:bodyPr/>
          <a:lstStyle/>
          <a:p>
            <a:fld id="{499F0DB0-B48A-490C-8210-B9A1E53050F1}" type="datetimeFigureOut">
              <a:rPr lang="en-US" smtClean="0"/>
              <a:t>5/20/2021</a:t>
            </a:fld>
            <a:endParaRPr lang="en-US"/>
          </a:p>
        </p:txBody>
      </p:sp>
      <p:sp>
        <p:nvSpPr>
          <p:cNvPr id="3" name="Footer Placeholder 2">
            <a:extLst>
              <a:ext uri="{FF2B5EF4-FFF2-40B4-BE49-F238E27FC236}">
                <a16:creationId xmlns:a16="http://schemas.microsoft.com/office/drawing/2014/main" id="{366E0067-230C-4430-9768-C8D6FBE616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7AE1B1-CFA2-4A0D-9DB7-E8696FAC107D}"/>
              </a:ext>
            </a:extLst>
          </p:cNvPr>
          <p:cNvSpPr>
            <a:spLocks noGrp="1"/>
          </p:cNvSpPr>
          <p:nvPr>
            <p:ph type="sldNum" sz="quarter" idx="12"/>
          </p:nvPr>
        </p:nvSpPr>
        <p:spPr/>
        <p:txBody>
          <a:bodyPr/>
          <a:lstStyle/>
          <a:p>
            <a:fld id="{E5478DEB-77FD-4399-AC9C-CE2DBCE0E6BF}" type="slidenum">
              <a:rPr lang="en-US" smtClean="0"/>
              <a:t>‹#›</a:t>
            </a:fld>
            <a:endParaRPr lang="en-US"/>
          </a:p>
        </p:txBody>
      </p:sp>
    </p:spTree>
    <p:extLst>
      <p:ext uri="{BB962C8B-B14F-4D97-AF65-F5344CB8AC3E}">
        <p14:creationId xmlns:p14="http://schemas.microsoft.com/office/powerpoint/2010/main" val="12240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5737-12BB-40C4-A132-6746B118C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8127AC-A2DF-4327-BAD0-7C562B1012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BC1DD0-E006-4420-9488-8F844B4F5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F608BD-07AA-47D8-A889-9257B63F54F2}"/>
              </a:ext>
            </a:extLst>
          </p:cNvPr>
          <p:cNvSpPr>
            <a:spLocks noGrp="1"/>
          </p:cNvSpPr>
          <p:nvPr>
            <p:ph type="dt" sz="half" idx="10"/>
          </p:nvPr>
        </p:nvSpPr>
        <p:spPr/>
        <p:txBody>
          <a:bodyPr/>
          <a:lstStyle/>
          <a:p>
            <a:fld id="{499F0DB0-B48A-490C-8210-B9A1E53050F1}" type="datetimeFigureOut">
              <a:rPr lang="en-US" smtClean="0"/>
              <a:t>5/20/2021</a:t>
            </a:fld>
            <a:endParaRPr lang="en-US"/>
          </a:p>
        </p:txBody>
      </p:sp>
      <p:sp>
        <p:nvSpPr>
          <p:cNvPr id="6" name="Footer Placeholder 5">
            <a:extLst>
              <a:ext uri="{FF2B5EF4-FFF2-40B4-BE49-F238E27FC236}">
                <a16:creationId xmlns:a16="http://schemas.microsoft.com/office/drawing/2014/main" id="{BAA33487-2AC8-4F36-AC6E-CB5EC594F7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57A47-216B-40A3-BB43-9701C31FB5BD}"/>
              </a:ext>
            </a:extLst>
          </p:cNvPr>
          <p:cNvSpPr>
            <a:spLocks noGrp="1"/>
          </p:cNvSpPr>
          <p:nvPr>
            <p:ph type="sldNum" sz="quarter" idx="12"/>
          </p:nvPr>
        </p:nvSpPr>
        <p:spPr/>
        <p:txBody>
          <a:bodyPr/>
          <a:lstStyle/>
          <a:p>
            <a:fld id="{E5478DEB-77FD-4399-AC9C-CE2DBCE0E6BF}" type="slidenum">
              <a:rPr lang="en-US" smtClean="0"/>
              <a:t>‹#›</a:t>
            </a:fld>
            <a:endParaRPr lang="en-US"/>
          </a:p>
        </p:txBody>
      </p:sp>
    </p:spTree>
    <p:extLst>
      <p:ext uri="{BB962C8B-B14F-4D97-AF65-F5344CB8AC3E}">
        <p14:creationId xmlns:p14="http://schemas.microsoft.com/office/powerpoint/2010/main" val="3082241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54A3-A1AB-4739-B0DB-3E4C79E19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362CB5-9544-4C77-8BC1-B048126760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E27BD2-945E-4A2B-BD40-A31F23A22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FC32C1-0C37-4485-9B74-AD03766B3B6B}"/>
              </a:ext>
            </a:extLst>
          </p:cNvPr>
          <p:cNvSpPr>
            <a:spLocks noGrp="1"/>
          </p:cNvSpPr>
          <p:nvPr>
            <p:ph type="dt" sz="half" idx="10"/>
          </p:nvPr>
        </p:nvSpPr>
        <p:spPr/>
        <p:txBody>
          <a:bodyPr/>
          <a:lstStyle/>
          <a:p>
            <a:fld id="{499F0DB0-B48A-490C-8210-B9A1E53050F1}" type="datetimeFigureOut">
              <a:rPr lang="en-US" smtClean="0"/>
              <a:t>5/20/2021</a:t>
            </a:fld>
            <a:endParaRPr lang="en-US"/>
          </a:p>
        </p:txBody>
      </p:sp>
      <p:sp>
        <p:nvSpPr>
          <p:cNvPr id="6" name="Footer Placeholder 5">
            <a:extLst>
              <a:ext uri="{FF2B5EF4-FFF2-40B4-BE49-F238E27FC236}">
                <a16:creationId xmlns:a16="http://schemas.microsoft.com/office/drawing/2014/main" id="{546CE490-C6EE-414C-A1EA-C48D756638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72390-DB2F-4BF9-8538-A7F94CB72A3C}"/>
              </a:ext>
            </a:extLst>
          </p:cNvPr>
          <p:cNvSpPr>
            <a:spLocks noGrp="1"/>
          </p:cNvSpPr>
          <p:nvPr>
            <p:ph type="sldNum" sz="quarter" idx="12"/>
          </p:nvPr>
        </p:nvSpPr>
        <p:spPr/>
        <p:txBody>
          <a:bodyPr/>
          <a:lstStyle/>
          <a:p>
            <a:fld id="{E5478DEB-77FD-4399-AC9C-CE2DBCE0E6BF}" type="slidenum">
              <a:rPr lang="en-US" smtClean="0"/>
              <a:t>‹#›</a:t>
            </a:fld>
            <a:endParaRPr lang="en-US"/>
          </a:p>
        </p:txBody>
      </p:sp>
    </p:spTree>
    <p:extLst>
      <p:ext uri="{BB962C8B-B14F-4D97-AF65-F5344CB8AC3E}">
        <p14:creationId xmlns:p14="http://schemas.microsoft.com/office/powerpoint/2010/main" val="200846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A46AF6-9294-43C6-9E6F-FBAAD5FEC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3D1B80-D71B-4F63-8AD9-015A1DABD0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52FCB3-54FF-4175-8230-4FB31DC5E3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F0DB0-B48A-490C-8210-B9A1E53050F1}" type="datetimeFigureOut">
              <a:rPr lang="en-US" smtClean="0"/>
              <a:t>5/20/2021</a:t>
            </a:fld>
            <a:endParaRPr lang="en-US"/>
          </a:p>
        </p:txBody>
      </p:sp>
      <p:sp>
        <p:nvSpPr>
          <p:cNvPr id="5" name="Footer Placeholder 4">
            <a:extLst>
              <a:ext uri="{FF2B5EF4-FFF2-40B4-BE49-F238E27FC236}">
                <a16:creationId xmlns:a16="http://schemas.microsoft.com/office/drawing/2014/main" id="{CA802862-949E-4D87-B415-A4065967AB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50D3A8-56B1-4AB1-865D-86A137914F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478DEB-77FD-4399-AC9C-CE2DBCE0E6BF}" type="slidenum">
              <a:rPr lang="en-US" smtClean="0"/>
              <a:t>‹#›</a:t>
            </a:fld>
            <a:endParaRPr lang="en-US"/>
          </a:p>
        </p:txBody>
      </p:sp>
    </p:spTree>
    <p:extLst>
      <p:ext uri="{BB962C8B-B14F-4D97-AF65-F5344CB8AC3E}">
        <p14:creationId xmlns:p14="http://schemas.microsoft.com/office/powerpoint/2010/main" val="1328676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06116-3D06-4670-816C-D11A6ED45BD6}"/>
              </a:ext>
            </a:extLst>
          </p:cNvPr>
          <p:cNvSpPr>
            <a:spLocks noGrp="1"/>
          </p:cNvSpPr>
          <p:nvPr>
            <p:ph type="ctrTitle"/>
          </p:nvPr>
        </p:nvSpPr>
        <p:spPr/>
        <p:txBody>
          <a:bodyPr>
            <a:normAutofit fontScale="90000"/>
          </a:bodyPr>
          <a:lstStyle/>
          <a:p>
            <a:r>
              <a:rPr lang="en-US" sz="8000" b="1" dirty="0">
                <a:effectLst/>
                <a:latin typeface="Calibri" panose="020F0502020204030204" pitchFamily="34" charset="0"/>
                <a:ea typeface="Calibri" panose="020F0502020204030204" pitchFamily="34" charset="0"/>
                <a:cs typeface="Times New Roman" panose="02020603050405020304" pitchFamily="18" charset="0"/>
              </a:rPr>
              <a:t>Finding Business Location in Jakarta</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7D619DA0-D684-4957-A850-6E26B753EA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8897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F226-1E48-47A1-B567-520F5EF512B9}"/>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4750340E-377E-4503-B45B-BBF3B35EEDF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2EB4F85-9745-4121-A05C-A08C9FD7F5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19285" y="1027906"/>
            <a:ext cx="8753430" cy="5495928"/>
          </a:xfrm>
          <a:prstGeom prst="rect">
            <a:avLst/>
          </a:prstGeom>
          <a:noFill/>
          <a:ln>
            <a:noFill/>
          </a:ln>
        </p:spPr>
      </p:pic>
    </p:spTree>
    <p:extLst>
      <p:ext uri="{BB962C8B-B14F-4D97-AF65-F5344CB8AC3E}">
        <p14:creationId xmlns:p14="http://schemas.microsoft.com/office/powerpoint/2010/main" val="1992452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F226-1E48-47A1-B567-520F5EF512B9}"/>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4750340E-377E-4503-B45B-BBF3B35EEDF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EDD1305-8657-4081-8FEA-AAF4EB29870C}"/>
              </a:ext>
            </a:extLst>
          </p:cNvPr>
          <p:cNvPicPr/>
          <p:nvPr/>
        </p:nvPicPr>
        <p:blipFill>
          <a:blip r:embed="rId2"/>
          <a:stretch>
            <a:fillRect/>
          </a:stretch>
        </p:blipFill>
        <p:spPr>
          <a:xfrm>
            <a:off x="2807369" y="1476642"/>
            <a:ext cx="6577262" cy="5049304"/>
          </a:xfrm>
          <a:prstGeom prst="rect">
            <a:avLst/>
          </a:prstGeom>
        </p:spPr>
      </p:pic>
    </p:spTree>
    <p:extLst>
      <p:ext uri="{BB962C8B-B14F-4D97-AF65-F5344CB8AC3E}">
        <p14:creationId xmlns:p14="http://schemas.microsoft.com/office/powerpoint/2010/main" val="2399479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F226-1E48-47A1-B567-520F5EF512B9}"/>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4750340E-377E-4503-B45B-BBF3B35EEDF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34575E0-E1C8-4289-A8B2-E9FC8D83A907}"/>
              </a:ext>
            </a:extLst>
          </p:cNvPr>
          <p:cNvPicPr/>
          <p:nvPr/>
        </p:nvPicPr>
        <p:blipFill>
          <a:blip r:embed="rId2"/>
          <a:stretch>
            <a:fillRect/>
          </a:stretch>
        </p:blipFill>
        <p:spPr>
          <a:xfrm>
            <a:off x="2417808" y="1510756"/>
            <a:ext cx="7356384" cy="4981076"/>
          </a:xfrm>
          <a:prstGeom prst="rect">
            <a:avLst/>
          </a:prstGeom>
        </p:spPr>
      </p:pic>
    </p:spTree>
    <p:extLst>
      <p:ext uri="{BB962C8B-B14F-4D97-AF65-F5344CB8AC3E}">
        <p14:creationId xmlns:p14="http://schemas.microsoft.com/office/powerpoint/2010/main" val="1559969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F226-1E48-47A1-B567-520F5EF512B9}"/>
              </a:ext>
            </a:extLst>
          </p:cNvPr>
          <p:cNvSpPr>
            <a:spLocks noGrp="1"/>
          </p:cNvSpPr>
          <p:nvPr>
            <p:ph type="title"/>
          </p:nvPr>
        </p:nvSpPr>
        <p:spPr/>
        <p:txBody>
          <a:bodyPr/>
          <a:lstStyle/>
          <a:p>
            <a:r>
              <a:rPr lang="en-US" dirty="0"/>
              <a:t>Clustering Neighborhood</a:t>
            </a:r>
          </a:p>
        </p:txBody>
      </p:sp>
      <p:sp>
        <p:nvSpPr>
          <p:cNvPr id="3" name="Content Placeholder 2">
            <a:extLst>
              <a:ext uri="{FF2B5EF4-FFF2-40B4-BE49-F238E27FC236}">
                <a16:creationId xmlns:a16="http://schemas.microsoft.com/office/drawing/2014/main" id="{4750340E-377E-4503-B45B-BBF3B35EEDFD}"/>
              </a:ext>
            </a:extLst>
          </p:cNvPr>
          <p:cNvSpPr>
            <a:spLocks noGrp="1"/>
          </p:cNvSpPr>
          <p:nvPr>
            <p:ph idx="1"/>
          </p:nvPr>
        </p:nvSpPr>
        <p:spPr>
          <a:xfrm>
            <a:off x="838200" y="1825625"/>
            <a:ext cx="5835316" cy="4351338"/>
          </a:xfrm>
        </p:spPr>
        <p:txBody>
          <a:bodyPr>
            <a:normAutofit/>
          </a:bodyPr>
          <a:lstStyle/>
          <a:p>
            <a:pPr marL="0" indent="0">
              <a:lnSpc>
                <a:spcPct val="150000"/>
              </a:lnSpc>
              <a:buNone/>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will run the k-Means algorithm to build a clustering model with different number of clusters (k). The features will be the average occurrence of each place category. With the Silhouette Score Elbow, we can measure and plot clustering performances.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75287DC0-DF2F-434D-89A3-061C9FDF1967}"/>
              </a:ext>
            </a:extLst>
          </p:cNvPr>
          <p:cNvPicPr/>
          <p:nvPr/>
        </p:nvPicPr>
        <p:blipFill>
          <a:blip r:embed="rId2"/>
          <a:stretch>
            <a:fillRect/>
          </a:stretch>
        </p:blipFill>
        <p:spPr>
          <a:xfrm>
            <a:off x="6673516" y="1825625"/>
            <a:ext cx="5138180" cy="3476875"/>
          </a:xfrm>
          <a:prstGeom prst="rect">
            <a:avLst/>
          </a:prstGeom>
        </p:spPr>
      </p:pic>
    </p:spTree>
    <p:extLst>
      <p:ext uri="{BB962C8B-B14F-4D97-AF65-F5344CB8AC3E}">
        <p14:creationId xmlns:p14="http://schemas.microsoft.com/office/powerpoint/2010/main" val="875444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F226-1E48-47A1-B567-520F5EF512B9}"/>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4750340E-377E-4503-B45B-BBF3B35EEDFD}"/>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A5CC420D-AB6A-465A-8A99-B5B4F83C7628}"/>
              </a:ext>
            </a:extLst>
          </p:cNvPr>
          <p:cNvPicPr/>
          <p:nvPr/>
        </p:nvPicPr>
        <p:blipFill>
          <a:blip r:embed="rId2"/>
          <a:stretch>
            <a:fillRect/>
          </a:stretch>
        </p:blipFill>
        <p:spPr>
          <a:xfrm>
            <a:off x="2582779" y="1825625"/>
            <a:ext cx="7026442" cy="4317280"/>
          </a:xfrm>
          <a:prstGeom prst="rect">
            <a:avLst/>
          </a:prstGeom>
        </p:spPr>
      </p:pic>
    </p:spTree>
    <p:extLst>
      <p:ext uri="{BB962C8B-B14F-4D97-AF65-F5344CB8AC3E}">
        <p14:creationId xmlns:p14="http://schemas.microsoft.com/office/powerpoint/2010/main" val="1183508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F226-1E48-47A1-B567-520F5EF512B9}"/>
              </a:ext>
            </a:extLst>
          </p:cNvPr>
          <p:cNvSpPr>
            <a:spLocks noGrp="1"/>
          </p:cNvSpPr>
          <p:nvPr>
            <p:ph type="title"/>
          </p:nvPr>
        </p:nvSpPr>
        <p:spPr/>
        <p:txBody>
          <a:bodyPr/>
          <a:lstStyle/>
          <a:p>
            <a:r>
              <a:rPr lang="en-US" dirty="0"/>
              <a:t>Top venues in all clusters (1-5 respectively)</a:t>
            </a:r>
          </a:p>
        </p:txBody>
      </p:sp>
      <p:sp>
        <p:nvSpPr>
          <p:cNvPr id="3" name="Content Placeholder 2">
            <a:extLst>
              <a:ext uri="{FF2B5EF4-FFF2-40B4-BE49-F238E27FC236}">
                <a16:creationId xmlns:a16="http://schemas.microsoft.com/office/drawing/2014/main" id="{4750340E-377E-4503-B45B-BBF3B35EEDFD}"/>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1730D1D8-2134-47F8-8374-18F1C4CD155C}"/>
              </a:ext>
            </a:extLst>
          </p:cNvPr>
          <p:cNvPicPr>
            <a:picLocks noChangeAspect="1"/>
          </p:cNvPicPr>
          <p:nvPr/>
        </p:nvPicPr>
        <p:blipFill>
          <a:blip r:embed="rId2"/>
          <a:stretch>
            <a:fillRect/>
          </a:stretch>
        </p:blipFill>
        <p:spPr>
          <a:xfrm>
            <a:off x="1580158" y="1545195"/>
            <a:ext cx="9031684" cy="4912198"/>
          </a:xfrm>
          <a:prstGeom prst="rect">
            <a:avLst/>
          </a:prstGeom>
        </p:spPr>
      </p:pic>
    </p:spTree>
    <p:extLst>
      <p:ext uri="{BB962C8B-B14F-4D97-AF65-F5344CB8AC3E}">
        <p14:creationId xmlns:p14="http://schemas.microsoft.com/office/powerpoint/2010/main" val="1328141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F226-1E48-47A1-B567-520F5EF512B9}"/>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4750340E-377E-4503-B45B-BBF3B35EEDFD}"/>
              </a:ext>
            </a:extLst>
          </p:cNvPr>
          <p:cNvSpPr>
            <a:spLocks noGrp="1"/>
          </p:cNvSpPr>
          <p:nvPr>
            <p:ph idx="1"/>
          </p:nvPr>
        </p:nvSpPr>
        <p:spPr/>
        <p:txBody>
          <a:bodyPr/>
          <a:lstStyle/>
          <a:p>
            <a:pPr indent="0" algn="just">
              <a:lnSpc>
                <a:spcPct val="150000"/>
              </a:lnSpc>
              <a:spcAft>
                <a:spcPts val="600"/>
              </a:spcAft>
              <a:buNone/>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 a result, we can group the neighborhoods in DKI Jakarta province into 5 clusters.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600"/>
              </a:spcAft>
              <a:buFont typeface="Symbol" panose="05050102010706020507" pitchFamily="18" charset="2"/>
              <a:buChar char=""/>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Cluster 1: This cluster has quite several culinary tourism destinations. In addition, there are not many coffee shops or cafes that have opened their business in this cluster. However, the number of adult populations in this cluster tends to be low.</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31696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F226-1E48-47A1-B567-520F5EF512B9}"/>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4750340E-377E-4503-B45B-BBF3B35EEDFD}"/>
              </a:ext>
            </a:extLst>
          </p:cNvPr>
          <p:cNvSpPr>
            <a:spLocks noGrp="1"/>
          </p:cNvSpPr>
          <p:nvPr>
            <p:ph idx="1"/>
          </p:nvPr>
        </p:nvSpPr>
        <p:spPr>
          <a:xfrm>
            <a:off x="838200" y="1825624"/>
            <a:ext cx="10515600" cy="5032375"/>
          </a:xfrm>
        </p:spPr>
        <p:txBody>
          <a:bodyPr>
            <a:normAutofit/>
          </a:bodyPr>
          <a:lstStyle/>
          <a:p>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Cluster 2: Like the first cluster. Culinary tourism in this cluster has developed well and there are not many competitors in the coffee shop or cafe sector. Unlike the first cluster, there are more adult population in this cluster.</a:t>
            </a:r>
          </a:p>
          <a:p>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Cluster 3: The neighborhood in this cluster has the most adult population among other clusters. However, the location of the two neighborhoods is quite far from the city center so that the accessibility for this cluster is not good. Not only that, but there are also only a few culinary destinations available in this cluster, making this cluster not the first choice when someone wants to have a culinary tour.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0263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F226-1E48-47A1-B567-520F5EF512B9}"/>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4750340E-377E-4503-B45B-BBF3B35EEDFD}"/>
              </a:ext>
            </a:extLst>
          </p:cNvPr>
          <p:cNvSpPr>
            <a:spLocks noGrp="1"/>
          </p:cNvSpPr>
          <p:nvPr>
            <p:ph idx="1"/>
          </p:nvPr>
        </p:nvSpPr>
        <p:spPr>
          <a:xfrm>
            <a:off x="838200" y="1491916"/>
            <a:ext cx="10515600" cy="5366083"/>
          </a:xfrm>
        </p:spPr>
        <p:txBody>
          <a:bodyPr>
            <a:normAutofit/>
          </a:bodyPr>
          <a:lstStyle/>
          <a:p>
            <a:pPr marL="221615" indent="0" algn="just">
              <a:lnSpc>
                <a:spcPct val="150000"/>
              </a:lnSpc>
              <a:spcAft>
                <a:spcPts val="600"/>
              </a:spcAft>
              <a:buNone/>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main objective of this project is to find the best location to open a new cafe in Jakarta. There are many parameters that can be used to assess each location. but here we look at the demographics and businesses situation.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221615" indent="0" algn="just">
              <a:lnSpc>
                <a:spcPct val="150000"/>
              </a:lnSpc>
              <a:spcAft>
                <a:spcPts val="600"/>
              </a:spcAft>
              <a:buNone/>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Demographics: The most important thing in a culinary business is the customer. No matter how delicious our menu is, it's meaningless if we don't have customers. Therefore, in this project we are looking for a location where our target market is located.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232331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0340E-377E-4503-B45B-BBF3B35EEDFD}"/>
              </a:ext>
            </a:extLst>
          </p:cNvPr>
          <p:cNvSpPr>
            <a:spLocks noGrp="1"/>
          </p:cNvSpPr>
          <p:nvPr>
            <p:ph idx="1"/>
          </p:nvPr>
        </p:nvSpPr>
        <p:spPr/>
        <p:txBody>
          <a:bodyPr>
            <a:normAutofit/>
          </a:bodyPr>
          <a:lstStyle/>
          <a:p>
            <a:pPr marL="342900" lvl="0" indent="-342900" algn="just">
              <a:lnSpc>
                <a:spcPct val="150000"/>
              </a:lnSpc>
              <a:spcAft>
                <a:spcPts val="600"/>
              </a:spcAft>
              <a:buFont typeface="Symbol" panose="05050102010706020507" pitchFamily="18" charset="2"/>
              <a:buChar char=""/>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business situation of a region can play a positive role.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600"/>
              </a:spcAft>
              <a:buFont typeface="Symbol" panose="05050102010706020507" pitchFamily="18" charset="2"/>
              <a:buChar char=""/>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Cluster 3 as an example, although there are many target markets there, the cluster does not attract foodies to come to the cluster. This makes it quite difficult for a businessperson to be able to continue to grow his business. Because of that, we consider this cluster is not recommended</a:t>
            </a:r>
            <a:endParaRPr lang="en-US" sz="2400" dirty="0"/>
          </a:p>
        </p:txBody>
      </p:sp>
    </p:spTree>
    <p:extLst>
      <p:ext uri="{BB962C8B-B14F-4D97-AF65-F5344CB8AC3E}">
        <p14:creationId xmlns:p14="http://schemas.microsoft.com/office/powerpoint/2010/main" val="131157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F226-1E48-47A1-B567-520F5EF512B9}"/>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4750340E-377E-4503-B45B-BBF3B35EEDFD}"/>
              </a:ext>
            </a:extLst>
          </p:cNvPr>
          <p:cNvSpPr>
            <a:spLocks noGrp="1"/>
          </p:cNvSpPr>
          <p:nvPr>
            <p:ph idx="1"/>
          </p:nvPr>
        </p:nvSpPr>
        <p:spPr/>
        <p:txBody>
          <a:bodyPr/>
          <a:lstStyle/>
          <a:p>
            <a:pPr marL="0" indent="0">
              <a:lnSpc>
                <a:spcPct val="150000"/>
              </a:lnSpc>
              <a:buNone/>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There is a cafe brand that is well known among young people in Australia who want to open their first branch in Indonesia, to be precise in Jakarta. It takes careful consideration to determine which location is the best choice for them. We will use our data science powers to generate a few most promising neighborhoods based on this criterion. Advantages of each area will then be clearly expressed so that best possible final location can be chosen by stakeholders.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76701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0340E-377E-4503-B45B-BBF3B35EEDFD}"/>
              </a:ext>
            </a:extLst>
          </p:cNvPr>
          <p:cNvSpPr>
            <a:spLocks noGrp="1"/>
          </p:cNvSpPr>
          <p:nvPr>
            <p:ph idx="1"/>
          </p:nvPr>
        </p:nvSpPr>
        <p:spPr/>
        <p:txBody>
          <a:bodyPr>
            <a:normAutofit/>
          </a:bodyPr>
          <a:lstStyle/>
          <a:p>
            <a:pPr marL="342900" lvl="0" indent="-342900" algn="just">
              <a:lnSpc>
                <a:spcPct val="150000"/>
              </a:lnSpc>
              <a:spcAft>
                <a:spcPts val="600"/>
              </a:spcAft>
              <a:buFont typeface="Symbol" panose="05050102010706020507" pitchFamily="18" charset="2"/>
              <a:buChar char=""/>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Cluster 2 to be precise at </a:t>
            </a:r>
            <a:r>
              <a:rPr lang="en-US" sz="24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Jagaraksa</a:t>
            </a: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is our top choice for our business location. This is based on the consideration of the attractiveness of approaching the neighborhood because culinary tourism there has been well developed, besides that </a:t>
            </a:r>
            <a:r>
              <a:rPr lang="en-US" sz="24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Jagaraksa</a:t>
            </a: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also has the 7th largest adult population in Jakarta with 363,000 people.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6479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F226-1E48-47A1-B567-520F5EF512B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750340E-377E-4503-B45B-BBF3B35EEDFD}"/>
              </a:ext>
            </a:extLst>
          </p:cNvPr>
          <p:cNvSpPr>
            <a:spLocks noGrp="1"/>
          </p:cNvSpPr>
          <p:nvPr>
            <p:ph idx="1"/>
          </p:nvPr>
        </p:nvSpPr>
        <p:spPr>
          <a:xfrm>
            <a:off x="838200" y="1825624"/>
            <a:ext cx="10515600" cy="5032375"/>
          </a:xfrm>
        </p:spPr>
        <p:txBody>
          <a:bodyPr>
            <a:normAutofit/>
          </a:bodyPr>
          <a:lstStyle/>
          <a:p>
            <a:pPr marL="0" indent="0" algn="just">
              <a:lnSpc>
                <a:spcPct val="150000"/>
              </a:lnSpc>
              <a:spcAft>
                <a:spcPts val="600"/>
              </a:spcAft>
              <a:buNone/>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Finding the best location to open a business is not an easy matter, there are lots of uncertainties. It takes deep and mature consideration to be able to find the best location. Fortunately, with the available data, we can get valuable insights, which may not be obtained just by surveying the location. This can greatly help everyone to make more informed decisions.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600"/>
              </a:spcAft>
              <a:buNone/>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Using this project as an example, I hope it will inspire everyone to deal with a similar case in the future. I would be incredibly happy if any of you wanted to have a discussion!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93440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F226-1E48-47A1-B567-520F5EF512B9}"/>
              </a:ext>
            </a:extLst>
          </p:cNvPr>
          <p:cNvSpPr>
            <a:spLocks noGrp="1"/>
          </p:cNvSpPr>
          <p:nvPr>
            <p:ph type="title"/>
          </p:nvPr>
        </p:nvSpPr>
        <p:spPr/>
        <p:txBody>
          <a:bodyPr/>
          <a:lstStyle/>
          <a:p>
            <a:r>
              <a:rPr lang="en-US" dirty="0"/>
              <a:t>Business Question</a:t>
            </a:r>
          </a:p>
        </p:txBody>
      </p:sp>
      <p:sp>
        <p:nvSpPr>
          <p:cNvPr id="3" name="Content Placeholder 2">
            <a:extLst>
              <a:ext uri="{FF2B5EF4-FFF2-40B4-BE49-F238E27FC236}">
                <a16:creationId xmlns:a16="http://schemas.microsoft.com/office/drawing/2014/main" id="{4750340E-377E-4503-B45B-BBF3B35EEDFD}"/>
              </a:ext>
            </a:extLst>
          </p:cNvPr>
          <p:cNvSpPr>
            <a:spLocks noGrp="1"/>
          </p:cNvSpPr>
          <p:nvPr>
            <p:ph idx="1"/>
          </p:nvPr>
        </p:nvSpPr>
        <p:spPr/>
        <p:txBody>
          <a:bodyPr/>
          <a:lstStyle/>
          <a:p>
            <a:pPr marL="342900" lvl="0" indent="-342900">
              <a:lnSpc>
                <a:spcPct val="150000"/>
              </a:lnSpc>
              <a:spcAft>
                <a:spcPts val="600"/>
              </a:spcAft>
              <a:buFont typeface="Symbol" panose="05050102010706020507" pitchFamily="18" charset="2"/>
              <a:buChar char=""/>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How many cafes are already established in the area?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600"/>
              </a:spcAft>
              <a:buFont typeface="Symbol" panose="05050102010706020507" pitchFamily="18" charset="2"/>
              <a:buChar char=""/>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What are the most popular venues?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600"/>
              </a:spcAft>
              <a:buFont typeface="Symbol" panose="05050102010706020507" pitchFamily="18" charset="2"/>
              <a:buChar char=""/>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What is the total population of young people (theirs target market) in the area?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67299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F226-1E48-47A1-B567-520F5EF512B9}"/>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4750340E-377E-4503-B45B-BBF3B35EEDFD}"/>
              </a:ext>
            </a:extLst>
          </p:cNvPr>
          <p:cNvSpPr>
            <a:spLocks noGrp="1"/>
          </p:cNvSpPr>
          <p:nvPr>
            <p:ph idx="1"/>
          </p:nvPr>
        </p:nvSpPr>
        <p:spPr/>
        <p:txBody>
          <a:bodyPr>
            <a:normAutofit/>
          </a:bodyPr>
          <a:lstStyle/>
          <a:p>
            <a:pPr>
              <a:lnSpc>
                <a:spcPct val="150000"/>
              </a:lnSpc>
            </a:pPr>
            <a:r>
              <a:rPr lang="en-ID"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Entrepreneurs </a:t>
            </a:r>
            <a:r>
              <a:rPr lang="en-ID"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who are passionate about opening a coffee shop in a metropolitan city would be very interested in this project. The project is also for </a:t>
            </a:r>
            <a:r>
              <a:rPr lang="en-ID"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business owners</a:t>
            </a:r>
            <a:r>
              <a:rPr lang="en-ID"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a:t>
            </a:r>
            <a:r>
              <a:rPr lang="en-ID"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stakeholders</a:t>
            </a:r>
            <a:r>
              <a:rPr lang="en-ID"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who want to expand their businesses and wonder how data science could be applied to the questions at hand.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p>
        </p:txBody>
      </p:sp>
    </p:spTree>
    <p:extLst>
      <p:ext uri="{BB962C8B-B14F-4D97-AF65-F5344CB8AC3E}">
        <p14:creationId xmlns:p14="http://schemas.microsoft.com/office/powerpoint/2010/main" val="85598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F226-1E48-47A1-B567-520F5EF512B9}"/>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4750340E-377E-4503-B45B-BBF3B35EEDFD}"/>
              </a:ext>
            </a:extLst>
          </p:cNvPr>
          <p:cNvSpPr>
            <a:spLocks noGrp="1"/>
          </p:cNvSpPr>
          <p:nvPr>
            <p:ph idx="1"/>
          </p:nvPr>
        </p:nvSpPr>
        <p:spPr/>
        <p:txBody>
          <a:bodyPr>
            <a:normAutofit fontScale="92500"/>
          </a:bodyPr>
          <a:lstStyle/>
          <a:p>
            <a:pPr marL="342900" lvl="0" indent="-342900">
              <a:lnSpc>
                <a:spcPct val="150000"/>
              </a:lnSpc>
              <a:spcAft>
                <a:spcPts val="600"/>
              </a:spcAft>
              <a:buFont typeface="Symbol" panose="05050102010706020507" pitchFamily="18" charset="2"/>
              <a:buChar char=""/>
            </a:pPr>
            <a:r>
              <a:rPr lang="en-US" sz="2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1st data: contains the latitude, longitude for each neighborhood in Jakarta.</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600"/>
              </a:spcAft>
              <a:buFont typeface="Symbol" panose="05050102010706020507" pitchFamily="18" charset="2"/>
              <a:buChar char=""/>
            </a:pPr>
            <a:r>
              <a:rPr lang="en-US" sz="2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2nd data: https://data.jakarta.go.id/dataset/jumlah-penduduk-berdasarkan-tenaga-kerja-jenis-kelamin-dan-umur contains the total population based on age categories in each neighborhood in Jakarta.</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600"/>
              </a:spcAft>
              <a:buFont typeface="Symbol" panose="05050102010706020507" pitchFamily="18" charset="2"/>
              <a:buChar char=""/>
            </a:pPr>
            <a:r>
              <a:rPr lang="en-US" sz="2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3rd data: https://developer.foursquare.com/ contains the most popular or common venues of a given neighborhood in Jakarta.</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p>
        </p:txBody>
      </p:sp>
    </p:spTree>
    <p:extLst>
      <p:ext uri="{BB962C8B-B14F-4D97-AF65-F5344CB8AC3E}">
        <p14:creationId xmlns:p14="http://schemas.microsoft.com/office/powerpoint/2010/main" val="9747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F226-1E48-47A1-B567-520F5EF512B9}"/>
              </a:ext>
            </a:extLst>
          </p:cNvPr>
          <p:cNvSpPr>
            <a:spLocks noGrp="1"/>
          </p:cNvSpPr>
          <p:nvPr>
            <p:ph type="title"/>
          </p:nvPr>
        </p:nvSpPr>
        <p:spPr/>
        <p:txBody>
          <a:bodyPr/>
          <a:lstStyle/>
          <a:p>
            <a:r>
              <a:rPr lang="en-US" dirty="0" err="1"/>
              <a:t>Analitic</a:t>
            </a:r>
            <a:r>
              <a:rPr lang="en-US" dirty="0"/>
              <a:t> Approach</a:t>
            </a:r>
          </a:p>
        </p:txBody>
      </p:sp>
      <p:sp>
        <p:nvSpPr>
          <p:cNvPr id="3" name="Content Placeholder 2">
            <a:extLst>
              <a:ext uri="{FF2B5EF4-FFF2-40B4-BE49-F238E27FC236}">
                <a16:creationId xmlns:a16="http://schemas.microsoft.com/office/drawing/2014/main" id="{4750340E-377E-4503-B45B-BBF3B35EEDFD}"/>
              </a:ext>
            </a:extLst>
          </p:cNvPr>
          <p:cNvSpPr>
            <a:spLocks noGrp="1"/>
          </p:cNvSpPr>
          <p:nvPr>
            <p:ph idx="1"/>
          </p:nvPr>
        </p:nvSpPr>
        <p:spPr>
          <a:xfrm>
            <a:off x="838200" y="1825624"/>
            <a:ext cx="10515600" cy="5032375"/>
          </a:xfrm>
        </p:spPr>
        <p:txBody>
          <a:bodyPr>
            <a:normAutofit lnSpcReduction="10000"/>
          </a:bodyPr>
          <a:lstStyle/>
          <a:p>
            <a:pPr marL="0" indent="0" algn="just">
              <a:lnSpc>
                <a:spcPct val="150000"/>
              </a:lnSpc>
              <a:buNone/>
            </a:pPr>
            <a:r>
              <a:rPr lang="en-ID"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will display any statistics needed to answer questions about demographics.</a:t>
            </a:r>
            <a:endParaRPr lang="en-US" sz="24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ID"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Next, we deal with the problem using the grouping technique, which is k-Means. This approach enables the public to know how similar neighbourhoods are about their demographics. We can then examine each group and identify the distinct place categories that distinguish each group.</a:t>
            </a:r>
            <a:endParaRPr lang="en-US" sz="24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ID"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K-Means is one of the popular machine learning algorithms used to group data points based on similar characteristics. The algorithm is fast and efficient for a medium to large sized database and is useful for quickly discovering insights from unlabelled data.</a:t>
            </a:r>
            <a:endParaRPr lang="en-US" sz="2400" dirty="0">
              <a:effectLst/>
              <a:latin typeface="Times New Roman" panose="02020603050405020304" pitchFamily="18" charset="0"/>
              <a:ea typeface="Times New Roman" panose="02020603050405020304" pitchFamily="18" charset="0"/>
            </a:endParaRPr>
          </a:p>
          <a:p>
            <a:pPr marL="0" indent="0">
              <a:buNone/>
            </a:pPr>
            <a:endParaRPr lang="en-US" sz="3200" dirty="0"/>
          </a:p>
        </p:txBody>
      </p:sp>
    </p:spTree>
    <p:extLst>
      <p:ext uri="{BB962C8B-B14F-4D97-AF65-F5344CB8AC3E}">
        <p14:creationId xmlns:p14="http://schemas.microsoft.com/office/powerpoint/2010/main" val="2577613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F226-1E48-47A1-B567-520F5EF512B9}"/>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4750340E-377E-4503-B45B-BBF3B35EEDFD}"/>
              </a:ext>
            </a:extLst>
          </p:cNvPr>
          <p:cNvSpPr>
            <a:spLocks noGrp="1"/>
          </p:cNvSpPr>
          <p:nvPr>
            <p:ph idx="1"/>
          </p:nvPr>
        </p:nvSpPr>
        <p:spPr/>
        <p:txBody>
          <a:bodyPr>
            <a:normAutofit/>
          </a:bodyPr>
          <a:lstStyle/>
          <a:p>
            <a:pPr>
              <a:lnSpc>
                <a:spcPct val="150000"/>
              </a:lnSpc>
            </a:pPr>
            <a:r>
              <a:rPr lang="en-ID"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Entrepreneurs </a:t>
            </a:r>
            <a:r>
              <a:rPr lang="en-ID"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who are passionate about opening a coffee shop in a metropolitan city would be very interested in this project. The project is also for </a:t>
            </a:r>
            <a:r>
              <a:rPr lang="en-ID"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business owners</a:t>
            </a:r>
            <a:r>
              <a:rPr lang="en-ID"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a:t>
            </a:r>
            <a:r>
              <a:rPr lang="en-ID"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stakeholders</a:t>
            </a:r>
            <a:r>
              <a:rPr lang="en-ID"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who want to expand their businesses and wonder how data science could be applied to the questions at hand.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p>
        </p:txBody>
      </p:sp>
    </p:spTree>
    <p:extLst>
      <p:ext uri="{BB962C8B-B14F-4D97-AF65-F5344CB8AC3E}">
        <p14:creationId xmlns:p14="http://schemas.microsoft.com/office/powerpoint/2010/main" val="2195595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F226-1E48-47A1-B567-520F5EF512B9}"/>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4750340E-377E-4503-B45B-BBF3B35EEDF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F39CCE6-436F-4A4A-936C-58B5BC0AAB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91916" y="1317362"/>
            <a:ext cx="9208168" cy="5367864"/>
          </a:xfrm>
          <a:prstGeom prst="rect">
            <a:avLst/>
          </a:prstGeom>
          <a:noFill/>
          <a:ln>
            <a:noFill/>
          </a:ln>
        </p:spPr>
      </p:pic>
    </p:spTree>
    <p:extLst>
      <p:ext uri="{BB962C8B-B14F-4D97-AF65-F5344CB8AC3E}">
        <p14:creationId xmlns:p14="http://schemas.microsoft.com/office/powerpoint/2010/main" val="4050691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F226-1E48-47A1-B567-520F5EF512B9}"/>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4750340E-377E-4503-B45B-BBF3B35EEDF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142620E-942B-4DC4-9FC8-51970AB168A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92968" y="1362298"/>
            <a:ext cx="8406064" cy="5277992"/>
          </a:xfrm>
          <a:prstGeom prst="rect">
            <a:avLst/>
          </a:prstGeom>
          <a:noFill/>
          <a:ln>
            <a:noFill/>
          </a:ln>
        </p:spPr>
      </p:pic>
    </p:spTree>
    <p:extLst>
      <p:ext uri="{BB962C8B-B14F-4D97-AF65-F5344CB8AC3E}">
        <p14:creationId xmlns:p14="http://schemas.microsoft.com/office/powerpoint/2010/main" val="1087364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982</Words>
  <Application>Microsoft Office PowerPoint</Application>
  <PresentationFormat>Widescreen</PresentationFormat>
  <Paragraphs>43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Symbol</vt:lpstr>
      <vt:lpstr>Times New Roman</vt:lpstr>
      <vt:lpstr>Office Theme</vt:lpstr>
      <vt:lpstr>Finding Business Location in Jakarta </vt:lpstr>
      <vt:lpstr>Business Problem</vt:lpstr>
      <vt:lpstr>Business Question</vt:lpstr>
      <vt:lpstr>Target Audience</vt:lpstr>
      <vt:lpstr>Data Description</vt:lpstr>
      <vt:lpstr>Analitic Approach</vt:lpstr>
      <vt:lpstr>Target Audience</vt:lpstr>
      <vt:lpstr>EDA</vt:lpstr>
      <vt:lpstr>EDA</vt:lpstr>
      <vt:lpstr>EDA</vt:lpstr>
      <vt:lpstr>EDA</vt:lpstr>
      <vt:lpstr>EDA</vt:lpstr>
      <vt:lpstr>Clustering Neighborhood</vt:lpstr>
      <vt:lpstr>Result</vt:lpstr>
      <vt:lpstr>Top venues in all clusters (1-5 respectively)</vt:lpstr>
      <vt:lpstr>Discussion</vt:lpstr>
      <vt:lpstr>Discussion</vt:lpstr>
      <vt:lpstr>Discussion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Business Location in Jakarta</dc:title>
  <dc:creator>Vito Kosasih</dc:creator>
  <cp:lastModifiedBy>Vito Kosasih</cp:lastModifiedBy>
  <cp:revision>2</cp:revision>
  <dcterms:created xsi:type="dcterms:W3CDTF">2021-05-19T18:26:18Z</dcterms:created>
  <dcterms:modified xsi:type="dcterms:W3CDTF">2021-05-19T18:39:40Z</dcterms:modified>
</cp:coreProperties>
</file>