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B398-EBD9-45FE-A71B-BB53FA6CD9C5}" type="datetimeFigureOut">
              <a:rPr lang="es-CR" smtClean="0"/>
              <a:t>30/05/2022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6125-DC79-477F-B548-67DE7B34EC7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7636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B398-EBD9-45FE-A71B-BB53FA6CD9C5}" type="datetimeFigureOut">
              <a:rPr lang="es-CR" smtClean="0"/>
              <a:t>30/05/2022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6125-DC79-477F-B548-67DE7B34EC7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6817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B398-EBD9-45FE-A71B-BB53FA6CD9C5}" type="datetimeFigureOut">
              <a:rPr lang="es-CR" smtClean="0"/>
              <a:t>30/05/2022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6125-DC79-477F-B548-67DE7B34EC7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82052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B398-EBD9-45FE-A71B-BB53FA6CD9C5}" type="datetimeFigureOut">
              <a:rPr lang="es-CR" smtClean="0"/>
              <a:t>30/05/2022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6125-DC79-477F-B548-67DE7B34EC7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32085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B398-EBD9-45FE-A71B-BB53FA6CD9C5}" type="datetimeFigureOut">
              <a:rPr lang="es-CR" smtClean="0"/>
              <a:t>30/05/2022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6125-DC79-477F-B548-67DE7B34EC7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33882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B398-EBD9-45FE-A71B-BB53FA6CD9C5}" type="datetimeFigureOut">
              <a:rPr lang="es-CR" smtClean="0"/>
              <a:t>30/05/2022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6125-DC79-477F-B548-67DE7B34EC7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05139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B398-EBD9-45FE-A71B-BB53FA6CD9C5}" type="datetimeFigureOut">
              <a:rPr lang="es-CR" smtClean="0"/>
              <a:t>30/05/2022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6125-DC79-477F-B548-67DE7B34EC7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29446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B398-EBD9-45FE-A71B-BB53FA6CD9C5}" type="datetimeFigureOut">
              <a:rPr lang="es-CR" smtClean="0"/>
              <a:t>30/05/2022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6125-DC79-477F-B548-67DE7B34EC7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27048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B398-EBD9-45FE-A71B-BB53FA6CD9C5}" type="datetimeFigureOut">
              <a:rPr lang="es-CR" smtClean="0"/>
              <a:t>30/05/2022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6125-DC79-477F-B548-67DE7B34EC7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4850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B398-EBD9-45FE-A71B-BB53FA6CD9C5}" type="datetimeFigureOut">
              <a:rPr lang="es-CR" smtClean="0"/>
              <a:t>30/05/2022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6125-DC79-477F-B548-67DE7B34EC7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872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B398-EBD9-45FE-A71B-BB53FA6CD9C5}" type="datetimeFigureOut">
              <a:rPr lang="es-CR" smtClean="0"/>
              <a:t>30/05/2022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6125-DC79-477F-B548-67DE7B34EC7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2304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B398-EBD9-45FE-A71B-BB53FA6CD9C5}" type="datetimeFigureOut">
              <a:rPr lang="es-CR" smtClean="0"/>
              <a:t>30/05/2022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6125-DC79-477F-B548-67DE7B34EC7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9011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B398-EBD9-45FE-A71B-BB53FA6CD9C5}" type="datetimeFigureOut">
              <a:rPr lang="es-CR" smtClean="0"/>
              <a:t>30/05/2022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6125-DC79-477F-B548-67DE7B34EC7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0228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B398-EBD9-45FE-A71B-BB53FA6CD9C5}" type="datetimeFigureOut">
              <a:rPr lang="es-CR" smtClean="0"/>
              <a:t>30/05/2022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6125-DC79-477F-B548-67DE7B34EC7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8466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B398-EBD9-45FE-A71B-BB53FA6CD9C5}" type="datetimeFigureOut">
              <a:rPr lang="es-CR" smtClean="0"/>
              <a:t>30/05/2022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6125-DC79-477F-B548-67DE7B34EC7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010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B398-EBD9-45FE-A71B-BB53FA6CD9C5}" type="datetimeFigureOut">
              <a:rPr lang="es-CR" smtClean="0"/>
              <a:t>30/05/2022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6125-DC79-477F-B548-67DE7B34EC7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1609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19BB398-EBD9-45FE-A71B-BB53FA6CD9C5}" type="datetimeFigureOut">
              <a:rPr lang="es-CR" smtClean="0"/>
              <a:t>30/05/2022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22B6125-DC79-477F-B548-67DE7B34EC7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4312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19BB398-EBD9-45FE-A71B-BB53FA6CD9C5}" type="datetimeFigureOut">
              <a:rPr lang="es-CR" smtClean="0"/>
              <a:t>30/05/2022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22B6125-DC79-477F-B548-67DE7B34EC7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89514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47C2295-E332-7E74-8128-A49AB5935D69}"/>
              </a:ext>
            </a:extLst>
          </p:cNvPr>
          <p:cNvSpPr txBox="1"/>
          <p:nvPr/>
        </p:nvSpPr>
        <p:spPr>
          <a:xfrm>
            <a:off x="3048000" y="113596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R" sz="2400" dirty="0">
                <a:latin typeface="Aharoni" panose="02010803020104030203" pitchFamily="2" charset="-79"/>
                <a:cs typeface="Aharoni" panose="02010803020104030203" pitchFamily="2" charset="-79"/>
              </a:rPr>
              <a:t>Metodología CRISP-DM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DD17D49-3F03-75D4-B445-2B63AE48CC28}"/>
              </a:ext>
            </a:extLst>
          </p:cNvPr>
          <p:cNvSpPr txBox="1"/>
          <p:nvPr/>
        </p:nvSpPr>
        <p:spPr>
          <a:xfrm>
            <a:off x="3048000" y="245676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R" sz="2400" dirty="0">
                <a:latin typeface="Aharoni" panose="02010803020104030203" pitchFamily="2" charset="-79"/>
                <a:cs typeface="Aharoni" panose="02010803020104030203" pitchFamily="2" charset="-79"/>
              </a:rPr>
              <a:t>Cross Industry Standard Process for Data Mining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7C47FEE-6806-EAAB-F127-5C8159A0726D}"/>
              </a:ext>
            </a:extLst>
          </p:cNvPr>
          <p:cNvSpPr txBox="1"/>
          <p:nvPr/>
        </p:nvSpPr>
        <p:spPr>
          <a:xfrm>
            <a:off x="3048000" y="3731398"/>
            <a:ext cx="63838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R" sz="2400" dirty="0">
                <a:latin typeface="Aharoni" panose="02010803020104030203" pitchFamily="2" charset="-79"/>
                <a:cs typeface="Aharoni" panose="02010803020104030203" pitchFamily="2" charset="-79"/>
              </a:rPr>
              <a:t>Proceso estándar de la industria cruzada para la minería de datos</a:t>
            </a:r>
          </a:p>
        </p:txBody>
      </p:sp>
    </p:spTree>
    <p:extLst>
      <p:ext uri="{BB962C8B-B14F-4D97-AF65-F5344CB8AC3E}">
        <p14:creationId xmlns:p14="http://schemas.microsoft.com/office/powerpoint/2010/main" val="376639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B960C55-B081-4DFA-750D-55FCB79D70EB}"/>
              </a:ext>
            </a:extLst>
          </p:cNvPr>
          <p:cNvSpPr txBox="1"/>
          <p:nvPr/>
        </p:nvSpPr>
        <p:spPr>
          <a:xfrm>
            <a:off x="1320801" y="496544"/>
            <a:ext cx="98382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R" dirty="0"/>
              <a:t>Se trata de un modelo estándar abierto del proceso que describe los enfoques comunes que utilizan los expertos en minería de datos. Es el modelo analítico más usado. </a:t>
            </a:r>
          </a:p>
          <a:p>
            <a:pPr algn="just"/>
            <a:endParaRPr lang="es-CR" dirty="0"/>
          </a:p>
          <a:p>
            <a:pPr algn="just"/>
            <a:r>
              <a:rPr lang="es-CR" dirty="0"/>
              <a:t>El estándar incluye un modelo y una guía, estructurados en seis fases, algunas de estas fases son bidireccionales, lo que significa que algunas fases permitirán revisar parcial o totalmente las fases anteriores.</a:t>
            </a:r>
          </a:p>
          <a:p>
            <a:pPr algn="just"/>
            <a:endParaRPr lang="es-C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86C36A8-D3AC-B756-D76A-3D44B39C8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133" y="2507067"/>
            <a:ext cx="4131734" cy="385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3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2DDB379-8DB3-D793-8DBD-709F425667C1}"/>
              </a:ext>
            </a:extLst>
          </p:cNvPr>
          <p:cNvSpPr txBox="1"/>
          <p:nvPr/>
        </p:nvSpPr>
        <p:spPr>
          <a:xfrm>
            <a:off x="1214966" y="810568"/>
            <a:ext cx="9762067" cy="4402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200000"/>
              </a:lnSpc>
              <a:spcAft>
                <a:spcPts val="800"/>
              </a:spcAft>
            </a:pPr>
            <a:r>
              <a:rPr lang="es-MX" sz="2000" b="1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Comprensión del negocio</a:t>
            </a:r>
            <a:r>
              <a:rPr lang="es-MX" sz="2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 fontAlgn="base">
              <a:lnSpc>
                <a:spcPct val="200000"/>
              </a:lnSpc>
              <a:spcAft>
                <a:spcPts val="800"/>
              </a:spcAft>
            </a:pPr>
            <a:endParaRPr lang="es-C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s-MX" sz="18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Establecimiento de los objetivos del negocio (Contexto inicial, objetivos, criterios de éxito)</a:t>
            </a:r>
            <a:endParaRPr lang="es-C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s-MX" sz="18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Evaluación de la situación (Inventario de recursos, requerimientos, supuestos, terminologías propias del negocio,…)</a:t>
            </a:r>
            <a:endParaRPr lang="es-C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s-MX" sz="18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Establecimiento de los objetivos de la minería de datos (objetivos y criterios de éxito)</a:t>
            </a:r>
            <a:endParaRPr lang="es-C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s-MX" sz="18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Generación del plan del proyecto (plan, herramientas, equipo y técnicas).</a:t>
            </a:r>
            <a:endParaRPr lang="es-C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62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40F67E5-18AC-884A-9539-3A1389B06B90}"/>
              </a:ext>
            </a:extLst>
          </p:cNvPr>
          <p:cNvSpPr txBox="1"/>
          <p:nvPr/>
        </p:nvSpPr>
        <p:spPr>
          <a:xfrm>
            <a:off x="2319866" y="1035009"/>
            <a:ext cx="7552267" cy="3850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250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Comprensión de los datos </a:t>
            </a:r>
          </a:p>
          <a:p>
            <a:pPr marL="285750" indent="-285750" algn="just" fontAlgn="base">
              <a:lnSpc>
                <a:spcPct val="2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800" b="1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Recopilación inicial de datos</a:t>
            </a:r>
            <a:endParaRPr lang="es-C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 fontAlgn="base">
              <a:lnSpc>
                <a:spcPct val="2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MX" sz="1800" b="1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Descripción de los datos</a:t>
            </a:r>
            <a:endParaRPr lang="es-C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 fontAlgn="base">
              <a:lnSpc>
                <a:spcPct val="2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MX" sz="1800" b="1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Exploración de los datos</a:t>
            </a:r>
            <a:endParaRPr lang="es-C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 fontAlgn="base">
              <a:lnSpc>
                <a:spcPct val="2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MX" sz="1800" b="1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Verificación de calidad de datos</a:t>
            </a:r>
            <a:endParaRPr lang="es-C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67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A6BACC8-14DA-9B07-C859-F70731E376B1}"/>
              </a:ext>
            </a:extLst>
          </p:cNvPr>
          <p:cNvSpPr txBox="1"/>
          <p:nvPr/>
        </p:nvSpPr>
        <p:spPr>
          <a:xfrm>
            <a:off x="3048000" y="1275798"/>
            <a:ext cx="6096000" cy="3924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Preparación de los datos </a:t>
            </a:r>
          </a:p>
          <a:p>
            <a:pPr algn="just" fontAlgn="base">
              <a:lnSpc>
                <a:spcPct val="107000"/>
              </a:lnSpc>
              <a:spcAft>
                <a:spcPts val="800"/>
              </a:spcAft>
            </a:pPr>
            <a:endParaRPr lang="es-C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s-MX" sz="1800" b="1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Selección de los datos</a:t>
            </a:r>
            <a:endParaRPr lang="es-C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s-MX" sz="1800" b="1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Limpieza de datos</a:t>
            </a:r>
            <a:endParaRPr lang="es-C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s-MX" sz="1800" b="1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Construcción de datos</a:t>
            </a:r>
            <a:endParaRPr lang="es-C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s-MX" sz="1800" b="1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Integración de datos</a:t>
            </a:r>
            <a:endParaRPr lang="es-C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s-MX" sz="1800" b="1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Formateo de datos</a:t>
            </a:r>
            <a:endParaRPr lang="es-C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FC8F486-1CB3-DE7C-5F0B-5D2E90DD9F89}"/>
              </a:ext>
            </a:extLst>
          </p:cNvPr>
          <p:cNvSpPr txBox="1"/>
          <p:nvPr/>
        </p:nvSpPr>
        <p:spPr>
          <a:xfrm>
            <a:off x="3048000" y="1238209"/>
            <a:ext cx="6096000" cy="3852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Modelado</a:t>
            </a: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C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2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s-MX" sz="1800" b="1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Selección de la técnica de modelado</a:t>
            </a:r>
            <a:endParaRPr lang="es-C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2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s-MX" sz="1800" b="1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Diseño de la evaluación</a:t>
            </a:r>
            <a:endParaRPr lang="es-C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2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s-MX" sz="1800" b="1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Construcción del modelo</a:t>
            </a:r>
            <a:endParaRPr lang="es-C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2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s-MX" sz="1800" b="1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Evaluación del modelo</a:t>
            </a:r>
            <a:endParaRPr lang="es-C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92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5F6164E-16EE-FEE3-5096-C5F7F4D7845D}"/>
              </a:ext>
            </a:extLst>
          </p:cNvPr>
          <p:cNvSpPr txBox="1"/>
          <p:nvPr/>
        </p:nvSpPr>
        <p:spPr>
          <a:xfrm>
            <a:off x="3048000" y="1488487"/>
            <a:ext cx="6096000" cy="3057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Evaluación</a:t>
            </a: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C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2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s-MX" sz="18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Evaluación de resultados</a:t>
            </a:r>
            <a:endParaRPr lang="es-C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2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s-MX" sz="18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Revisar el proceso</a:t>
            </a:r>
            <a:endParaRPr lang="es-C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2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s-MX" sz="18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Establecimiento de los siguientes pasos o acciones</a:t>
            </a:r>
            <a:endParaRPr lang="es-C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9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9142BF4-500B-BB37-F9F0-F4E97EDF0C99}"/>
              </a:ext>
            </a:extLst>
          </p:cNvPr>
          <p:cNvSpPr txBox="1"/>
          <p:nvPr/>
        </p:nvSpPr>
        <p:spPr>
          <a:xfrm>
            <a:off x="2768600" y="1136579"/>
            <a:ext cx="6654800" cy="3852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Despliegue</a:t>
            </a: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C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2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s-MX" sz="1800" b="1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Planificación de despliegue</a:t>
            </a:r>
            <a:endParaRPr lang="es-C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2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s-MX" sz="1800" b="1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Planificación de la monitorización y del mantenimiento</a:t>
            </a:r>
            <a:endParaRPr lang="es-C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2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s-MX" sz="1800" b="1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Generación de informe final</a:t>
            </a:r>
            <a:endParaRPr lang="es-C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2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s-MX" sz="1800" b="1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Revisión del proyecto</a:t>
            </a:r>
            <a:endParaRPr lang="es-C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771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FA89CB7-9861-C4D8-DF93-FD96A837F4CE}"/>
              </a:ext>
            </a:extLst>
          </p:cNvPr>
          <p:cNvSpPr txBox="1"/>
          <p:nvPr/>
        </p:nvSpPr>
        <p:spPr>
          <a:xfrm>
            <a:off x="2099733" y="1634067"/>
            <a:ext cx="822113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R" sz="2800" dirty="0"/>
              <a:t>Esta metodología para proyectos de minería de datos no es la “más actual” o “la mejor”, pero es muy útil para comprender esta tecnología o extraer ideas para diseñar o revisar métodos de trabajo para proyectos de similares características.</a:t>
            </a:r>
          </a:p>
        </p:txBody>
      </p:sp>
    </p:spTree>
    <p:extLst>
      <p:ext uri="{BB962C8B-B14F-4D97-AF65-F5344CB8AC3E}">
        <p14:creationId xmlns:p14="http://schemas.microsoft.com/office/powerpoint/2010/main" val="1985878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</TotalTime>
  <Words>290</Words>
  <Application>Microsoft Office PowerPoint</Application>
  <PresentationFormat>Panorámica</PresentationFormat>
  <Paragraphs>42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Aharoni</vt:lpstr>
      <vt:lpstr>Arial</vt:lpstr>
      <vt:lpstr>Bahnschrift Light</vt:lpstr>
      <vt:lpstr>Calibri</vt:lpstr>
      <vt:lpstr>Century Gothic</vt:lpstr>
      <vt:lpstr>Wingdings</vt:lpstr>
      <vt:lpstr>Malla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AMADOR PEDRO RAFAEL</dc:creator>
  <cp:lastModifiedBy>AMADOR PEDRO RAFAEL</cp:lastModifiedBy>
  <cp:revision>1</cp:revision>
  <dcterms:created xsi:type="dcterms:W3CDTF">2022-05-31T01:40:05Z</dcterms:created>
  <dcterms:modified xsi:type="dcterms:W3CDTF">2022-05-31T01:41:56Z</dcterms:modified>
</cp:coreProperties>
</file>