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28.png" ContentType="image/png"/>
  <Override PartName="/ppt/media/image4.png" ContentType="image/png"/>
  <Override PartName="/ppt/media/image27.png" ContentType="image/png"/>
  <Override PartName="/ppt/media/image3.png" ContentType="image/png"/>
  <Override PartName="/ppt/media/image26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703872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1297440" y="3087720"/>
            <a:ext cx="703872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343476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904280" y="1567440"/>
            <a:ext cx="343476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1297440" y="3087720"/>
            <a:ext cx="343476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904280" y="3087720"/>
            <a:ext cx="343476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226620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677400" y="1567440"/>
            <a:ext cx="226620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57360" y="1567440"/>
            <a:ext cx="226620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1297440" y="3087720"/>
            <a:ext cx="226620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677400" y="3087720"/>
            <a:ext cx="226620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57360" y="3087720"/>
            <a:ext cx="226620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3434760" cy="29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904280" y="1567440"/>
            <a:ext cx="3434760" cy="29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1297440" y="393840"/>
            <a:ext cx="7038720" cy="423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343476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904280" y="1567440"/>
            <a:ext cx="3434760" cy="29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1297440" y="3087720"/>
            <a:ext cx="343476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3434760" cy="29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904280" y="1567440"/>
            <a:ext cx="343476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904280" y="3087720"/>
            <a:ext cx="343476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343476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904280" y="1567440"/>
            <a:ext cx="343476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1297440" y="3087720"/>
            <a:ext cx="703872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703872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1297440" y="3087720"/>
            <a:ext cx="703872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343476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904280" y="1567440"/>
            <a:ext cx="343476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1297440" y="3087720"/>
            <a:ext cx="343476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904280" y="3087720"/>
            <a:ext cx="343476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226620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3677400" y="1567440"/>
            <a:ext cx="226620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57360" y="1567440"/>
            <a:ext cx="226620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1297440" y="3087720"/>
            <a:ext cx="226620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3677400" y="3087720"/>
            <a:ext cx="226620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6057360" y="3087720"/>
            <a:ext cx="226620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3434760" cy="29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904280" y="1567440"/>
            <a:ext cx="3434760" cy="29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297440" y="393840"/>
            <a:ext cx="7038720" cy="423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343476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904280" y="1567440"/>
            <a:ext cx="3434760" cy="29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1297440" y="3087720"/>
            <a:ext cx="343476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3434760" cy="29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904280" y="1567440"/>
            <a:ext cx="343476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904280" y="3087720"/>
            <a:ext cx="343476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343476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904280" y="1567440"/>
            <a:ext cx="343476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1297440" y="3087720"/>
            <a:ext cx="703872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 rot="5400000">
            <a:off x="7500600" y="0"/>
            <a:ext cx="1643400" cy="1643400"/>
          </a:xfrm>
          <a:prstGeom prst="diagStripe">
            <a:avLst>
              <a:gd name="adj" fmla="val 0"/>
            </a:avLst>
          </a:prstGeom>
          <a:solidFill>
            <a:schemeClr val="lt1">
              <a:alpha val="3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oogle Shape;11;p2"/>
          <p:cNvGrpSpPr/>
          <p:nvPr/>
        </p:nvGrpSpPr>
        <p:grpSpPr>
          <a:xfrm>
            <a:off x="5760" y="-8280"/>
            <a:ext cx="5138280" cy="5152320"/>
            <a:chOff x="5760" y="-8280"/>
            <a:chExt cx="5138280" cy="5152320"/>
          </a:xfrm>
        </p:grpSpPr>
        <p:sp>
          <p:nvSpPr>
            <p:cNvPr id="2" name="Google Shape;12;p2"/>
            <p:cNvSpPr/>
            <p:nvPr/>
          </p:nvSpPr>
          <p:spPr>
            <a:xfrm rot="16200000">
              <a:off x="360" y="360"/>
              <a:ext cx="5152320" cy="513468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Google Shape;13;p2"/>
            <p:cNvSpPr/>
            <p:nvPr/>
          </p:nvSpPr>
          <p:spPr>
            <a:xfrm rot="16200000">
              <a:off x="0" y="1142280"/>
              <a:ext cx="3996360" cy="398232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Google Shape;14;p2"/>
            <p:cNvSpPr/>
            <p:nvPr/>
          </p:nvSpPr>
          <p:spPr>
            <a:xfrm rot="16200000">
              <a:off x="1800" y="720"/>
              <a:ext cx="2299320" cy="22914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Google Shape;15;p2"/>
            <p:cNvSpPr/>
            <p:nvPr/>
          </p:nvSpPr>
          <p:spPr>
            <a:xfrm flipH="1">
              <a:off x="652680" y="588240"/>
              <a:ext cx="2299680" cy="229104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r>
              <a:rPr b="0" lang="it-IT" sz="4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it-IT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0B20F0F-BC0D-4EB5-A784-8DF172A23C08}" type="slidenum">
              <a:rPr b="0" lang="it" sz="1000" spc="-1" strike="noStrike">
                <a:solidFill>
                  <a:srgbClr val="ffffff"/>
                </a:solidFill>
                <a:latin typeface="Lato"/>
                <a:ea typeface="Lato"/>
              </a:rPr>
              <a:t>&lt;number&gt;</a:t>
            </a:fld>
            <a:endParaRPr b="0" lang="it-IT" sz="1000" spc="-1" strike="noStrike"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2;p4"/>
          <p:cNvGrpSpPr/>
          <p:nvPr/>
        </p:nvGrpSpPr>
        <p:grpSpPr>
          <a:xfrm>
            <a:off x="0" y="381240"/>
            <a:ext cx="1037520" cy="1015920"/>
            <a:chOff x="0" y="381240"/>
            <a:chExt cx="1037520" cy="1015920"/>
          </a:xfrm>
        </p:grpSpPr>
        <p:sp>
          <p:nvSpPr>
            <p:cNvPr id="46" name="Google Shape;43;p4"/>
            <p:cNvSpPr/>
            <p:nvPr/>
          </p:nvSpPr>
          <p:spPr>
            <a:xfrm rot="16200000">
              <a:off x="0" y="3812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Google Shape;44;p4"/>
            <p:cNvSpPr/>
            <p:nvPr/>
          </p:nvSpPr>
          <p:spPr>
            <a:xfrm flipH="1">
              <a:off x="228960" y="588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it-IT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it-IT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CC6E3AD-D5D8-4021-B05A-B0B25A311E14}" type="slidenum">
              <a:rPr b="0" lang="it" sz="1000" spc="-1" strike="noStrike">
                <a:solidFill>
                  <a:srgbClr val="ffffff"/>
                </a:solidFill>
                <a:latin typeface="Lato"/>
                <a:ea typeface="Lato"/>
              </a:rPr>
              <a:t>&lt;number&gt;</a:t>
            </a:fld>
            <a:endParaRPr b="0" lang="it-IT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" sz="4000" spc="-1" strike="noStrike">
                <a:solidFill>
                  <a:srgbClr val="ffffff"/>
                </a:solidFill>
                <a:latin typeface="Montserrat"/>
                <a:ea typeface="Montserrat"/>
              </a:rPr>
              <a:t>CASO DI STUDIO</a:t>
            </a:r>
            <a:endParaRPr b="0" lang="it-IT" sz="4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it-IT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3654360" y="2318760"/>
            <a:ext cx="3470400" cy="8380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" sz="1300" spc="-1" strike="noStrike">
                <a:solidFill>
                  <a:srgbClr val="ffffff"/>
                </a:solidFill>
                <a:latin typeface="Lato"/>
                <a:ea typeface="Lato"/>
              </a:rPr>
              <a:t>VITO MARZOCCA</a:t>
            </a:r>
            <a:endParaRPr b="0" lang="it-IT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it-IT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" sz="1300" spc="-1" strike="noStrike">
                <a:solidFill>
                  <a:srgbClr val="ffffff"/>
                </a:solidFill>
                <a:latin typeface="Lato"/>
                <a:ea typeface="Lato"/>
              </a:rPr>
              <a:t>FLAVIO PALMA</a:t>
            </a:r>
            <a:endParaRPr b="0" lang="it-IT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PACKAGE - logica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933080" y="2352600"/>
            <a:ext cx="3633480" cy="1435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7000"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it" sz="1300" spc="-1" strike="noStrike">
                <a:solidFill>
                  <a:srgbClr val="ffffff"/>
                </a:solidFill>
                <a:latin typeface="Lato"/>
                <a:ea typeface="Lato"/>
              </a:rPr>
              <a:t>La classe stanza serve per la rappresentazione delle stanze che rappresentano la casa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it" sz="1300" spc="-1" strike="noStrike">
                <a:solidFill>
                  <a:srgbClr val="ffffff"/>
                </a:solidFill>
                <a:latin typeface="Lato"/>
                <a:ea typeface="Lato"/>
              </a:rPr>
              <a:t>la classe mette a disposizione solo un costruttore per istanziare gli oggetti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9" name="Google Shape;202;p22" descr=""/>
          <p:cNvPicPr/>
          <p:nvPr/>
        </p:nvPicPr>
        <p:blipFill>
          <a:blip r:embed="rId1"/>
          <a:stretch/>
        </p:blipFill>
        <p:spPr>
          <a:xfrm>
            <a:off x="218520" y="1870200"/>
            <a:ext cx="4627800" cy="2399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PACKAGE - logica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4933080" y="2440440"/>
            <a:ext cx="3633480" cy="666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4000"/>
          </a:bodyPr>
          <a:p>
            <a:pPr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it" sz="1300" spc="-1" strike="noStrike">
                <a:solidFill>
                  <a:srgbClr val="ffffff"/>
                </a:solidFill>
                <a:latin typeface="Lato"/>
                <a:ea typeface="Lato"/>
              </a:rPr>
              <a:t>La classe oggetti è una classe enumerativa per la gestione degli oggetti presenti nelle varie stanze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2" name="Google Shape;209;p23" descr=""/>
          <p:cNvPicPr/>
          <p:nvPr/>
        </p:nvPicPr>
        <p:blipFill>
          <a:blip r:embed="rId1"/>
          <a:stretch/>
        </p:blipFill>
        <p:spPr>
          <a:xfrm>
            <a:off x="1449360" y="1329480"/>
            <a:ext cx="2168640" cy="2887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PACKAGE - logica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5510160" y="1605240"/>
            <a:ext cx="3633480" cy="2910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it" sz="1300" spc="-1" strike="noStrike">
                <a:solidFill>
                  <a:srgbClr val="ffffff"/>
                </a:solidFill>
                <a:latin typeface="Lato"/>
                <a:ea typeface="Lato"/>
              </a:rPr>
              <a:t>La classe GestioneSalvataggio permette di gestire le funzionalità di carica del salvataggio e store del salvataggio attraverso un db in locale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it" sz="1300" spc="-1" strike="noStrike">
                <a:solidFill>
                  <a:srgbClr val="ffffff"/>
                </a:solidFill>
                <a:latin typeface="Lato"/>
                <a:ea typeface="Lato"/>
              </a:rPr>
              <a:t>la classe mette a disposizione metodi per 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spcBef>
                <a:spcPts val="1199"/>
              </a:spcBef>
              <a:buClr>
                <a:srgbClr val="ffffff"/>
              </a:buClr>
              <a:buFont typeface="Lato"/>
              <a:buChar char="-"/>
              <a:tabLst>
                <a:tab algn="l" pos="0"/>
              </a:tabLst>
            </a:pPr>
            <a:r>
              <a:rPr b="0" lang="it" sz="1300" spc="-1" strike="noStrike">
                <a:solidFill>
                  <a:srgbClr val="ffffff"/>
                </a:solidFill>
                <a:latin typeface="Lato"/>
                <a:ea typeface="Lato"/>
              </a:rPr>
              <a:t>la connessione al db locale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Lato"/>
              <a:buChar char="-"/>
              <a:tabLst>
                <a:tab algn="l" pos="0"/>
              </a:tabLst>
            </a:pPr>
            <a:r>
              <a:rPr b="0" lang="it" sz="1300" spc="-1" strike="noStrike">
                <a:solidFill>
                  <a:srgbClr val="ffffff"/>
                </a:solidFill>
                <a:latin typeface="Lato"/>
                <a:ea typeface="Lato"/>
              </a:rPr>
              <a:t>la creazione di una tabella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Lato"/>
              <a:buChar char="-"/>
              <a:tabLst>
                <a:tab algn="l" pos="0"/>
              </a:tabLst>
            </a:pPr>
            <a:r>
              <a:rPr b="0" lang="it" sz="1300" spc="-1" strike="noStrike">
                <a:solidFill>
                  <a:srgbClr val="ffffff"/>
                </a:solidFill>
                <a:latin typeface="Lato"/>
                <a:ea typeface="Lato"/>
              </a:rPr>
              <a:t>inserimento di dati in tabella 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Lato"/>
              <a:buChar char="-"/>
              <a:tabLst>
                <a:tab algn="l" pos="0"/>
              </a:tabLst>
            </a:pPr>
            <a:r>
              <a:rPr b="0" lang="it" sz="1300" spc="-1" strike="noStrike">
                <a:solidFill>
                  <a:srgbClr val="ffffff"/>
                </a:solidFill>
                <a:latin typeface="Lato"/>
                <a:ea typeface="Lato"/>
              </a:rPr>
              <a:t>recupero dei dati caricati sul db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5" name="Google Shape;216;p24" descr=""/>
          <p:cNvPicPr/>
          <p:nvPr/>
        </p:nvPicPr>
        <p:blipFill>
          <a:blip r:embed="rId1"/>
          <a:stretch/>
        </p:blipFill>
        <p:spPr>
          <a:xfrm>
            <a:off x="109800" y="1912680"/>
            <a:ext cx="5290200" cy="193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DIMOSTRAZIONE DEL GIOCO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5995440" y="2787480"/>
            <a:ext cx="3148200" cy="2910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it-IT" sz="1300" spc="-1" strike="noStrike">
                <a:solidFill>
                  <a:srgbClr val="ffffff"/>
                </a:solidFill>
                <a:latin typeface="Lato"/>
                <a:ea typeface="Lato"/>
              </a:rPr>
              <a:t>Il gioco non appena sarà avviato, mostrarà la sua storia e le dinamiche che hanno portato il protagonista a trovarsi nella situazione  odierna.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8" name="Immagine 1" descr=""/>
          <p:cNvPicPr/>
          <p:nvPr/>
        </p:nvPicPr>
        <p:blipFill>
          <a:blip r:embed="rId1"/>
          <a:stretch/>
        </p:blipFill>
        <p:spPr>
          <a:xfrm>
            <a:off x="1108800" y="1338120"/>
            <a:ext cx="7192440" cy="987840"/>
          </a:xfrm>
          <a:prstGeom prst="rect">
            <a:avLst/>
          </a:prstGeom>
          <a:ln w="0">
            <a:noFill/>
          </a:ln>
        </p:spPr>
      </p:pic>
      <p:pic>
        <p:nvPicPr>
          <p:cNvPr id="129" name="Immagine 2" descr=""/>
          <p:cNvPicPr/>
          <p:nvPr/>
        </p:nvPicPr>
        <p:blipFill>
          <a:blip r:embed="rId2"/>
          <a:stretch/>
        </p:blipFill>
        <p:spPr>
          <a:xfrm>
            <a:off x="560160" y="2326320"/>
            <a:ext cx="5370120" cy="1773720"/>
          </a:xfrm>
          <a:prstGeom prst="rect">
            <a:avLst/>
          </a:prstGeom>
          <a:ln w="0">
            <a:noFill/>
          </a:ln>
        </p:spPr>
      </p:pic>
      <p:pic>
        <p:nvPicPr>
          <p:cNvPr id="130" name="Immagine 3" descr=""/>
          <p:cNvPicPr/>
          <p:nvPr/>
        </p:nvPicPr>
        <p:blipFill>
          <a:blip r:embed="rId3"/>
          <a:stretch/>
        </p:blipFill>
        <p:spPr>
          <a:xfrm>
            <a:off x="2403720" y="4100400"/>
            <a:ext cx="2301120" cy="44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DIMOSTRAZIONE DEL GIOCO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5694480" y="1406160"/>
            <a:ext cx="3148200" cy="2910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it" sz="1300" spc="-1" strike="noStrike">
                <a:solidFill>
                  <a:srgbClr val="ffffff"/>
                </a:solidFill>
                <a:latin typeface="Lato"/>
                <a:ea typeface="Lato"/>
              </a:rPr>
              <a:t>Ogni qual  volta il giocatore si sposta in una nuova stanza, verrrà mostrato a schermo una breve descrizione della stanza e un  lista di elementi presenti in esse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it" sz="1300" spc="-1" strike="noStrike">
                <a:solidFill>
                  <a:srgbClr val="ffffff"/>
                </a:solidFill>
                <a:latin typeface="Lato"/>
                <a:ea typeface="Lato"/>
              </a:rPr>
              <a:t>Oltre ad una descrizione della stanza, dopo ogni spostamento viene stampata a schermo una mappa che indica la nostra posizione nella casa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it" sz="1300" spc="-1" strike="noStrike">
                <a:solidFill>
                  <a:srgbClr val="ffffff"/>
                </a:solidFill>
                <a:latin typeface="Lato"/>
                <a:ea typeface="Lato"/>
              </a:rPr>
              <a:t>Se la luce sarà spenta la descrizione non verrà mostrata e sara notificato di accendere la luce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3" name="Google Shape;229;p26" descr=""/>
          <p:cNvPicPr/>
          <p:nvPr/>
        </p:nvPicPr>
        <p:blipFill>
          <a:blip r:embed="rId1"/>
          <a:stretch/>
        </p:blipFill>
        <p:spPr>
          <a:xfrm>
            <a:off x="405720" y="2112120"/>
            <a:ext cx="5058000" cy="1807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DIMOSTRAZIONE DEL GIOCO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5385600" y="2285640"/>
            <a:ext cx="3148200" cy="1253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4000"/>
          </a:bodyPr>
          <a:p>
            <a:pPr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it" sz="1300" spc="-1" strike="noStrike">
                <a:solidFill>
                  <a:srgbClr val="ffffff"/>
                </a:solidFill>
                <a:latin typeface="Lato"/>
                <a:ea typeface="Lato"/>
              </a:rPr>
              <a:t>Quando vengono notificati oggetti particolari, come in questo caso un accendino, sarà possibile prendere questi oggetti e inserirli nel nostro invetario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6" name="Google Shape;236;p27" descr=""/>
          <p:cNvPicPr/>
          <p:nvPr/>
        </p:nvPicPr>
        <p:blipFill>
          <a:blip r:embed="rId1"/>
          <a:stretch/>
        </p:blipFill>
        <p:spPr>
          <a:xfrm>
            <a:off x="166680" y="1736640"/>
            <a:ext cx="4882680" cy="2351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DIMOSTRAZIONE DEL GIOCO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248080" y="2532600"/>
            <a:ext cx="3033360" cy="1195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it" sz="1300" spc="-1" strike="noStrike">
                <a:solidFill>
                  <a:srgbClr val="ffffff"/>
                </a:solidFill>
                <a:latin typeface="Lato"/>
                <a:ea typeface="Lato"/>
              </a:rPr>
              <a:t>Quando il giocatore entrerà per la prima volta nella sala da pranzo, si attiverà l’evento della guardia che cammina per la casa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9" name="Google Shape;243;p28" descr=""/>
          <p:cNvPicPr/>
          <p:nvPr/>
        </p:nvPicPr>
        <p:blipFill>
          <a:blip r:embed="rId1"/>
          <a:stretch/>
        </p:blipFill>
        <p:spPr>
          <a:xfrm>
            <a:off x="734760" y="2020680"/>
            <a:ext cx="3666600" cy="2219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DIMOSTRAZIONE DEL GIOCO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5190120" y="2571840"/>
            <a:ext cx="3146040" cy="1195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77000"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it" sz="1300" spc="-1" strike="noStrike">
                <a:solidFill>
                  <a:srgbClr val="ffffff"/>
                </a:solidFill>
                <a:latin typeface="Lato"/>
                <a:ea typeface="Lato"/>
              </a:rPr>
              <a:t>Durante l’evento la guardia giererà per l’intera casa e se sta per entrare nella nostra stessa stanza comparirà un messaggio di avviso.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it" sz="1300" spc="-1" strike="noStrike">
                <a:solidFill>
                  <a:srgbClr val="ffffff"/>
                </a:solidFill>
                <a:latin typeface="Lato"/>
                <a:ea typeface="Lato"/>
              </a:rPr>
              <a:t>Se il giocatore non si nasconde o cambia stanza, il gioco terminerà con una sconfitta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2" name="Google Shape;250;p29" descr=""/>
          <p:cNvPicPr/>
          <p:nvPr/>
        </p:nvPicPr>
        <p:blipFill>
          <a:blip r:embed="rId1"/>
          <a:stretch/>
        </p:blipFill>
        <p:spPr>
          <a:xfrm>
            <a:off x="196200" y="1307880"/>
            <a:ext cx="4466880" cy="2104560"/>
          </a:xfrm>
          <a:prstGeom prst="rect">
            <a:avLst/>
          </a:prstGeom>
          <a:ln w="0">
            <a:noFill/>
          </a:ln>
        </p:spPr>
      </p:pic>
      <p:pic>
        <p:nvPicPr>
          <p:cNvPr id="143" name="Google Shape;251;p29" descr=""/>
          <p:cNvPicPr/>
          <p:nvPr/>
        </p:nvPicPr>
        <p:blipFill>
          <a:blip r:embed="rId2"/>
          <a:stretch/>
        </p:blipFill>
        <p:spPr>
          <a:xfrm>
            <a:off x="251280" y="3728160"/>
            <a:ext cx="4505040" cy="1047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DIMOSTRAZIONE DEL GIOCO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5190120" y="2571840"/>
            <a:ext cx="3146040" cy="1195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4000"/>
          </a:bodyPr>
          <a:p>
            <a:pPr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it" sz="1300" spc="-1" strike="noStrike">
                <a:solidFill>
                  <a:srgbClr val="ffffff"/>
                </a:solidFill>
                <a:latin typeface="Lato"/>
                <a:ea typeface="Lato"/>
              </a:rPr>
              <a:t>E’ possibile concludere l’evento se quando viene notificato la presenza della guardia si usa il comando “nasconditi” e successivamente “usa padella”.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6" name="Google Shape;258;p30" descr=""/>
          <p:cNvPicPr/>
          <p:nvPr/>
        </p:nvPicPr>
        <p:blipFill>
          <a:blip r:embed="rId1"/>
          <a:stretch/>
        </p:blipFill>
        <p:spPr>
          <a:xfrm>
            <a:off x="328320" y="1230840"/>
            <a:ext cx="4090320" cy="3530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DIMOSTRAZIONE DEL GIOCO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5248080" y="2532600"/>
            <a:ext cx="3033360" cy="1195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78000"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it" sz="1300" spc="-1" strike="noStrike">
                <a:solidFill>
                  <a:srgbClr val="ffffff"/>
                </a:solidFill>
                <a:latin typeface="Lato"/>
                <a:ea typeface="Lato"/>
              </a:rPr>
              <a:t>Con il comando “salva partita” sarà possibile salvare la partita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it" sz="1300" spc="-1" strike="noStrike">
                <a:solidFill>
                  <a:srgbClr val="ffffff"/>
                </a:solidFill>
                <a:latin typeface="Lato"/>
                <a:ea typeface="Lato"/>
              </a:rPr>
              <a:t>Mentre per il caricamento del salvataggio bisogna usare il comando “carica partita” e si riprenderà il gioco da dove salvata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9" name="Google Shape;265;p31" descr=""/>
          <p:cNvPicPr/>
          <p:nvPr/>
        </p:nvPicPr>
        <p:blipFill>
          <a:blip r:embed="rId1"/>
          <a:stretch/>
        </p:blipFill>
        <p:spPr>
          <a:xfrm>
            <a:off x="1297440" y="2384640"/>
            <a:ext cx="2683080" cy="1011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STRUTTURA GENERALE DEL PROGETTO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0" name="Google Shape;141;p14" descr=""/>
          <p:cNvPicPr/>
          <p:nvPr/>
        </p:nvPicPr>
        <p:blipFill>
          <a:blip r:embed="rId1"/>
          <a:stretch/>
        </p:blipFill>
        <p:spPr>
          <a:xfrm>
            <a:off x="3314880" y="1570320"/>
            <a:ext cx="2514240" cy="2923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DIMOSTRAZIONE DEL GIOCO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5248080" y="2532600"/>
            <a:ext cx="3033360" cy="1195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it" sz="1300" spc="-1" strike="noStrike">
                <a:solidFill>
                  <a:srgbClr val="ffffff"/>
                </a:solidFill>
                <a:latin typeface="Lato"/>
                <a:ea typeface="Lato"/>
              </a:rPr>
              <a:t>A volte per entrare in una stanza è richiesto che nell’inventario sia presente un particolare oggetto.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2" name="Google Shape;272;p32" descr=""/>
          <p:cNvPicPr/>
          <p:nvPr/>
        </p:nvPicPr>
        <p:blipFill>
          <a:blip r:embed="rId1"/>
          <a:stretch/>
        </p:blipFill>
        <p:spPr>
          <a:xfrm>
            <a:off x="427320" y="2149200"/>
            <a:ext cx="4228920" cy="196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DIMOSTRAZIONE DEL GIOCO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5813280" y="2105280"/>
            <a:ext cx="3033360" cy="1195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78000"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it" sz="1300" spc="-1" strike="noStrike">
                <a:solidFill>
                  <a:srgbClr val="ffffff"/>
                </a:solidFill>
                <a:latin typeface="Lato"/>
                <a:ea typeface="Lato"/>
              </a:rPr>
              <a:t>Il gioco termina quando si riesce ad entrare nella stanza dei tesori della casa e si digita il comando “prendi fedora”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it" sz="1300" spc="-1" strike="noStrike">
                <a:solidFill>
                  <a:srgbClr val="ffffff"/>
                </a:solidFill>
                <a:latin typeface="Lato"/>
                <a:ea typeface="Lato"/>
              </a:rPr>
              <a:t>Successivamente verrà mostrato a schermo un epilogo conclusivo 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5" name="Google Shape;279;p33" descr=""/>
          <p:cNvPicPr/>
          <p:nvPr/>
        </p:nvPicPr>
        <p:blipFill>
          <a:blip r:embed="rId1"/>
          <a:stretch/>
        </p:blipFill>
        <p:spPr>
          <a:xfrm>
            <a:off x="131760" y="1664640"/>
            <a:ext cx="5442480" cy="2076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PACKAGE - outputUtente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933080" y="1567440"/>
            <a:ext cx="3403080" cy="2910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it" sz="1300" spc="-1" strike="noStrike">
                <a:solidFill>
                  <a:srgbClr val="ffffff"/>
                </a:solidFill>
                <a:latin typeface="Lato"/>
                <a:ea typeface="Lato"/>
              </a:rPr>
              <a:t>Il package outputUtente contiene solo la classe Dialoghi 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it" sz="1300" spc="-1" strike="noStrike">
                <a:solidFill>
                  <a:srgbClr val="ffffff"/>
                </a:solidFill>
                <a:latin typeface="Lato"/>
                <a:ea typeface="Lato"/>
              </a:rPr>
              <a:t>La classe Dialoghi contiene solamente metodi statici che si occupano di stampare a schermo alcuni messaggi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3" name="Google Shape;148;p15" descr=""/>
          <p:cNvPicPr/>
          <p:nvPr/>
        </p:nvPicPr>
        <p:blipFill>
          <a:blip r:embed="rId1"/>
          <a:stretch/>
        </p:blipFill>
        <p:spPr>
          <a:xfrm>
            <a:off x="986040" y="2035800"/>
            <a:ext cx="3188520" cy="2910960"/>
          </a:xfrm>
          <a:prstGeom prst="rect">
            <a:avLst/>
          </a:prstGeom>
          <a:ln w="0">
            <a:noFill/>
          </a:ln>
        </p:spPr>
      </p:pic>
      <p:pic>
        <p:nvPicPr>
          <p:cNvPr id="94" name="Google Shape;149;p15" descr=""/>
          <p:cNvPicPr/>
          <p:nvPr/>
        </p:nvPicPr>
        <p:blipFill>
          <a:blip r:embed="rId2"/>
          <a:stretch/>
        </p:blipFill>
        <p:spPr>
          <a:xfrm>
            <a:off x="1693080" y="1242000"/>
            <a:ext cx="1622160" cy="508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PACKAGE - inputUtente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933080" y="1627200"/>
            <a:ext cx="3633480" cy="2910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7000"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it" sz="1300" spc="-1" strike="noStrike">
                <a:solidFill>
                  <a:srgbClr val="ffffff"/>
                </a:solidFill>
                <a:latin typeface="Lato"/>
                <a:ea typeface="Lato"/>
              </a:rPr>
              <a:t>Il package inputUtente contiene le classi Parser e ParserException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it" sz="1300" spc="-1" strike="noStrike">
                <a:solidFill>
                  <a:srgbClr val="ffffff"/>
                </a:solidFill>
                <a:latin typeface="Lato"/>
                <a:ea typeface="Lato"/>
              </a:rPr>
              <a:t>La classe Parser  contiene solamente un metodo statico parser che riceve in input una stringa, che rappresenta il comando fornito dal giocatore, che viene modificata in una struttura &lt;soggetto&gt;&lt;oggetto&gt; attraverso gli insiemi paroleConcesse e paroleDaCancellare.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it" sz="1300" spc="-1" strike="noStrike">
                <a:solidFill>
                  <a:srgbClr val="ffffff"/>
                </a:solidFill>
                <a:latin typeface="Lato"/>
                <a:ea typeface="Lato"/>
              </a:rPr>
              <a:t>Se non si riesce a riorganizzare la struttura della frase il metodo lancierà una eccezione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Google Shape;156;p16" descr=""/>
          <p:cNvPicPr/>
          <p:nvPr/>
        </p:nvPicPr>
        <p:blipFill>
          <a:blip r:embed="rId1"/>
          <a:stretch/>
        </p:blipFill>
        <p:spPr>
          <a:xfrm>
            <a:off x="1690920" y="1220040"/>
            <a:ext cx="1837440" cy="787320"/>
          </a:xfrm>
          <a:prstGeom prst="rect">
            <a:avLst/>
          </a:prstGeom>
          <a:ln w="0">
            <a:noFill/>
          </a:ln>
        </p:spPr>
      </p:pic>
      <p:pic>
        <p:nvPicPr>
          <p:cNvPr id="98" name="Google Shape;157;p16" descr=""/>
          <p:cNvPicPr/>
          <p:nvPr/>
        </p:nvPicPr>
        <p:blipFill>
          <a:blip r:embed="rId2"/>
          <a:stretch/>
        </p:blipFill>
        <p:spPr>
          <a:xfrm>
            <a:off x="152280" y="2160000"/>
            <a:ext cx="4627800" cy="2660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PACKAGE - inputUtente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565240" y="1667160"/>
            <a:ext cx="3633480" cy="2910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it" sz="1300" spc="-1" strike="noStrike">
                <a:solidFill>
                  <a:srgbClr val="ffffff"/>
                </a:solidFill>
                <a:latin typeface="Lato"/>
                <a:ea typeface="Lato"/>
              </a:rPr>
              <a:t>La classe ParserException è una classe che rappresenta l’eccezione lanciata dal metodo parser di Parser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it" sz="1300" spc="-1" strike="noStrike">
                <a:solidFill>
                  <a:srgbClr val="ffffff"/>
                </a:solidFill>
                <a:latin typeface="Lato"/>
                <a:ea typeface="Lato"/>
              </a:rPr>
              <a:t>La classe ovviamente estende la classe Exception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it" sz="1300" spc="-1" strike="noStrike">
                <a:solidFill>
                  <a:srgbClr val="ffffff"/>
                </a:solidFill>
                <a:latin typeface="Lato"/>
                <a:ea typeface="Lato"/>
              </a:rPr>
              <a:t>La classe ParserException ha un solo metodo getMessage() che restituisce una stringa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1" name="Google Shape;164;p17" descr=""/>
          <p:cNvPicPr/>
          <p:nvPr/>
        </p:nvPicPr>
        <p:blipFill>
          <a:blip r:embed="rId1"/>
          <a:stretch/>
        </p:blipFill>
        <p:spPr>
          <a:xfrm>
            <a:off x="247680" y="1562400"/>
            <a:ext cx="5227920" cy="1140840"/>
          </a:xfrm>
          <a:prstGeom prst="rect">
            <a:avLst/>
          </a:prstGeom>
          <a:ln w="0">
            <a:noFill/>
          </a:ln>
        </p:spPr>
      </p:pic>
      <p:pic>
        <p:nvPicPr>
          <p:cNvPr id="102" name="Google Shape;165;p17" descr=""/>
          <p:cNvPicPr/>
          <p:nvPr/>
        </p:nvPicPr>
        <p:blipFill>
          <a:blip r:embed="rId2"/>
          <a:stretch/>
        </p:blipFill>
        <p:spPr>
          <a:xfrm>
            <a:off x="247680" y="3154680"/>
            <a:ext cx="4993560" cy="1140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PACKAGE - logica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933080" y="2446200"/>
            <a:ext cx="3633480" cy="1420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it" sz="1300" spc="-1" strike="noStrike">
                <a:solidFill>
                  <a:srgbClr val="ffffff"/>
                </a:solidFill>
                <a:latin typeface="Lato"/>
                <a:ea typeface="Lato"/>
              </a:rPr>
              <a:t>Il package logica contiene tutte le classe per la gestione delle logica tra cui: GameManager, Stanza, Oggetti, Evento, GestioneSalvataggio e l’interfaccia Inseritore.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5" name="Google Shape;172;p18" descr=""/>
          <p:cNvPicPr/>
          <p:nvPr/>
        </p:nvPicPr>
        <p:blipFill>
          <a:blip r:embed="rId1"/>
          <a:stretch/>
        </p:blipFill>
        <p:spPr>
          <a:xfrm>
            <a:off x="1625040" y="1906200"/>
            <a:ext cx="2201760" cy="217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PACKAGE - logica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933080" y="1627200"/>
            <a:ext cx="3633480" cy="2910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it" sz="1300" spc="-1" strike="noStrike">
                <a:solidFill>
                  <a:srgbClr val="ffffff"/>
                </a:solidFill>
                <a:latin typeface="Lato"/>
                <a:ea typeface="Lato"/>
              </a:rPr>
              <a:t>La classe GameManager mette e disposizione una serie di metodi che implementano i comandi di giochi (metodi richiamati dal metodo parser di Parser)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it" sz="1300" spc="-1" strike="noStrike">
                <a:solidFill>
                  <a:srgbClr val="ffffff"/>
                </a:solidFill>
                <a:latin typeface="Lato"/>
                <a:ea typeface="Lato"/>
              </a:rPr>
              <a:t>GameManager mette a disposizione anche un costruttore che avvalora i vari insiemi attraverso i vari file txt e binari, e le varie variabili locali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" name="Google Shape;180;p19" descr=""/>
          <p:cNvPicPr/>
          <p:nvPr/>
        </p:nvPicPr>
        <p:blipFill>
          <a:blip r:embed="rId1"/>
          <a:stretch/>
        </p:blipFill>
        <p:spPr>
          <a:xfrm>
            <a:off x="2810880" y="1163520"/>
            <a:ext cx="1760760" cy="3846960"/>
          </a:xfrm>
          <a:prstGeom prst="rect">
            <a:avLst/>
          </a:prstGeom>
          <a:ln w="0">
            <a:noFill/>
          </a:ln>
        </p:spPr>
      </p:pic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51840" y="1232280"/>
            <a:ext cx="2648160" cy="3807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PACKAGE - logica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936680" y="2099520"/>
            <a:ext cx="3633480" cy="1644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3000"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it" sz="1300" spc="-1" strike="noStrike">
                <a:solidFill>
                  <a:srgbClr val="ffffff"/>
                </a:solidFill>
                <a:latin typeface="Lato"/>
                <a:ea typeface="Lato"/>
              </a:rPr>
              <a:t>L’interfaccia Inseritore, è generica poichè specificato il generics T.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it" sz="1300" spc="-1" strike="noStrike">
                <a:solidFill>
                  <a:srgbClr val="ffffff"/>
                </a:solidFill>
                <a:latin typeface="Lato"/>
                <a:ea typeface="Lato"/>
              </a:rPr>
              <a:t>Inoltre questa è un’interfaccia funzionale poichè mette a disposizione solo un metodo, quindi l’implementazione del metodo </a:t>
            </a:r>
            <a:r>
              <a:rPr b="0" i="1" lang="it" sz="1300" spc="-1" strike="noStrike" u="sng">
                <a:solidFill>
                  <a:srgbClr val="ffffff"/>
                </a:solidFill>
                <a:uFillTx/>
                <a:latin typeface="Lato"/>
                <a:ea typeface="Lato"/>
              </a:rPr>
              <a:t>inserisci </a:t>
            </a:r>
            <a:r>
              <a:rPr b="0" lang="it" sz="1300" spc="-1" strike="noStrike">
                <a:solidFill>
                  <a:srgbClr val="ffffff"/>
                </a:solidFill>
                <a:latin typeface="Lato"/>
                <a:ea typeface="Lato"/>
              </a:rPr>
              <a:t>può essere gestita tramite un’ espressione lambda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Google Shape;187;p20" descr=""/>
          <p:cNvPicPr/>
          <p:nvPr/>
        </p:nvPicPr>
        <p:blipFill>
          <a:blip r:embed="rId1"/>
          <a:stretch/>
        </p:blipFill>
        <p:spPr>
          <a:xfrm>
            <a:off x="1070640" y="1362960"/>
            <a:ext cx="2773080" cy="1099440"/>
          </a:xfrm>
          <a:prstGeom prst="rect">
            <a:avLst/>
          </a:prstGeom>
          <a:ln w="0">
            <a:noFill/>
          </a:ln>
        </p:spPr>
      </p:pic>
      <p:pic>
        <p:nvPicPr>
          <p:cNvPr id="113" name="Google Shape;188;p20" descr=""/>
          <p:cNvPicPr/>
          <p:nvPr/>
        </p:nvPicPr>
        <p:blipFill>
          <a:blip r:embed="rId2"/>
          <a:stretch/>
        </p:blipFill>
        <p:spPr>
          <a:xfrm>
            <a:off x="141480" y="2823840"/>
            <a:ext cx="4631760" cy="1947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PACKAGE - logica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933080" y="1627200"/>
            <a:ext cx="3633480" cy="2910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it" sz="1300" spc="-1" strike="noStrike">
                <a:solidFill>
                  <a:srgbClr val="ffffff"/>
                </a:solidFill>
                <a:latin typeface="Lato"/>
                <a:ea typeface="Lato"/>
              </a:rPr>
              <a:t>la classe Evento serve per la gestione dell’unico thread del gioco (ossia la guardia che cammina per le stanze)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it" sz="1300" spc="-1" strike="noStrike">
                <a:solidFill>
                  <a:srgbClr val="ffffff"/>
                </a:solidFill>
                <a:latin typeface="Lato"/>
                <a:ea typeface="Lato"/>
              </a:rPr>
              <a:t>La classe mette a disposizione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spcBef>
                <a:spcPts val="1199"/>
              </a:spcBef>
              <a:buClr>
                <a:srgbClr val="ffffff"/>
              </a:buClr>
              <a:buFont typeface="Lato"/>
              <a:buChar char="-"/>
              <a:tabLst>
                <a:tab algn="l" pos="0"/>
              </a:tabLst>
            </a:pPr>
            <a:r>
              <a:rPr b="0" lang="it" sz="1300" spc="-1" strike="noStrike">
                <a:solidFill>
                  <a:srgbClr val="ffffff"/>
                </a:solidFill>
                <a:latin typeface="Lato"/>
                <a:ea typeface="Lato"/>
              </a:rPr>
              <a:t>run() che contiene il codice del thread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Lato"/>
              <a:buChar char="-"/>
              <a:tabLst>
                <a:tab algn="l" pos="0"/>
              </a:tabLst>
            </a:pPr>
            <a:r>
              <a:rPr b="0" lang="it" sz="1300" spc="-1" strike="noStrike">
                <a:solidFill>
                  <a:srgbClr val="ffffff"/>
                </a:solidFill>
                <a:latin typeface="Lato"/>
                <a:ea typeface="Lato"/>
              </a:rPr>
              <a:t>interrupt() per terminare il thread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Lato"/>
              <a:buChar char="-"/>
              <a:tabLst>
                <a:tab algn="l" pos="0"/>
              </a:tabLst>
            </a:pPr>
            <a:r>
              <a:rPr b="0" lang="it" sz="1300" spc="-1" strike="noStrike">
                <a:solidFill>
                  <a:srgbClr val="ffffff"/>
                </a:solidFill>
                <a:latin typeface="Lato"/>
                <a:ea typeface="Lato"/>
              </a:rPr>
              <a:t>un costruttore per passare alcuni valori al thread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6" name="Google Shape;195;p21" descr=""/>
          <p:cNvPicPr/>
          <p:nvPr/>
        </p:nvPicPr>
        <p:blipFill>
          <a:blip r:embed="rId1"/>
          <a:stretch/>
        </p:blipFill>
        <p:spPr>
          <a:xfrm>
            <a:off x="284400" y="1317240"/>
            <a:ext cx="4380480" cy="3530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Application>LibreOffice/7.2.7.2$Linux_X86_64 LibreOffice_project/20$Build-2</Application>
  <AppVersion>15.0000</AppVersion>
  <Words>733</Words>
  <Paragraphs>65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it-IT</dc:language>
  <cp:lastModifiedBy/>
  <dcterms:modified xsi:type="dcterms:W3CDTF">2022-07-15T11:25:42Z</dcterms:modified>
  <cp:revision>4</cp:revision>
  <dc:subject/>
  <dc:title>CASO DI STUDIO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21</vt:i4>
  </property>
  <property fmtid="{D5CDD505-2E9C-101B-9397-08002B2CF9AE}" pid="3" name="PresentationFormat">
    <vt:lpwstr>Presentazione su schermo (16:9)</vt:lpwstr>
  </property>
  <property fmtid="{D5CDD505-2E9C-101B-9397-08002B2CF9AE}" pid="4" name="Slides">
    <vt:i4>21</vt:i4>
  </property>
</Properties>
</file>