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1"/>
  </p:notesMasterIdLst>
  <p:sldIdLst>
    <p:sldId id="401" r:id="rId5"/>
    <p:sldId id="402" r:id="rId6"/>
    <p:sldId id="396" r:id="rId7"/>
    <p:sldId id="397" r:id="rId8"/>
    <p:sldId id="411" r:id="rId9"/>
    <p:sldId id="412" r:id="rId10"/>
    <p:sldId id="413" r:id="rId11"/>
    <p:sldId id="414" r:id="rId12"/>
    <p:sldId id="415" r:id="rId13"/>
    <p:sldId id="416" r:id="rId14"/>
    <p:sldId id="417" r:id="rId15"/>
    <p:sldId id="418" r:id="rId16"/>
    <p:sldId id="419" r:id="rId17"/>
    <p:sldId id="420" r:id="rId18"/>
    <p:sldId id="421" r:id="rId19"/>
    <p:sldId id="4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67" d="100"/>
          <a:sy n="67" d="100"/>
        </p:scale>
        <p:origin x="508" y="60"/>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619250" y="996747"/>
            <a:ext cx="9239250" cy="1355598"/>
          </a:xfrm>
        </p:spPr>
        <p:txBody>
          <a:bodyPr>
            <a:normAutofit fontScale="90000"/>
          </a:bodyPr>
          <a:lstStyle/>
          <a:p>
            <a:r>
              <a:rPr lang="vi-VN" dirty="0">
                <a:solidFill>
                  <a:schemeClr val="bg2">
                    <a:lumMod val="50000"/>
                  </a:schemeClr>
                </a:solidFill>
                <a:latin typeface="+mn-lt"/>
              </a:rPr>
              <a:t>Chương trình quản lý bán hàng</a:t>
            </a:r>
            <a:br>
              <a:rPr lang="vi-VN" dirty="0">
                <a:solidFill>
                  <a:schemeClr val="bg2">
                    <a:lumMod val="50000"/>
                  </a:schemeClr>
                </a:solidFill>
                <a:latin typeface="+mn-lt"/>
              </a:rPr>
            </a:br>
            <a:r>
              <a:rPr lang="vi-VN" dirty="0">
                <a:solidFill>
                  <a:schemeClr val="bg2">
                    <a:lumMod val="50000"/>
                  </a:schemeClr>
                </a:solidFill>
                <a:latin typeface="+mn-lt"/>
              </a:rPr>
              <a:t>              cho cửa hàng rau củ quả</a:t>
            </a:r>
            <a:endParaRPr lang="en-US" dirty="0">
              <a:solidFill>
                <a:schemeClr val="bg2">
                  <a:lumMod val="50000"/>
                </a:schemeClr>
              </a:solidFill>
              <a:latin typeface="+mn-lt"/>
            </a:endParaRP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3390899" y="3514725"/>
            <a:ext cx="6591301" cy="1202004"/>
          </a:xfrm>
        </p:spPr>
        <p:txBody>
          <a:bodyPr>
            <a:normAutofit lnSpcReduction="10000"/>
          </a:bodyPr>
          <a:lstStyle/>
          <a:p>
            <a:r>
              <a:rPr lang="vi-VN" sz="2000" dirty="0">
                <a:solidFill>
                  <a:schemeClr val="tx1">
                    <a:lumMod val="65000"/>
                    <a:lumOff val="35000"/>
                  </a:schemeClr>
                </a:solidFill>
                <a:cs typeface="Aharoni" panose="02010803020104030203" pitchFamily="2" charset="-79"/>
              </a:rPr>
              <a:t>Thành viên thực hiện:</a:t>
            </a:r>
          </a:p>
          <a:p>
            <a:r>
              <a:rPr lang="vi-VN" sz="2000" dirty="0">
                <a:solidFill>
                  <a:schemeClr val="tx1">
                    <a:lumMod val="65000"/>
                    <a:lumOff val="35000"/>
                  </a:schemeClr>
                </a:solidFill>
                <a:cs typeface="Aharoni" panose="02010803020104030203" pitchFamily="2" charset="-79"/>
              </a:rPr>
              <a:t>	Nguyễn Thế Vũ</a:t>
            </a:r>
          </a:p>
          <a:p>
            <a:r>
              <a:rPr lang="vi-VN" sz="2000" dirty="0">
                <a:solidFill>
                  <a:schemeClr val="tx1">
                    <a:lumMod val="65000"/>
                    <a:lumOff val="35000"/>
                  </a:schemeClr>
                </a:solidFill>
                <a:cs typeface="Aharoni" panose="02010803020104030203" pitchFamily="2" charset="-79"/>
              </a:rPr>
              <a:t>	Nguyễn Thị Như Quỳnh</a:t>
            </a:r>
            <a:endParaRPr lang="en-US" sz="2000" dirty="0">
              <a:solidFill>
                <a:schemeClr val="tx1">
                  <a:lumMod val="65000"/>
                  <a:lumOff val="35000"/>
                </a:schemeClr>
              </a:solidFill>
              <a:cs typeface="Aharoni" panose="02010803020104030203" pitchFamily="2" charset="-79"/>
            </a:endParaRP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141F-E416-FD31-3A10-F3412ADCF071}"/>
              </a:ext>
            </a:extLst>
          </p:cNvPr>
          <p:cNvSpPr>
            <a:spLocks noGrp="1"/>
          </p:cNvSpPr>
          <p:nvPr>
            <p:ph type="title"/>
          </p:nvPr>
        </p:nvSpPr>
        <p:spPr>
          <a:xfrm>
            <a:off x="181492" y="366610"/>
            <a:ext cx="3399908" cy="728765"/>
          </a:xfrm>
        </p:spPr>
        <p:txBody>
          <a:bodyPr anchor="b">
            <a:normAutofit/>
          </a:bodyPr>
          <a:lstStyle/>
          <a:p>
            <a:r>
              <a:rPr lang="vi-VN" sz="4000" dirty="0">
                <a:solidFill>
                  <a:schemeClr val="tx1">
                    <a:lumMod val="50000"/>
                    <a:lumOff val="50000"/>
                  </a:schemeClr>
                </a:solidFill>
              </a:rPr>
              <a:t>Trang chủ</a:t>
            </a:r>
            <a:endParaRPr lang="en-US" sz="4000" dirty="0">
              <a:solidFill>
                <a:schemeClr val="tx1">
                  <a:lumMod val="50000"/>
                  <a:lumOff val="50000"/>
                </a:schemeClr>
              </a:solidFill>
            </a:endParaRPr>
          </a:p>
        </p:txBody>
      </p:sp>
      <p:sp>
        <p:nvSpPr>
          <p:cNvPr id="7" name="Date Placeholder 6">
            <a:extLst>
              <a:ext uri="{FF2B5EF4-FFF2-40B4-BE49-F238E27FC236}">
                <a16:creationId xmlns:a16="http://schemas.microsoft.com/office/drawing/2014/main" id="{F6379CF3-9B28-FACE-00DB-C6DBCA79A90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8" name="Footer Placeholder 7">
            <a:extLst>
              <a:ext uri="{FF2B5EF4-FFF2-40B4-BE49-F238E27FC236}">
                <a16:creationId xmlns:a16="http://schemas.microsoft.com/office/drawing/2014/main" id="{AE0DEAD8-08DF-E357-F0D5-09D0364B25C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5EE58356-E9C5-81CB-216B-6072A6C866B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10</a:t>
            </a:fld>
            <a:endParaRPr lang="en-US"/>
          </a:p>
        </p:txBody>
      </p:sp>
      <p:pic>
        <p:nvPicPr>
          <p:cNvPr id="11" name="Picture 10">
            <a:extLst>
              <a:ext uri="{FF2B5EF4-FFF2-40B4-BE49-F238E27FC236}">
                <a16:creationId xmlns:a16="http://schemas.microsoft.com/office/drawing/2014/main" id="{EAD25D99-D866-5A83-CA25-416CFC4CFF10}"/>
              </a:ext>
            </a:extLst>
          </p:cNvPr>
          <p:cNvPicPr>
            <a:picLocks noChangeAspect="1"/>
          </p:cNvPicPr>
          <p:nvPr/>
        </p:nvPicPr>
        <p:blipFill>
          <a:blip r:embed="rId2"/>
          <a:stretch>
            <a:fillRect/>
          </a:stretch>
        </p:blipFill>
        <p:spPr>
          <a:xfrm>
            <a:off x="325195" y="1409769"/>
            <a:ext cx="6857239" cy="4410451"/>
          </a:xfrm>
          <a:prstGeom prst="rect">
            <a:avLst/>
          </a:prstGeom>
        </p:spPr>
      </p:pic>
      <p:cxnSp>
        <p:nvCxnSpPr>
          <p:cNvPr id="13" name="Straight Arrow Connector 12">
            <a:extLst>
              <a:ext uri="{FF2B5EF4-FFF2-40B4-BE49-F238E27FC236}">
                <a16:creationId xmlns:a16="http://schemas.microsoft.com/office/drawing/2014/main" id="{C3D4E5DC-6888-2736-3AD2-6AB73B87F188}"/>
              </a:ext>
            </a:extLst>
          </p:cNvPr>
          <p:cNvCxnSpPr>
            <a:cxnSpLocks/>
          </p:cNvCxnSpPr>
          <p:nvPr/>
        </p:nvCxnSpPr>
        <p:spPr>
          <a:xfrm flipV="1">
            <a:off x="1771650" y="753878"/>
            <a:ext cx="6381750" cy="1122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A1B870DF-8D26-30F7-188B-EE8972550952}"/>
              </a:ext>
            </a:extLst>
          </p:cNvPr>
          <p:cNvCxnSpPr/>
          <p:nvPr/>
        </p:nvCxnSpPr>
        <p:spPr>
          <a:xfrm flipV="1">
            <a:off x="6709144" y="2062716"/>
            <a:ext cx="1444256" cy="80807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5C72348E-17FE-B71D-9073-1D3D63FBC3BE}"/>
              </a:ext>
            </a:extLst>
          </p:cNvPr>
          <p:cNvCxnSpPr>
            <a:cxnSpLocks/>
          </p:cNvCxnSpPr>
          <p:nvPr/>
        </p:nvCxnSpPr>
        <p:spPr>
          <a:xfrm flipV="1">
            <a:off x="3030279" y="3429000"/>
            <a:ext cx="5123121" cy="1281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83240113-9DC2-6902-8905-587673A25407}"/>
              </a:ext>
            </a:extLst>
          </p:cNvPr>
          <p:cNvCxnSpPr/>
          <p:nvPr/>
        </p:nvCxnSpPr>
        <p:spPr>
          <a:xfrm flipV="1">
            <a:off x="5326912" y="4981576"/>
            <a:ext cx="2711302" cy="38040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BBF1E7A2-2DBF-08F5-6C39-4DB305AAE0C3}"/>
              </a:ext>
            </a:extLst>
          </p:cNvPr>
          <p:cNvSpPr txBox="1"/>
          <p:nvPr/>
        </p:nvSpPr>
        <p:spPr>
          <a:xfrm>
            <a:off x="8038214" y="366610"/>
            <a:ext cx="3710763" cy="1015663"/>
          </a:xfrm>
          <a:prstGeom prst="rect">
            <a:avLst/>
          </a:prstGeom>
          <a:noFill/>
        </p:spPr>
        <p:txBody>
          <a:bodyPr wrap="square" rtlCol="0">
            <a:spAutoFit/>
          </a:bodyPr>
          <a:lstStyle/>
          <a:p>
            <a:r>
              <a:rPr lang="vi-VN" sz="2000" dirty="0"/>
              <a:t>Mục Payment được Admin sử dụng để thanh toán hóa đơn cho khách</a:t>
            </a:r>
            <a:endParaRPr lang="en-US" sz="2000" dirty="0"/>
          </a:p>
        </p:txBody>
      </p:sp>
      <p:sp>
        <p:nvSpPr>
          <p:cNvPr id="25" name="TextBox 24">
            <a:extLst>
              <a:ext uri="{FF2B5EF4-FFF2-40B4-BE49-F238E27FC236}">
                <a16:creationId xmlns:a16="http://schemas.microsoft.com/office/drawing/2014/main" id="{C852AAF3-205D-3ABF-2F99-B165D8032C06}"/>
              </a:ext>
            </a:extLst>
          </p:cNvPr>
          <p:cNvSpPr txBox="1"/>
          <p:nvPr/>
        </p:nvSpPr>
        <p:spPr>
          <a:xfrm>
            <a:off x="8153400" y="1775637"/>
            <a:ext cx="3521149" cy="707886"/>
          </a:xfrm>
          <a:prstGeom prst="rect">
            <a:avLst/>
          </a:prstGeom>
          <a:noFill/>
        </p:spPr>
        <p:txBody>
          <a:bodyPr wrap="square" rtlCol="0">
            <a:spAutoFit/>
          </a:bodyPr>
          <a:lstStyle/>
          <a:p>
            <a:r>
              <a:rPr lang="vi-VN" sz="2000" dirty="0"/>
              <a:t>Tên và số lượng mặt hàng khách muốn mua</a:t>
            </a:r>
            <a:endParaRPr lang="en-US" sz="2000" dirty="0"/>
          </a:p>
        </p:txBody>
      </p:sp>
      <p:sp>
        <p:nvSpPr>
          <p:cNvPr id="26" name="TextBox 25">
            <a:extLst>
              <a:ext uri="{FF2B5EF4-FFF2-40B4-BE49-F238E27FC236}">
                <a16:creationId xmlns:a16="http://schemas.microsoft.com/office/drawing/2014/main" id="{BF754010-A7C7-6FBE-2294-C5355B61EA4F}"/>
              </a:ext>
            </a:extLst>
          </p:cNvPr>
          <p:cNvSpPr txBox="1"/>
          <p:nvPr/>
        </p:nvSpPr>
        <p:spPr>
          <a:xfrm>
            <a:off x="8153400" y="3157870"/>
            <a:ext cx="3446721" cy="1015663"/>
          </a:xfrm>
          <a:prstGeom prst="rect">
            <a:avLst/>
          </a:prstGeom>
          <a:noFill/>
        </p:spPr>
        <p:txBody>
          <a:bodyPr wrap="square" rtlCol="0">
            <a:spAutoFit/>
          </a:bodyPr>
          <a:lstStyle/>
          <a:p>
            <a:r>
              <a:rPr lang="vi-VN" sz="2000" dirty="0"/>
              <a:t>Bảng hiển thị thông tin tất cả các mặt hàng nếu chưa nhấn nút tìm kiếm</a:t>
            </a:r>
            <a:endParaRPr lang="en-US" sz="2000" dirty="0"/>
          </a:p>
        </p:txBody>
      </p:sp>
      <p:sp>
        <p:nvSpPr>
          <p:cNvPr id="27" name="TextBox 26">
            <a:extLst>
              <a:ext uri="{FF2B5EF4-FFF2-40B4-BE49-F238E27FC236}">
                <a16:creationId xmlns:a16="http://schemas.microsoft.com/office/drawing/2014/main" id="{9C3A5D46-AA4F-657A-E8E9-65476F8FDE88}"/>
              </a:ext>
            </a:extLst>
          </p:cNvPr>
          <p:cNvSpPr txBox="1"/>
          <p:nvPr/>
        </p:nvSpPr>
        <p:spPr>
          <a:xfrm>
            <a:off x="7910623" y="4710223"/>
            <a:ext cx="3838353" cy="1631216"/>
          </a:xfrm>
          <a:prstGeom prst="rect">
            <a:avLst/>
          </a:prstGeom>
          <a:noFill/>
        </p:spPr>
        <p:txBody>
          <a:bodyPr wrap="square" rtlCol="0">
            <a:spAutoFit/>
          </a:bodyPr>
          <a:lstStyle/>
          <a:p>
            <a:r>
              <a:rPr lang="vi-VN" sz="2000" dirty="0"/>
              <a:t>Sau khi nhập đúng tên và số lượng hàng khách muốn mua thì nhấn nút add, hệ thống sẽ cập nhật thông tin vào bảng cùng với giá tiền tương ứng</a:t>
            </a:r>
            <a:endParaRPr lang="en-US" sz="2000" dirty="0"/>
          </a:p>
        </p:txBody>
      </p:sp>
    </p:spTree>
    <p:extLst>
      <p:ext uri="{BB962C8B-B14F-4D97-AF65-F5344CB8AC3E}">
        <p14:creationId xmlns:p14="http://schemas.microsoft.com/office/powerpoint/2010/main" val="361124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arn(inVertical)">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arn(inVertical)">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CD37C6-5A19-EA32-1793-703721BB3900}"/>
              </a:ext>
            </a:extLst>
          </p:cNvPr>
          <p:cNvSpPr>
            <a:spLocks noGrp="1"/>
          </p:cNvSpPr>
          <p:nvPr>
            <p:ph type="title"/>
          </p:nvPr>
        </p:nvSpPr>
        <p:spPr>
          <a:xfrm>
            <a:off x="221512" y="535247"/>
            <a:ext cx="2957623" cy="910782"/>
          </a:xfrm>
        </p:spPr>
        <p:txBody>
          <a:bodyPr/>
          <a:lstStyle/>
          <a:p>
            <a:r>
              <a:rPr lang="vi-VN" dirty="0">
                <a:solidFill>
                  <a:schemeClr val="tx1">
                    <a:lumMod val="50000"/>
                    <a:lumOff val="50000"/>
                  </a:schemeClr>
                </a:solidFill>
              </a:rPr>
              <a:t>Trang chủ</a:t>
            </a:r>
            <a:endParaRPr lang="en-US" dirty="0">
              <a:solidFill>
                <a:schemeClr val="tx1">
                  <a:lumMod val="50000"/>
                  <a:lumOff val="50000"/>
                </a:schemeClr>
              </a:solidFill>
            </a:endParaRPr>
          </a:p>
        </p:txBody>
      </p:sp>
      <p:pic>
        <p:nvPicPr>
          <p:cNvPr id="5" name="Content Placeholder 4">
            <a:extLst>
              <a:ext uri="{FF2B5EF4-FFF2-40B4-BE49-F238E27FC236}">
                <a16:creationId xmlns:a16="http://schemas.microsoft.com/office/drawing/2014/main" id="{957DDB32-B852-9377-E9EC-81D3AC5C0460}"/>
              </a:ext>
            </a:extLst>
          </p:cNvPr>
          <p:cNvPicPr>
            <a:picLocks noGrp="1" noChangeAspect="1"/>
          </p:cNvPicPr>
          <p:nvPr>
            <p:ph idx="1"/>
          </p:nvPr>
        </p:nvPicPr>
        <p:blipFill>
          <a:blip r:embed="rId2"/>
          <a:stretch>
            <a:fillRect/>
          </a:stretch>
        </p:blipFill>
        <p:spPr>
          <a:xfrm>
            <a:off x="838200" y="1690771"/>
            <a:ext cx="6435721" cy="4160837"/>
          </a:xfrm>
        </p:spPr>
      </p:pic>
      <p:sp>
        <p:nvSpPr>
          <p:cNvPr id="12" name="Date Placeholder 3">
            <a:extLst>
              <a:ext uri="{FF2B5EF4-FFF2-40B4-BE49-F238E27FC236}">
                <a16:creationId xmlns:a16="http://schemas.microsoft.com/office/drawing/2014/main" id="{92B9703E-D97C-14C6-5E59-35591F7F0820}"/>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4" name="Footer Placeholder 4">
            <a:extLst>
              <a:ext uri="{FF2B5EF4-FFF2-40B4-BE49-F238E27FC236}">
                <a16:creationId xmlns:a16="http://schemas.microsoft.com/office/drawing/2014/main" id="{A1C8D008-8D09-54DA-2A46-0CCF26AC7E88}"/>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6" name="Slide Number Placeholder 5">
            <a:extLst>
              <a:ext uri="{FF2B5EF4-FFF2-40B4-BE49-F238E27FC236}">
                <a16:creationId xmlns:a16="http://schemas.microsoft.com/office/drawing/2014/main" id="{2550BC3B-BF93-BD03-0FC9-1F73B942D7AA}"/>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11</a:t>
            </a:fld>
            <a:endParaRPr lang="en-US"/>
          </a:p>
        </p:txBody>
      </p:sp>
      <p:sp>
        <p:nvSpPr>
          <p:cNvPr id="6" name="TextBox 5">
            <a:extLst>
              <a:ext uri="{FF2B5EF4-FFF2-40B4-BE49-F238E27FC236}">
                <a16:creationId xmlns:a16="http://schemas.microsoft.com/office/drawing/2014/main" id="{D98E427F-3F71-5708-8BF1-6DF50B0148B8}"/>
              </a:ext>
            </a:extLst>
          </p:cNvPr>
          <p:cNvSpPr txBox="1"/>
          <p:nvPr/>
        </p:nvSpPr>
        <p:spPr>
          <a:xfrm>
            <a:off x="7623543" y="2232838"/>
            <a:ext cx="4337565" cy="1323439"/>
          </a:xfrm>
          <a:prstGeom prst="rect">
            <a:avLst/>
          </a:prstGeom>
          <a:noFill/>
        </p:spPr>
        <p:txBody>
          <a:bodyPr wrap="square" rtlCol="0">
            <a:spAutoFit/>
          </a:bodyPr>
          <a:lstStyle/>
          <a:p>
            <a:r>
              <a:rPr lang="vi-VN" sz="2000" dirty="0"/>
              <a:t>Nút Search dùng để tìm kiếm theo tên gợi ý trong bảng name, danh sách tìm kiếm sẽ hiển thị trong bảng item lists</a:t>
            </a:r>
            <a:endParaRPr lang="en-US" sz="2000" dirty="0"/>
          </a:p>
        </p:txBody>
      </p:sp>
    </p:spTree>
    <p:extLst>
      <p:ext uri="{BB962C8B-B14F-4D97-AF65-F5344CB8AC3E}">
        <p14:creationId xmlns:p14="http://schemas.microsoft.com/office/powerpoint/2010/main" val="17944204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3E82169-DC6C-623C-51BA-87D12D35E706}"/>
              </a:ext>
            </a:extLst>
          </p:cNvPr>
          <p:cNvSpPr>
            <a:spLocks noGrp="1"/>
          </p:cNvSpPr>
          <p:nvPr>
            <p:ph type="title"/>
          </p:nvPr>
        </p:nvSpPr>
        <p:spPr>
          <a:xfrm>
            <a:off x="914216" y="1965882"/>
            <a:ext cx="3886200" cy="1922367"/>
          </a:xfrm>
        </p:spPr>
        <p:txBody>
          <a:bodyPr>
            <a:noAutofit/>
          </a:bodyPr>
          <a:lstStyle/>
          <a:p>
            <a:r>
              <a:rPr lang="vi-VN" sz="2000" i="0" dirty="0">
                <a:latin typeface="+mn-lt"/>
              </a:rPr>
              <a:t>Sau khi nhấn chọn mặt hàng trong bảng, thông tin mặt hàng sẽ được hiển thị lên phía trên, số lượng sẽ là 1 và Admin có thể điều chỉnh theo số hàng khách muốn mua và ấn nút add</a:t>
            </a:r>
            <a:endParaRPr lang="en-US" sz="2000" i="0" dirty="0">
              <a:latin typeface="+mn-lt"/>
            </a:endParaRPr>
          </a:p>
        </p:txBody>
      </p:sp>
      <p:pic>
        <p:nvPicPr>
          <p:cNvPr id="8" name="Picture 7">
            <a:extLst>
              <a:ext uri="{FF2B5EF4-FFF2-40B4-BE49-F238E27FC236}">
                <a16:creationId xmlns:a16="http://schemas.microsoft.com/office/drawing/2014/main" id="{826E5EA2-323D-BB56-F3BC-A7D4F3D0BDEE}"/>
              </a:ext>
            </a:extLst>
          </p:cNvPr>
          <p:cNvPicPr>
            <a:picLocks noChangeAspect="1"/>
          </p:cNvPicPr>
          <p:nvPr/>
        </p:nvPicPr>
        <p:blipFill>
          <a:blip r:embed="rId2"/>
          <a:stretch>
            <a:fillRect/>
          </a:stretch>
        </p:blipFill>
        <p:spPr>
          <a:xfrm>
            <a:off x="5188689" y="1113424"/>
            <a:ext cx="6668528" cy="4631152"/>
          </a:xfrm>
          <a:prstGeom prst="rect">
            <a:avLst/>
          </a:prstGeom>
          <a:noFill/>
        </p:spPr>
      </p:pic>
      <p:sp>
        <p:nvSpPr>
          <p:cNvPr id="15" name="Text Placeholder 3">
            <a:extLst>
              <a:ext uri="{FF2B5EF4-FFF2-40B4-BE49-F238E27FC236}">
                <a16:creationId xmlns:a16="http://schemas.microsoft.com/office/drawing/2014/main" id="{FF8AA098-775C-6447-9357-3176C6F82A86}"/>
              </a:ext>
            </a:extLst>
          </p:cNvPr>
          <p:cNvSpPr>
            <a:spLocks noGrp="1"/>
          </p:cNvSpPr>
          <p:nvPr>
            <p:ph type="body" sz="half" idx="2"/>
          </p:nvPr>
        </p:nvSpPr>
        <p:spPr>
          <a:xfrm>
            <a:off x="914216" y="4194136"/>
            <a:ext cx="3886200" cy="1550440"/>
          </a:xfrm>
        </p:spPr>
        <p:txBody>
          <a:bodyPr>
            <a:noAutofit/>
          </a:bodyPr>
          <a:lstStyle/>
          <a:p>
            <a:r>
              <a:rPr lang="vi-VN" sz="2000" dirty="0"/>
              <a:t>Sau khi ấn nút add, thông tin đơn hàng sẽ được hiển thị trong bảng selected items cùng với giá tiền tương ứng với số lượng hàng và tổng hóa đơn</a:t>
            </a:r>
            <a:endParaRPr lang="en-US" sz="2000" dirty="0"/>
          </a:p>
        </p:txBody>
      </p:sp>
      <p:sp>
        <p:nvSpPr>
          <p:cNvPr id="3" name="Date Placeholder 2">
            <a:extLst>
              <a:ext uri="{FF2B5EF4-FFF2-40B4-BE49-F238E27FC236}">
                <a16:creationId xmlns:a16="http://schemas.microsoft.com/office/drawing/2014/main" id="{D8628DAE-0038-4288-D141-9866B1203FE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4" name="Footer Placeholder 3">
            <a:extLst>
              <a:ext uri="{FF2B5EF4-FFF2-40B4-BE49-F238E27FC236}">
                <a16:creationId xmlns:a16="http://schemas.microsoft.com/office/drawing/2014/main" id="{7E14CE3B-7CC9-5F4D-1932-3E3CF8CC650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B774B4F-A462-18BB-66B7-512B229F011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12</a:t>
            </a:fld>
            <a:endParaRPr lang="en-US"/>
          </a:p>
        </p:txBody>
      </p:sp>
      <p:sp>
        <p:nvSpPr>
          <p:cNvPr id="9" name="TextBox 8">
            <a:extLst>
              <a:ext uri="{FF2B5EF4-FFF2-40B4-BE49-F238E27FC236}">
                <a16:creationId xmlns:a16="http://schemas.microsoft.com/office/drawing/2014/main" id="{1793DFFA-C976-D385-2544-2CC17BE08B75}"/>
              </a:ext>
            </a:extLst>
          </p:cNvPr>
          <p:cNvSpPr txBox="1"/>
          <p:nvPr/>
        </p:nvSpPr>
        <p:spPr>
          <a:xfrm>
            <a:off x="425302" y="414670"/>
            <a:ext cx="2945219" cy="707886"/>
          </a:xfrm>
          <a:prstGeom prst="rect">
            <a:avLst/>
          </a:prstGeom>
          <a:noFill/>
        </p:spPr>
        <p:txBody>
          <a:bodyPr wrap="square" rtlCol="0">
            <a:spAutoFit/>
          </a:bodyPr>
          <a:lstStyle/>
          <a:p>
            <a:r>
              <a:rPr lang="vi-VN" sz="4000" i="1" dirty="0">
                <a:solidFill>
                  <a:schemeClr val="tx1">
                    <a:lumMod val="50000"/>
                    <a:lumOff val="50000"/>
                  </a:schemeClr>
                </a:solidFill>
                <a:latin typeface="+mj-lt"/>
              </a:rPr>
              <a:t>Trang chủ</a:t>
            </a:r>
            <a:endParaRPr lang="en-US" sz="4000" i="1" dirty="0">
              <a:solidFill>
                <a:schemeClr val="tx1">
                  <a:lumMod val="50000"/>
                  <a:lumOff val="50000"/>
                </a:schemeClr>
              </a:solidFill>
              <a:latin typeface="+mj-lt"/>
            </a:endParaRPr>
          </a:p>
        </p:txBody>
      </p:sp>
    </p:spTree>
    <p:extLst>
      <p:ext uri="{BB962C8B-B14F-4D97-AF65-F5344CB8AC3E}">
        <p14:creationId xmlns:p14="http://schemas.microsoft.com/office/powerpoint/2010/main" val="228423275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3FF1-A3D3-3C68-D593-01B2F689E4BF}"/>
              </a:ext>
            </a:extLst>
          </p:cNvPr>
          <p:cNvSpPr>
            <a:spLocks noGrp="1"/>
          </p:cNvSpPr>
          <p:nvPr>
            <p:ph type="ctrTitle"/>
          </p:nvPr>
        </p:nvSpPr>
        <p:spPr>
          <a:xfrm>
            <a:off x="350874" y="493736"/>
            <a:ext cx="3583173" cy="792803"/>
          </a:xfrm>
        </p:spPr>
        <p:txBody>
          <a:bodyPr>
            <a:normAutofit/>
          </a:bodyPr>
          <a:lstStyle/>
          <a:p>
            <a:r>
              <a:rPr lang="vi-VN" sz="4000" dirty="0">
                <a:solidFill>
                  <a:schemeClr val="tx1">
                    <a:lumMod val="50000"/>
                    <a:lumOff val="50000"/>
                  </a:schemeClr>
                </a:solidFill>
              </a:rPr>
              <a:t>Trang chủ</a:t>
            </a:r>
            <a:endParaRPr lang="en-US" sz="4000" dirty="0">
              <a:solidFill>
                <a:schemeClr val="tx1">
                  <a:lumMod val="50000"/>
                  <a:lumOff val="50000"/>
                </a:schemeClr>
              </a:solidFill>
            </a:endParaRPr>
          </a:p>
        </p:txBody>
      </p:sp>
      <p:sp>
        <p:nvSpPr>
          <p:cNvPr id="3" name="Subtitle 2">
            <a:extLst>
              <a:ext uri="{FF2B5EF4-FFF2-40B4-BE49-F238E27FC236}">
                <a16:creationId xmlns:a16="http://schemas.microsoft.com/office/drawing/2014/main" id="{8AB390EC-6BBF-5519-42BC-F4CC0DB85FA8}"/>
              </a:ext>
            </a:extLst>
          </p:cNvPr>
          <p:cNvSpPr>
            <a:spLocks noGrp="1"/>
          </p:cNvSpPr>
          <p:nvPr>
            <p:ph type="subTitle" idx="1"/>
          </p:nvPr>
        </p:nvSpPr>
        <p:spPr>
          <a:xfrm>
            <a:off x="8015478" y="2408898"/>
            <a:ext cx="3714390" cy="2134527"/>
          </a:xfrm>
        </p:spPr>
        <p:txBody>
          <a:bodyPr>
            <a:noAutofit/>
          </a:bodyPr>
          <a:lstStyle/>
          <a:p>
            <a:r>
              <a:rPr lang="vi-VN" sz="2000" dirty="0"/>
              <a:t>Khi nhập xong đơn hàng, ấn nút Print để in ra hóa đơn, hóa đơn sẽ được xuất ra file HoaDon.txt</a:t>
            </a:r>
          </a:p>
          <a:p>
            <a:r>
              <a:rPr lang="vi-VN" sz="2000" dirty="0"/>
              <a:t>Mua hàng thành công!</a:t>
            </a:r>
            <a:endParaRPr lang="en-US" sz="2000" dirty="0"/>
          </a:p>
        </p:txBody>
      </p:sp>
      <p:pic>
        <p:nvPicPr>
          <p:cNvPr id="5" name="Picture 4">
            <a:extLst>
              <a:ext uri="{FF2B5EF4-FFF2-40B4-BE49-F238E27FC236}">
                <a16:creationId xmlns:a16="http://schemas.microsoft.com/office/drawing/2014/main" id="{F407190C-5AD2-157B-6F42-9131E2CC4BAF}"/>
              </a:ext>
            </a:extLst>
          </p:cNvPr>
          <p:cNvPicPr>
            <a:picLocks noChangeAspect="1"/>
          </p:cNvPicPr>
          <p:nvPr/>
        </p:nvPicPr>
        <p:blipFill>
          <a:blip r:embed="rId2"/>
          <a:stretch>
            <a:fillRect/>
          </a:stretch>
        </p:blipFill>
        <p:spPr>
          <a:xfrm>
            <a:off x="462132" y="1653724"/>
            <a:ext cx="7099320" cy="4945322"/>
          </a:xfrm>
          <a:prstGeom prst="rect">
            <a:avLst/>
          </a:prstGeom>
        </p:spPr>
      </p:pic>
    </p:spTree>
    <p:extLst>
      <p:ext uri="{BB962C8B-B14F-4D97-AF65-F5344CB8AC3E}">
        <p14:creationId xmlns:p14="http://schemas.microsoft.com/office/powerpoint/2010/main" val="17605787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24E2-9F5D-EA78-7E2B-0EA19DD762BC}"/>
              </a:ext>
            </a:extLst>
          </p:cNvPr>
          <p:cNvSpPr>
            <a:spLocks noGrp="1"/>
          </p:cNvSpPr>
          <p:nvPr>
            <p:ph type="title"/>
          </p:nvPr>
        </p:nvSpPr>
        <p:spPr>
          <a:xfrm>
            <a:off x="285307" y="513981"/>
            <a:ext cx="2968256" cy="857619"/>
          </a:xfrm>
        </p:spPr>
        <p:txBody>
          <a:bodyPr anchor="ctr">
            <a:normAutofit/>
          </a:bodyPr>
          <a:lstStyle/>
          <a:p>
            <a:r>
              <a:rPr lang="vi-VN" dirty="0">
                <a:solidFill>
                  <a:schemeClr val="tx1">
                    <a:lumMod val="50000"/>
                    <a:lumOff val="50000"/>
                  </a:schemeClr>
                </a:solidFill>
              </a:rPr>
              <a:t>Trang chủ</a:t>
            </a:r>
            <a:endParaRPr lang="en-US" dirty="0">
              <a:solidFill>
                <a:schemeClr val="tx1">
                  <a:lumMod val="50000"/>
                  <a:lumOff val="50000"/>
                </a:schemeClr>
              </a:solidFill>
            </a:endParaRPr>
          </a:p>
        </p:txBody>
      </p:sp>
      <p:pic>
        <p:nvPicPr>
          <p:cNvPr id="8" name="Content Placeholder 7">
            <a:extLst>
              <a:ext uri="{FF2B5EF4-FFF2-40B4-BE49-F238E27FC236}">
                <a16:creationId xmlns:a16="http://schemas.microsoft.com/office/drawing/2014/main" id="{3DC34998-89F8-B8C6-AFFA-D153640B3E8B}"/>
              </a:ext>
            </a:extLst>
          </p:cNvPr>
          <p:cNvPicPr>
            <a:picLocks noGrp="1" noChangeAspect="1"/>
          </p:cNvPicPr>
          <p:nvPr>
            <p:ph sz="half" idx="1"/>
          </p:nvPr>
        </p:nvPicPr>
        <p:blipFill>
          <a:blip r:embed="rId2"/>
          <a:stretch>
            <a:fillRect/>
          </a:stretch>
        </p:blipFill>
        <p:spPr>
          <a:xfrm>
            <a:off x="285307" y="1666876"/>
            <a:ext cx="5486970" cy="4024018"/>
          </a:xfrm>
        </p:spPr>
      </p:pic>
      <p:sp>
        <p:nvSpPr>
          <p:cNvPr id="4" name="Date Placeholder 3">
            <a:extLst>
              <a:ext uri="{FF2B5EF4-FFF2-40B4-BE49-F238E27FC236}">
                <a16:creationId xmlns:a16="http://schemas.microsoft.com/office/drawing/2014/main" id="{FB0FA6D7-E25F-31FC-6E18-700D810B3D1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4">
            <a:extLst>
              <a:ext uri="{FF2B5EF4-FFF2-40B4-BE49-F238E27FC236}">
                <a16:creationId xmlns:a16="http://schemas.microsoft.com/office/drawing/2014/main" id="{60515A28-57ED-1F07-B36A-2D5EE5EA067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C18F6CE-86B3-6BC4-D733-BDEE16E727A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14</a:t>
            </a:fld>
            <a:endParaRPr lang="en-US"/>
          </a:p>
        </p:txBody>
      </p:sp>
      <p:pic>
        <p:nvPicPr>
          <p:cNvPr id="9" name="Content Placeholder 12" descr="Graphical user interface&#10;&#10;Description automatically generated">
            <a:extLst>
              <a:ext uri="{FF2B5EF4-FFF2-40B4-BE49-F238E27FC236}">
                <a16:creationId xmlns:a16="http://schemas.microsoft.com/office/drawing/2014/main" id="{F7D97B84-5704-95A3-F07E-840507930DDF}"/>
              </a:ext>
            </a:extLst>
          </p:cNvPr>
          <p:cNvPicPr>
            <a:picLocks noGrp="1" noChangeAspect="1"/>
          </p:cNvPicPr>
          <p:nvPr>
            <p:ph sz="half" idx="2"/>
          </p:nvPr>
        </p:nvPicPr>
        <p:blipFill>
          <a:blip r:embed="rId3"/>
          <a:stretch>
            <a:fillRect/>
          </a:stretch>
        </p:blipFill>
        <p:spPr>
          <a:xfrm>
            <a:off x="6209414" y="1666876"/>
            <a:ext cx="5773479" cy="4024020"/>
          </a:xfrm>
          <a:noFill/>
        </p:spPr>
      </p:pic>
      <p:sp>
        <p:nvSpPr>
          <p:cNvPr id="10" name="TextBox 9">
            <a:extLst>
              <a:ext uri="{FF2B5EF4-FFF2-40B4-BE49-F238E27FC236}">
                <a16:creationId xmlns:a16="http://schemas.microsoft.com/office/drawing/2014/main" id="{2DF92337-4E0A-727F-611D-8DA32C8AD0CC}"/>
              </a:ext>
            </a:extLst>
          </p:cNvPr>
          <p:cNvSpPr txBox="1"/>
          <p:nvPr/>
        </p:nvSpPr>
        <p:spPr>
          <a:xfrm>
            <a:off x="323692" y="5802451"/>
            <a:ext cx="5410200" cy="707886"/>
          </a:xfrm>
          <a:prstGeom prst="rect">
            <a:avLst/>
          </a:prstGeom>
          <a:noFill/>
        </p:spPr>
        <p:txBody>
          <a:bodyPr wrap="square" rtlCol="0">
            <a:spAutoFit/>
          </a:bodyPr>
          <a:lstStyle/>
          <a:p>
            <a:r>
              <a:rPr lang="vi-VN" sz="2000" u="sng" dirty="0"/>
              <a:t>Sau khi bán</a:t>
            </a:r>
            <a:r>
              <a:rPr lang="vi-VN" sz="2000" dirty="0"/>
              <a:t>, doanh thu được cập nhật và top 5 mặt hàng bán chạy cũng thay đổi</a:t>
            </a:r>
            <a:endParaRPr lang="en-US" sz="2000" dirty="0"/>
          </a:p>
        </p:txBody>
      </p:sp>
      <p:sp>
        <p:nvSpPr>
          <p:cNvPr id="12" name="TextBox 11">
            <a:extLst>
              <a:ext uri="{FF2B5EF4-FFF2-40B4-BE49-F238E27FC236}">
                <a16:creationId xmlns:a16="http://schemas.microsoft.com/office/drawing/2014/main" id="{70350603-E1E9-DA0C-4C3C-9BCE7F065540}"/>
              </a:ext>
            </a:extLst>
          </p:cNvPr>
          <p:cNvSpPr txBox="1"/>
          <p:nvPr/>
        </p:nvSpPr>
        <p:spPr>
          <a:xfrm>
            <a:off x="7186390" y="5831026"/>
            <a:ext cx="3986435" cy="400110"/>
          </a:xfrm>
          <a:prstGeom prst="rect">
            <a:avLst/>
          </a:prstGeom>
          <a:noFill/>
        </p:spPr>
        <p:txBody>
          <a:bodyPr wrap="square" rtlCol="0">
            <a:spAutoFit/>
          </a:bodyPr>
          <a:lstStyle/>
          <a:p>
            <a:r>
              <a:rPr lang="vi-VN" sz="2000" dirty="0"/>
              <a:t>Trước khi bán đơn hàng hiện tại</a:t>
            </a:r>
            <a:endParaRPr lang="en-US" sz="2000" dirty="0"/>
          </a:p>
        </p:txBody>
      </p:sp>
    </p:spTree>
    <p:extLst>
      <p:ext uri="{BB962C8B-B14F-4D97-AF65-F5344CB8AC3E}">
        <p14:creationId xmlns:p14="http://schemas.microsoft.com/office/powerpoint/2010/main" val="164828114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966C-8DB9-EC04-30BB-8B0B1863AF10}"/>
              </a:ext>
            </a:extLst>
          </p:cNvPr>
          <p:cNvSpPr>
            <a:spLocks noGrp="1"/>
          </p:cNvSpPr>
          <p:nvPr>
            <p:ph type="title"/>
          </p:nvPr>
        </p:nvSpPr>
        <p:spPr>
          <a:xfrm>
            <a:off x="219075" y="533718"/>
            <a:ext cx="2828925" cy="835025"/>
          </a:xfrm>
        </p:spPr>
        <p:txBody>
          <a:bodyPr/>
          <a:lstStyle/>
          <a:p>
            <a:r>
              <a:rPr lang="vi-VN" dirty="0">
                <a:solidFill>
                  <a:schemeClr val="tx1">
                    <a:lumMod val="50000"/>
                    <a:lumOff val="50000"/>
                  </a:schemeClr>
                </a:solidFill>
              </a:rPr>
              <a:t>Trang chủ</a:t>
            </a:r>
            <a:endParaRPr lang="en-US" dirty="0">
              <a:solidFill>
                <a:schemeClr val="tx1">
                  <a:lumMod val="50000"/>
                  <a:lumOff val="50000"/>
                </a:schemeClr>
              </a:solidFill>
            </a:endParaRPr>
          </a:p>
        </p:txBody>
      </p:sp>
      <p:pic>
        <p:nvPicPr>
          <p:cNvPr id="8" name="Content Placeholder 7">
            <a:extLst>
              <a:ext uri="{FF2B5EF4-FFF2-40B4-BE49-F238E27FC236}">
                <a16:creationId xmlns:a16="http://schemas.microsoft.com/office/drawing/2014/main" id="{7952A17F-130D-B150-B4B6-D9813816E6A0}"/>
              </a:ext>
            </a:extLst>
          </p:cNvPr>
          <p:cNvPicPr>
            <a:picLocks noGrp="1" noChangeAspect="1"/>
          </p:cNvPicPr>
          <p:nvPr>
            <p:ph idx="1"/>
          </p:nvPr>
        </p:nvPicPr>
        <p:blipFill>
          <a:blip r:embed="rId2"/>
          <a:stretch>
            <a:fillRect/>
          </a:stretch>
        </p:blipFill>
        <p:spPr>
          <a:xfrm>
            <a:off x="380548" y="3036991"/>
            <a:ext cx="5591627" cy="3296110"/>
          </a:xfrm>
        </p:spPr>
      </p:pic>
      <p:sp>
        <p:nvSpPr>
          <p:cNvPr id="4" name="Date Placeholder 3">
            <a:extLst>
              <a:ext uri="{FF2B5EF4-FFF2-40B4-BE49-F238E27FC236}">
                <a16:creationId xmlns:a16="http://schemas.microsoft.com/office/drawing/2014/main" id="{85403420-7F7E-C92E-EF8A-5744967870AC}"/>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234A5F3-6F80-3E19-C27A-266A62D3183B}"/>
              </a:ext>
            </a:extLst>
          </p:cNvPr>
          <p:cNvSpPr>
            <a:spLocks noGrp="1"/>
          </p:cNvSpPr>
          <p:nvPr>
            <p:ph type="ftr" sz="quarter" idx="11"/>
          </p:nvPr>
        </p:nvSpPr>
        <p:spPr/>
        <p:txBody>
          <a:bodyPr/>
          <a:lstStyle/>
          <a:p>
            <a:r>
              <a:rPr lang="en-US"/>
              <a:t>Presentation Title</a:t>
            </a:r>
            <a:endParaRPr lang="en-US" dirty="0"/>
          </a:p>
        </p:txBody>
      </p:sp>
      <p:sp>
        <p:nvSpPr>
          <p:cNvPr id="9" name="TextBox 8">
            <a:extLst>
              <a:ext uri="{FF2B5EF4-FFF2-40B4-BE49-F238E27FC236}">
                <a16:creationId xmlns:a16="http://schemas.microsoft.com/office/drawing/2014/main" id="{697C0CB2-9844-5303-889A-A992085F57F1}"/>
              </a:ext>
            </a:extLst>
          </p:cNvPr>
          <p:cNvSpPr txBox="1"/>
          <p:nvPr/>
        </p:nvSpPr>
        <p:spPr>
          <a:xfrm>
            <a:off x="838200" y="2273873"/>
            <a:ext cx="4443638" cy="707886"/>
          </a:xfrm>
          <a:prstGeom prst="rect">
            <a:avLst/>
          </a:prstGeom>
          <a:noFill/>
        </p:spPr>
        <p:txBody>
          <a:bodyPr wrap="square" rtlCol="0">
            <a:spAutoFit/>
          </a:bodyPr>
          <a:lstStyle/>
          <a:p>
            <a:r>
              <a:rPr lang="vi-VN" sz="2000" dirty="0"/>
              <a:t>Đơn hàng vừa bán được xuất ra file HoaDon.txt</a:t>
            </a:r>
            <a:endParaRPr lang="en-US" sz="2000" dirty="0"/>
          </a:p>
        </p:txBody>
      </p:sp>
      <p:pic>
        <p:nvPicPr>
          <p:cNvPr id="11" name="Picture 10">
            <a:extLst>
              <a:ext uri="{FF2B5EF4-FFF2-40B4-BE49-F238E27FC236}">
                <a16:creationId xmlns:a16="http://schemas.microsoft.com/office/drawing/2014/main" id="{9DC1F21C-919D-9737-20CA-1BE49DF6CC94}"/>
              </a:ext>
            </a:extLst>
          </p:cNvPr>
          <p:cNvPicPr>
            <a:picLocks noChangeAspect="1"/>
          </p:cNvPicPr>
          <p:nvPr/>
        </p:nvPicPr>
        <p:blipFill>
          <a:blip r:embed="rId3"/>
          <a:stretch>
            <a:fillRect/>
          </a:stretch>
        </p:blipFill>
        <p:spPr>
          <a:xfrm>
            <a:off x="5600701" y="647700"/>
            <a:ext cx="6086926" cy="3898679"/>
          </a:xfrm>
          <a:prstGeom prst="rect">
            <a:avLst/>
          </a:prstGeom>
        </p:spPr>
      </p:pic>
      <p:sp>
        <p:nvSpPr>
          <p:cNvPr id="12" name="TextBox 11">
            <a:extLst>
              <a:ext uri="{FF2B5EF4-FFF2-40B4-BE49-F238E27FC236}">
                <a16:creationId xmlns:a16="http://schemas.microsoft.com/office/drawing/2014/main" id="{0F0A34EF-66EF-376C-31B2-C80B2B9EB2EE}"/>
              </a:ext>
            </a:extLst>
          </p:cNvPr>
          <p:cNvSpPr txBox="1"/>
          <p:nvPr/>
        </p:nvSpPr>
        <p:spPr>
          <a:xfrm>
            <a:off x="6734175" y="4685046"/>
            <a:ext cx="4533900" cy="707886"/>
          </a:xfrm>
          <a:prstGeom prst="rect">
            <a:avLst/>
          </a:prstGeom>
          <a:noFill/>
        </p:spPr>
        <p:txBody>
          <a:bodyPr wrap="square" rtlCol="0">
            <a:spAutoFit/>
          </a:bodyPr>
          <a:lstStyle/>
          <a:p>
            <a:r>
              <a:rPr lang="vi-VN" sz="2000" dirty="0"/>
              <a:t>Mục About là hướng dẫn sử dụng chương trình</a:t>
            </a:r>
            <a:endParaRPr lang="en-US" sz="2000" dirty="0"/>
          </a:p>
        </p:txBody>
      </p:sp>
    </p:spTree>
    <p:extLst>
      <p:ext uri="{BB962C8B-B14F-4D97-AF65-F5344CB8AC3E}">
        <p14:creationId xmlns:p14="http://schemas.microsoft.com/office/powerpoint/2010/main" val="2208922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a:xfrm>
            <a:off x="3328416" y="2002535"/>
            <a:ext cx="5541264" cy="2159889"/>
          </a:xfrm>
        </p:spPr>
        <p:txBody>
          <a:bodyPr>
            <a:normAutofit/>
          </a:bodyPr>
          <a:lstStyle/>
          <a:p>
            <a:r>
              <a:rPr lang="vi-VN" sz="7200" dirty="0"/>
              <a:t>Thank you</a:t>
            </a:r>
            <a:endParaRPr lang="en-US" sz="7200"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p:txBody>
          <a:bodyPr/>
          <a:lstStyle/>
          <a:p>
            <a:r>
              <a:rPr lang="vi-VN" dirty="0">
                <a:solidFill>
                  <a:srgbClr val="FFFFFF"/>
                </a:solidFill>
              </a:rPr>
              <a:t>H503 x Thu Quynh Production</a:t>
            </a:r>
            <a:endParaRPr lang="en-US" cap="none" dirty="0">
              <a:solidFill>
                <a:srgbClr val="FFFFFF"/>
              </a:solidFill>
              <a:latin typeface="+mj-lt"/>
            </a:endParaRP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30795340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ood, bunch, different, assorted&#10;&#10;Description automatically generated">
            <a:extLst>
              <a:ext uri="{FF2B5EF4-FFF2-40B4-BE49-F238E27FC236}">
                <a16:creationId xmlns:a16="http://schemas.microsoft.com/office/drawing/2014/main" id="{7726FB7D-9FD6-0A2B-3D10-AB6082B54FA0}"/>
              </a:ext>
            </a:extLst>
          </p:cNvPr>
          <p:cNvPicPr>
            <a:picLocks noChangeAspect="1"/>
          </p:cNvPicPr>
          <p:nvPr/>
        </p:nvPicPr>
        <p:blipFill rotWithShape="1">
          <a:blip r:embed="rId2"/>
          <a:srcRect l="7244" r="5214" b="-2"/>
          <a:stretch/>
        </p:blipFill>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p:spPr>
      </p:pic>
      <p:pic>
        <p:nvPicPr>
          <p:cNvPr id="5" name="Picture Placeholder 4" descr="A picture containing food, vegetable, marketplace, fruit&#10;&#10;Description automatically generated">
            <a:extLst>
              <a:ext uri="{FF2B5EF4-FFF2-40B4-BE49-F238E27FC236}">
                <a16:creationId xmlns:a16="http://schemas.microsoft.com/office/drawing/2014/main" id="{40FAFE01-E37F-9841-AB74-04F8C7597DD8}"/>
              </a:ext>
            </a:extLst>
          </p:cNvPr>
          <p:cNvPicPr>
            <a:picLocks noGrp="1" noChangeAspect="1"/>
          </p:cNvPicPr>
          <p:nvPr>
            <p:ph type="pic" sz="quarter" idx="16"/>
          </p:nvPr>
        </p:nvPicPr>
        <p:blipFill>
          <a:blip r:embed="rId3"/>
          <a:srcRect l="11909" r="11909"/>
          <a:stretch>
            <a:fillRect/>
          </a:stretch>
        </p:blipFill>
        <p:spPr>
          <a:xfrm>
            <a:off x="4725988" y="0"/>
            <a:ext cx="4229100" cy="3694113"/>
          </a:xfrm>
        </p:spPr>
      </p:pic>
      <p:sp>
        <p:nvSpPr>
          <p:cNvPr id="11" name="Content Placeholder 10">
            <a:extLst>
              <a:ext uri="{FF2B5EF4-FFF2-40B4-BE49-F238E27FC236}">
                <a16:creationId xmlns:a16="http://schemas.microsoft.com/office/drawing/2014/main" id="{7041F48D-F184-4F9F-B5AC-F127F0898F39}"/>
              </a:ext>
            </a:extLst>
          </p:cNvPr>
          <p:cNvSpPr>
            <a:spLocks noGrp="1"/>
          </p:cNvSpPr>
          <p:nvPr>
            <p:ph idx="1"/>
          </p:nvPr>
        </p:nvSpPr>
        <p:spPr>
          <a:xfrm>
            <a:off x="846353" y="1456659"/>
            <a:ext cx="3816096" cy="4508205"/>
          </a:xfrm>
        </p:spPr>
        <p:txBody>
          <a:bodyPr>
            <a:noAutofit/>
          </a:bodyPr>
          <a:lstStyle/>
          <a:p>
            <a:pPr>
              <a:lnSpc>
                <a:spcPct val="90000"/>
              </a:lnSpc>
            </a:pPr>
            <a:r>
              <a:rPr lang="vi-VN" i="1" dirty="0">
                <a:effectLst/>
              </a:rPr>
              <a:t>Trong hoàn cảnh thực phẩm kém vệ sinh bày bán tràn lan, người tiêu dùng luôn ưu tiên việc lựa chọn những thực phẩm sạch, đặc biệt là hoa quả, rau sạch. Vậy nên những chuỗi cửa hàng bán rau củ quả sạch ngày càng nhiều. Theo đó việc kiểm soát số lượng tồn kho, doanh thu và chất lượng ngày càng khó khăn. Lựa chọn phần mềm quản lý bán hàng là một trong những cách hiệu quả nhất để quản lý vấn đề này.</a:t>
            </a:r>
            <a:r>
              <a:rPr lang="vi-VN" i="0" dirty="0">
                <a:effectLst/>
              </a:rPr>
              <a:t> </a:t>
            </a:r>
            <a:endParaRPr lang="en-US" dirty="0"/>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dirty="0"/>
              <a:t>Presentation Title</a:t>
            </a:r>
            <a:endParaRPr lang="en-US"/>
          </a:p>
        </p:txBody>
      </p:sp>
      <p:pic>
        <p:nvPicPr>
          <p:cNvPr id="7" name="Picture Placeholder 6" descr="A picture containing text, marketplace, fruit, produce&#10;&#10;Description automatically generated">
            <a:extLst>
              <a:ext uri="{FF2B5EF4-FFF2-40B4-BE49-F238E27FC236}">
                <a16:creationId xmlns:a16="http://schemas.microsoft.com/office/drawing/2014/main" id="{806FC285-A8FA-C75A-4C47-39452D7A2A34}"/>
              </a:ext>
            </a:extLst>
          </p:cNvPr>
          <p:cNvPicPr>
            <a:picLocks noGrp="1" noChangeAspect="1"/>
          </p:cNvPicPr>
          <p:nvPr>
            <p:ph type="pic" sz="quarter" idx="13"/>
          </p:nvPr>
        </p:nvPicPr>
        <p:blipFill>
          <a:blip r:embed="rId4"/>
          <a:srcRect l="23061" r="23061"/>
          <a:stretch>
            <a:fillRect/>
          </a:stretch>
        </p:blipFill>
        <p:spPr>
          <a:xfrm>
            <a:off x="9082088" y="0"/>
            <a:ext cx="3109912" cy="3694113"/>
          </a:xfrm>
        </p:spPr>
      </p:pic>
      <p:pic>
        <p:nvPicPr>
          <p:cNvPr id="9" name="Picture Placeholder 8" descr="A picture containing indoor, marketplace, vegetable, line&#10;&#10;Description automatically generated">
            <a:extLst>
              <a:ext uri="{FF2B5EF4-FFF2-40B4-BE49-F238E27FC236}">
                <a16:creationId xmlns:a16="http://schemas.microsoft.com/office/drawing/2014/main" id="{96F0F40E-C351-7E92-E8BB-518F9EF4CC13}"/>
              </a:ext>
            </a:extLst>
          </p:cNvPr>
          <p:cNvPicPr>
            <a:picLocks noGrp="1" noChangeAspect="1"/>
          </p:cNvPicPr>
          <p:nvPr>
            <p:ph type="pic" sz="quarter" idx="14"/>
          </p:nvPr>
        </p:nvPicPr>
        <p:blipFill>
          <a:blip r:embed="rId5"/>
          <a:srcRect l="11837" r="11837"/>
          <a:stretch>
            <a:fillRect/>
          </a:stretch>
        </p:blipFill>
        <p:spPr>
          <a:xfrm>
            <a:off x="9082088" y="3803650"/>
            <a:ext cx="3108325" cy="3054350"/>
          </a:xfrm>
        </p:spPr>
      </p:pic>
      <p:sp>
        <p:nvSpPr>
          <p:cNvPr id="12" name="Date Placeholder 11" hidden="1">
            <a:extLst>
              <a:ext uri="{FF2B5EF4-FFF2-40B4-BE49-F238E27FC236}">
                <a16:creationId xmlns:a16="http://schemas.microsoft.com/office/drawing/2014/main" id="{9C693BAD-6B4E-48AD-88BF-D933B374A1F1}"/>
              </a:ext>
            </a:extLst>
          </p:cNvPr>
          <p:cNvSpPr>
            <a:spLocks noGrp="1"/>
          </p:cNvSpPr>
          <p:nvPr>
            <p:ph type="dt" sz="half" idx="4294967295"/>
          </p:nvPr>
        </p:nvSpPr>
        <p:spPr>
          <a:xfrm>
            <a:off x="838200" y="6356350"/>
            <a:ext cx="2743200" cy="365125"/>
          </a:xfrm>
        </p:spPr>
        <p:txBody>
          <a:bodyPr/>
          <a:lstStyle/>
          <a:p>
            <a:pPr>
              <a:spcAft>
                <a:spcPts val="600"/>
              </a:spcAft>
            </a:pPr>
            <a:r>
              <a:rPr lang="en-US" dirty="0"/>
              <a:t>9/3/20XX</a:t>
            </a:r>
            <a:endParaRPr lang="en-US"/>
          </a:p>
        </p:txBody>
      </p:sp>
      <p:sp>
        <p:nvSpPr>
          <p:cNvPr id="14" name="Slide Number Placeholder 13" hidden="1">
            <a:extLst>
              <a:ext uri="{FF2B5EF4-FFF2-40B4-BE49-F238E27FC236}">
                <a16:creationId xmlns:a16="http://schemas.microsoft.com/office/drawing/2014/main" id="{C1EA167B-7079-4284-997F-7309C510B763}"/>
              </a:ext>
            </a:extLst>
          </p:cNvPr>
          <p:cNvSpPr>
            <a:spLocks noGrp="1"/>
          </p:cNvSpPr>
          <p:nvPr>
            <p:ph type="sldNum" sz="quarter" idx="4294967295"/>
          </p:nvPr>
        </p:nvSpPr>
        <p:spPr>
          <a:xfrm>
            <a:off x="8610600" y="6356350"/>
            <a:ext cx="2743200" cy="365125"/>
          </a:xfrm>
        </p:spPr>
        <p:txBody>
          <a:bodyPr/>
          <a:lstStyle/>
          <a:p>
            <a:pPr>
              <a:spcAft>
                <a:spcPts val="600"/>
              </a:spcAft>
            </a:pPr>
            <a:fld id="{B9713C8C-8E70-45D5-AE59-23E60168254E}" type="slidenum">
              <a:rPr lang="en-US" smtClean="0"/>
              <a:pPr>
                <a:spcAft>
                  <a:spcPts val="600"/>
                </a:spcAft>
              </a:pPr>
              <a:t>2</a:t>
            </a:fld>
            <a:endParaRPr lang="en-US"/>
          </a:p>
        </p:txBody>
      </p:sp>
    </p:spTree>
    <p:extLst>
      <p:ext uri="{BB962C8B-B14F-4D97-AF65-F5344CB8AC3E}">
        <p14:creationId xmlns:p14="http://schemas.microsoft.com/office/powerpoint/2010/main" val="284915197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07975"/>
            <a:ext cx="10515600" cy="1325563"/>
          </a:xfrm>
        </p:spPr>
        <p:txBody>
          <a:bodyPr/>
          <a:lstStyle/>
          <a:p>
            <a:r>
              <a:rPr lang="vi-VN" dirty="0">
                <a:solidFill>
                  <a:schemeClr val="tx1">
                    <a:lumMod val="50000"/>
                    <a:lumOff val="50000"/>
                  </a:schemeClr>
                </a:solidFill>
                <a:latin typeface="+mn-lt"/>
              </a:rPr>
              <a:t>Chương trình quản lý bán hàng cho cửa hàng rau củ quả </a:t>
            </a:r>
            <a:endParaRPr lang="en-US" dirty="0">
              <a:solidFill>
                <a:schemeClr val="tx1">
                  <a:lumMod val="50000"/>
                  <a:lumOff val="50000"/>
                </a:schemeClr>
              </a:solidFill>
              <a:latin typeface="+mn-lt"/>
            </a:endParaRP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p:txBody>
          <a:bodyPr/>
          <a:lstStyle/>
          <a:p>
            <a:r>
              <a:rPr lang="en-US" dirty="0"/>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lstStyle/>
          <a:p>
            <a:fld id="{590024A9-0184-448B-881E-CC722A916CB1}" type="slidenum">
              <a:rPr lang="en-US" smtClean="0"/>
              <a:pPr/>
              <a:t>3</a:t>
            </a:fld>
            <a:endParaRPr lang="en-US" dirty="0"/>
          </a:p>
        </p:txBody>
      </p:sp>
      <p:sp>
        <p:nvSpPr>
          <p:cNvPr id="8" name="Content Placeholder 7">
            <a:extLst>
              <a:ext uri="{FF2B5EF4-FFF2-40B4-BE49-F238E27FC236}">
                <a16:creationId xmlns:a16="http://schemas.microsoft.com/office/drawing/2014/main" id="{41DBDAF4-B473-341C-E31B-B8EA84B28DED}"/>
              </a:ext>
            </a:extLst>
          </p:cNvPr>
          <p:cNvSpPr>
            <a:spLocks noGrp="1"/>
          </p:cNvSpPr>
          <p:nvPr>
            <p:ph idx="1"/>
          </p:nvPr>
        </p:nvSpPr>
        <p:spPr>
          <a:xfrm>
            <a:off x="838200" y="2324100"/>
            <a:ext cx="10515600" cy="3848100"/>
          </a:xfrm>
        </p:spPr>
        <p:txBody>
          <a:bodyPr/>
          <a:lstStyle/>
          <a:p>
            <a:r>
              <a:rPr lang="vi-VN" dirty="0"/>
              <a:t>1. Đăng nhập</a:t>
            </a:r>
          </a:p>
          <a:p>
            <a:r>
              <a:rPr lang="vi-VN" dirty="0"/>
              <a:t>2. Trang chủ</a:t>
            </a:r>
          </a:p>
          <a:p>
            <a:pPr marL="0" indent="0">
              <a:buNone/>
            </a:pPr>
            <a:r>
              <a:rPr lang="vi-VN" dirty="0"/>
              <a:t>      	2.1. </a:t>
            </a:r>
            <a:r>
              <a:rPr lang="en-AU" dirty="0"/>
              <a:t>Home</a:t>
            </a:r>
            <a:endParaRPr lang="vi-VN" dirty="0"/>
          </a:p>
          <a:p>
            <a:pPr marL="0" indent="0">
              <a:buNone/>
            </a:pPr>
            <a:r>
              <a:rPr lang="vi-VN" dirty="0"/>
              <a:t>	2.2. Items</a:t>
            </a:r>
          </a:p>
          <a:p>
            <a:pPr marL="0" indent="0">
              <a:buNone/>
            </a:pPr>
            <a:r>
              <a:rPr lang="vi-VN" dirty="0"/>
              <a:t>	2.3. Payment</a:t>
            </a:r>
          </a:p>
          <a:p>
            <a:pPr marL="0" indent="0">
              <a:buNone/>
            </a:pPr>
            <a:r>
              <a:rPr lang="vi-VN" dirty="0"/>
              <a:t>	2.4. About</a:t>
            </a:r>
            <a:endParaRPr lang="en-US" dirty="0"/>
          </a:p>
        </p:txBody>
      </p:sp>
    </p:spTree>
    <p:extLst>
      <p:ext uri="{BB962C8B-B14F-4D97-AF65-F5344CB8AC3E}">
        <p14:creationId xmlns:p14="http://schemas.microsoft.com/office/powerpoint/2010/main" val="40933170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285307" y="542260"/>
            <a:ext cx="2872563" cy="1052735"/>
          </a:xfrm>
        </p:spPr>
        <p:txBody>
          <a:bodyPr anchor="ctr">
            <a:normAutofit/>
          </a:bodyPr>
          <a:lstStyle/>
          <a:p>
            <a:r>
              <a:rPr lang="vi-VN" dirty="0">
                <a:solidFill>
                  <a:schemeClr val="tx1">
                    <a:lumMod val="50000"/>
                    <a:lumOff val="50000"/>
                  </a:schemeClr>
                </a:solidFill>
              </a:rPr>
              <a:t>Đăng nhập</a:t>
            </a:r>
            <a:endParaRPr lang="en-US" dirty="0">
              <a:solidFill>
                <a:schemeClr val="tx1">
                  <a:lumMod val="50000"/>
                  <a:lumOff val="50000"/>
                </a:schemeClr>
              </a:solidFill>
            </a:endParaRPr>
          </a:p>
        </p:txBody>
      </p:sp>
      <p:pic>
        <p:nvPicPr>
          <p:cNvPr id="7" name="Content Placeholder 6">
            <a:extLst>
              <a:ext uri="{FF2B5EF4-FFF2-40B4-BE49-F238E27FC236}">
                <a16:creationId xmlns:a16="http://schemas.microsoft.com/office/drawing/2014/main" id="{668DE48B-DCF1-1B59-E55F-968C8CD0EF0F}"/>
              </a:ext>
            </a:extLst>
          </p:cNvPr>
          <p:cNvPicPr>
            <a:picLocks noGrp="1" noChangeAspect="1"/>
          </p:cNvPicPr>
          <p:nvPr>
            <p:ph sz="half" idx="1"/>
          </p:nvPr>
        </p:nvPicPr>
        <p:blipFill>
          <a:blip r:embed="rId2"/>
          <a:stretch>
            <a:fillRect/>
          </a:stretch>
        </p:blipFill>
        <p:spPr>
          <a:xfrm>
            <a:off x="498490" y="2314612"/>
            <a:ext cx="5318760" cy="3083441"/>
          </a:xfrm>
          <a:noFill/>
        </p:spPr>
      </p:pic>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9/3/20XX</a:t>
            </a:r>
            <a:endParaRPr lang="en-US"/>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4</a:t>
            </a:fld>
            <a:endParaRPr lang="en-US"/>
          </a:p>
        </p:txBody>
      </p:sp>
      <p:cxnSp>
        <p:nvCxnSpPr>
          <p:cNvPr id="9" name="Straight Arrow Connector 8">
            <a:extLst>
              <a:ext uri="{FF2B5EF4-FFF2-40B4-BE49-F238E27FC236}">
                <a16:creationId xmlns:a16="http://schemas.microsoft.com/office/drawing/2014/main" id="{D6E31964-7ABF-FC69-07BE-FDB62AE1C181}"/>
              </a:ext>
            </a:extLst>
          </p:cNvPr>
          <p:cNvCxnSpPr/>
          <p:nvPr/>
        </p:nvCxnSpPr>
        <p:spPr>
          <a:xfrm flipV="1">
            <a:off x="5400299" y="1068627"/>
            <a:ext cx="1571625" cy="285750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1303033-A0ED-2FB7-FFBC-895E1CBF343F}"/>
              </a:ext>
            </a:extLst>
          </p:cNvPr>
          <p:cNvCxnSpPr>
            <a:cxnSpLocks/>
          </p:cNvCxnSpPr>
          <p:nvPr/>
        </p:nvCxnSpPr>
        <p:spPr>
          <a:xfrm flipV="1">
            <a:off x="5362011" y="2775098"/>
            <a:ext cx="1687375" cy="149878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1BCF03B-5C94-7542-E5EE-089CC563E880}"/>
              </a:ext>
            </a:extLst>
          </p:cNvPr>
          <p:cNvSpPr txBox="1"/>
          <p:nvPr/>
        </p:nvSpPr>
        <p:spPr>
          <a:xfrm>
            <a:off x="6971924" y="442286"/>
            <a:ext cx="3926448" cy="707886"/>
          </a:xfrm>
          <a:prstGeom prst="rect">
            <a:avLst/>
          </a:prstGeom>
          <a:noFill/>
        </p:spPr>
        <p:txBody>
          <a:bodyPr wrap="square" rtlCol="0">
            <a:spAutoFit/>
          </a:bodyPr>
          <a:lstStyle/>
          <a:p>
            <a:r>
              <a:rPr lang="vi-VN" sz="2000" dirty="0">
                <a:cs typeface="Times New Roman" panose="02020603050405020304" pitchFamily="18" charset="0"/>
              </a:rPr>
              <a:t>Admin nhập vào tên đăng nhập đã được cấp sãn</a:t>
            </a:r>
            <a:endParaRPr lang="en-US" sz="2000" dirty="0">
              <a:cs typeface="Times New Roman" panose="02020603050405020304" pitchFamily="18" charset="0"/>
            </a:endParaRPr>
          </a:p>
        </p:txBody>
      </p:sp>
      <p:sp>
        <p:nvSpPr>
          <p:cNvPr id="20" name="TextBox 19">
            <a:extLst>
              <a:ext uri="{FF2B5EF4-FFF2-40B4-BE49-F238E27FC236}">
                <a16:creationId xmlns:a16="http://schemas.microsoft.com/office/drawing/2014/main" id="{834F784D-5CBE-983F-2F3F-067CFB160BE4}"/>
              </a:ext>
            </a:extLst>
          </p:cNvPr>
          <p:cNvSpPr txBox="1"/>
          <p:nvPr/>
        </p:nvSpPr>
        <p:spPr>
          <a:xfrm>
            <a:off x="7087674" y="2103563"/>
            <a:ext cx="4002084" cy="1015663"/>
          </a:xfrm>
          <a:prstGeom prst="rect">
            <a:avLst/>
          </a:prstGeom>
          <a:noFill/>
        </p:spPr>
        <p:txBody>
          <a:bodyPr wrap="square" rtlCol="0">
            <a:spAutoFit/>
          </a:bodyPr>
          <a:lstStyle/>
          <a:p>
            <a:r>
              <a:rPr lang="vi-VN" sz="2000" dirty="0"/>
              <a:t>Sau khi nhập xong tên đăng nhập, nhập mật khẩu cho tài khoản</a:t>
            </a:r>
            <a:endParaRPr lang="en-US" sz="2000" dirty="0"/>
          </a:p>
        </p:txBody>
      </p:sp>
      <p:cxnSp>
        <p:nvCxnSpPr>
          <p:cNvPr id="22" name="Straight Arrow Connector 21">
            <a:extLst>
              <a:ext uri="{FF2B5EF4-FFF2-40B4-BE49-F238E27FC236}">
                <a16:creationId xmlns:a16="http://schemas.microsoft.com/office/drawing/2014/main" id="{F3C65B10-737C-2A39-364E-49EB57DEF8BA}"/>
              </a:ext>
            </a:extLst>
          </p:cNvPr>
          <p:cNvCxnSpPr>
            <a:cxnSpLocks/>
          </p:cNvCxnSpPr>
          <p:nvPr/>
        </p:nvCxnSpPr>
        <p:spPr>
          <a:xfrm flipV="1">
            <a:off x="1343025" y="4273881"/>
            <a:ext cx="5546873" cy="4785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E05721EC-0895-8E50-AE9D-8AD685F95016}"/>
              </a:ext>
            </a:extLst>
          </p:cNvPr>
          <p:cNvSpPr txBox="1"/>
          <p:nvPr/>
        </p:nvSpPr>
        <p:spPr>
          <a:xfrm>
            <a:off x="7087674" y="3799807"/>
            <a:ext cx="3593097" cy="707886"/>
          </a:xfrm>
          <a:prstGeom prst="rect">
            <a:avLst/>
          </a:prstGeom>
          <a:noFill/>
        </p:spPr>
        <p:txBody>
          <a:bodyPr wrap="square" rtlCol="0">
            <a:spAutoFit/>
          </a:bodyPr>
          <a:lstStyle/>
          <a:p>
            <a:r>
              <a:rPr lang="vi-VN" sz="2000" dirty="0"/>
              <a:t>Nhấn ok khi nhập xong tên đăng nhập và mật khẩu</a:t>
            </a:r>
            <a:endParaRPr lang="en-US" sz="2000" dirty="0"/>
          </a:p>
        </p:txBody>
      </p:sp>
      <p:cxnSp>
        <p:nvCxnSpPr>
          <p:cNvPr id="28" name="Straight Arrow Connector 27">
            <a:extLst>
              <a:ext uri="{FF2B5EF4-FFF2-40B4-BE49-F238E27FC236}">
                <a16:creationId xmlns:a16="http://schemas.microsoft.com/office/drawing/2014/main" id="{25B5A6E9-0FB7-6515-D8DA-49BE41FB40DB}"/>
              </a:ext>
            </a:extLst>
          </p:cNvPr>
          <p:cNvCxnSpPr/>
          <p:nvPr/>
        </p:nvCxnSpPr>
        <p:spPr>
          <a:xfrm>
            <a:off x="4954772" y="4831870"/>
            <a:ext cx="1935126" cy="68048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7B4218DD-AE26-DEF1-512E-9F934E40DEE9}"/>
              </a:ext>
            </a:extLst>
          </p:cNvPr>
          <p:cNvSpPr txBox="1"/>
          <p:nvPr/>
        </p:nvSpPr>
        <p:spPr>
          <a:xfrm>
            <a:off x="7049386" y="5142540"/>
            <a:ext cx="3926448" cy="1015663"/>
          </a:xfrm>
          <a:prstGeom prst="rect">
            <a:avLst/>
          </a:prstGeom>
          <a:noFill/>
        </p:spPr>
        <p:txBody>
          <a:bodyPr wrap="square" rtlCol="0">
            <a:spAutoFit/>
          </a:bodyPr>
          <a:lstStyle/>
          <a:p>
            <a:r>
              <a:rPr lang="vi-VN" sz="2000" dirty="0"/>
              <a:t>Nhấn change password để thay đổi mật khẩu cho tài khoản</a:t>
            </a:r>
            <a:endParaRPr lang="en-US" sz="2000" dirty="0"/>
          </a:p>
        </p:txBody>
      </p:sp>
    </p:spTree>
    <p:extLst>
      <p:ext uri="{BB962C8B-B14F-4D97-AF65-F5344CB8AC3E}">
        <p14:creationId xmlns:p14="http://schemas.microsoft.com/office/powerpoint/2010/main" val="14971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0B78-CEED-8B20-72B6-31A6B11B857F}"/>
              </a:ext>
            </a:extLst>
          </p:cNvPr>
          <p:cNvSpPr>
            <a:spLocks noGrp="1"/>
          </p:cNvSpPr>
          <p:nvPr>
            <p:ph type="title"/>
          </p:nvPr>
        </p:nvSpPr>
        <p:spPr>
          <a:xfrm>
            <a:off x="239713" y="542925"/>
            <a:ext cx="2891154" cy="871538"/>
          </a:xfrm>
        </p:spPr>
        <p:txBody>
          <a:bodyPr anchor="ctr">
            <a:normAutofit/>
          </a:bodyPr>
          <a:lstStyle/>
          <a:p>
            <a:r>
              <a:rPr lang="vi-VN" dirty="0">
                <a:solidFill>
                  <a:schemeClr val="tx1">
                    <a:lumMod val="50000"/>
                    <a:lumOff val="50000"/>
                  </a:schemeClr>
                </a:solidFill>
              </a:rPr>
              <a:t>Đăng nhập</a:t>
            </a:r>
            <a:endParaRPr lang="en-US" dirty="0">
              <a:solidFill>
                <a:schemeClr val="tx1">
                  <a:lumMod val="50000"/>
                  <a:lumOff val="50000"/>
                </a:schemeClr>
              </a:solidFill>
            </a:endParaRPr>
          </a:p>
        </p:txBody>
      </p:sp>
      <p:sp>
        <p:nvSpPr>
          <p:cNvPr id="14" name="Content Placeholder 3">
            <a:extLst>
              <a:ext uri="{FF2B5EF4-FFF2-40B4-BE49-F238E27FC236}">
                <a16:creationId xmlns:a16="http://schemas.microsoft.com/office/drawing/2014/main" id="{24FD7DD0-7CC3-2C96-E551-DBA92A9BA498}"/>
              </a:ext>
            </a:extLst>
          </p:cNvPr>
          <p:cNvSpPr>
            <a:spLocks noGrp="1"/>
          </p:cNvSpPr>
          <p:nvPr>
            <p:ph type="body" idx="1"/>
          </p:nvPr>
        </p:nvSpPr>
        <p:spPr>
          <a:xfrm>
            <a:off x="425767" y="1866900"/>
            <a:ext cx="3305175" cy="1177417"/>
          </a:xfrm>
        </p:spPr>
        <p:txBody>
          <a:bodyPr anchor="b">
            <a:normAutofit/>
          </a:bodyPr>
          <a:lstStyle/>
          <a:p>
            <a:pPr>
              <a:lnSpc>
                <a:spcPct val="90000"/>
              </a:lnSpc>
            </a:pPr>
            <a:r>
              <a:rPr lang="vi-VN" sz="1800" b="0" dirty="0"/>
              <a:t>Nếu nhập sai tên đăng nhập hoặc mật khẩu thì hệ thống sẽ báo lỗi và không truy cập được vào chương trình</a:t>
            </a:r>
            <a:endParaRPr lang="en-US" sz="1800" b="0" dirty="0"/>
          </a:p>
        </p:txBody>
      </p:sp>
      <p:pic>
        <p:nvPicPr>
          <p:cNvPr id="9" name="Picture 8" descr="Graphical user interface, application&#10;&#10;Description automatically generated">
            <a:extLst>
              <a:ext uri="{FF2B5EF4-FFF2-40B4-BE49-F238E27FC236}">
                <a16:creationId xmlns:a16="http://schemas.microsoft.com/office/drawing/2014/main" id="{59DD7868-696D-35F3-39BF-A469538C3892}"/>
              </a:ext>
            </a:extLst>
          </p:cNvPr>
          <p:cNvPicPr>
            <a:picLocks noChangeAspect="1"/>
          </p:cNvPicPr>
          <p:nvPr/>
        </p:nvPicPr>
        <p:blipFill rotWithShape="1">
          <a:blip r:embed="rId2"/>
          <a:srcRect l="9567" r="18118" b="-2"/>
          <a:stretch/>
        </p:blipFill>
        <p:spPr>
          <a:xfrm>
            <a:off x="523875" y="3127248"/>
            <a:ext cx="3207067" cy="3063240"/>
          </a:xfrm>
          <a:prstGeom prst="rect">
            <a:avLst/>
          </a:prstGeom>
          <a:noFill/>
        </p:spPr>
      </p:pic>
      <p:sp>
        <p:nvSpPr>
          <p:cNvPr id="24" name="Text Placeholder 4">
            <a:extLst>
              <a:ext uri="{FF2B5EF4-FFF2-40B4-BE49-F238E27FC236}">
                <a16:creationId xmlns:a16="http://schemas.microsoft.com/office/drawing/2014/main" id="{A88C26A2-A485-D426-E052-A1DF125EAEEF}"/>
              </a:ext>
            </a:extLst>
          </p:cNvPr>
          <p:cNvSpPr>
            <a:spLocks noGrp="1"/>
          </p:cNvSpPr>
          <p:nvPr>
            <p:ph type="body" sz="quarter" idx="3"/>
          </p:nvPr>
        </p:nvSpPr>
        <p:spPr>
          <a:xfrm>
            <a:off x="4114800" y="781050"/>
            <a:ext cx="3535680" cy="2181606"/>
          </a:xfrm>
        </p:spPr>
        <p:txBody>
          <a:bodyPr>
            <a:normAutofit/>
          </a:bodyPr>
          <a:lstStyle/>
          <a:p>
            <a:r>
              <a:rPr lang="vi-VN" sz="1800" b="0" dirty="0"/>
              <a:t>Nếu muốn thay đổi mật khẩu thì ấn change pasword, hệ thống sẽ hiện cửa sổ mới. Tại đây, nhập mật khẩu ban đầu, sau đó nhập mật khẩu muốn đổi, xác nhận lại mật khẩu mới, ấn ok hệ thống sẽ tự cập nhật </a:t>
            </a:r>
            <a:endParaRPr lang="en-US" sz="1800" b="0" dirty="0"/>
          </a:p>
        </p:txBody>
      </p:sp>
      <p:pic>
        <p:nvPicPr>
          <p:cNvPr id="12" name="Picture 11" descr="Graphical user interface, text, application&#10;&#10;Description automatically generated">
            <a:extLst>
              <a:ext uri="{FF2B5EF4-FFF2-40B4-BE49-F238E27FC236}">
                <a16:creationId xmlns:a16="http://schemas.microsoft.com/office/drawing/2014/main" id="{7740CBDD-D750-69FA-757B-5AC667223C54}"/>
              </a:ext>
            </a:extLst>
          </p:cNvPr>
          <p:cNvPicPr>
            <a:picLocks noChangeAspect="1"/>
          </p:cNvPicPr>
          <p:nvPr/>
        </p:nvPicPr>
        <p:blipFill rotWithShape="1">
          <a:blip r:embed="rId3"/>
          <a:srcRect l="4784" r="21130" b="4"/>
          <a:stretch/>
        </p:blipFill>
        <p:spPr>
          <a:xfrm>
            <a:off x="4324350" y="3127248"/>
            <a:ext cx="3326130" cy="3063240"/>
          </a:xfrm>
          <a:prstGeom prst="rect">
            <a:avLst/>
          </a:prstGeom>
          <a:noFill/>
        </p:spPr>
      </p:pic>
      <p:sp>
        <p:nvSpPr>
          <p:cNvPr id="4" name="Date Placeholder 3">
            <a:extLst>
              <a:ext uri="{FF2B5EF4-FFF2-40B4-BE49-F238E27FC236}">
                <a16:creationId xmlns:a16="http://schemas.microsoft.com/office/drawing/2014/main" id="{635F1524-0884-A727-76A5-7AFA46DA7C5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4">
            <a:extLst>
              <a:ext uri="{FF2B5EF4-FFF2-40B4-BE49-F238E27FC236}">
                <a16:creationId xmlns:a16="http://schemas.microsoft.com/office/drawing/2014/main" id="{CCF2ABF5-BA41-335C-0029-8A0EC0F6178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EE680B07-79AE-4B0B-6F13-DFADE4E27A0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5</a:t>
            </a:fld>
            <a:endParaRPr lang="en-US"/>
          </a:p>
        </p:txBody>
      </p:sp>
      <p:sp>
        <p:nvSpPr>
          <p:cNvPr id="26" name="Text Placeholder 9">
            <a:extLst>
              <a:ext uri="{FF2B5EF4-FFF2-40B4-BE49-F238E27FC236}">
                <a16:creationId xmlns:a16="http://schemas.microsoft.com/office/drawing/2014/main" id="{164F3611-0065-0673-9716-A15308CA8458}"/>
              </a:ext>
            </a:extLst>
          </p:cNvPr>
          <p:cNvSpPr>
            <a:spLocks noGrp="1"/>
          </p:cNvSpPr>
          <p:nvPr>
            <p:ph type="body" sz="quarter" idx="13"/>
          </p:nvPr>
        </p:nvSpPr>
        <p:spPr>
          <a:xfrm>
            <a:off x="8243252" y="1414463"/>
            <a:ext cx="3108960" cy="1548193"/>
          </a:xfrm>
        </p:spPr>
        <p:txBody>
          <a:bodyPr>
            <a:normAutofit fontScale="62500" lnSpcReduction="20000"/>
          </a:bodyPr>
          <a:lstStyle/>
          <a:p>
            <a:r>
              <a:rPr lang="vi-VN" b="0" dirty="0"/>
              <a:t>Nếu nhập đúng tên đăng nhập và mật khẩu, hệ thống báo đã đăng nhập thành công, sau đó ấn nút ok sẽ chuyển sang trang mới</a:t>
            </a:r>
            <a:endParaRPr lang="en-US" b="0" dirty="0"/>
          </a:p>
        </p:txBody>
      </p:sp>
      <p:pic>
        <p:nvPicPr>
          <p:cNvPr id="18" name="Content Placeholder 17">
            <a:extLst>
              <a:ext uri="{FF2B5EF4-FFF2-40B4-BE49-F238E27FC236}">
                <a16:creationId xmlns:a16="http://schemas.microsoft.com/office/drawing/2014/main" id="{9D95F752-660D-9846-5B35-5CF5B5D8111A}"/>
              </a:ext>
            </a:extLst>
          </p:cNvPr>
          <p:cNvPicPr>
            <a:picLocks noGrp="1" noChangeAspect="1"/>
          </p:cNvPicPr>
          <p:nvPr>
            <p:ph sz="quarter" idx="14"/>
          </p:nvPr>
        </p:nvPicPr>
        <p:blipFill>
          <a:blip r:embed="rId4"/>
          <a:stretch>
            <a:fillRect/>
          </a:stretch>
        </p:blipFill>
        <p:spPr>
          <a:xfrm>
            <a:off x="8026400" y="3355606"/>
            <a:ext cx="3575050" cy="2740393"/>
          </a:xfrm>
        </p:spPr>
      </p:pic>
    </p:spTree>
    <p:extLst>
      <p:ext uri="{BB962C8B-B14F-4D97-AF65-F5344CB8AC3E}">
        <p14:creationId xmlns:p14="http://schemas.microsoft.com/office/powerpoint/2010/main" val="19766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anim calcmode="lin" valueType="num">
                                      <p:cBhvr>
                                        <p:cTn id="1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fade">
                                      <p:cBhvr>
                                        <p:cTn id="24" dur="1000"/>
                                        <p:tgtEl>
                                          <p:spTgt spid="24">
                                            <p:txEl>
                                              <p:pRg st="0" end="0"/>
                                            </p:txEl>
                                          </p:spTgt>
                                        </p:tgtEl>
                                      </p:cBhvr>
                                    </p:animEffect>
                                    <p:anim calcmode="lin" valueType="num">
                                      <p:cBhvr>
                                        <p:cTn id="25"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1000"/>
                                        <p:tgtEl>
                                          <p:spTgt spid="26">
                                            <p:txEl>
                                              <p:pRg st="0" end="0"/>
                                            </p:txEl>
                                          </p:spTgt>
                                        </p:tgtEl>
                                      </p:cBhvr>
                                    </p:animEffect>
                                    <p:anim calcmode="lin" valueType="num">
                                      <p:cBhvr>
                                        <p:cTn id="37"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4" grpId="0" build="p"/>
      <p:bldP spid="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434A-1687-7370-47D9-04419E303EEB}"/>
              </a:ext>
            </a:extLst>
          </p:cNvPr>
          <p:cNvSpPr>
            <a:spLocks noGrp="1"/>
          </p:cNvSpPr>
          <p:nvPr>
            <p:ph type="title"/>
          </p:nvPr>
        </p:nvSpPr>
        <p:spPr>
          <a:xfrm>
            <a:off x="595948" y="544576"/>
            <a:ext cx="2401252" cy="558800"/>
          </a:xfrm>
        </p:spPr>
        <p:txBody>
          <a:bodyPr anchor="b">
            <a:normAutofit/>
          </a:bodyPr>
          <a:lstStyle/>
          <a:p>
            <a:r>
              <a:rPr lang="en-AU" dirty="0">
                <a:solidFill>
                  <a:schemeClr val="tx1">
                    <a:lumMod val="50000"/>
                    <a:lumOff val="50000"/>
                  </a:schemeClr>
                </a:solidFill>
              </a:rPr>
              <a:t>Trang</a:t>
            </a:r>
            <a:r>
              <a:rPr lang="vi-VN" dirty="0">
                <a:solidFill>
                  <a:schemeClr val="tx1">
                    <a:lumMod val="50000"/>
                    <a:lumOff val="50000"/>
                  </a:schemeClr>
                </a:solidFill>
              </a:rPr>
              <a:t> chủ</a:t>
            </a:r>
            <a:endParaRPr lang="en-US" dirty="0">
              <a:solidFill>
                <a:schemeClr val="tx1">
                  <a:lumMod val="50000"/>
                  <a:lumOff val="50000"/>
                </a:schemeClr>
              </a:solidFill>
            </a:endParaRPr>
          </a:p>
        </p:txBody>
      </p:sp>
      <p:pic>
        <p:nvPicPr>
          <p:cNvPr id="13" name="Content Placeholder 12" descr="Graphical user interface&#10;&#10;Description automatically generated">
            <a:extLst>
              <a:ext uri="{FF2B5EF4-FFF2-40B4-BE49-F238E27FC236}">
                <a16:creationId xmlns:a16="http://schemas.microsoft.com/office/drawing/2014/main" id="{AA8FDCD7-BA45-0E7D-FC95-7C067346E835}"/>
              </a:ext>
            </a:extLst>
          </p:cNvPr>
          <p:cNvPicPr>
            <a:picLocks noGrp="1" noChangeAspect="1"/>
          </p:cNvPicPr>
          <p:nvPr>
            <p:ph idx="1"/>
          </p:nvPr>
        </p:nvPicPr>
        <p:blipFill>
          <a:blip r:embed="rId2"/>
          <a:stretch>
            <a:fillRect/>
          </a:stretch>
        </p:blipFill>
        <p:spPr>
          <a:xfrm>
            <a:off x="5019040" y="894080"/>
            <a:ext cx="6987032" cy="4546627"/>
          </a:xfrm>
          <a:noFill/>
        </p:spPr>
      </p:pic>
      <p:sp>
        <p:nvSpPr>
          <p:cNvPr id="7" name="Date Placeholder 6">
            <a:extLst>
              <a:ext uri="{FF2B5EF4-FFF2-40B4-BE49-F238E27FC236}">
                <a16:creationId xmlns:a16="http://schemas.microsoft.com/office/drawing/2014/main" id="{67AFCA5A-7B44-AE16-3984-E9B5C590065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8" name="Footer Placeholder 7">
            <a:extLst>
              <a:ext uri="{FF2B5EF4-FFF2-40B4-BE49-F238E27FC236}">
                <a16:creationId xmlns:a16="http://schemas.microsoft.com/office/drawing/2014/main" id="{4A5A26BE-FC12-7D0F-304A-A3FCA91377A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7357C6F6-F818-A61B-CBFD-88952DADC82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6</a:t>
            </a:fld>
            <a:endParaRPr lang="en-US"/>
          </a:p>
        </p:txBody>
      </p:sp>
      <p:cxnSp>
        <p:nvCxnSpPr>
          <p:cNvPr id="15" name="Straight Arrow Connector 14">
            <a:extLst>
              <a:ext uri="{FF2B5EF4-FFF2-40B4-BE49-F238E27FC236}">
                <a16:creationId xmlns:a16="http://schemas.microsoft.com/office/drawing/2014/main" id="{FDBB5772-C4E0-BDD2-7B51-409E974648D4}"/>
              </a:ext>
            </a:extLst>
          </p:cNvPr>
          <p:cNvCxnSpPr>
            <a:cxnSpLocks/>
          </p:cNvCxnSpPr>
          <p:nvPr/>
        </p:nvCxnSpPr>
        <p:spPr>
          <a:xfrm flipH="1">
            <a:off x="3409950" y="1480008"/>
            <a:ext cx="1925621" cy="456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BB43FE-83E9-B05C-2149-A273D6CBE2D5}"/>
              </a:ext>
            </a:extLst>
          </p:cNvPr>
          <p:cNvCxnSpPr>
            <a:cxnSpLocks/>
          </p:cNvCxnSpPr>
          <p:nvPr/>
        </p:nvCxnSpPr>
        <p:spPr>
          <a:xfrm flipH="1">
            <a:off x="3380014" y="2275840"/>
            <a:ext cx="1772742" cy="808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53014B-9202-365A-08D1-034FB75DDD25}"/>
              </a:ext>
            </a:extLst>
          </p:cNvPr>
          <p:cNvCxnSpPr>
            <a:cxnSpLocks/>
          </p:cNvCxnSpPr>
          <p:nvPr/>
        </p:nvCxnSpPr>
        <p:spPr>
          <a:xfrm flipH="1">
            <a:off x="3619134" y="3189599"/>
            <a:ext cx="1716437" cy="1242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028071C-3AB3-D3EE-A497-8062F74C031E}"/>
              </a:ext>
            </a:extLst>
          </p:cNvPr>
          <p:cNvSpPr txBox="1"/>
          <p:nvPr/>
        </p:nvSpPr>
        <p:spPr>
          <a:xfrm>
            <a:off x="838200" y="1558237"/>
            <a:ext cx="3114675" cy="1015663"/>
          </a:xfrm>
          <a:prstGeom prst="rect">
            <a:avLst/>
          </a:prstGeom>
          <a:noFill/>
        </p:spPr>
        <p:txBody>
          <a:bodyPr wrap="square" rtlCol="0">
            <a:spAutoFit/>
          </a:bodyPr>
          <a:lstStyle/>
          <a:p>
            <a:r>
              <a:rPr lang="vi-VN" sz="2000" dirty="0"/>
              <a:t>Sau khi đăng nhập thành công, hệ thống sẽ hiển thị mục Home</a:t>
            </a:r>
            <a:endParaRPr lang="en-US" sz="2000" dirty="0"/>
          </a:p>
        </p:txBody>
      </p:sp>
      <p:sp>
        <p:nvSpPr>
          <p:cNvPr id="22" name="TextBox 21">
            <a:extLst>
              <a:ext uri="{FF2B5EF4-FFF2-40B4-BE49-F238E27FC236}">
                <a16:creationId xmlns:a16="http://schemas.microsoft.com/office/drawing/2014/main" id="{026EB8EA-D42E-09F3-FE66-FB4DB53B6E70}"/>
              </a:ext>
            </a:extLst>
          </p:cNvPr>
          <p:cNvSpPr txBox="1"/>
          <p:nvPr/>
        </p:nvSpPr>
        <p:spPr>
          <a:xfrm>
            <a:off x="838200" y="2983434"/>
            <a:ext cx="2914650" cy="1015663"/>
          </a:xfrm>
          <a:prstGeom prst="rect">
            <a:avLst/>
          </a:prstGeom>
          <a:noFill/>
        </p:spPr>
        <p:txBody>
          <a:bodyPr wrap="square" rtlCol="0">
            <a:spAutoFit/>
          </a:bodyPr>
          <a:lstStyle/>
          <a:p>
            <a:r>
              <a:rPr lang="vi-VN" sz="2000" dirty="0"/>
              <a:t>Sales: hiển thị doanh thu tương ứng với số hàng đã bán ra</a:t>
            </a:r>
            <a:endParaRPr lang="en-US" sz="2000" dirty="0"/>
          </a:p>
        </p:txBody>
      </p:sp>
      <p:sp>
        <p:nvSpPr>
          <p:cNvPr id="24" name="TextBox 23">
            <a:extLst>
              <a:ext uri="{FF2B5EF4-FFF2-40B4-BE49-F238E27FC236}">
                <a16:creationId xmlns:a16="http://schemas.microsoft.com/office/drawing/2014/main" id="{C533238B-43C9-0384-DBBF-3809D1622F5B}"/>
              </a:ext>
            </a:extLst>
          </p:cNvPr>
          <p:cNvSpPr txBox="1"/>
          <p:nvPr/>
        </p:nvSpPr>
        <p:spPr>
          <a:xfrm>
            <a:off x="838200" y="4336954"/>
            <a:ext cx="3516198" cy="1323439"/>
          </a:xfrm>
          <a:prstGeom prst="rect">
            <a:avLst/>
          </a:prstGeom>
          <a:noFill/>
        </p:spPr>
        <p:txBody>
          <a:bodyPr wrap="square" rtlCol="0">
            <a:spAutoFit/>
          </a:bodyPr>
          <a:lstStyle/>
          <a:p>
            <a:r>
              <a:rPr lang="vi-VN" sz="2000" dirty="0"/>
              <a:t>Bảng top 5 sản phẩm bán chạy nhất cửa hàng. Sau mỗi hóa đơn xuất ra, bảng này sẽ được cập nhật</a:t>
            </a:r>
            <a:endParaRPr lang="en-US" sz="2000" dirty="0"/>
          </a:p>
        </p:txBody>
      </p:sp>
    </p:spTree>
    <p:extLst>
      <p:ext uri="{BB962C8B-B14F-4D97-AF65-F5344CB8AC3E}">
        <p14:creationId xmlns:p14="http://schemas.microsoft.com/office/powerpoint/2010/main" val="334947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48C2B0-2983-83C5-844D-E35F06C24BB3}"/>
              </a:ext>
            </a:extLst>
          </p:cNvPr>
          <p:cNvPicPr>
            <a:picLocks noChangeAspect="1"/>
          </p:cNvPicPr>
          <p:nvPr/>
        </p:nvPicPr>
        <p:blipFill>
          <a:blip r:embed="rId2"/>
          <a:stretch>
            <a:fillRect/>
          </a:stretch>
        </p:blipFill>
        <p:spPr>
          <a:xfrm>
            <a:off x="255495" y="1348033"/>
            <a:ext cx="6968829" cy="4534293"/>
          </a:xfrm>
          <a:prstGeom prst="rect">
            <a:avLst/>
          </a:prstGeom>
        </p:spPr>
      </p:pic>
      <p:cxnSp>
        <p:nvCxnSpPr>
          <p:cNvPr id="7" name="Straight Arrow Connector 6">
            <a:extLst>
              <a:ext uri="{FF2B5EF4-FFF2-40B4-BE49-F238E27FC236}">
                <a16:creationId xmlns:a16="http://schemas.microsoft.com/office/drawing/2014/main" id="{CAAAEBBA-A319-12B7-6976-BAC1D0E207CC}"/>
              </a:ext>
            </a:extLst>
          </p:cNvPr>
          <p:cNvCxnSpPr>
            <a:cxnSpLocks/>
          </p:cNvCxnSpPr>
          <p:nvPr/>
        </p:nvCxnSpPr>
        <p:spPr>
          <a:xfrm flipV="1">
            <a:off x="1121790" y="898713"/>
            <a:ext cx="6736335" cy="10532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AD72DBFC-2FA3-6301-FB8A-651BB4F73E4E}"/>
              </a:ext>
            </a:extLst>
          </p:cNvPr>
          <p:cNvCxnSpPr>
            <a:cxnSpLocks/>
          </p:cNvCxnSpPr>
          <p:nvPr/>
        </p:nvCxnSpPr>
        <p:spPr>
          <a:xfrm flipV="1">
            <a:off x="6776720" y="2169781"/>
            <a:ext cx="1656080" cy="6765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5FB490E3-8619-61F4-6CC7-6F011B2E915E}"/>
              </a:ext>
            </a:extLst>
          </p:cNvPr>
          <p:cNvCxnSpPr>
            <a:cxnSpLocks/>
          </p:cNvCxnSpPr>
          <p:nvPr/>
        </p:nvCxnSpPr>
        <p:spPr>
          <a:xfrm>
            <a:off x="6776720" y="3190240"/>
            <a:ext cx="1574800" cy="4422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4275D6B-3941-97B0-D0B6-2C214883173B}"/>
              </a:ext>
            </a:extLst>
          </p:cNvPr>
          <p:cNvCxnSpPr>
            <a:cxnSpLocks/>
          </p:cNvCxnSpPr>
          <p:nvPr/>
        </p:nvCxnSpPr>
        <p:spPr>
          <a:xfrm>
            <a:off x="6776720" y="5039360"/>
            <a:ext cx="157480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8A1EFCB-7AA9-93D2-22CD-6A68CADB0E6A}"/>
              </a:ext>
            </a:extLst>
          </p:cNvPr>
          <p:cNvSpPr txBox="1"/>
          <p:nvPr/>
        </p:nvSpPr>
        <p:spPr>
          <a:xfrm>
            <a:off x="335280" y="377056"/>
            <a:ext cx="3119120" cy="707886"/>
          </a:xfrm>
          <a:prstGeom prst="rect">
            <a:avLst/>
          </a:prstGeom>
          <a:noFill/>
        </p:spPr>
        <p:txBody>
          <a:bodyPr wrap="square" rtlCol="0">
            <a:spAutoFit/>
          </a:bodyPr>
          <a:lstStyle/>
          <a:p>
            <a:r>
              <a:rPr lang="vi-VN" sz="4000" i="1" dirty="0">
                <a:solidFill>
                  <a:schemeClr val="tx1">
                    <a:lumMod val="50000"/>
                    <a:lumOff val="50000"/>
                  </a:schemeClr>
                </a:solidFill>
                <a:latin typeface="+mj-lt"/>
              </a:rPr>
              <a:t>Trang chủ</a:t>
            </a:r>
            <a:endParaRPr lang="en-US" sz="4000" i="1" dirty="0">
              <a:solidFill>
                <a:schemeClr val="tx1">
                  <a:lumMod val="50000"/>
                  <a:lumOff val="50000"/>
                </a:schemeClr>
              </a:solidFill>
              <a:latin typeface="+mj-lt"/>
            </a:endParaRPr>
          </a:p>
        </p:txBody>
      </p:sp>
      <p:sp>
        <p:nvSpPr>
          <p:cNvPr id="18" name="TextBox 17">
            <a:extLst>
              <a:ext uri="{FF2B5EF4-FFF2-40B4-BE49-F238E27FC236}">
                <a16:creationId xmlns:a16="http://schemas.microsoft.com/office/drawing/2014/main" id="{0EFC2067-DFAB-1544-901C-9EC8382A531D}"/>
              </a:ext>
            </a:extLst>
          </p:cNvPr>
          <p:cNvSpPr txBox="1"/>
          <p:nvPr/>
        </p:nvSpPr>
        <p:spPr>
          <a:xfrm>
            <a:off x="7858125" y="478275"/>
            <a:ext cx="4229100" cy="1015663"/>
          </a:xfrm>
          <a:prstGeom prst="rect">
            <a:avLst/>
          </a:prstGeom>
          <a:noFill/>
        </p:spPr>
        <p:txBody>
          <a:bodyPr wrap="square" rtlCol="0">
            <a:spAutoFit/>
          </a:bodyPr>
          <a:lstStyle/>
          <a:p>
            <a:r>
              <a:rPr lang="vi-VN" sz="2000" dirty="0"/>
              <a:t>Mục Items hiển thị ra list các mặt hàng có trong cửa hàng và các chức năng cơ bản</a:t>
            </a:r>
            <a:endParaRPr lang="en-US" sz="2000" dirty="0"/>
          </a:p>
        </p:txBody>
      </p:sp>
      <p:sp>
        <p:nvSpPr>
          <p:cNvPr id="21" name="TextBox 20">
            <a:extLst>
              <a:ext uri="{FF2B5EF4-FFF2-40B4-BE49-F238E27FC236}">
                <a16:creationId xmlns:a16="http://schemas.microsoft.com/office/drawing/2014/main" id="{5FDFE8FD-4FCF-72B9-CDFF-9FE01E617474}"/>
              </a:ext>
            </a:extLst>
          </p:cNvPr>
          <p:cNvSpPr txBox="1"/>
          <p:nvPr/>
        </p:nvSpPr>
        <p:spPr>
          <a:xfrm>
            <a:off x="8432799" y="1604504"/>
            <a:ext cx="3503705" cy="1323439"/>
          </a:xfrm>
          <a:prstGeom prst="rect">
            <a:avLst/>
          </a:prstGeom>
          <a:noFill/>
        </p:spPr>
        <p:txBody>
          <a:bodyPr wrap="square" rtlCol="0">
            <a:spAutoFit/>
          </a:bodyPr>
          <a:lstStyle/>
          <a:p>
            <a:r>
              <a:rPr lang="vi-VN" sz="2000" dirty="0"/>
              <a:t>Các Textbox là các trường thông tin của mặt hàng gồm tên, số lượng, giá tiền và phân loại</a:t>
            </a:r>
            <a:endParaRPr lang="en-US" sz="2000" dirty="0"/>
          </a:p>
        </p:txBody>
      </p:sp>
      <p:sp>
        <p:nvSpPr>
          <p:cNvPr id="23" name="TextBox 22">
            <a:extLst>
              <a:ext uri="{FF2B5EF4-FFF2-40B4-BE49-F238E27FC236}">
                <a16:creationId xmlns:a16="http://schemas.microsoft.com/office/drawing/2014/main" id="{211B20BF-2113-A451-4A4D-C0841612A151}"/>
              </a:ext>
            </a:extLst>
          </p:cNvPr>
          <p:cNvSpPr txBox="1"/>
          <p:nvPr/>
        </p:nvSpPr>
        <p:spPr>
          <a:xfrm>
            <a:off x="8351520" y="3411372"/>
            <a:ext cx="3352800" cy="1015663"/>
          </a:xfrm>
          <a:prstGeom prst="rect">
            <a:avLst/>
          </a:prstGeom>
          <a:noFill/>
        </p:spPr>
        <p:txBody>
          <a:bodyPr wrap="square" rtlCol="0">
            <a:spAutoFit/>
          </a:bodyPr>
          <a:lstStyle/>
          <a:p>
            <a:r>
              <a:rPr lang="vi-VN" sz="2000" dirty="0"/>
              <a:t>Các nút thêm, sửa, xóa, cài đặt lại giúp Admin cập nhật thông tin mặt hàng</a:t>
            </a:r>
            <a:endParaRPr lang="en-US" sz="2000" dirty="0"/>
          </a:p>
        </p:txBody>
      </p:sp>
      <p:sp>
        <p:nvSpPr>
          <p:cNvPr id="26" name="TextBox 25">
            <a:extLst>
              <a:ext uri="{FF2B5EF4-FFF2-40B4-BE49-F238E27FC236}">
                <a16:creationId xmlns:a16="http://schemas.microsoft.com/office/drawing/2014/main" id="{14058102-D739-CE9E-88FB-E1A264BBE18E}"/>
              </a:ext>
            </a:extLst>
          </p:cNvPr>
          <p:cNvSpPr txBox="1"/>
          <p:nvPr/>
        </p:nvSpPr>
        <p:spPr>
          <a:xfrm>
            <a:off x="8432800" y="4734560"/>
            <a:ext cx="3352800" cy="1015663"/>
          </a:xfrm>
          <a:prstGeom prst="rect">
            <a:avLst/>
          </a:prstGeom>
          <a:noFill/>
        </p:spPr>
        <p:txBody>
          <a:bodyPr wrap="square" rtlCol="0">
            <a:spAutoFit/>
          </a:bodyPr>
          <a:lstStyle/>
          <a:p>
            <a:r>
              <a:rPr lang="vi-VN" sz="2000" dirty="0"/>
              <a:t>Danh sách các mặt hàng có trong cửa hàng cùng thông tin chi tiết</a:t>
            </a:r>
            <a:endParaRPr lang="en-US" sz="2000" dirty="0"/>
          </a:p>
        </p:txBody>
      </p:sp>
    </p:spTree>
    <p:extLst>
      <p:ext uri="{BB962C8B-B14F-4D97-AF65-F5344CB8AC3E}">
        <p14:creationId xmlns:p14="http://schemas.microsoft.com/office/powerpoint/2010/main" val="2596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C87D-E15F-9D4C-EC2A-72553DF5E966}"/>
              </a:ext>
            </a:extLst>
          </p:cNvPr>
          <p:cNvSpPr>
            <a:spLocks noGrp="1"/>
          </p:cNvSpPr>
          <p:nvPr>
            <p:ph type="title"/>
          </p:nvPr>
        </p:nvSpPr>
        <p:spPr>
          <a:xfrm>
            <a:off x="167126" y="622428"/>
            <a:ext cx="2943936" cy="870881"/>
          </a:xfrm>
        </p:spPr>
        <p:txBody>
          <a:bodyPr anchor="ctr">
            <a:normAutofit/>
          </a:bodyPr>
          <a:lstStyle/>
          <a:p>
            <a:r>
              <a:rPr lang="vi-VN" dirty="0">
                <a:solidFill>
                  <a:schemeClr val="tx1">
                    <a:lumMod val="50000"/>
                    <a:lumOff val="50000"/>
                  </a:schemeClr>
                </a:solidFill>
              </a:rPr>
              <a:t>Trang chủ</a:t>
            </a:r>
            <a:endParaRPr lang="en-US" dirty="0">
              <a:solidFill>
                <a:schemeClr val="tx1">
                  <a:lumMod val="50000"/>
                  <a:lumOff val="50000"/>
                </a:schemeClr>
              </a:solidFill>
            </a:endParaRPr>
          </a:p>
        </p:txBody>
      </p:sp>
      <p:sp>
        <p:nvSpPr>
          <p:cNvPr id="23" name="Text Placeholder 2">
            <a:extLst>
              <a:ext uri="{FF2B5EF4-FFF2-40B4-BE49-F238E27FC236}">
                <a16:creationId xmlns:a16="http://schemas.microsoft.com/office/drawing/2014/main" id="{EF051411-8A9D-F9C7-D834-5217B4EFD51F}"/>
              </a:ext>
            </a:extLst>
          </p:cNvPr>
          <p:cNvSpPr>
            <a:spLocks noGrp="1"/>
          </p:cNvSpPr>
          <p:nvPr>
            <p:ph type="body" idx="1"/>
          </p:nvPr>
        </p:nvSpPr>
        <p:spPr>
          <a:xfrm>
            <a:off x="355600" y="5390058"/>
            <a:ext cx="5049520" cy="966292"/>
          </a:xfrm>
        </p:spPr>
        <p:txBody>
          <a:bodyPr>
            <a:noAutofit/>
          </a:bodyPr>
          <a:lstStyle/>
          <a:p>
            <a:r>
              <a:rPr lang="vi-VN" sz="2000" b="0" dirty="0"/>
              <a:t>Khi nhấn vào danh sách, thông tin mặt hàng được hiển thị lên các trường thông tin tương ứng bên trên</a:t>
            </a:r>
            <a:endParaRPr lang="en-US" sz="2000" b="0" dirty="0"/>
          </a:p>
        </p:txBody>
      </p:sp>
      <p:pic>
        <p:nvPicPr>
          <p:cNvPr id="13" name="Content Placeholder 12">
            <a:extLst>
              <a:ext uri="{FF2B5EF4-FFF2-40B4-BE49-F238E27FC236}">
                <a16:creationId xmlns:a16="http://schemas.microsoft.com/office/drawing/2014/main" id="{910C6091-D563-7CBE-4F61-E689DEC230A9}"/>
              </a:ext>
            </a:extLst>
          </p:cNvPr>
          <p:cNvPicPr>
            <a:picLocks noGrp="1" noChangeAspect="1"/>
          </p:cNvPicPr>
          <p:nvPr>
            <p:ph sz="half" idx="2"/>
          </p:nvPr>
        </p:nvPicPr>
        <p:blipFill>
          <a:blip r:embed="rId2"/>
          <a:stretch>
            <a:fillRect/>
          </a:stretch>
        </p:blipFill>
        <p:spPr>
          <a:xfrm>
            <a:off x="243326" y="1546240"/>
            <a:ext cx="5503609" cy="3843818"/>
          </a:xfrm>
        </p:spPr>
      </p:pic>
      <p:sp>
        <p:nvSpPr>
          <p:cNvPr id="7" name="Date Placeholder 6">
            <a:extLst>
              <a:ext uri="{FF2B5EF4-FFF2-40B4-BE49-F238E27FC236}">
                <a16:creationId xmlns:a16="http://schemas.microsoft.com/office/drawing/2014/main" id="{FD3FB752-7A92-F5FD-17A1-CACAD72A907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8" name="Footer Placeholder 7">
            <a:extLst>
              <a:ext uri="{FF2B5EF4-FFF2-40B4-BE49-F238E27FC236}">
                <a16:creationId xmlns:a16="http://schemas.microsoft.com/office/drawing/2014/main" id="{C97E79C5-11D4-233B-F4F7-2E71CA6553C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62776D15-EA0E-FFE8-7F73-E60979D1A74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8</a:t>
            </a:fld>
            <a:endParaRPr lang="en-US"/>
          </a:p>
        </p:txBody>
      </p:sp>
      <p:sp>
        <p:nvSpPr>
          <p:cNvPr id="31" name="Text Placeholder 9">
            <a:extLst>
              <a:ext uri="{FF2B5EF4-FFF2-40B4-BE49-F238E27FC236}">
                <a16:creationId xmlns:a16="http://schemas.microsoft.com/office/drawing/2014/main" id="{77378D09-637B-81DF-4FE9-301D23F869BD}"/>
              </a:ext>
            </a:extLst>
          </p:cNvPr>
          <p:cNvSpPr>
            <a:spLocks noGrp="1"/>
          </p:cNvSpPr>
          <p:nvPr>
            <p:ph type="body" sz="quarter" idx="13"/>
          </p:nvPr>
        </p:nvSpPr>
        <p:spPr>
          <a:xfrm>
            <a:off x="8243252" y="2011680"/>
            <a:ext cx="3108960" cy="950976"/>
          </a:xfrm>
        </p:spPr>
        <p:txBody>
          <a:bodyPr/>
          <a:lstStyle/>
          <a:p>
            <a:endParaRPr lang="en-US"/>
          </a:p>
        </p:txBody>
      </p:sp>
      <p:pic>
        <p:nvPicPr>
          <p:cNvPr id="4" name="Content Placeholder 3">
            <a:extLst>
              <a:ext uri="{FF2B5EF4-FFF2-40B4-BE49-F238E27FC236}">
                <a16:creationId xmlns:a16="http://schemas.microsoft.com/office/drawing/2014/main" id="{EC4A1894-BCF7-FE32-1DBC-B8FAB98D0A60}"/>
              </a:ext>
            </a:extLst>
          </p:cNvPr>
          <p:cNvPicPr>
            <a:picLocks noGrp="1" noChangeAspect="1"/>
          </p:cNvPicPr>
          <p:nvPr>
            <p:ph sz="quarter" idx="14"/>
          </p:nvPr>
        </p:nvPicPr>
        <p:blipFill>
          <a:blip r:embed="rId3"/>
          <a:stretch>
            <a:fillRect/>
          </a:stretch>
        </p:blipFill>
        <p:spPr>
          <a:xfrm>
            <a:off x="5973514" y="1546240"/>
            <a:ext cx="5772284" cy="3843818"/>
          </a:xfrm>
        </p:spPr>
      </p:pic>
      <p:sp>
        <p:nvSpPr>
          <p:cNvPr id="5" name="TextBox 4">
            <a:extLst>
              <a:ext uri="{FF2B5EF4-FFF2-40B4-BE49-F238E27FC236}">
                <a16:creationId xmlns:a16="http://schemas.microsoft.com/office/drawing/2014/main" id="{18C6F5A5-567F-CA2A-899E-C9AA399C9C86}"/>
              </a:ext>
            </a:extLst>
          </p:cNvPr>
          <p:cNvSpPr txBox="1"/>
          <p:nvPr/>
        </p:nvSpPr>
        <p:spPr>
          <a:xfrm>
            <a:off x="5973514" y="5523799"/>
            <a:ext cx="5759777" cy="1015663"/>
          </a:xfrm>
          <a:prstGeom prst="rect">
            <a:avLst/>
          </a:prstGeom>
          <a:noFill/>
        </p:spPr>
        <p:txBody>
          <a:bodyPr wrap="square" rtlCol="0">
            <a:spAutoFit/>
          </a:bodyPr>
          <a:lstStyle/>
          <a:p>
            <a:r>
              <a:rPr lang="vi-VN" sz="2000" dirty="0"/>
              <a:t>Nút edit giúp Admin cập nhật thông tin mặt hàng. Sau khi cập nhật thành công màn hình sẽ hiển thị như hình</a:t>
            </a:r>
            <a:endParaRPr lang="en-US" sz="2000" dirty="0"/>
          </a:p>
        </p:txBody>
      </p:sp>
    </p:spTree>
    <p:extLst>
      <p:ext uri="{BB962C8B-B14F-4D97-AF65-F5344CB8AC3E}">
        <p14:creationId xmlns:p14="http://schemas.microsoft.com/office/powerpoint/2010/main" val="312180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073A-AABB-8EA9-C9ED-181ED97AACAC}"/>
              </a:ext>
            </a:extLst>
          </p:cNvPr>
          <p:cNvSpPr>
            <a:spLocks noGrp="1"/>
          </p:cNvSpPr>
          <p:nvPr>
            <p:ph type="title"/>
          </p:nvPr>
        </p:nvSpPr>
        <p:spPr>
          <a:xfrm>
            <a:off x="151632" y="537328"/>
            <a:ext cx="2902653" cy="861129"/>
          </a:xfrm>
        </p:spPr>
        <p:txBody>
          <a:bodyPr/>
          <a:lstStyle/>
          <a:p>
            <a:r>
              <a:rPr lang="vi-VN" dirty="0">
                <a:solidFill>
                  <a:schemeClr val="tx1">
                    <a:lumMod val="50000"/>
                    <a:lumOff val="50000"/>
                  </a:schemeClr>
                </a:solidFill>
              </a:rPr>
              <a:t>Trang chủ</a:t>
            </a:r>
            <a:endParaRPr lang="en-US" dirty="0">
              <a:solidFill>
                <a:schemeClr val="tx1">
                  <a:lumMod val="50000"/>
                  <a:lumOff val="50000"/>
                </a:schemeClr>
              </a:solidFill>
            </a:endParaRPr>
          </a:p>
        </p:txBody>
      </p:sp>
      <p:sp>
        <p:nvSpPr>
          <p:cNvPr id="3" name="Text Placeholder 2">
            <a:extLst>
              <a:ext uri="{FF2B5EF4-FFF2-40B4-BE49-F238E27FC236}">
                <a16:creationId xmlns:a16="http://schemas.microsoft.com/office/drawing/2014/main" id="{9BBC35D6-2151-D599-73A5-25DB3E2D6425}"/>
              </a:ext>
            </a:extLst>
          </p:cNvPr>
          <p:cNvSpPr>
            <a:spLocks noGrp="1"/>
          </p:cNvSpPr>
          <p:nvPr>
            <p:ph type="body" idx="1"/>
          </p:nvPr>
        </p:nvSpPr>
        <p:spPr>
          <a:xfrm>
            <a:off x="283658" y="5603876"/>
            <a:ext cx="5812342" cy="950712"/>
          </a:xfrm>
        </p:spPr>
        <p:txBody>
          <a:bodyPr>
            <a:noAutofit/>
          </a:bodyPr>
          <a:lstStyle/>
          <a:p>
            <a:r>
              <a:rPr lang="vi-VN" sz="2000" b="0" dirty="0"/>
              <a:t>Nút Delete dùng để xóa dữ liệu của mặt hàng đã chọn, dữ liệu đã xóa sẽ không hiển thị trên bảng</a:t>
            </a:r>
            <a:endParaRPr lang="en-US" sz="2000" b="0" dirty="0"/>
          </a:p>
        </p:txBody>
      </p:sp>
      <p:pic>
        <p:nvPicPr>
          <p:cNvPr id="11" name="Content Placeholder 10">
            <a:extLst>
              <a:ext uri="{FF2B5EF4-FFF2-40B4-BE49-F238E27FC236}">
                <a16:creationId xmlns:a16="http://schemas.microsoft.com/office/drawing/2014/main" id="{EB46DF7E-3BF6-FD0F-7445-068A6BDBFC24}"/>
              </a:ext>
            </a:extLst>
          </p:cNvPr>
          <p:cNvPicPr>
            <a:picLocks noGrp="1" noChangeAspect="1"/>
          </p:cNvPicPr>
          <p:nvPr>
            <p:ph sz="half" idx="2"/>
          </p:nvPr>
        </p:nvPicPr>
        <p:blipFill>
          <a:blip r:embed="rId2"/>
          <a:stretch>
            <a:fillRect/>
          </a:stretch>
        </p:blipFill>
        <p:spPr>
          <a:xfrm>
            <a:off x="283657" y="1635632"/>
            <a:ext cx="5764780" cy="3853403"/>
          </a:xfrm>
        </p:spPr>
      </p:pic>
      <p:sp>
        <p:nvSpPr>
          <p:cNvPr id="5" name="Text Placeholder 4">
            <a:extLst>
              <a:ext uri="{FF2B5EF4-FFF2-40B4-BE49-F238E27FC236}">
                <a16:creationId xmlns:a16="http://schemas.microsoft.com/office/drawing/2014/main" id="{2DC10430-D5D3-B367-9876-AFBE91427474}"/>
              </a:ext>
            </a:extLst>
          </p:cNvPr>
          <p:cNvSpPr>
            <a:spLocks noGrp="1"/>
          </p:cNvSpPr>
          <p:nvPr>
            <p:ph type="body" sz="quarter" idx="3"/>
          </p:nvPr>
        </p:nvSpPr>
        <p:spPr>
          <a:xfrm>
            <a:off x="6470778" y="5739859"/>
            <a:ext cx="5566634" cy="501650"/>
          </a:xfrm>
        </p:spPr>
        <p:txBody>
          <a:bodyPr>
            <a:noAutofit/>
          </a:bodyPr>
          <a:lstStyle/>
          <a:p>
            <a:r>
              <a:rPr lang="vi-VN" sz="2000" b="0" dirty="0"/>
              <a:t>Nút Reset dùng để đưa các trường thông tin của mặt hàng về dạng rỗng</a:t>
            </a:r>
            <a:endParaRPr lang="en-US" sz="2000" b="0" dirty="0"/>
          </a:p>
        </p:txBody>
      </p:sp>
      <p:pic>
        <p:nvPicPr>
          <p:cNvPr id="13" name="Content Placeholder 12">
            <a:extLst>
              <a:ext uri="{FF2B5EF4-FFF2-40B4-BE49-F238E27FC236}">
                <a16:creationId xmlns:a16="http://schemas.microsoft.com/office/drawing/2014/main" id="{30999061-CFD9-C13E-C873-1A5028EC5C63}"/>
              </a:ext>
            </a:extLst>
          </p:cNvPr>
          <p:cNvPicPr>
            <a:picLocks noGrp="1" noChangeAspect="1"/>
          </p:cNvPicPr>
          <p:nvPr>
            <p:ph sz="quarter" idx="4"/>
          </p:nvPr>
        </p:nvPicPr>
        <p:blipFill>
          <a:blip r:embed="rId3"/>
          <a:stretch>
            <a:fillRect/>
          </a:stretch>
        </p:blipFill>
        <p:spPr>
          <a:xfrm>
            <a:off x="6393311" y="1635631"/>
            <a:ext cx="5644101" cy="3853403"/>
          </a:xfrm>
        </p:spPr>
      </p:pic>
      <p:sp>
        <p:nvSpPr>
          <p:cNvPr id="7" name="Date Placeholder 6">
            <a:extLst>
              <a:ext uri="{FF2B5EF4-FFF2-40B4-BE49-F238E27FC236}">
                <a16:creationId xmlns:a16="http://schemas.microsoft.com/office/drawing/2014/main" id="{FFEE6634-549D-E8BC-E07F-1446A79EE1A8}"/>
              </a:ext>
            </a:extLst>
          </p:cNvPr>
          <p:cNvSpPr>
            <a:spLocks noGrp="1"/>
          </p:cNvSpPr>
          <p:nvPr>
            <p:ph type="dt" sz="half" idx="10"/>
          </p:nvPr>
        </p:nvSpPr>
        <p:spPr/>
        <p:txBody>
          <a:bodyPr/>
          <a:lstStyle/>
          <a:p>
            <a:r>
              <a:rPr lang="en-US"/>
              <a:t>9/3/20XX</a:t>
            </a:r>
            <a:endParaRPr lang="en-US" dirty="0"/>
          </a:p>
        </p:txBody>
      </p:sp>
      <p:sp>
        <p:nvSpPr>
          <p:cNvPr id="8" name="Footer Placeholder 7">
            <a:extLst>
              <a:ext uri="{FF2B5EF4-FFF2-40B4-BE49-F238E27FC236}">
                <a16:creationId xmlns:a16="http://schemas.microsoft.com/office/drawing/2014/main" id="{0B40895E-4157-EED2-1B23-6DBA5E844E1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39AB2AD-CF73-A605-ACA5-39878D4CD72D}"/>
              </a:ext>
            </a:extLst>
          </p:cNvPr>
          <p:cNvSpPr>
            <a:spLocks noGrp="1"/>
          </p:cNvSpPr>
          <p:nvPr>
            <p:ph type="sldNum" sz="quarter" idx="12"/>
          </p:nvPr>
        </p:nvSpPr>
        <p:spPr/>
        <p:txBody>
          <a:bodyPr/>
          <a:lstStyle/>
          <a:p>
            <a:fld id="{B9713C8C-8E70-45D5-AE59-23E60168254E}" type="slidenum">
              <a:rPr lang="en-US" smtClean="0"/>
              <a:t>9</a:t>
            </a:fld>
            <a:endParaRPr lang="en-US" dirty="0"/>
          </a:p>
        </p:txBody>
      </p:sp>
    </p:spTree>
    <p:extLst>
      <p:ext uri="{BB962C8B-B14F-4D97-AF65-F5344CB8AC3E}">
        <p14:creationId xmlns:p14="http://schemas.microsoft.com/office/powerpoint/2010/main" val="170760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{48EB1A1E-2149-4765-AF70-FA4C6C8F0A0F}tf89080264_win32</Template>
  <TotalTime>169</TotalTime>
  <Words>844</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Elephant</vt:lpstr>
      <vt:lpstr>Brush</vt:lpstr>
      <vt:lpstr>Chương trình quản lý bán hàng               cho cửa hàng rau củ quả</vt:lpstr>
      <vt:lpstr>PowerPoint Presentation</vt:lpstr>
      <vt:lpstr>Chương trình quản lý bán hàng cho cửa hàng rau củ quả </vt:lpstr>
      <vt:lpstr>Đăng nhập</vt:lpstr>
      <vt:lpstr>Đăng nhập</vt:lpstr>
      <vt:lpstr>Trang chủ</vt:lpstr>
      <vt:lpstr>PowerPoint Presentation</vt:lpstr>
      <vt:lpstr>Trang chủ</vt:lpstr>
      <vt:lpstr>Trang chủ</vt:lpstr>
      <vt:lpstr>Trang chủ</vt:lpstr>
      <vt:lpstr>Trang chủ</vt:lpstr>
      <vt:lpstr>Sau khi nhấn chọn mặt hàng trong bảng, thông tin mặt hàng sẽ được hiển thị lên phía trên, số lượng sẽ là 1 và Admin có thể điều chỉnh theo số hàng khách muốn mua và ấn nút add</vt:lpstr>
      <vt:lpstr>Trang chủ</vt:lpstr>
      <vt:lpstr>Trang chủ</vt:lpstr>
      <vt:lpstr>Trang chủ</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quản lý bán hàng               cho cửa hàng rau củ quả</dc:title>
  <dc:creator>Nguyen Thi Nhu Quynh</dc:creator>
  <cp:lastModifiedBy>Nguyen Thi Nhu Quynh</cp:lastModifiedBy>
  <cp:revision>3</cp:revision>
  <dcterms:created xsi:type="dcterms:W3CDTF">2023-04-20T16:11:54Z</dcterms:created>
  <dcterms:modified xsi:type="dcterms:W3CDTF">2023-04-21T16:57:19Z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