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80" r:id="rId6"/>
    <p:sldId id="319" r:id="rId7"/>
    <p:sldId id="272" r:id="rId8"/>
    <p:sldId id="288" r:id="rId9"/>
    <p:sldId id="289" r:id="rId10"/>
    <p:sldId id="290" r:id="rId11"/>
    <p:sldId id="296" r:id="rId12"/>
    <p:sldId id="297" r:id="rId13"/>
    <p:sldId id="298" r:id="rId14"/>
    <p:sldId id="300" r:id="rId15"/>
    <p:sldId id="295" r:id="rId16"/>
    <p:sldId id="292" r:id="rId17"/>
    <p:sldId id="301" r:id="rId18"/>
    <p:sldId id="302" r:id="rId19"/>
    <p:sldId id="305" r:id="rId20"/>
    <p:sldId id="303" r:id="rId21"/>
    <p:sldId id="304" r:id="rId22"/>
    <p:sldId id="294" r:id="rId23"/>
    <p:sldId id="316" r:id="rId24"/>
    <p:sldId id="311" r:id="rId25"/>
    <p:sldId id="286" r:id="rId26"/>
    <p:sldId id="320" r:id="rId27"/>
    <p:sldId id="321" r:id="rId28"/>
    <p:sldId id="322" r:id="rId29"/>
    <p:sldId id="317" r:id="rId30"/>
    <p:sldId id="323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7"/>
    <a:srgbClr val="2C567A"/>
    <a:srgbClr val="0D1D5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9" autoAdjust="0"/>
    <p:restoredTop sz="95897" autoAdjust="0"/>
  </p:normalViewPr>
  <p:slideViewPr>
    <p:cSldViewPr snapToGrid="0" showGuides="1">
      <p:cViewPr>
        <p:scale>
          <a:sx n="90" d="100"/>
          <a:sy n="90" d="100"/>
        </p:scale>
        <p:origin x="70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600" y="-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5D731-226E-41B1-A21F-5BFACC6FA02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8B26DEC-A5F3-44C2-961D-DB418E0914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are working with a Los Angeles based marketing and networking expert with more than 10,000 followers on Twitter. </a:t>
          </a:r>
        </a:p>
      </dgm:t>
    </dgm:pt>
    <dgm:pt modelId="{AF0A5379-8D4E-42BD-A716-D090E3F636EA}" type="parTrans" cxnId="{7AFCF84C-393B-429F-BFBE-FB837D2F9E9C}">
      <dgm:prSet/>
      <dgm:spPr/>
      <dgm:t>
        <a:bodyPr/>
        <a:lstStyle/>
        <a:p>
          <a:endParaRPr lang="en-US"/>
        </a:p>
      </dgm:t>
    </dgm:pt>
    <dgm:pt modelId="{3684BEED-A546-4EC5-BED5-F8B6ABD8CD9E}" type="sibTrans" cxnId="{7AFCF84C-393B-429F-BFBE-FB837D2F9E9C}">
      <dgm:prSet/>
      <dgm:spPr/>
      <dgm:t>
        <a:bodyPr/>
        <a:lstStyle/>
        <a:p>
          <a:endParaRPr lang="en-US"/>
        </a:p>
      </dgm:t>
    </dgm:pt>
    <dgm:pt modelId="{CD85AE9B-37D0-431C-B981-CC98F2D014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were able to access two years of native Twitter analytics. </a:t>
          </a:r>
        </a:p>
      </dgm:t>
    </dgm:pt>
    <dgm:pt modelId="{0F834B7E-8C3B-4F7D-A57D-5395F5A7DA6B}" type="parTrans" cxnId="{877E5D86-F33F-4E7A-BCD3-BAF58DB5AE12}">
      <dgm:prSet/>
      <dgm:spPr/>
      <dgm:t>
        <a:bodyPr/>
        <a:lstStyle/>
        <a:p>
          <a:endParaRPr lang="en-US"/>
        </a:p>
      </dgm:t>
    </dgm:pt>
    <dgm:pt modelId="{63B18D4F-9E2F-442D-8A05-B0BAF57637C9}" type="sibTrans" cxnId="{877E5D86-F33F-4E7A-BCD3-BAF58DB5AE12}">
      <dgm:prSet/>
      <dgm:spPr/>
      <dgm:t>
        <a:bodyPr/>
        <a:lstStyle/>
        <a:p>
          <a:endParaRPr lang="en-US"/>
        </a:p>
      </dgm:t>
    </dgm:pt>
    <dgm:pt modelId="{81A1D0FA-3501-4068-8F85-1435FCFBB7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are giving our client a better understanding of her tweets and social media influence. </a:t>
          </a:r>
        </a:p>
      </dgm:t>
    </dgm:pt>
    <dgm:pt modelId="{0D4D4692-39C7-4C49-832A-9FFB39CC4024}" type="parTrans" cxnId="{CE267636-2970-4600-A609-CC5AAB404C54}">
      <dgm:prSet/>
      <dgm:spPr/>
      <dgm:t>
        <a:bodyPr/>
        <a:lstStyle/>
        <a:p>
          <a:endParaRPr lang="en-US"/>
        </a:p>
      </dgm:t>
    </dgm:pt>
    <dgm:pt modelId="{3710C8A4-ED0E-4412-84EC-AAF03F61021C}" type="sibTrans" cxnId="{CE267636-2970-4600-A609-CC5AAB404C54}">
      <dgm:prSet/>
      <dgm:spPr/>
      <dgm:t>
        <a:bodyPr/>
        <a:lstStyle/>
        <a:p>
          <a:endParaRPr lang="en-US"/>
        </a:p>
      </dgm:t>
    </dgm:pt>
    <dgm:pt modelId="{DB888BDA-D7B6-45E9-AAB2-9ED73886921F}" type="pres">
      <dgm:prSet presAssocID="{EA95D731-226E-41B1-A21F-5BFACC6FA02D}" presName="root" presStyleCnt="0">
        <dgm:presLayoutVars>
          <dgm:dir/>
          <dgm:resizeHandles val="exact"/>
        </dgm:presLayoutVars>
      </dgm:prSet>
      <dgm:spPr/>
    </dgm:pt>
    <dgm:pt modelId="{4E66AFB4-EA23-4FA0-A805-19EA39E14E2F}" type="pres">
      <dgm:prSet presAssocID="{A8B26DEC-A5F3-44C2-961D-DB418E091417}" presName="compNode" presStyleCnt="0"/>
      <dgm:spPr/>
    </dgm:pt>
    <dgm:pt modelId="{5EFAFA38-5370-43CB-9F03-E88C25BAA49B}" type="pres">
      <dgm:prSet presAssocID="{A8B26DEC-A5F3-44C2-961D-DB418E091417}" presName="bgRect" presStyleLbl="bgShp" presStyleIdx="0" presStyleCnt="3"/>
      <dgm:spPr/>
    </dgm:pt>
    <dgm:pt modelId="{29829F5B-3FFA-4B99-B71A-EB32F81B4735}" type="pres">
      <dgm:prSet presAssocID="{A8B26DEC-A5F3-44C2-961D-DB418E0914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A57F2B4-6F75-43F8-8898-F0508AF45B6C}" type="pres">
      <dgm:prSet presAssocID="{A8B26DEC-A5F3-44C2-961D-DB418E091417}" presName="spaceRect" presStyleCnt="0"/>
      <dgm:spPr/>
    </dgm:pt>
    <dgm:pt modelId="{E53BB3AB-E893-4D29-8230-783AB2FFC384}" type="pres">
      <dgm:prSet presAssocID="{A8B26DEC-A5F3-44C2-961D-DB418E091417}" presName="parTx" presStyleLbl="revTx" presStyleIdx="0" presStyleCnt="3">
        <dgm:presLayoutVars>
          <dgm:chMax val="0"/>
          <dgm:chPref val="0"/>
        </dgm:presLayoutVars>
      </dgm:prSet>
      <dgm:spPr/>
    </dgm:pt>
    <dgm:pt modelId="{8C6E1944-FF2A-462B-8E8D-673D0E04FFD0}" type="pres">
      <dgm:prSet presAssocID="{3684BEED-A546-4EC5-BED5-F8B6ABD8CD9E}" presName="sibTrans" presStyleCnt="0"/>
      <dgm:spPr/>
    </dgm:pt>
    <dgm:pt modelId="{5C23F281-8075-494A-958F-3DEA9FB25788}" type="pres">
      <dgm:prSet presAssocID="{CD85AE9B-37D0-431C-B981-CC98F2D0146A}" presName="compNode" presStyleCnt="0"/>
      <dgm:spPr/>
    </dgm:pt>
    <dgm:pt modelId="{F0BCDDB4-AEED-43A8-BD7C-90DEB9796CD5}" type="pres">
      <dgm:prSet presAssocID="{CD85AE9B-37D0-431C-B981-CC98F2D0146A}" presName="bgRect" presStyleLbl="bgShp" presStyleIdx="1" presStyleCnt="3"/>
      <dgm:spPr/>
    </dgm:pt>
    <dgm:pt modelId="{2D767CBB-595F-43E6-84CA-95163CDB7A27}" type="pres">
      <dgm:prSet presAssocID="{CD85AE9B-37D0-431C-B981-CC98F2D014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A9A26B6C-DB31-4AD1-BF0B-6BB4CF8BDDA1}" type="pres">
      <dgm:prSet presAssocID="{CD85AE9B-37D0-431C-B981-CC98F2D0146A}" presName="spaceRect" presStyleCnt="0"/>
      <dgm:spPr/>
    </dgm:pt>
    <dgm:pt modelId="{2B52257E-A648-4336-8B4E-6037BB911720}" type="pres">
      <dgm:prSet presAssocID="{CD85AE9B-37D0-431C-B981-CC98F2D0146A}" presName="parTx" presStyleLbl="revTx" presStyleIdx="1" presStyleCnt="3">
        <dgm:presLayoutVars>
          <dgm:chMax val="0"/>
          <dgm:chPref val="0"/>
        </dgm:presLayoutVars>
      </dgm:prSet>
      <dgm:spPr/>
    </dgm:pt>
    <dgm:pt modelId="{1E962338-C4E6-4B24-B22E-F6798F11FB84}" type="pres">
      <dgm:prSet presAssocID="{63B18D4F-9E2F-442D-8A05-B0BAF57637C9}" presName="sibTrans" presStyleCnt="0"/>
      <dgm:spPr/>
    </dgm:pt>
    <dgm:pt modelId="{926EDCFD-99E9-4A33-ABA5-B0FB2D0A8162}" type="pres">
      <dgm:prSet presAssocID="{81A1D0FA-3501-4068-8F85-1435FCFBB70D}" presName="compNode" presStyleCnt="0"/>
      <dgm:spPr/>
    </dgm:pt>
    <dgm:pt modelId="{D584911D-2701-4E1D-A568-DFCC47E9C19D}" type="pres">
      <dgm:prSet presAssocID="{81A1D0FA-3501-4068-8F85-1435FCFBB70D}" presName="bgRect" presStyleLbl="bgShp" presStyleIdx="2" presStyleCnt="3"/>
      <dgm:spPr/>
    </dgm:pt>
    <dgm:pt modelId="{8AFBA6A4-2F59-4EBB-A2E8-10D77360D1DE}" type="pres">
      <dgm:prSet presAssocID="{81A1D0FA-3501-4068-8F85-1435FCFBB7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E0E788DD-D931-4890-A8C8-F9BA5A47CFBD}" type="pres">
      <dgm:prSet presAssocID="{81A1D0FA-3501-4068-8F85-1435FCFBB70D}" presName="spaceRect" presStyleCnt="0"/>
      <dgm:spPr/>
    </dgm:pt>
    <dgm:pt modelId="{ECDB8AC8-A2A5-4ADA-9EDB-2F9F3699D03D}" type="pres">
      <dgm:prSet presAssocID="{81A1D0FA-3501-4068-8F85-1435FCFBB7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267636-2970-4600-A609-CC5AAB404C54}" srcId="{EA95D731-226E-41B1-A21F-5BFACC6FA02D}" destId="{81A1D0FA-3501-4068-8F85-1435FCFBB70D}" srcOrd="2" destOrd="0" parTransId="{0D4D4692-39C7-4C49-832A-9FFB39CC4024}" sibTransId="{3710C8A4-ED0E-4412-84EC-AAF03F61021C}"/>
    <dgm:cxn modelId="{01A9BC44-1AEB-4AE1-9671-942AFBEF78EC}" type="presOf" srcId="{EA95D731-226E-41B1-A21F-5BFACC6FA02D}" destId="{DB888BDA-D7B6-45E9-AAB2-9ED73886921F}" srcOrd="0" destOrd="0" presId="urn:microsoft.com/office/officeart/2018/2/layout/IconVerticalSolidList"/>
    <dgm:cxn modelId="{7AFCF84C-393B-429F-BFBE-FB837D2F9E9C}" srcId="{EA95D731-226E-41B1-A21F-5BFACC6FA02D}" destId="{A8B26DEC-A5F3-44C2-961D-DB418E091417}" srcOrd="0" destOrd="0" parTransId="{AF0A5379-8D4E-42BD-A716-D090E3F636EA}" sibTransId="{3684BEED-A546-4EC5-BED5-F8B6ABD8CD9E}"/>
    <dgm:cxn modelId="{8F6C3B5F-0ADE-4EA3-B601-C61157FC1150}" type="presOf" srcId="{A8B26DEC-A5F3-44C2-961D-DB418E091417}" destId="{E53BB3AB-E893-4D29-8230-783AB2FFC384}" srcOrd="0" destOrd="0" presId="urn:microsoft.com/office/officeart/2018/2/layout/IconVerticalSolidList"/>
    <dgm:cxn modelId="{877E5D86-F33F-4E7A-BCD3-BAF58DB5AE12}" srcId="{EA95D731-226E-41B1-A21F-5BFACC6FA02D}" destId="{CD85AE9B-37D0-431C-B981-CC98F2D0146A}" srcOrd="1" destOrd="0" parTransId="{0F834B7E-8C3B-4F7D-A57D-5395F5A7DA6B}" sibTransId="{63B18D4F-9E2F-442D-8A05-B0BAF57637C9}"/>
    <dgm:cxn modelId="{21D02390-0936-4089-9522-C6AB311661EA}" type="presOf" srcId="{81A1D0FA-3501-4068-8F85-1435FCFBB70D}" destId="{ECDB8AC8-A2A5-4ADA-9EDB-2F9F3699D03D}" srcOrd="0" destOrd="0" presId="urn:microsoft.com/office/officeart/2018/2/layout/IconVerticalSolidList"/>
    <dgm:cxn modelId="{07B57CDC-AA6D-48D8-A7CA-A608AEFE9497}" type="presOf" srcId="{CD85AE9B-37D0-431C-B981-CC98F2D0146A}" destId="{2B52257E-A648-4336-8B4E-6037BB911720}" srcOrd="0" destOrd="0" presId="urn:microsoft.com/office/officeart/2018/2/layout/IconVerticalSolidList"/>
    <dgm:cxn modelId="{0DB8C824-5BEF-4C5B-A311-8A26713BEC5C}" type="presParOf" srcId="{DB888BDA-D7B6-45E9-AAB2-9ED73886921F}" destId="{4E66AFB4-EA23-4FA0-A805-19EA39E14E2F}" srcOrd="0" destOrd="0" presId="urn:microsoft.com/office/officeart/2018/2/layout/IconVerticalSolidList"/>
    <dgm:cxn modelId="{7792C0DA-030A-483B-8646-F446ED819DCF}" type="presParOf" srcId="{4E66AFB4-EA23-4FA0-A805-19EA39E14E2F}" destId="{5EFAFA38-5370-43CB-9F03-E88C25BAA49B}" srcOrd="0" destOrd="0" presId="urn:microsoft.com/office/officeart/2018/2/layout/IconVerticalSolidList"/>
    <dgm:cxn modelId="{72B007C6-3A39-4EF0-A579-715313CE1CF2}" type="presParOf" srcId="{4E66AFB4-EA23-4FA0-A805-19EA39E14E2F}" destId="{29829F5B-3FFA-4B99-B71A-EB32F81B4735}" srcOrd="1" destOrd="0" presId="urn:microsoft.com/office/officeart/2018/2/layout/IconVerticalSolidList"/>
    <dgm:cxn modelId="{80A8558D-0673-41FE-AF68-2EB54E1D54D2}" type="presParOf" srcId="{4E66AFB4-EA23-4FA0-A805-19EA39E14E2F}" destId="{BA57F2B4-6F75-43F8-8898-F0508AF45B6C}" srcOrd="2" destOrd="0" presId="urn:microsoft.com/office/officeart/2018/2/layout/IconVerticalSolidList"/>
    <dgm:cxn modelId="{93F254D0-8EA6-49BD-9A3F-451A8A3F274A}" type="presParOf" srcId="{4E66AFB4-EA23-4FA0-A805-19EA39E14E2F}" destId="{E53BB3AB-E893-4D29-8230-783AB2FFC384}" srcOrd="3" destOrd="0" presId="urn:microsoft.com/office/officeart/2018/2/layout/IconVerticalSolidList"/>
    <dgm:cxn modelId="{9D3A03A3-D948-477E-93B5-B67968536D29}" type="presParOf" srcId="{DB888BDA-D7B6-45E9-AAB2-9ED73886921F}" destId="{8C6E1944-FF2A-462B-8E8D-673D0E04FFD0}" srcOrd="1" destOrd="0" presId="urn:microsoft.com/office/officeart/2018/2/layout/IconVerticalSolidList"/>
    <dgm:cxn modelId="{0F8E08AF-A969-49E4-B1B1-CBEC08935F95}" type="presParOf" srcId="{DB888BDA-D7B6-45E9-AAB2-9ED73886921F}" destId="{5C23F281-8075-494A-958F-3DEA9FB25788}" srcOrd="2" destOrd="0" presId="urn:microsoft.com/office/officeart/2018/2/layout/IconVerticalSolidList"/>
    <dgm:cxn modelId="{627512BE-0B96-4009-9D95-2488A79A132A}" type="presParOf" srcId="{5C23F281-8075-494A-958F-3DEA9FB25788}" destId="{F0BCDDB4-AEED-43A8-BD7C-90DEB9796CD5}" srcOrd="0" destOrd="0" presId="urn:microsoft.com/office/officeart/2018/2/layout/IconVerticalSolidList"/>
    <dgm:cxn modelId="{7D6D593A-E5B7-439A-B956-E0C65198F623}" type="presParOf" srcId="{5C23F281-8075-494A-958F-3DEA9FB25788}" destId="{2D767CBB-595F-43E6-84CA-95163CDB7A27}" srcOrd="1" destOrd="0" presId="urn:microsoft.com/office/officeart/2018/2/layout/IconVerticalSolidList"/>
    <dgm:cxn modelId="{61CB09E5-BD2E-4C15-81BF-3BDB920F2F22}" type="presParOf" srcId="{5C23F281-8075-494A-958F-3DEA9FB25788}" destId="{A9A26B6C-DB31-4AD1-BF0B-6BB4CF8BDDA1}" srcOrd="2" destOrd="0" presId="urn:microsoft.com/office/officeart/2018/2/layout/IconVerticalSolidList"/>
    <dgm:cxn modelId="{AD34BD70-4C5B-4633-95DA-3105169F8C01}" type="presParOf" srcId="{5C23F281-8075-494A-958F-3DEA9FB25788}" destId="{2B52257E-A648-4336-8B4E-6037BB911720}" srcOrd="3" destOrd="0" presId="urn:microsoft.com/office/officeart/2018/2/layout/IconVerticalSolidList"/>
    <dgm:cxn modelId="{6367FF69-EAE1-4DFC-B613-A5BE23EDFC0E}" type="presParOf" srcId="{DB888BDA-D7B6-45E9-AAB2-9ED73886921F}" destId="{1E962338-C4E6-4B24-B22E-F6798F11FB84}" srcOrd="3" destOrd="0" presId="urn:microsoft.com/office/officeart/2018/2/layout/IconVerticalSolidList"/>
    <dgm:cxn modelId="{6F41B74B-E559-4B60-BD0A-167ADB244BF7}" type="presParOf" srcId="{DB888BDA-D7B6-45E9-AAB2-9ED73886921F}" destId="{926EDCFD-99E9-4A33-ABA5-B0FB2D0A8162}" srcOrd="4" destOrd="0" presId="urn:microsoft.com/office/officeart/2018/2/layout/IconVerticalSolidList"/>
    <dgm:cxn modelId="{8FD363DE-787B-4135-B1C7-8757EA8A38E7}" type="presParOf" srcId="{926EDCFD-99E9-4A33-ABA5-B0FB2D0A8162}" destId="{D584911D-2701-4E1D-A568-DFCC47E9C19D}" srcOrd="0" destOrd="0" presId="urn:microsoft.com/office/officeart/2018/2/layout/IconVerticalSolidList"/>
    <dgm:cxn modelId="{6F56BC19-5851-4A78-B06D-EF79AF336693}" type="presParOf" srcId="{926EDCFD-99E9-4A33-ABA5-B0FB2D0A8162}" destId="{8AFBA6A4-2F59-4EBB-A2E8-10D77360D1DE}" srcOrd="1" destOrd="0" presId="urn:microsoft.com/office/officeart/2018/2/layout/IconVerticalSolidList"/>
    <dgm:cxn modelId="{05780E1C-9F0F-4C79-8EEE-35AA242A2550}" type="presParOf" srcId="{926EDCFD-99E9-4A33-ABA5-B0FB2D0A8162}" destId="{E0E788DD-D931-4890-A8C8-F9BA5A47CFBD}" srcOrd="2" destOrd="0" presId="urn:microsoft.com/office/officeart/2018/2/layout/IconVerticalSolidList"/>
    <dgm:cxn modelId="{C9A6D7DE-48DD-4A32-8321-ED624BF9D43D}" type="presParOf" srcId="{926EDCFD-99E9-4A33-ABA5-B0FB2D0A8162}" destId="{ECDB8AC8-A2A5-4ADA-9EDB-2F9F3699D0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D4A2CF-5682-DA40-B3A7-C3A2F9EB76AF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091C49-0DA0-384D-B065-BF4E9E002EC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 1. Business &amp; Promotions  (brand message, weblinks, hashtags) </a:t>
          </a:r>
        </a:p>
      </dgm:t>
    </dgm:pt>
    <dgm:pt modelId="{D02DBCEE-14EA-3A42-8D04-E10A3BE4956F}" type="parTrans" cxnId="{30D4EBA5-CB9C-344E-9E8E-3551305B245B}">
      <dgm:prSet/>
      <dgm:spPr/>
      <dgm:t>
        <a:bodyPr/>
        <a:lstStyle/>
        <a:p>
          <a:endParaRPr lang="en-US"/>
        </a:p>
      </dgm:t>
    </dgm:pt>
    <dgm:pt modelId="{F2633DA8-9A54-9642-9595-6CDE33237BFC}" type="sibTrans" cxnId="{30D4EBA5-CB9C-344E-9E8E-3551305B245B}">
      <dgm:prSet/>
      <dgm:spPr/>
      <dgm:t>
        <a:bodyPr/>
        <a:lstStyle/>
        <a:p>
          <a:endParaRPr lang="en-US"/>
        </a:p>
      </dgm:t>
    </dgm:pt>
    <dgm:pt modelId="{238498FD-52CF-D04F-803D-12AE2D1D9448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4. Replies &amp; Miscellaneous  (replies and other tweets)  </a:t>
          </a:r>
        </a:p>
      </dgm:t>
    </dgm:pt>
    <dgm:pt modelId="{35B2624A-8B12-FE4C-A8B4-27C6D084C7D8}" type="sibTrans" cxnId="{DF6F78F5-7262-034C-81C5-D6ED09575733}">
      <dgm:prSet/>
      <dgm:spPr/>
      <dgm:t>
        <a:bodyPr/>
        <a:lstStyle/>
        <a:p>
          <a:endParaRPr lang="en-US"/>
        </a:p>
      </dgm:t>
    </dgm:pt>
    <dgm:pt modelId="{7AB76614-33F8-F94B-AFA6-DBAA0D2334B6}" type="parTrans" cxnId="{DF6F78F5-7262-034C-81C5-D6ED09575733}">
      <dgm:prSet/>
      <dgm:spPr/>
      <dgm:t>
        <a:bodyPr/>
        <a:lstStyle/>
        <a:p>
          <a:endParaRPr lang="en-US"/>
        </a:p>
      </dgm:t>
    </dgm:pt>
    <dgm:pt modelId="{0DD4AC38-65FB-8144-939A-E936FCA1BF2A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3. Positivity &amp; Wellness (directed towards the brands audience, hashtags)</a:t>
          </a:r>
        </a:p>
      </dgm:t>
    </dgm:pt>
    <dgm:pt modelId="{55C272B9-9DBA-5C40-AF7F-28AB17EB0146}" type="sibTrans" cxnId="{1A59DAFA-C804-4B45-81E4-CAA4C6C5E09F}">
      <dgm:prSet/>
      <dgm:spPr/>
      <dgm:t>
        <a:bodyPr/>
        <a:lstStyle/>
        <a:p>
          <a:endParaRPr lang="en-US"/>
        </a:p>
      </dgm:t>
    </dgm:pt>
    <dgm:pt modelId="{27427BF9-2DAA-0B41-8D08-454FD1137664}" type="parTrans" cxnId="{1A59DAFA-C804-4B45-81E4-CAA4C6C5E09F}">
      <dgm:prSet/>
      <dgm:spPr/>
      <dgm:t>
        <a:bodyPr/>
        <a:lstStyle/>
        <a:p>
          <a:endParaRPr lang="en-US"/>
        </a:p>
      </dgm:t>
    </dgm:pt>
    <dgm:pt modelId="{8240C25C-EE60-0C4F-87BD-029776C1C974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2. Spotlight &amp; Shout Out  (using @Tags to give support to other users) </a:t>
          </a:r>
        </a:p>
      </dgm:t>
    </dgm:pt>
    <dgm:pt modelId="{87BDF288-30D5-7643-B54C-05654FA5D81C}" type="sibTrans" cxnId="{F5392453-48B1-EB4C-A4AA-D48EB08ADC57}">
      <dgm:prSet/>
      <dgm:spPr/>
      <dgm:t>
        <a:bodyPr/>
        <a:lstStyle/>
        <a:p>
          <a:endParaRPr lang="en-US"/>
        </a:p>
      </dgm:t>
    </dgm:pt>
    <dgm:pt modelId="{3A0995BB-2D3C-3547-8381-3FE4FFA115A2}" type="parTrans" cxnId="{F5392453-48B1-EB4C-A4AA-D48EB08ADC57}">
      <dgm:prSet/>
      <dgm:spPr/>
      <dgm:t>
        <a:bodyPr/>
        <a:lstStyle/>
        <a:p>
          <a:endParaRPr lang="en-US"/>
        </a:p>
      </dgm:t>
    </dgm:pt>
    <dgm:pt modelId="{4070B4B7-415C-144B-9E96-95154D295D3E}" type="pres">
      <dgm:prSet presAssocID="{59D4A2CF-5682-DA40-B3A7-C3A2F9EB76AF}" presName="Name0" presStyleCnt="0">
        <dgm:presLayoutVars>
          <dgm:chMax val="7"/>
          <dgm:chPref val="7"/>
          <dgm:dir/>
        </dgm:presLayoutVars>
      </dgm:prSet>
      <dgm:spPr/>
    </dgm:pt>
    <dgm:pt modelId="{09A871C7-06E8-3D40-AEAE-7D71278C5717}" type="pres">
      <dgm:prSet presAssocID="{59D4A2CF-5682-DA40-B3A7-C3A2F9EB76AF}" presName="Name1" presStyleCnt="0"/>
      <dgm:spPr/>
    </dgm:pt>
    <dgm:pt modelId="{11246544-BA02-F945-B91D-0104294B5F28}" type="pres">
      <dgm:prSet presAssocID="{59D4A2CF-5682-DA40-B3A7-C3A2F9EB76AF}" presName="cycle" presStyleCnt="0"/>
      <dgm:spPr/>
    </dgm:pt>
    <dgm:pt modelId="{9C76EC30-1B2E-DB49-A692-7D1735FA0D35}" type="pres">
      <dgm:prSet presAssocID="{59D4A2CF-5682-DA40-B3A7-C3A2F9EB76AF}" presName="srcNode" presStyleLbl="node1" presStyleIdx="0" presStyleCnt="4"/>
      <dgm:spPr/>
    </dgm:pt>
    <dgm:pt modelId="{A972FEE0-328A-4549-B983-DE24D5D60EC7}" type="pres">
      <dgm:prSet presAssocID="{59D4A2CF-5682-DA40-B3A7-C3A2F9EB76AF}" presName="conn" presStyleLbl="parChTrans1D2" presStyleIdx="0" presStyleCnt="1"/>
      <dgm:spPr/>
    </dgm:pt>
    <dgm:pt modelId="{B11B5145-C287-574E-9229-9249E490DE50}" type="pres">
      <dgm:prSet presAssocID="{59D4A2CF-5682-DA40-B3A7-C3A2F9EB76AF}" presName="extraNode" presStyleLbl="node1" presStyleIdx="0" presStyleCnt="4"/>
      <dgm:spPr/>
    </dgm:pt>
    <dgm:pt modelId="{B87E2745-5900-3246-A979-C105CC540597}" type="pres">
      <dgm:prSet presAssocID="{59D4A2CF-5682-DA40-B3A7-C3A2F9EB76AF}" presName="dstNode" presStyleLbl="node1" presStyleIdx="0" presStyleCnt="4"/>
      <dgm:spPr/>
    </dgm:pt>
    <dgm:pt modelId="{9FE5CAB1-35D8-CF4B-BD37-1172DF9CD331}" type="pres">
      <dgm:prSet presAssocID="{7E091C49-0DA0-384D-B065-BF4E9E002ECF}" presName="text_1" presStyleLbl="node1" presStyleIdx="0" presStyleCnt="4">
        <dgm:presLayoutVars>
          <dgm:bulletEnabled val="1"/>
        </dgm:presLayoutVars>
      </dgm:prSet>
      <dgm:spPr/>
    </dgm:pt>
    <dgm:pt modelId="{3A4835DB-5FE6-E345-A629-62A346F77AA7}" type="pres">
      <dgm:prSet presAssocID="{7E091C49-0DA0-384D-B065-BF4E9E002ECF}" presName="accent_1" presStyleCnt="0"/>
      <dgm:spPr/>
    </dgm:pt>
    <dgm:pt modelId="{95638A5D-241D-8642-A8AF-66FB32492432}" type="pres">
      <dgm:prSet presAssocID="{7E091C49-0DA0-384D-B065-BF4E9E002ECF}" presName="accentRepeatNode" presStyleLbl="solidFgAcc1" presStyleIdx="0" presStyleCnt="4"/>
      <dgm:spPr/>
    </dgm:pt>
    <dgm:pt modelId="{5405D070-DCC1-9E45-8F14-58A510978F61}" type="pres">
      <dgm:prSet presAssocID="{8240C25C-EE60-0C4F-87BD-029776C1C974}" presName="text_2" presStyleLbl="node1" presStyleIdx="1" presStyleCnt="4">
        <dgm:presLayoutVars>
          <dgm:bulletEnabled val="1"/>
        </dgm:presLayoutVars>
      </dgm:prSet>
      <dgm:spPr/>
    </dgm:pt>
    <dgm:pt modelId="{92A67F7E-764C-374C-93CC-93C7931E4B90}" type="pres">
      <dgm:prSet presAssocID="{8240C25C-EE60-0C4F-87BD-029776C1C974}" presName="accent_2" presStyleCnt="0"/>
      <dgm:spPr/>
    </dgm:pt>
    <dgm:pt modelId="{CB38AFDA-11E0-3D43-BCA6-8FC71BF2CC3D}" type="pres">
      <dgm:prSet presAssocID="{8240C25C-EE60-0C4F-87BD-029776C1C974}" presName="accentRepeatNode" presStyleLbl="solidFgAcc1" presStyleIdx="1" presStyleCnt="4"/>
      <dgm:spPr/>
    </dgm:pt>
    <dgm:pt modelId="{C125B225-7CDA-9C49-82B7-B98F135770E6}" type="pres">
      <dgm:prSet presAssocID="{0DD4AC38-65FB-8144-939A-E936FCA1BF2A}" presName="text_3" presStyleLbl="node1" presStyleIdx="2" presStyleCnt="4">
        <dgm:presLayoutVars>
          <dgm:bulletEnabled val="1"/>
        </dgm:presLayoutVars>
      </dgm:prSet>
      <dgm:spPr/>
    </dgm:pt>
    <dgm:pt modelId="{E72E09EE-0A24-0C47-9D58-403EEF576812}" type="pres">
      <dgm:prSet presAssocID="{0DD4AC38-65FB-8144-939A-E936FCA1BF2A}" presName="accent_3" presStyleCnt="0"/>
      <dgm:spPr/>
    </dgm:pt>
    <dgm:pt modelId="{C5A31123-FCBA-2E4B-BA42-14450A733799}" type="pres">
      <dgm:prSet presAssocID="{0DD4AC38-65FB-8144-939A-E936FCA1BF2A}" presName="accentRepeatNode" presStyleLbl="solidFgAcc1" presStyleIdx="2" presStyleCnt="4"/>
      <dgm:spPr/>
    </dgm:pt>
    <dgm:pt modelId="{8AF03995-872A-1947-879D-928D7406F5FD}" type="pres">
      <dgm:prSet presAssocID="{238498FD-52CF-D04F-803D-12AE2D1D9448}" presName="text_4" presStyleLbl="node1" presStyleIdx="3" presStyleCnt="4">
        <dgm:presLayoutVars>
          <dgm:bulletEnabled val="1"/>
        </dgm:presLayoutVars>
      </dgm:prSet>
      <dgm:spPr/>
    </dgm:pt>
    <dgm:pt modelId="{0F5BE77E-584E-E54D-AF2E-272A7CEF15C3}" type="pres">
      <dgm:prSet presAssocID="{238498FD-52CF-D04F-803D-12AE2D1D9448}" presName="accent_4" presStyleCnt="0"/>
      <dgm:spPr/>
    </dgm:pt>
    <dgm:pt modelId="{DA074697-11C4-C341-A4BB-D12AA23EFA3B}" type="pres">
      <dgm:prSet presAssocID="{238498FD-52CF-D04F-803D-12AE2D1D9448}" presName="accentRepeatNode" presStyleLbl="solidFgAcc1" presStyleIdx="3" presStyleCnt="4"/>
      <dgm:spPr/>
    </dgm:pt>
  </dgm:ptLst>
  <dgm:cxnLst>
    <dgm:cxn modelId="{FD77B912-96EC-8249-B804-79C43134EFCE}" type="presOf" srcId="{0DD4AC38-65FB-8144-939A-E936FCA1BF2A}" destId="{C125B225-7CDA-9C49-82B7-B98F135770E6}" srcOrd="0" destOrd="0" presId="urn:microsoft.com/office/officeart/2008/layout/VerticalCurvedList"/>
    <dgm:cxn modelId="{F5392453-48B1-EB4C-A4AA-D48EB08ADC57}" srcId="{59D4A2CF-5682-DA40-B3A7-C3A2F9EB76AF}" destId="{8240C25C-EE60-0C4F-87BD-029776C1C974}" srcOrd="1" destOrd="0" parTransId="{3A0995BB-2D3C-3547-8381-3FE4FFA115A2}" sibTransId="{87BDF288-30D5-7643-B54C-05654FA5D81C}"/>
    <dgm:cxn modelId="{74C42257-106E-5048-9C61-0F1539268C59}" type="presOf" srcId="{59D4A2CF-5682-DA40-B3A7-C3A2F9EB76AF}" destId="{4070B4B7-415C-144B-9E96-95154D295D3E}" srcOrd="0" destOrd="0" presId="urn:microsoft.com/office/officeart/2008/layout/VerticalCurvedList"/>
    <dgm:cxn modelId="{24BC6759-4A93-B747-9D6D-2B6C67354080}" type="presOf" srcId="{F2633DA8-9A54-9642-9595-6CDE33237BFC}" destId="{A972FEE0-328A-4549-B983-DE24D5D60EC7}" srcOrd="0" destOrd="0" presId="urn:microsoft.com/office/officeart/2008/layout/VerticalCurvedList"/>
    <dgm:cxn modelId="{B0A36C71-239A-584A-BDD8-85ABBC7D612D}" type="presOf" srcId="{7E091C49-0DA0-384D-B065-BF4E9E002ECF}" destId="{9FE5CAB1-35D8-CF4B-BD37-1172DF9CD331}" srcOrd="0" destOrd="0" presId="urn:microsoft.com/office/officeart/2008/layout/VerticalCurvedList"/>
    <dgm:cxn modelId="{B4A929A0-92DD-3944-B62A-2E34C15500BE}" type="presOf" srcId="{238498FD-52CF-D04F-803D-12AE2D1D9448}" destId="{8AF03995-872A-1947-879D-928D7406F5FD}" srcOrd="0" destOrd="0" presId="urn:microsoft.com/office/officeart/2008/layout/VerticalCurvedList"/>
    <dgm:cxn modelId="{30D4EBA5-CB9C-344E-9E8E-3551305B245B}" srcId="{59D4A2CF-5682-DA40-B3A7-C3A2F9EB76AF}" destId="{7E091C49-0DA0-384D-B065-BF4E9E002ECF}" srcOrd="0" destOrd="0" parTransId="{D02DBCEE-14EA-3A42-8D04-E10A3BE4956F}" sibTransId="{F2633DA8-9A54-9642-9595-6CDE33237BFC}"/>
    <dgm:cxn modelId="{B03A84B6-79E7-944D-87EE-C3055C9A98AD}" type="presOf" srcId="{8240C25C-EE60-0C4F-87BD-029776C1C974}" destId="{5405D070-DCC1-9E45-8F14-58A510978F61}" srcOrd="0" destOrd="0" presId="urn:microsoft.com/office/officeart/2008/layout/VerticalCurvedList"/>
    <dgm:cxn modelId="{DF6F78F5-7262-034C-81C5-D6ED09575733}" srcId="{59D4A2CF-5682-DA40-B3A7-C3A2F9EB76AF}" destId="{238498FD-52CF-D04F-803D-12AE2D1D9448}" srcOrd="3" destOrd="0" parTransId="{7AB76614-33F8-F94B-AFA6-DBAA0D2334B6}" sibTransId="{35B2624A-8B12-FE4C-A8B4-27C6D084C7D8}"/>
    <dgm:cxn modelId="{1A59DAFA-C804-4B45-81E4-CAA4C6C5E09F}" srcId="{59D4A2CF-5682-DA40-B3A7-C3A2F9EB76AF}" destId="{0DD4AC38-65FB-8144-939A-E936FCA1BF2A}" srcOrd="2" destOrd="0" parTransId="{27427BF9-2DAA-0B41-8D08-454FD1137664}" sibTransId="{55C272B9-9DBA-5C40-AF7F-28AB17EB0146}"/>
    <dgm:cxn modelId="{1BCFB8F8-93C0-F747-9E2E-AA786EDE068D}" type="presParOf" srcId="{4070B4B7-415C-144B-9E96-95154D295D3E}" destId="{09A871C7-06E8-3D40-AEAE-7D71278C5717}" srcOrd="0" destOrd="0" presId="urn:microsoft.com/office/officeart/2008/layout/VerticalCurvedList"/>
    <dgm:cxn modelId="{0248E2BD-0296-1C42-A22A-D4DB6125FC51}" type="presParOf" srcId="{09A871C7-06E8-3D40-AEAE-7D71278C5717}" destId="{11246544-BA02-F945-B91D-0104294B5F28}" srcOrd="0" destOrd="0" presId="urn:microsoft.com/office/officeart/2008/layout/VerticalCurvedList"/>
    <dgm:cxn modelId="{7069E32B-7A35-5846-BF10-F799074CD8C9}" type="presParOf" srcId="{11246544-BA02-F945-B91D-0104294B5F28}" destId="{9C76EC30-1B2E-DB49-A692-7D1735FA0D35}" srcOrd="0" destOrd="0" presId="urn:microsoft.com/office/officeart/2008/layout/VerticalCurvedList"/>
    <dgm:cxn modelId="{665B405B-0DA8-3347-84CA-C250F36DD163}" type="presParOf" srcId="{11246544-BA02-F945-B91D-0104294B5F28}" destId="{A972FEE0-328A-4549-B983-DE24D5D60EC7}" srcOrd="1" destOrd="0" presId="urn:microsoft.com/office/officeart/2008/layout/VerticalCurvedList"/>
    <dgm:cxn modelId="{798A4B74-F46C-3A48-85D9-C654E17996DD}" type="presParOf" srcId="{11246544-BA02-F945-B91D-0104294B5F28}" destId="{B11B5145-C287-574E-9229-9249E490DE50}" srcOrd="2" destOrd="0" presId="urn:microsoft.com/office/officeart/2008/layout/VerticalCurvedList"/>
    <dgm:cxn modelId="{88A59267-F368-B840-9B07-072FB836C3CF}" type="presParOf" srcId="{11246544-BA02-F945-B91D-0104294B5F28}" destId="{B87E2745-5900-3246-A979-C105CC540597}" srcOrd="3" destOrd="0" presId="urn:microsoft.com/office/officeart/2008/layout/VerticalCurvedList"/>
    <dgm:cxn modelId="{409EC8AB-BD9E-444E-883D-9DBAAF83A3D5}" type="presParOf" srcId="{09A871C7-06E8-3D40-AEAE-7D71278C5717}" destId="{9FE5CAB1-35D8-CF4B-BD37-1172DF9CD331}" srcOrd="1" destOrd="0" presId="urn:microsoft.com/office/officeart/2008/layout/VerticalCurvedList"/>
    <dgm:cxn modelId="{318CA6B9-4458-2A4B-8640-BD7483C97085}" type="presParOf" srcId="{09A871C7-06E8-3D40-AEAE-7D71278C5717}" destId="{3A4835DB-5FE6-E345-A629-62A346F77AA7}" srcOrd="2" destOrd="0" presId="urn:microsoft.com/office/officeart/2008/layout/VerticalCurvedList"/>
    <dgm:cxn modelId="{FEE0F610-AA32-0A4A-AC97-620CDC2FCEB8}" type="presParOf" srcId="{3A4835DB-5FE6-E345-A629-62A346F77AA7}" destId="{95638A5D-241D-8642-A8AF-66FB32492432}" srcOrd="0" destOrd="0" presId="urn:microsoft.com/office/officeart/2008/layout/VerticalCurvedList"/>
    <dgm:cxn modelId="{E0F2DD9F-45F6-9546-9E87-E80AA6458D94}" type="presParOf" srcId="{09A871C7-06E8-3D40-AEAE-7D71278C5717}" destId="{5405D070-DCC1-9E45-8F14-58A510978F61}" srcOrd="3" destOrd="0" presId="urn:microsoft.com/office/officeart/2008/layout/VerticalCurvedList"/>
    <dgm:cxn modelId="{11133FDA-8A40-6449-B162-AA9EC8CE00C2}" type="presParOf" srcId="{09A871C7-06E8-3D40-AEAE-7D71278C5717}" destId="{92A67F7E-764C-374C-93CC-93C7931E4B90}" srcOrd="4" destOrd="0" presId="urn:microsoft.com/office/officeart/2008/layout/VerticalCurvedList"/>
    <dgm:cxn modelId="{07133AB4-45C4-A848-9197-BCE8C4F265B8}" type="presParOf" srcId="{92A67F7E-764C-374C-93CC-93C7931E4B90}" destId="{CB38AFDA-11E0-3D43-BCA6-8FC71BF2CC3D}" srcOrd="0" destOrd="0" presId="urn:microsoft.com/office/officeart/2008/layout/VerticalCurvedList"/>
    <dgm:cxn modelId="{8644E5E1-4A68-CB49-AC83-2687A442CA65}" type="presParOf" srcId="{09A871C7-06E8-3D40-AEAE-7D71278C5717}" destId="{C125B225-7CDA-9C49-82B7-B98F135770E6}" srcOrd="5" destOrd="0" presId="urn:microsoft.com/office/officeart/2008/layout/VerticalCurvedList"/>
    <dgm:cxn modelId="{EC6B8123-276D-E44A-8D48-4387DFE4B520}" type="presParOf" srcId="{09A871C7-06E8-3D40-AEAE-7D71278C5717}" destId="{E72E09EE-0A24-0C47-9D58-403EEF576812}" srcOrd="6" destOrd="0" presId="urn:microsoft.com/office/officeart/2008/layout/VerticalCurvedList"/>
    <dgm:cxn modelId="{21C19EF1-2A32-3246-BA34-23D92202F564}" type="presParOf" srcId="{E72E09EE-0A24-0C47-9D58-403EEF576812}" destId="{C5A31123-FCBA-2E4B-BA42-14450A733799}" srcOrd="0" destOrd="0" presId="urn:microsoft.com/office/officeart/2008/layout/VerticalCurvedList"/>
    <dgm:cxn modelId="{A8BC7177-4161-BF49-B2D8-6865842051F1}" type="presParOf" srcId="{09A871C7-06E8-3D40-AEAE-7D71278C5717}" destId="{8AF03995-872A-1947-879D-928D7406F5FD}" srcOrd="7" destOrd="0" presId="urn:microsoft.com/office/officeart/2008/layout/VerticalCurvedList"/>
    <dgm:cxn modelId="{5BAA043A-F166-5441-A633-DD6A488CF759}" type="presParOf" srcId="{09A871C7-06E8-3D40-AEAE-7D71278C5717}" destId="{0F5BE77E-584E-E54D-AF2E-272A7CEF15C3}" srcOrd="8" destOrd="0" presId="urn:microsoft.com/office/officeart/2008/layout/VerticalCurvedList"/>
    <dgm:cxn modelId="{D20705F1-7C3A-6440-8975-614BC9AEDD8F}" type="presParOf" srcId="{0F5BE77E-584E-E54D-AF2E-272A7CEF15C3}" destId="{DA074697-11C4-C341-A4BB-D12AA23EFA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F39BB-1574-2345-83FD-B49A27B7222C}" type="doc">
      <dgm:prSet loTypeId="urn:microsoft.com/office/officeart/2005/8/layout/chevron2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88DE0DFB-7BF8-2847-8A5A-02227E761D86}">
      <dgm:prSet phldrT="[Text]"/>
      <dgm:spPr/>
      <dgm:t>
        <a:bodyPr/>
        <a:lstStyle/>
        <a:p>
          <a:endParaRPr lang="en-US" dirty="0"/>
        </a:p>
      </dgm:t>
    </dgm:pt>
    <dgm:pt modelId="{F0726721-C422-664A-BBCC-7EADBED1D269}" type="parTrans" cxnId="{065D67C1-1A33-5B48-82FB-63AF4CA15561}">
      <dgm:prSet/>
      <dgm:spPr/>
      <dgm:t>
        <a:bodyPr/>
        <a:lstStyle/>
        <a:p>
          <a:endParaRPr lang="en-US"/>
        </a:p>
      </dgm:t>
    </dgm:pt>
    <dgm:pt modelId="{B5A5B4D3-7878-D347-86CD-4A8E5DE7B4FF}" type="sibTrans" cxnId="{065D67C1-1A33-5B48-82FB-63AF4CA15561}">
      <dgm:prSet/>
      <dgm:spPr/>
      <dgm:t>
        <a:bodyPr/>
        <a:lstStyle/>
        <a:p>
          <a:endParaRPr lang="en-US"/>
        </a:p>
      </dgm:t>
    </dgm:pt>
    <dgm:pt modelId="{AF6D69A4-3B82-C34E-99C1-73C047C510EC}">
      <dgm:prSet/>
      <dgm:spPr>
        <a:solidFill>
          <a:schemeClr val="l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en-US" dirty="0"/>
            <a:t>We are using FB prophet to forecast future performance for brand goal setting. </a:t>
          </a:r>
        </a:p>
      </dgm:t>
    </dgm:pt>
    <dgm:pt modelId="{FAF291EB-CF1E-AD4F-85E0-1A542A4D3EC6}" type="parTrans" cxnId="{793A6C7B-9B41-074E-8FA4-E0AD8F754E7E}">
      <dgm:prSet/>
      <dgm:spPr/>
      <dgm:t>
        <a:bodyPr/>
        <a:lstStyle/>
        <a:p>
          <a:endParaRPr lang="en-US"/>
        </a:p>
      </dgm:t>
    </dgm:pt>
    <dgm:pt modelId="{2C4B81B7-B4A2-8649-ABC8-D40808C119D9}" type="sibTrans" cxnId="{793A6C7B-9B41-074E-8FA4-E0AD8F754E7E}">
      <dgm:prSet/>
      <dgm:spPr/>
      <dgm:t>
        <a:bodyPr/>
        <a:lstStyle/>
        <a:p>
          <a:endParaRPr lang="en-US"/>
        </a:p>
      </dgm:t>
    </dgm:pt>
    <dgm:pt modelId="{666EA75B-30A3-7A4B-827A-137E1505D191}">
      <dgm:prSet phldrT="[Text]"/>
      <dgm:spPr>
        <a:solidFill>
          <a:schemeClr val="l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en-US" dirty="0"/>
            <a:t>We will use prediction modeling for Promotions, Spotlight, and Positivity message types. </a:t>
          </a:r>
        </a:p>
      </dgm:t>
    </dgm:pt>
    <dgm:pt modelId="{688A7755-AE12-A24D-8EA2-9E3733853B70}" type="parTrans" cxnId="{9CAD3CF3-8792-6749-9427-10F97F34CE36}">
      <dgm:prSet/>
      <dgm:spPr/>
      <dgm:t>
        <a:bodyPr/>
        <a:lstStyle/>
        <a:p>
          <a:endParaRPr lang="en-US"/>
        </a:p>
      </dgm:t>
    </dgm:pt>
    <dgm:pt modelId="{99FA08C4-2334-F947-9DF4-25C5C40B25ED}" type="sibTrans" cxnId="{9CAD3CF3-8792-6749-9427-10F97F34CE36}">
      <dgm:prSet/>
      <dgm:spPr/>
      <dgm:t>
        <a:bodyPr/>
        <a:lstStyle/>
        <a:p>
          <a:endParaRPr lang="en-US"/>
        </a:p>
      </dgm:t>
    </dgm:pt>
    <dgm:pt modelId="{5B7668F9-9650-FC49-AD5C-9CACF9A37B14}">
      <dgm:prSet phldrT="[Text]"/>
      <dgm:spPr/>
      <dgm:t>
        <a:bodyPr/>
        <a:lstStyle/>
        <a:p>
          <a:endParaRPr lang="en-US" dirty="0"/>
        </a:p>
      </dgm:t>
    </dgm:pt>
    <dgm:pt modelId="{A1D0BA75-D741-7548-A636-8FDAAC11545F}" type="sibTrans" cxnId="{CD4F9B04-3105-1140-A69A-DCF664859D49}">
      <dgm:prSet/>
      <dgm:spPr/>
      <dgm:t>
        <a:bodyPr/>
        <a:lstStyle/>
        <a:p>
          <a:endParaRPr lang="en-US"/>
        </a:p>
      </dgm:t>
    </dgm:pt>
    <dgm:pt modelId="{313FF29E-F70D-9F48-BFA2-D1A9219B6846}" type="parTrans" cxnId="{CD4F9B04-3105-1140-A69A-DCF664859D49}">
      <dgm:prSet/>
      <dgm:spPr/>
      <dgm:t>
        <a:bodyPr/>
        <a:lstStyle/>
        <a:p>
          <a:endParaRPr lang="en-US"/>
        </a:p>
      </dgm:t>
    </dgm:pt>
    <dgm:pt modelId="{2E0AADAE-D1B9-544A-9915-D77D086CE20F}">
      <dgm:prSet phldrT="[Text]"/>
      <dgm:spPr>
        <a:solidFill>
          <a:schemeClr val="l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en-US" dirty="0"/>
            <a:t>Prediction modeling will be based on 5 criteria:  Impressions, URL Clicks, Likes, Retweets, and Replies.  </a:t>
          </a:r>
        </a:p>
      </dgm:t>
    </dgm:pt>
    <dgm:pt modelId="{3C48BE81-7D10-444C-A5BF-C8E60878EA6B}" type="parTrans" cxnId="{A4A46555-255C-DC47-9B13-014690673AF6}">
      <dgm:prSet/>
      <dgm:spPr/>
      <dgm:t>
        <a:bodyPr/>
        <a:lstStyle/>
        <a:p>
          <a:endParaRPr lang="en-US"/>
        </a:p>
      </dgm:t>
    </dgm:pt>
    <dgm:pt modelId="{EBA814BB-1CB4-254C-BDD9-A24253A066F5}" type="sibTrans" cxnId="{A4A46555-255C-DC47-9B13-014690673AF6}">
      <dgm:prSet/>
      <dgm:spPr/>
      <dgm:t>
        <a:bodyPr/>
        <a:lstStyle/>
        <a:p>
          <a:endParaRPr lang="en-US"/>
        </a:p>
      </dgm:t>
    </dgm:pt>
    <dgm:pt modelId="{8E1D11E9-6ED2-C441-80B0-FEE3C95E8053}">
      <dgm:prSet phldrT="[Text]"/>
      <dgm:spPr/>
      <dgm:t>
        <a:bodyPr/>
        <a:lstStyle/>
        <a:p>
          <a:endParaRPr lang="en-US" dirty="0"/>
        </a:p>
      </dgm:t>
    </dgm:pt>
    <dgm:pt modelId="{FACD6AAF-5FA8-AA44-81F6-B76104393A87}" type="sibTrans" cxnId="{4FB75D50-4D65-984B-9080-BED4057A463B}">
      <dgm:prSet/>
      <dgm:spPr/>
      <dgm:t>
        <a:bodyPr/>
        <a:lstStyle/>
        <a:p>
          <a:endParaRPr lang="en-US"/>
        </a:p>
      </dgm:t>
    </dgm:pt>
    <dgm:pt modelId="{7EBEC6E8-B2AB-5A43-ADBA-5D3F45A2F8E3}" type="parTrans" cxnId="{4FB75D50-4D65-984B-9080-BED4057A463B}">
      <dgm:prSet/>
      <dgm:spPr/>
      <dgm:t>
        <a:bodyPr/>
        <a:lstStyle/>
        <a:p>
          <a:endParaRPr lang="en-US"/>
        </a:p>
      </dgm:t>
    </dgm:pt>
    <dgm:pt modelId="{E265F38B-6B46-1444-8C1D-B1B4BE0E4B8B}" type="pres">
      <dgm:prSet presAssocID="{419F39BB-1574-2345-83FD-B49A27B7222C}" presName="linearFlow" presStyleCnt="0">
        <dgm:presLayoutVars>
          <dgm:dir/>
          <dgm:animLvl val="lvl"/>
          <dgm:resizeHandles val="exact"/>
        </dgm:presLayoutVars>
      </dgm:prSet>
      <dgm:spPr/>
    </dgm:pt>
    <dgm:pt modelId="{CE571872-8CDB-6943-894D-34742AE89B9B}" type="pres">
      <dgm:prSet presAssocID="{88DE0DFB-7BF8-2847-8A5A-02227E761D86}" presName="composite" presStyleCnt="0"/>
      <dgm:spPr/>
    </dgm:pt>
    <dgm:pt modelId="{E118C0F9-44FE-6B40-814B-85DD37B8A5A3}" type="pres">
      <dgm:prSet presAssocID="{88DE0DFB-7BF8-2847-8A5A-02227E761D86}" presName="parentText" presStyleLbl="alignNode1" presStyleIdx="0" presStyleCnt="3" custAng="16200000" custScaleX="69886" custScaleY="69613">
        <dgm:presLayoutVars>
          <dgm:chMax val="1"/>
          <dgm:bulletEnabled val="1"/>
        </dgm:presLayoutVars>
      </dgm:prSet>
      <dgm:spPr/>
    </dgm:pt>
    <dgm:pt modelId="{49D61096-BC90-A14D-AD7E-C6E39CD1F1E8}" type="pres">
      <dgm:prSet presAssocID="{88DE0DFB-7BF8-2847-8A5A-02227E761D86}" presName="descendantText" presStyleLbl="alignAcc1" presStyleIdx="0" presStyleCnt="3" custLinFactNeighborX="-204" custLinFactNeighborY="-4187">
        <dgm:presLayoutVars>
          <dgm:bulletEnabled val="1"/>
        </dgm:presLayoutVars>
      </dgm:prSet>
      <dgm:spPr/>
    </dgm:pt>
    <dgm:pt modelId="{5A371A01-AA15-D44D-BFBC-0D7060E27E1D}" type="pres">
      <dgm:prSet presAssocID="{B5A5B4D3-7878-D347-86CD-4A8E5DE7B4FF}" presName="sp" presStyleCnt="0"/>
      <dgm:spPr/>
    </dgm:pt>
    <dgm:pt modelId="{D83E3E1B-088B-2A47-B7E1-DE6884491AFA}" type="pres">
      <dgm:prSet presAssocID="{8E1D11E9-6ED2-C441-80B0-FEE3C95E8053}" presName="composite" presStyleCnt="0"/>
      <dgm:spPr/>
    </dgm:pt>
    <dgm:pt modelId="{282C5AC6-7937-3C40-9DA5-526791734E4E}" type="pres">
      <dgm:prSet presAssocID="{8E1D11E9-6ED2-C441-80B0-FEE3C95E8053}" presName="parentText" presStyleLbl="alignNode1" presStyleIdx="1" presStyleCnt="3" custAng="16200000" custScaleX="69886" custScaleY="69613">
        <dgm:presLayoutVars>
          <dgm:chMax val="1"/>
          <dgm:bulletEnabled val="1"/>
        </dgm:presLayoutVars>
      </dgm:prSet>
      <dgm:spPr/>
    </dgm:pt>
    <dgm:pt modelId="{DC2B5A68-46BC-BF4E-A91B-3F9BB6E6D1D0}" type="pres">
      <dgm:prSet presAssocID="{8E1D11E9-6ED2-C441-80B0-FEE3C95E8053}" presName="descendantText" presStyleLbl="alignAcc1" presStyleIdx="1" presStyleCnt="3">
        <dgm:presLayoutVars>
          <dgm:bulletEnabled val="1"/>
        </dgm:presLayoutVars>
      </dgm:prSet>
      <dgm:spPr/>
    </dgm:pt>
    <dgm:pt modelId="{FE967CE0-F624-A443-999A-275216026B61}" type="pres">
      <dgm:prSet presAssocID="{FACD6AAF-5FA8-AA44-81F6-B76104393A87}" presName="sp" presStyleCnt="0"/>
      <dgm:spPr/>
    </dgm:pt>
    <dgm:pt modelId="{C71CA7FC-DF17-E94C-9CB5-A222268A9536}" type="pres">
      <dgm:prSet presAssocID="{5B7668F9-9650-FC49-AD5C-9CACF9A37B14}" presName="composite" presStyleCnt="0"/>
      <dgm:spPr/>
    </dgm:pt>
    <dgm:pt modelId="{1B486AA1-4CB6-BB43-96AB-EF49D5BD7123}" type="pres">
      <dgm:prSet presAssocID="{5B7668F9-9650-FC49-AD5C-9CACF9A37B14}" presName="parentText" presStyleLbl="alignNode1" presStyleIdx="2" presStyleCnt="3" custAng="16200000" custScaleX="69886" custScaleY="69613">
        <dgm:presLayoutVars>
          <dgm:chMax val="1"/>
          <dgm:bulletEnabled val="1"/>
        </dgm:presLayoutVars>
      </dgm:prSet>
      <dgm:spPr/>
    </dgm:pt>
    <dgm:pt modelId="{E6CCF255-F3AE-2042-AE11-DEF878E05969}" type="pres">
      <dgm:prSet presAssocID="{5B7668F9-9650-FC49-AD5C-9CACF9A37B1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D4F9B04-3105-1140-A69A-DCF664859D49}" srcId="{419F39BB-1574-2345-83FD-B49A27B7222C}" destId="{5B7668F9-9650-FC49-AD5C-9CACF9A37B14}" srcOrd="2" destOrd="0" parTransId="{313FF29E-F70D-9F48-BFA2-D1A9219B6846}" sibTransId="{A1D0BA75-D741-7548-A636-8FDAAC11545F}"/>
    <dgm:cxn modelId="{1F837C34-3554-E44C-BA63-DEA0A30D782B}" type="presOf" srcId="{AF6D69A4-3B82-C34E-99C1-73C047C510EC}" destId="{49D61096-BC90-A14D-AD7E-C6E39CD1F1E8}" srcOrd="0" destOrd="0" presId="urn:microsoft.com/office/officeart/2005/8/layout/chevron2"/>
    <dgm:cxn modelId="{4FB75D50-4D65-984B-9080-BED4057A463B}" srcId="{419F39BB-1574-2345-83FD-B49A27B7222C}" destId="{8E1D11E9-6ED2-C441-80B0-FEE3C95E8053}" srcOrd="1" destOrd="0" parTransId="{7EBEC6E8-B2AB-5A43-ADBA-5D3F45A2F8E3}" sibTransId="{FACD6AAF-5FA8-AA44-81F6-B76104393A87}"/>
    <dgm:cxn modelId="{A4A46555-255C-DC47-9B13-014690673AF6}" srcId="{5B7668F9-9650-FC49-AD5C-9CACF9A37B14}" destId="{2E0AADAE-D1B9-544A-9915-D77D086CE20F}" srcOrd="0" destOrd="0" parTransId="{3C48BE81-7D10-444C-A5BF-C8E60878EA6B}" sibTransId="{EBA814BB-1CB4-254C-BDD9-A24253A066F5}"/>
    <dgm:cxn modelId="{793A6C7B-9B41-074E-8FA4-E0AD8F754E7E}" srcId="{88DE0DFB-7BF8-2847-8A5A-02227E761D86}" destId="{AF6D69A4-3B82-C34E-99C1-73C047C510EC}" srcOrd="0" destOrd="0" parTransId="{FAF291EB-CF1E-AD4F-85E0-1A542A4D3EC6}" sibTransId="{2C4B81B7-B4A2-8649-ABC8-D40808C119D9}"/>
    <dgm:cxn modelId="{76EA26A0-08B1-3F49-AE96-5001AC8EB23E}" type="presOf" srcId="{88DE0DFB-7BF8-2847-8A5A-02227E761D86}" destId="{E118C0F9-44FE-6B40-814B-85DD37B8A5A3}" srcOrd="0" destOrd="0" presId="urn:microsoft.com/office/officeart/2005/8/layout/chevron2"/>
    <dgm:cxn modelId="{017C3BAA-EF48-274F-BC99-D61CDC8498EF}" type="presOf" srcId="{666EA75B-30A3-7A4B-827A-137E1505D191}" destId="{DC2B5A68-46BC-BF4E-A91B-3F9BB6E6D1D0}" srcOrd="0" destOrd="0" presId="urn:microsoft.com/office/officeart/2005/8/layout/chevron2"/>
    <dgm:cxn modelId="{C3BC2AAE-104F-9544-B64D-BDE0CE7C6729}" type="presOf" srcId="{2E0AADAE-D1B9-544A-9915-D77D086CE20F}" destId="{E6CCF255-F3AE-2042-AE11-DEF878E05969}" srcOrd="0" destOrd="0" presId="urn:microsoft.com/office/officeart/2005/8/layout/chevron2"/>
    <dgm:cxn modelId="{065D67C1-1A33-5B48-82FB-63AF4CA15561}" srcId="{419F39BB-1574-2345-83FD-B49A27B7222C}" destId="{88DE0DFB-7BF8-2847-8A5A-02227E761D86}" srcOrd="0" destOrd="0" parTransId="{F0726721-C422-664A-BBCC-7EADBED1D269}" sibTransId="{B5A5B4D3-7878-D347-86CD-4A8E5DE7B4FF}"/>
    <dgm:cxn modelId="{A00854D9-939D-4E47-9DC8-63209D7C15F3}" type="presOf" srcId="{8E1D11E9-6ED2-C441-80B0-FEE3C95E8053}" destId="{282C5AC6-7937-3C40-9DA5-526791734E4E}" srcOrd="0" destOrd="0" presId="urn:microsoft.com/office/officeart/2005/8/layout/chevron2"/>
    <dgm:cxn modelId="{BBA5FFE8-71DA-2C4D-B9F1-DA91E8760C97}" type="presOf" srcId="{419F39BB-1574-2345-83FD-B49A27B7222C}" destId="{E265F38B-6B46-1444-8C1D-B1B4BE0E4B8B}" srcOrd="0" destOrd="0" presId="urn:microsoft.com/office/officeart/2005/8/layout/chevron2"/>
    <dgm:cxn modelId="{914FF0F0-5838-1E45-BFD9-24785EC31F54}" type="presOf" srcId="{5B7668F9-9650-FC49-AD5C-9CACF9A37B14}" destId="{1B486AA1-4CB6-BB43-96AB-EF49D5BD7123}" srcOrd="0" destOrd="0" presId="urn:microsoft.com/office/officeart/2005/8/layout/chevron2"/>
    <dgm:cxn modelId="{9CAD3CF3-8792-6749-9427-10F97F34CE36}" srcId="{8E1D11E9-6ED2-C441-80B0-FEE3C95E8053}" destId="{666EA75B-30A3-7A4B-827A-137E1505D191}" srcOrd="0" destOrd="0" parTransId="{688A7755-AE12-A24D-8EA2-9E3733853B70}" sibTransId="{99FA08C4-2334-F947-9DF4-25C5C40B25ED}"/>
    <dgm:cxn modelId="{44396151-A53C-0241-AC41-A3F93A3DA63C}" type="presParOf" srcId="{E265F38B-6B46-1444-8C1D-B1B4BE0E4B8B}" destId="{CE571872-8CDB-6943-894D-34742AE89B9B}" srcOrd="0" destOrd="0" presId="urn:microsoft.com/office/officeart/2005/8/layout/chevron2"/>
    <dgm:cxn modelId="{E341FDF4-2F9D-724B-B6E6-769C6C9D09BD}" type="presParOf" srcId="{CE571872-8CDB-6943-894D-34742AE89B9B}" destId="{E118C0F9-44FE-6B40-814B-85DD37B8A5A3}" srcOrd="0" destOrd="0" presId="urn:microsoft.com/office/officeart/2005/8/layout/chevron2"/>
    <dgm:cxn modelId="{78373534-0997-5643-B5FC-73E60AFBB925}" type="presParOf" srcId="{CE571872-8CDB-6943-894D-34742AE89B9B}" destId="{49D61096-BC90-A14D-AD7E-C6E39CD1F1E8}" srcOrd="1" destOrd="0" presId="urn:microsoft.com/office/officeart/2005/8/layout/chevron2"/>
    <dgm:cxn modelId="{85372DFE-2BE9-4046-88D2-24EDFB15C38E}" type="presParOf" srcId="{E265F38B-6B46-1444-8C1D-B1B4BE0E4B8B}" destId="{5A371A01-AA15-D44D-BFBC-0D7060E27E1D}" srcOrd="1" destOrd="0" presId="urn:microsoft.com/office/officeart/2005/8/layout/chevron2"/>
    <dgm:cxn modelId="{393C84D5-788B-1C4A-A46C-A57F39914E13}" type="presParOf" srcId="{E265F38B-6B46-1444-8C1D-B1B4BE0E4B8B}" destId="{D83E3E1B-088B-2A47-B7E1-DE6884491AFA}" srcOrd="2" destOrd="0" presId="urn:microsoft.com/office/officeart/2005/8/layout/chevron2"/>
    <dgm:cxn modelId="{BD4EAEAC-8E9B-B743-A651-EA9A76D6C5FD}" type="presParOf" srcId="{D83E3E1B-088B-2A47-B7E1-DE6884491AFA}" destId="{282C5AC6-7937-3C40-9DA5-526791734E4E}" srcOrd="0" destOrd="0" presId="urn:microsoft.com/office/officeart/2005/8/layout/chevron2"/>
    <dgm:cxn modelId="{608D08D4-9CC3-3B46-B31C-DD10D300B8D6}" type="presParOf" srcId="{D83E3E1B-088B-2A47-B7E1-DE6884491AFA}" destId="{DC2B5A68-46BC-BF4E-A91B-3F9BB6E6D1D0}" srcOrd="1" destOrd="0" presId="urn:microsoft.com/office/officeart/2005/8/layout/chevron2"/>
    <dgm:cxn modelId="{134DCE69-5DA5-4341-AF9F-9ECFBFEDB7E4}" type="presParOf" srcId="{E265F38B-6B46-1444-8C1D-B1B4BE0E4B8B}" destId="{FE967CE0-F624-A443-999A-275216026B61}" srcOrd="3" destOrd="0" presId="urn:microsoft.com/office/officeart/2005/8/layout/chevron2"/>
    <dgm:cxn modelId="{5C2F054E-78A8-5E4F-A78D-1F367764A9CF}" type="presParOf" srcId="{E265F38B-6B46-1444-8C1D-B1B4BE0E4B8B}" destId="{C71CA7FC-DF17-E94C-9CB5-A222268A9536}" srcOrd="4" destOrd="0" presId="urn:microsoft.com/office/officeart/2005/8/layout/chevron2"/>
    <dgm:cxn modelId="{1D82516E-7B49-3B43-9C3D-97E85B653E95}" type="presParOf" srcId="{C71CA7FC-DF17-E94C-9CB5-A222268A9536}" destId="{1B486AA1-4CB6-BB43-96AB-EF49D5BD7123}" srcOrd="0" destOrd="0" presId="urn:microsoft.com/office/officeart/2005/8/layout/chevron2"/>
    <dgm:cxn modelId="{316A3D07-6741-B545-91BA-71867BCD0626}" type="presParOf" srcId="{C71CA7FC-DF17-E94C-9CB5-A222268A9536}" destId="{E6CCF255-F3AE-2042-AE11-DEF878E0596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D4A2CF-5682-DA40-B3A7-C3A2F9EB76AF}" type="doc">
      <dgm:prSet loTypeId="urn:microsoft.com/office/officeart/2005/8/layout/targe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091C49-0DA0-384D-B065-BF4E9E002ECF}">
      <dgm:prSet phldrT="[Text]"/>
      <dgm:spPr>
        <a:solidFill>
          <a:schemeClr val="bg2">
            <a:lumMod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 Import dependencies and clean data frame to correct date format. </a:t>
          </a:r>
        </a:p>
      </dgm:t>
    </dgm:pt>
    <dgm:pt modelId="{D02DBCEE-14EA-3A42-8D04-E10A3BE4956F}" type="parTrans" cxnId="{30D4EBA5-CB9C-344E-9E8E-3551305B245B}">
      <dgm:prSet/>
      <dgm:spPr/>
      <dgm:t>
        <a:bodyPr/>
        <a:lstStyle/>
        <a:p>
          <a:endParaRPr lang="en-US"/>
        </a:p>
      </dgm:t>
    </dgm:pt>
    <dgm:pt modelId="{F2633DA8-9A54-9642-9595-6CDE33237BFC}" type="sibTrans" cxnId="{30D4EBA5-CB9C-344E-9E8E-3551305B245B}">
      <dgm:prSet/>
      <dgm:spPr/>
      <dgm:t>
        <a:bodyPr/>
        <a:lstStyle/>
        <a:p>
          <a:endParaRPr lang="en-US"/>
        </a:p>
      </dgm:t>
    </dgm:pt>
    <dgm:pt modelId="{238498FD-52CF-D04F-803D-12AE2D1D9448}">
      <dgm:prSet/>
      <dgm:spPr>
        <a:solidFill>
          <a:schemeClr val="bg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Select the type of brand message (e.g. “</a:t>
          </a:r>
          <a:r>
            <a:rPr lang="en-US" b="1" dirty="0"/>
            <a:t>Promotions</a:t>
          </a:r>
          <a:r>
            <a:rPr lang="en-US" dirty="0"/>
            <a:t>”)</a:t>
          </a:r>
          <a:endParaRPr lang="en-US" dirty="0">
            <a:solidFill>
              <a:schemeClr val="bg1"/>
            </a:solidFill>
          </a:endParaRPr>
        </a:p>
      </dgm:t>
    </dgm:pt>
    <dgm:pt modelId="{35B2624A-8B12-FE4C-A8B4-27C6D084C7D8}" type="sibTrans" cxnId="{DF6F78F5-7262-034C-81C5-D6ED09575733}">
      <dgm:prSet/>
      <dgm:spPr/>
      <dgm:t>
        <a:bodyPr/>
        <a:lstStyle/>
        <a:p>
          <a:endParaRPr lang="en-US"/>
        </a:p>
      </dgm:t>
    </dgm:pt>
    <dgm:pt modelId="{7AB76614-33F8-F94B-AFA6-DBAA0D2334B6}" type="parTrans" cxnId="{DF6F78F5-7262-034C-81C5-D6ED09575733}">
      <dgm:prSet/>
      <dgm:spPr/>
      <dgm:t>
        <a:bodyPr/>
        <a:lstStyle/>
        <a:p>
          <a:endParaRPr lang="en-US"/>
        </a:p>
      </dgm:t>
    </dgm:pt>
    <dgm:pt modelId="{8240C25C-EE60-0C4F-87BD-029776C1C974}">
      <dgm:prSet phldrT="[Text]"/>
      <dgm:spPr>
        <a:solidFill>
          <a:schemeClr val="bg2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</a:rPr>
            <a:t>Identify the column of value (e.g. “</a:t>
          </a:r>
          <a:r>
            <a:rPr lang="en-US" b="1" dirty="0">
              <a:solidFill>
                <a:schemeClr val="bg1"/>
              </a:solidFill>
            </a:rPr>
            <a:t>Impressions</a:t>
          </a:r>
          <a:r>
            <a:rPr lang="en-US" dirty="0">
              <a:solidFill>
                <a:schemeClr val="bg1"/>
              </a:solidFill>
            </a:rPr>
            <a:t>”) and clean the outliers</a:t>
          </a:r>
        </a:p>
      </dgm:t>
    </dgm:pt>
    <dgm:pt modelId="{87BDF288-30D5-7643-B54C-05654FA5D81C}" type="sibTrans" cxnId="{F5392453-48B1-EB4C-A4AA-D48EB08ADC57}">
      <dgm:prSet/>
      <dgm:spPr/>
      <dgm:t>
        <a:bodyPr/>
        <a:lstStyle/>
        <a:p>
          <a:endParaRPr lang="en-US"/>
        </a:p>
      </dgm:t>
    </dgm:pt>
    <dgm:pt modelId="{3A0995BB-2D3C-3547-8381-3FE4FFA115A2}" type="parTrans" cxnId="{F5392453-48B1-EB4C-A4AA-D48EB08ADC57}">
      <dgm:prSet/>
      <dgm:spPr/>
      <dgm:t>
        <a:bodyPr/>
        <a:lstStyle/>
        <a:p>
          <a:endParaRPr lang="en-US"/>
        </a:p>
      </dgm:t>
    </dgm:pt>
    <dgm:pt modelId="{B3E39829-4485-6A4A-8C97-85432BE63D48}">
      <dgm:prSet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Clean and organize the data frame for plotting</a:t>
          </a:r>
        </a:p>
      </dgm:t>
    </dgm:pt>
    <dgm:pt modelId="{57555049-6BB4-6B43-91D6-F3EB40DF23BB}" type="parTrans" cxnId="{F910B699-24FA-A043-8A85-D26CF10A5DE1}">
      <dgm:prSet/>
      <dgm:spPr/>
      <dgm:t>
        <a:bodyPr/>
        <a:lstStyle/>
        <a:p>
          <a:endParaRPr lang="en-US"/>
        </a:p>
      </dgm:t>
    </dgm:pt>
    <dgm:pt modelId="{D0E164B9-B27C-5546-BB8F-55AB378872BF}" type="sibTrans" cxnId="{F910B699-24FA-A043-8A85-D26CF10A5DE1}">
      <dgm:prSet/>
      <dgm:spPr/>
      <dgm:t>
        <a:bodyPr/>
        <a:lstStyle/>
        <a:p>
          <a:endParaRPr lang="en-US"/>
        </a:p>
      </dgm:t>
    </dgm:pt>
    <dgm:pt modelId="{B8DF4B58-E696-C44B-BABA-38E9A65C8B34}" type="pres">
      <dgm:prSet presAssocID="{59D4A2CF-5682-DA40-B3A7-C3A2F9EB76A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88E23FA-DBE4-BE4D-9B97-084BD33390B8}" type="pres">
      <dgm:prSet presAssocID="{7E091C49-0DA0-384D-B065-BF4E9E002ECF}" presName="circle1" presStyleLbl="node1" presStyleIdx="0" presStyleCnt="4" custLinFactNeighborX="4614"/>
      <dgm:spPr>
        <a:solidFill>
          <a:schemeClr val="bg2">
            <a:lumMod val="25000"/>
          </a:schemeClr>
        </a:solidFill>
      </dgm:spPr>
    </dgm:pt>
    <dgm:pt modelId="{CDD35F8F-8435-C548-8006-3A54F860BD89}" type="pres">
      <dgm:prSet presAssocID="{7E091C49-0DA0-384D-B065-BF4E9E002ECF}" presName="space" presStyleCnt="0"/>
      <dgm:spPr/>
    </dgm:pt>
    <dgm:pt modelId="{7C139075-6931-B643-9212-53C7CCC21E2A}" type="pres">
      <dgm:prSet presAssocID="{7E091C49-0DA0-384D-B065-BF4E9E002ECF}" presName="rect1" presStyleLbl="alignAcc1" presStyleIdx="0" presStyleCnt="4"/>
      <dgm:spPr/>
    </dgm:pt>
    <dgm:pt modelId="{A02F4EAA-D540-6046-BA9D-E0AAA69BE6CD}" type="pres">
      <dgm:prSet presAssocID="{8240C25C-EE60-0C4F-87BD-029776C1C974}" presName="vertSpace2" presStyleLbl="node1" presStyleIdx="0" presStyleCnt="4"/>
      <dgm:spPr/>
    </dgm:pt>
    <dgm:pt modelId="{156C5CD1-9E9D-DE46-A911-CDBCA00EB85E}" type="pres">
      <dgm:prSet presAssocID="{8240C25C-EE60-0C4F-87BD-029776C1C974}" presName="circle2" presStyleLbl="node1" presStyleIdx="1" presStyleCnt="4"/>
      <dgm:spPr>
        <a:solidFill>
          <a:schemeClr val="bg2">
            <a:lumMod val="50000"/>
          </a:schemeClr>
        </a:solidFill>
      </dgm:spPr>
    </dgm:pt>
    <dgm:pt modelId="{432C04C2-76E3-E744-8EAD-8849E82F596C}" type="pres">
      <dgm:prSet presAssocID="{8240C25C-EE60-0C4F-87BD-029776C1C974}" presName="rect2" presStyleLbl="alignAcc1" presStyleIdx="1" presStyleCnt="4"/>
      <dgm:spPr/>
    </dgm:pt>
    <dgm:pt modelId="{A68EE77F-CB13-4A4D-904A-FBABECC42237}" type="pres">
      <dgm:prSet presAssocID="{238498FD-52CF-D04F-803D-12AE2D1D9448}" presName="vertSpace3" presStyleLbl="node1" presStyleIdx="1" presStyleCnt="4"/>
      <dgm:spPr/>
    </dgm:pt>
    <dgm:pt modelId="{BDA6879F-1F5E-9840-94A6-50C41C954703}" type="pres">
      <dgm:prSet presAssocID="{238498FD-52CF-D04F-803D-12AE2D1D9448}" presName="circle3" presStyleLbl="node1" presStyleIdx="2" presStyleCnt="4"/>
      <dgm:spPr>
        <a:solidFill>
          <a:schemeClr val="bg2">
            <a:lumMod val="75000"/>
          </a:schemeClr>
        </a:solidFill>
      </dgm:spPr>
    </dgm:pt>
    <dgm:pt modelId="{2A303C1C-46F9-CE47-A2E7-243C447FE45C}" type="pres">
      <dgm:prSet presAssocID="{238498FD-52CF-D04F-803D-12AE2D1D9448}" presName="rect3" presStyleLbl="alignAcc1" presStyleIdx="2" presStyleCnt="4"/>
      <dgm:spPr/>
    </dgm:pt>
    <dgm:pt modelId="{81C29994-1006-024A-BDA3-7CA5AA70CAE7}" type="pres">
      <dgm:prSet presAssocID="{B3E39829-4485-6A4A-8C97-85432BE63D48}" presName="vertSpace4" presStyleLbl="node1" presStyleIdx="2" presStyleCnt="4"/>
      <dgm:spPr/>
    </dgm:pt>
    <dgm:pt modelId="{99C62400-43F3-934F-951B-F4BF3EDE6309}" type="pres">
      <dgm:prSet presAssocID="{B3E39829-4485-6A4A-8C97-85432BE63D48}" presName="circle4" presStyleLbl="node1" presStyleIdx="3" presStyleCnt="4"/>
      <dgm:spPr>
        <a:solidFill>
          <a:schemeClr val="bg2">
            <a:lumMod val="90000"/>
          </a:schemeClr>
        </a:solidFill>
      </dgm:spPr>
    </dgm:pt>
    <dgm:pt modelId="{0E4B73E0-0FC2-9F44-B4EC-C2E68B090D47}" type="pres">
      <dgm:prSet presAssocID="{B3E39829-4485-6A4A-8C97-85432BE63D48}" presName="rect4" presStyleLbl="alignAcc1" presStyleIdx="3" presStyleCnt="4"/>
      <dgm:spPr/>
    </dgm:pt>
    <dgm:pt modelId="{9C810845-831D-F144-A9C4-2EC65DEB9B59}" type="pres">
      <dgm:prSet presAssocID="{7E091C49-0DA0-384D-B065-BF4E9E002ECF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47890F49-93FA-DF45-94CF-8870B1183464}" type="pres">
      <dgm:prSet presAssocID="{8240C25C-EE60-0C4F-87BD-029776C1C974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560B64C2-E37E-B14C-9A6A-6011027B3489}" type="pres">
      <dgm:prSet presAssocID="{238498FD-52CF-D04F-803D-12AE2D1D9448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3527AF38-79E6-A040-85E9-604202EF3F3C}" type="pres">
      <dgm:prSet presAssocID="{B3E39829-4485-6A4A-8C97-85432BE63D48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FD88141A-4226-F94F-81B7-F993CADA5021}" type="presOf" srcId="{B3E39829-4485-6A4A-8C97-85432BE63D48}" destId="{0E4B73E0-0FC2-9F44-B4EC-C2E68B090D47}" srcOrd="0" destOrd="0" presId="urn:microsoft.com/office/officeart/2005/8/layout/target3"/>
    <dgm:cxn modelId="{56616232-D6DE-EA4B-BAD6-D5EB91D7376B}" type="presOf" srcId="{7E091C49-0DA0-384D-B065-BF4E9E002ECF}" destId="{9C810845-831D-F144-A9C4-2EC65DEB9B59}" srcOrd="1" destOrd="0" presId="urn:microsoft.com/office/officeart/2005/8/layout/target3"/>
    <dgm:cxn modelId="{F5392453-48B1-EB4C-A4AA-D48EB08ADC57}" srcId="{59D4A2CF-5682-DA40-B3A7-C3A2F9EB76AF}" destId="{8240C25C-EE60-0C4F-87BD-029776C1C974}" srcOrd="1" destOrd="0" parTransId="{3A0995BB-2D3C-3547-8381-3FE4FFA115A2}" sibTransId="{87BDF288-30D5-7643-B54C-05654FA5D81C}"/>
    <dgm:cxn modelId="{984F8054-D894-1544-9320-CAB8219D546D}" type="presOf" srcId="{238498FD-52CF-D04F-803D-12AE2D1D9448}" destId="{2A303C1C-46F9-CE47-A2E7-243C447FE45C}" srcOrd="0" destOrd="0" presId="urn:microsoft.com/office/officeart/2005/8/layout/target3"/>
    <dgm:cxn modelId="{053B145C-42B1-1F40-8F42-E965308280B9}" type="presOf" srcId="{59D4A2CF-5682-DA40-B3A7-C3A2F9EB76AF}" destId="{B8DF4B58-E696-C44B-BABA-38E9A65C8B34}" srcOrd="0" destOrd="0" presId="urn:microsoft.com/office/officeart/2005/8/layout/target3"/>
    <dgm:cxn modelId="{719A7272-9692-E544-AE52-582CAF93E67B}" type="presOf" srcId="{B3E39829-4485-6A4A-8C97-85432BE63D48}" destId="{3527AF38-79E6-A040-85E9-604202EF3F3C}" srcOrd="1" destOrd="0" presId="urn:microsoft.com/office/officeart/2005/8/layout/target3"/>
    <dgm:cxn modelId="{B9BEFB72-4E8E-094C-9254-A5CF28E6C582}" type="presOf" srcId="{238498FD-52CF-D04F-803D-12AE2D1D9448}" destId="{560B64C2-E37E-B14C-9A6A-6011027B3489}" srcOrd="1" destOrd="0" presId="urn:microsoft.com/office/officeart/2005/8/layout/target3"/>
    <dgm:cxn modelId="{F910B699-24FA-A043-8A85-D26CF10A5DE1}" srcId="{59D4A2CF-5682-DA40-B3A7-C3A2F9EB76AF}" destId="{B3E39829-4485-6A4A-8C97-85432BE63D48}" srcOrd="3" destOrd="0" parTransId="{57555049-6BB4-6B43-91D6-F3EB40DF23BB}" sibTransId="{D0E164B9-B27C-5546-BB8F-55AB378872BF}"/>
    <dgm:cxn modelId="{30D4EBA5-CB9C-344E-9E8E-3551305B245B}" srcId="{59D4A2CF-5682-DA40-B3A7-C3A2F9EB76AF}" destId="{7E091C49-0DA0-384D-B065-BF4E9E002ECF}" srcOrd="0" destOrd="0" parTransId="{D02DBCEE-14EA-3A42-8D04-E10A3BE4956F}" sibTransId="{F2633DA8-9A54-9642-9595-6CDE33237BFC}"/>
    <dgm:cxn modelId="{05CC25B2-B398-A541-AAEB-357C04C85D69}" type="presOf" srcId="{8240C25C-EE60-0C4F-87BD-029776C1C974}" destId="{47890F49-93FA-DF45-94CF-8870B1183464}" srcOrd="1" destOrd="0" presId="urn:microsoft.com/office/officeart/2005/8/layout/target3"/>
    <dgm:cxn modelId="{D159BACF-2FC7-CB4D-AD33-64384FB0EBB1}" type="presOf" srcId="{8240C25C-EE60-0C4F-87BD-029776C1C974}" destId="{432C04C2-76E3-E744-8EAD-8849E82F596C}" srcOrd="0" destOrd="0" presId="urn:microsoft.com/office/officeart/2005/8/layout/target3"/>
    <dgm:cxn modelId="{87C324D9-AE2C-8F46-8022-536418CA0516}" type="presOf" srcId="{7E091C49-0DA0-384D-B065-BF4E9E002ECF}" destId="{7C139075-6931-B643-9212-53C7CCC21E2A}" srcOrd="0" destOrd="0" presId="urn:microsoft.com/office/officeart/2005/8/layout/target3"/>
    <dgm:cxn modelId="{DF6F78F5-7262-034C-81C5-D6ED09575733}" srcId="{59D4A2CF-5682-DA40-B3A7-C3A2F9EB76AF}" destId="{238498FD-52CF-D04F-803D-12AE2D1D9448}" srcOrd="2" destOrd="0" parTransId="{7AB76614-33F8-F94B-AFA6-DBAA0D2334B6}" sibTransId="{35B2624A-8B12-FE4C-A8B4-27C6D084C7D8}"/>
    <dgm:cxn modelId="{D0072FE3-942E-5E41-915A-FC2DC4243AB9}" type="presParOf" srcId="{B8DF4B58-E696-C44B-BABA-38E9A65C8B34}" destId="{D88E23FA-DBE4-BE4D-9B97-084BD33390B8}" srcOrd="0" destOrd="0" presId="urn:microsoft.com/office/officeart/2005/8/layout/target3"/>
    <dgm:cxn modelId="{B106C33A-D094-1A40-BFD1-9EEA46C3465C}" type="presParOf" srcId="{B8DF4B58-E696-C44B-BABA-38E9A65C8B34}" destId="{CDD35F8F-8435-C548-8006-3A54F860BD89}" srcOrd="1" destOrd="0" presId="urn:microsoft.com/office/officeart/2005/8/layout/target3"/>
    <dgm:cxn modelId="{BE5FE935-A416-F84D-AF03-BA5F64D42865}" type="presParOf" srcId="{B8DF4B58-E696-C44B-BABA-38E9A65C8B34}" destId="{7C139075-6931-B643-9212-53C7CCC21E2A}" srcOrd="2" destOrd="0" presId="urn:microsoft.com/office/officeart/2005/8/layout/target3"/>
    <dgm:cxn modelId="{8DA84F5D-2510-6A42-A3D0-53BD426AD164}" type="presParOf" srcId="{B8DF4B58-E696-C44B-BABA-38E9A65C8B34}" destId="{A02F4EAA-D540-6046-BA9D-E0AAA69BE6CD}" srcOrd="3" destOrd="0" presId="urn:microsoft.com/office/officeart/2005/8/layout/target3"/>
    <dgm:cxn modelId="{E9DFADC6-FAB9-ED4D-BFF8-96313A0A2A9E}" type="presParOf" srcId="{B8DF4B58-E696-C44B-BABA-38E9A65C8B34}" destId="{156C5CD1-9E9D-DE46-A911-CDBCA00EB85E}" srcOrd="4" destOrd="0" presId="urn:microsoft.com/office/officeart/2005/8/layout/target3"/>
    <dgm:cxn modelId="{348E4BE0-549D-134B-AD34-8975D5C6C95D}" type="presParOf" srcId="{B8DF4B58-E696-C44B-BABA-38E9A65C8B34}" destId="{432C04C2-76E3-E744-8EAD-8849E82F596C}" srcOrd="5" destOrd="0" presId="urn:microsoft.com/office/officeart/2005/8/layout/target3"/>
    <dgm:cxn modelId="{C80F2063-928F-3442-B0DF-2C6B51AD3290}" type="presParOf" srcId="{B8DF4B58-E696-C44B-BABA-38E9A65C8B34}" destId="{A68EE77F-CB13-4A4D-904A-FBABECC42237}" srcOrd="6" destOrd="0" presId="urn:microsoft.com/office/officeart/2005/8/layout/target3"/>
    <dgm:cxn modelId="{6A18F7BC-B6F9-A745-999C-283EF108CA91}" type="presParOf" srcId="{B8DF4B58-E696-C44B-BABA-38E9A65C8B34}" destId="{BDA6879F-1F5E-9840-94A6-50C41C954703}" srcOrd="7" destOrd="0" presId="urn:microsoft.com/office/officeart/2005/8/layout/target3"/>
    <dgm:cxn modelId="{840A6305-AA89-3E4D-A9F1-81AED5EC49A1}" type="presParOf" srcId="{B8DF4B58-E696-C44B-BABA-38E9A65C8B34}" destId="{2A303C1C-46F9-CE47-A2E7-243C447FE45C}" srcOrd="8" destOrd="0" presId="urn:microsoft.com/office/officeart/2005/8/layout/target3"/>
    <dgm:cxn modelId="{A09640DE-443F-7642-85FA-DF7B9454CA55}" type="presParOf" srcId="{B8DF4B58-E696-C44B-BABA-38E9A65C8B34}" destId="{81C29994-1006-024A-BDA3-7CA5AA70CAE7}" srcOrd="9" destOrd="0" presId="urn:microsoft.com/office/officeart/2005/8/layout/target3"/>
    <dgm:cxn modelId="{F613E5E4-8B3C-BA4E-8EBE-24BD12BF25E1}" type="presParOf" srcId="{B8DF4B58-E696-C44B-BABA-38E9A65C8B34}" destId="{99C62400-43F3-934F-951B-F4BF3EDE6309}" srcOrd="10" destOrd="0" presId="urn:microsoft.com/office/officeart/2005/8/layout/target3"/>
    <dgm:cxn modelId="{557177B7-1704-A242-8B25-87E4AFD3E9EA}" type="presParOf" srcId="{B8DF4B58-E696-C44B-BABA-38E9A65C8B34}" destId="{0E4B73E0-0FC2-9F44-B4EC-C2E68B090D47}" srcOrd="11" destOrd="0" presId="urn:microsoft.com/office/officeart/2005/8/layout/target3"/>
    <dgm:cxn modelId="{FBA19976-173D-824C-BDC7-30462161C61B}" type="presParOf" srcId="{B8DF4B58-E696-C44B-BABA-38E9A65C8B34}" destId="{9C810845-831D-F144-A9C4-2EC65DEB9B59}" srcOrd="12" destOrd="0" presId="urn:microsoft.com/office/officeart/2005/8/layout/target3"/>
    <dgm:cxn modelId="{F6BE274F-126D-2947-B216-F450AEFC1CE9}" type="presParOf" srcId="{B8DF4B58-E696-C44B-BABA-38E9A65C8B34}" destId="{47890F49-93FA-DF45-94CF-8870B1183464}" srcOrd="13" destOrd="0" presId="urn:microsoft.com/office/officeart/2005/8/layout/target3"/>
    <dgm:cxn modelId="{B4FB58B8-974B-F64E-A2AF-9AB147D35AB2}" type="presParOf" srcId="{B8DF4B58-E696-C44B-BABA-38E9A65C8B34}" destId="{560B64C2-E37E-B14C-9A6A-6011027B3489}" srcOrd="14" destOrd="0" presId="urn:microsoft.com/office/officeart/2005/8/layout/target3"/>
    <dgm:cxn modelId="{AA0BB940-FB8C-624C-9CF3-6035A7BFDBCB}" type="presParOf" srcId="{B8DF4B58-E696-C44B-BABA-38E9A65C8B34}" destId="{3527AF38-79E6-A040-85E9-604202EF3F3C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AFA38-5370-43CB-9F03-E88C25BAA49B}">
      <dsp:nvSpPr>
        <dsp:cNvPr id="0" name=""/>
        <dsp:cNvSpPr/>
      </dsp:nvSpPr>
      <dsp:spPr>
        <a:xfrm>
          <a:off x="0" y="531"/>
          <a:ext cx="10837862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29F5B-3FFA-4B99-B71A-EB32F81B473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BB3AB-E893-4D29-8230-783AB2FFC384}">
      <dsp:nvSpPr>
        <dsp:cNvPr id="0" name=""/>
        <dsp:cNvSpPr/>
      </dsp:nvSpPr>
      <dsp:spPr>
        <a:xfrm>
          <a:off x="1435590" y="531"/>
          <a:ext cx="940227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are working with a Los Angeles based marketing and networking expert with more than 10,000 followers on Twitter. </a:t>
          </a:r>
        </a:p>
      </dsp:txBody>
      <dsp:txXfrm>
        <a:off x="1435590" y="531"/>
        <a:ext cx="9402271" cy="1242935"/>
      </dsp:txXfrm>
    </dsp:sp>
    <dsp:sp modelId="{F0BCDDB4-AEED-43A8-BD7C-90DEB9796CD5}">
      <dsp:nvSpPr>
        <dsp:cNvPr id="0" name=""/>
        <dsp:cNvSpPr/>
      </dsp:nvSpPr>
      <dsp:spPr>
        <a:xfrm>
          <a:off x="0" y="1554201"/>
          <a:ext cx="10837862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67CBB-595F-43E6-84CA-95163CDB7A2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2257E-A648-4336-8B4E-6037BB911720}">
      <dsp:nvSpPr>
        <dsp:cNvPr id="0" name=""/>
        <dsp:cNvSpPr/>
      </dsp:nvSpPr>
      <dsp:spPr>
        <a:xfrm>
          <a:off x="1435590" y="1554201"/>
          <a:ext cx="940227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were able to access two years of native Twitter analytics. </a:t>
          </a:r>
        </a:p>
      </dsp:txBody>
      <dsp:txXfrm>
        <a:off x="1435590" y="1554201"/>
        <a:ext cx="9402271" cy="1242935"/>
      </dsp:txXfrm>
    </dsp:sp>
    <dsp:sp modelId="{D584911D-2701-4E1D-A568-DFCC47E9C19D}">
      <dsp:nvSpPr>
        <dsp:cNvPr id="0" name=""/>
        <dsp:cNvSpPr/>
      </dsp:nvSpPr>
      <dsp:spPr>
        <a:xfrm>
          <a:off x="0" y="3107870"/>
          <a:ext cx="10837862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BA6A4-2F59-4EBB-A2E8-10D77360D1D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B8AC8-A2A5-4ADA-9EDB-2F9F3699D03D}">
      <dsp:nvSpPr>
        <dsp:cNvPr id="0" name=""/>
        <dsp:cNvSpPr/>
      </dsp:nvSpPr>
      <dsp:spPr>
        <a:xfrm>
          <a:off x="1435590" y="3107870"/>
          <a:ext cx="940227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are giving our client a better understanding of her tweets and social media influence. </a:t>
          </a:r>
        </a:p>
      </dsp:txBody>
      <dsp:txXfrm>
        <a:off x="1435590" y="3107870"/>
        <a:ext cx="9402271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2FEE0-328A-4549-B983-DE24D5D60EC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CAB1-35D8-CF4B-BD37-1172DF9CD331}">
      <dsp:nvSpPr>
        <dsp:cNvPr id="0" name=""/>
        <dsp:cNvSpPr/>
      </dsp:nvSpPr>
      <dsp:spPr>
        <a:xfrm>
          <a:off x="492024" y="334530"/>
          <a:ext cx="10286112" cy="669409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1. Business &amp; Promotions  (brand message, weblinks, hashtags) </a:t>
          </a:r>
        </a:p>
      </dsp:txBody>
      <dsp:txXfrm>
        <a:off x="492024" y="334530"/>
        <a:ext cx="10286112" cy="669409"/>
      </dsp:txXfrm>
    </dsp:sp>
    <dsp:sp modelId="{95638A5D-241D-8642-A8AF-66FB32492432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5D070-DCC1-9E45-8F14-58A510978F61}">
      <dsp:nvSpPr>
        <dsp:cNvPr id="0" name=""/>
        <dsp:cNvSpPr/>
      </dsp:nvSpPr>
      <dsp:spPr>
        <a:xfrm>
          <a:off x="875812" y="1338819"/>
          <a:ext cx="9902324" cy="669409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Spotlight &amp; Shout Out  (using @Tags to give support to other users) </a:t>
          </a:r>
        </a:p>
      </dsp:txBody>
      <dsp:txXfrm>
        <a:off x="875812" y="1338819"/>
        <a:ext cx="9902324" cy="669409"/>
      </dsp:txXfrm>
    </dsp:sp>
    <dsp:sp modelId="{CB38AFDA-11E0-3D43-BCA6-8FC71BF2CC3D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5B225-7CDA-9C49-82B7-B98F135770E6}">
      <dsp:nvSpPr>
        <dsp:cNvPr id="0" name=""/>
        <dsp:cNvSpPr/>
      </dsp:nvSpPr>
      <dsp:spPr>
        <a:xfrm>
          <a:off x="875812" y="2343108"/>
          <a:ext cx="9902324" cy="669409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 Positivity &amp; Wellness (directed towards the brands audience, hashtags)</a:t>
          </a:r>
        </a:p>
      </dsp:txBody>
      <dsp:txXfrm>
        <a:off x="875812" y="2343108"/>
        <a:ext cx="9902324" cy="669409"/>
      </dsp:txXfrm>
    </dsp:sp>
    <dsp:sp modelId="{C5A31123-FCBA-2E4B-BA42-14450A733799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03995-872A-1947-879D-928D7406F5FD}">
      <dsp:nvSpPr>
        <dsp:cNvPr id="0" name=""/>
        <dsp:cNvSpPr/>
      </dsp:nvSpPr>
      <dsp:spPr>
        <a:xfrm>
          <a:off x="492024" y="3347397"/>
          <a:ext cx="10286112" cy="669409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4. Replies &amp; Miscellaneous  (replies and other tweets)  </a:t>
          </a:r>
        </a:p>
      </dsp:txBody>
      <dsp:txXfrm>
        <a:off x="492024" y="3347397"/>
        <a:ext cx="10286112" cy="669409"/>
      </dsp:txXfrm>
    </dsp:sp>
    <dsp:sp modelId="{DA074697-11C4-C341-A4BB-D12AA23EFA3B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8C0F9-44FE-6B40-814B-85DD37B8A5A3}">
      <dsp:nvSpPr>
        <dsp:cNvPr id="0" name=""/>
        <dsp:cNvSpPr/>
      </dsp:nvSpPr>
      <dsp:spPr>
        <a:xfrm>
          <a:off x="-244724" y="786436"/>
          <a:ext cx="1646566" cy="1157116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 rot="-5400000">
        <a:off x="1" y="1120269"/>
        <a:ext cx="1157116" cy="489450"/>
      </dsp:txXfrm>
    </dsp:sp>
    <dsp:sp modelId="{49D61096-BC90-A14D-AD7E-C6E39CD1F1E8}">
      <dsp:nvSpPr>
        <dsp:cNvPr id="0" name=""/>
        <dsp:cNvSpPr/>
      </dsp:nvSpPr>
      <dsp:spPr>
        <a:xfrm rot="5400000">
          <a:off x="5029796" y="-2913710"/>
          <a:ext cx="1537454" cy="8319552"/>
        </a:xfrm>
        <a:prstGeom prst="round2SameRec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We are using FB prophet to forecast future performance for brand goal setting. </a:t>
          </a:r>
        </a:p>
      </dsp:txBody>
      <dsp:txXfrm rot="-5400000">
        <a:off x="1638747" y="552391"/>
        <a:ext cx="8244500" cy="1387350"/>
      </dsp:txXfrm>
    </dsp:sp>
    <dsp:sp modelId="{282C5AC6-7937-3C40-9DA5-526791734E4E}">
      <dsp:nvSpPr>
        <dsp:cNvPr id="0" name=""/>
        <dsp:cNvSpPr/>
      </dsp:nvSpPr>
      <dsp:spPr>
        <a:xfrm>
          <a:off x="-244724" y="2205443"/>
          <a:ext cx="1646566" cy="1157116"/>
        </a:xfrm>
        <a:prstGeom prst="chevron">
          <a:avLst/>
        </a:prstGeom>
        <a:solidFill>
          <a:schemeClr val="accent3">
            <a:shade val="80000"/>
            <a:hueOff val="264109"/>
            <a:satOff val="-5842"/>
            <a:lumOff val="14712"/>
            <a:alphaOff val="0"/>
          </a:schemeClr>
        </a:solidFill>
        <a:ln w="12700" cap="flat" cmpd="sng" algn="ctr">
          <a:solidFill>
            <a:schemeClr val="accent3">
              <a:shade val="80000"/>
              <a:hueOff val="264109"/>
              <a:satOff val="-5842"/>
              <a:lumOff val="14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 rot="-5400000">
        <a:off x="1" y="2539276"/>
        <a:ext cx="1157116" cy="489450"/>
      </dsp:txXfrm>
    </dsp:sp>
    <dsp:sp modelId="{DC2B5A68-46BC-BF4E-A91B-3F9BB6E6D1D0}">
      <dsp:nvSpPr>
        <dsp:cNvPr id="0" name=""/>
        <dsp:cNvSpPr/>
      </dsp:nvSpPr>
      <dsp:spPr>
        <a:xfrm rot="5400000">
          <a:off x="5046768" y="-1430330"/>
          <a:ext cx="1537454" cy="8319552"/>
        </a:xfrm>
        <a:prstGeom prst="round2SameRec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We will use prediction modeling for Promotions, Spotlight, and Positivity message types. </a:t>
          </a:r>
        </a:p>
      </dsp:txBody>
      <dsp:txXfrm rot="-5400000">
        <a:off x="1655719" y="2035771"/>
        <a:ext cx="8244500" cy="1387350"/>
      </dsp:txXfrm>
    </dsp:sp>
    <dsp:sp modelId="{1B486AA1-4CB6-BB43-96AB-EF49D5BD7123}">
      <dsp:nvSpPr>
        <dsp:cNvPr id="0" name=""/>
        <dsp:cNvSpPr/>
      </dsp:nvSpPr>
      <dsp:spPr>
        <a:xfrm>
          <a:off x="-244724" y="3624450"/>
          <a:ext cx="1646566" cy="1157116"/>
        </a:xfrm>
        <a:prstGeom prst="chevron">
          <a:avLst/>
        </a:prstGeom>
        <a:solidFill>
          <a:schemeClr val="accent3">
            <a:shade val="80000"/>
            <a:hueOff val="528218"/>
            <a:satOff val="-11684"/>
            <a:lumOff val="29425"/>
            <a:alphaOff val="0"/>
          </a:schemeClr>
        </a:solidFill>
        <a:ln w="12700" cap="flat" cmpd="sng" algn="ctr">
          <a:solidFill>
            <a:schemeClr val="accent3">
              <a:shade val="80000"/>
              <a:hueOff val="528218"/>
              <a:satOff val="-11684"/>
              <a:lumOff val="29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 rot="-5400000">
        <a:off x="1" y="3958283"/>
        <a:ext cx="1157116" cy="489450"/>
      </dsp:txXfrm>
    </dsp:sp>
    <dsp:sp modelId="{E6CCF255-F3AE-2042-AE11-DEF878E05969}">
      <dsp:nvSpPr>
        <dsp:cNvPr id="0" name=""/>
        <dsp:cNvSpPr/>
      </dsp:nvSpPr>
      <dsp:spPr>
        <a:xfrm rot="5400000">
          <a:off x="5046768" y="-11323"/>
          <a:ext cx="1537454" cy="8319552"/>
        </a:xfrm>
        <a:prstGeom prst="round2SameRec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Prediction modeling will be based on 5 criteria:  Impressions, URL Clicks, Likes, Retweets, and Replies.  </a:t>
          </a:r>
        </a:p>
      </dsp:txBody>
      <dsp:txXfrm rot="-5400000">
        <a:off x="1655719" y="3454778"/>
        <a:ext cx="8244500" cy="1387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E23FA-DBE4-BE4D-9B97-084BD33390B8}">
      <dsp:nvSpPr>
        <dsp:cNvPr id="0" name=""/>
        <dsp:cNvSpPr/>
      </dsp:nvSpPr>
      <dsp:spPr>
        <a:xfrm>
          <a:off x="20077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39075-6931-B643-9212-53C7CCC21E2A}">
      <dsp:nvSpPr>
        <dsp:cNvPr id="0" name=""/>
        <dsp:cNvSpPr/>
      </dsp:nvSpPr>
      <dsp:spPr>
        <a:xfrm>
          <a:off x="2175669" y="0"/>
          <a:ext cx="8662193" cy="4351338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 Import dependencies and clean data frame to correct date format. </a:t>
          </a:r>
        </a:p>
      </dsp:txBody>
      <dsp:txXfrm>
        <a:off x="2175669" y="0"/>
        <a:ext cx="8662193" cy="924659"/>
      </dsp:txXfrm>
    </dsp:sp>
    <dsp:sp modelId="{156C5CD1-9E9D-DE46-A911-CDBCA00EB85E}">
      <dsp:nvSpPr>
        <dsp:cNvPr id="0" name=""/>
        <dsp:cNvSpPr/>
      </dsp:nvSpPr>
      <dsp:spPr>
        <a:xfrm>
          <a:off x="571113" y="924659"/>
          <a:ext cx="3209111" cy="3209111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04C2-76E3-E744-8EAD-8849E82F596C}">
      <dsp:nvSpPr>
        <dsp:cNvPr id="0" name=""/>
        <dsp:cNvSpPr/>
      </dsp:nvSpPr>
      <dsp:spPr>
        <a:xfrm>
          <a:off x="2175669" y="924659"/>
          <a:ext cx="8662193" cy="3209111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kern="1200" dirty="0">
              <a:solidFill>
                <a:schemeClr val="bg1"/>
              </a:solidFill>
            </a:rPr>
            <a:t>Identify the column of value (e.g. “</a:t>
          </a:r>
          <a:r>
            <a:rPr lang="en-US" sz="2600" b="1" kern="1200" dirty="0">
              <a:solidFill>
                <a:schemeClr val="bg1"/>
              </a:solidFill>
            </a:rPr>
            <a:t>Impressions</a:t>
          </a:r>
          <a:r>
            <a:rPr lang="en-US" sz="2600" kern="1200" dirty="0">
              <a:solidFill>
                <a:schemeClr val="bg1"/>
              </a:solidFill>
            </a:rPr>
            <a:t>”) and clean the outliers</a:t>
          </a:r>
        </a:p>
      </dsp:txBody>
      <dsp:txXfrm>
        <a:off x="2175669" y="924659"/>
        <a:ext cx="8662193" cy="924659"/>
      </dsp:txXfrm>
    </dsp:sp>
    <dsp:sp modelId="{BDA6879F-1F5E-9840-94A6-50C41C954703}">
      <dsp:nvSpPr>
        <dsp:cNvPr id="0" name=""/>
        <dsp:cNvSpPr/>
      </dsp:nvSpPr>
      <dsp:spPr>
        <a:xfrm>
          <a:off x="1142226" y="1849318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03C1C-46F9-CE47-A2E7-243C447FE45C}">
      <dsp:nvSpPr>
        <dsp:cNvPr id="0" name=""/>
        <dsp:cNvSpPr/>
      </dsp:nvSpPr>
      <dsp:spPr>
        <a:xfrm>
          <a:off x="2175669" y="1849318"/>
          <a:ext cx="8662193" cy="2066885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Select the type of brand message (e.g. “</a:t>
          </a:r>
          <a:r>
            <a:rPr lang="en-US" sz="2600" b="1" kern="1200" dirty="0"/>
            <a:t>Promotions</a:t>
          </a:r>
          <a:r>
            <a:rPr lang="en-US" sz="2600" kern="1200" dirty="0"/>
            <a:t>”)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2175669" y="1849318"/>
        <a:ext cx="8662193" cy="924659"/>
      </dsp:txXfrm>
    </dsp:sp>
    <dsp:sp modelId="{99C62400-43F3-934F-951B-F4BF3EDE6309}">
      <dsp:nvSpPr>
        <dsp:cNvPr id="0" name=""/>
        <dsp:cNvSpPr/>
      </dsp:nvSpPr>
      <dsp:spPr>
        <a:xfrm>
          <a:off x="1713339" y="2773977"/>
          <a:ext cx="924659" cy="924659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B73E0-0FC2-9F44-B4EC-C2E68B090D47}">
      <dsp:nvSpPr>
        <dsp:cNvPr id="0" name=""/>
        <dsp:cNvSpPr/>
      </dsp:nvSpPr>
      <dsp:spPr>
        <a:xfrm>
          <a:off x="2175669" y="2773977"/>
          <a:ext cx="8662193" cy="924659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Clean and organize the data frame for plotting</a:t>
          </a:r>
        </a:p>
      </dsp:txBody>
      <dsp:txXfrm>
        <a:off x="2175669" y="2773977"/>
        <a:ext cx="8662193" cy="92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3/18/20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7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587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09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285" y="1449524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502042" y="247170"/>
            <a:ext cx="5847684" cy="750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4970463" y="247170"/>
            <a:ext cx="750358" cy="75035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31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526472"/>
            <a:ext cx="3883819" cy="5805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14831" y="939169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654" y="1100645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526471"/>
            <a:ext cx="3883819" cy="5805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5857" y="939169"/>
            <a:ext cx="832104" cy="83210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58657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472" y="1094680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123427" y="663719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4141" y="1815096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94141" y="916972"/>
            <a:ext cx="4060795" cy="495389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297667" y="663719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2" y="663719"/>
            <a:ext cx="1001899" cy="100189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7" y="861924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rgbClr val="0070C0">
              <a:alpha val="91000"/>
            </a:srgb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3/18/20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72" r:id="rId8"/>
    <p:sldLayoutId id="2147483654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11" Type="http://schemas.openxmlformats.org/officeDocument/2006/relationships/image" Target="../media/image60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59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5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Marketing Classification &amp; forecasting 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C5F48E7-2F26-B644-A810-B88C65889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Gamboa, Gerard Tieng, Vito Perez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1944D12-497A-AA4B-809D-6F0E09F816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065" r="8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erver">
            <a:extLst>
              <a:ext uri="{FF2B5EF4-FFF2-40B4-BE49-F238E27FC236}">
                <a16:creationId xmlns:a16="http://schemas.microsoft.com/office/drawing/2014/main" id="{19D052DE-7B68-634E-A19D-64FD6764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779045"/>
            <a:ext cx="831521" cy="83152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CDA0B-BB63-E742-8741-BBA17325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74039-65F4-7A4F-95CA-81DF3C6BECA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45716" y="861924"/>
            <a:ext cx="4422427" cy="748642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Using 4 model Algorithms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6C77C9-20BD-6444-909A-FF1340334192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4"/>
          <a:stretch>
            <a:fillRect/>
          </a:stretch>
        </p:blipFill>
        <p:spPr>
          <a:xfrm>
            <a:off x="6688897" y="243442"/>
            <a:ext cx="4822029" cy="6399664"/>
          </a:xfrm>
          <a:effectLst>
            <a:outerShdw blurRad="266700" dist="88900" dir="10800000" algn="ctr" rotWithShape="0">
              <a:schemeClr val="bg2">
                <a:lumMod val="25000"/>
              </a:scheme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5827D-9A66-AE41-BB9F-5D8DAFB3ADEE}"/>
              </a:ext>
            </a:extLst>
          </p:cNvPr>
          <p:cNvSpPr txBox="1"/>
          <p:nvPr/>
        </p:nvSpPr>
        <p:spPr>
          <a:xfrm>
            <a:off x="511971" y="2022764"/>
            <a:ext cx="51458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are comparing the use of 4 different model algorithms to see which is best used to predict our clients 4 core message types.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</a:t>
            </a:r>
            <a:r>
              <a:rPr lang="en-US" sz="2000" b="1" dirty="0"/>
              <a:t>Pipeline</a:t>
            </a:r>
            <a:r>
              <a:rPr lang="en-US" sz="2000" dirty="0"/>
              <a:t> will help us keep track of the models used along with the </a:t>
            </a:r>
            <a:r>
              <a:rPr lang="en-US" sz="2000" b="1" dirty="0"/>
              <a:t>Kbest</a:t>
            </a:r>
            <a:r>
              <a:rPr lang="en-US" sz="2000" dirty="0"/>
              <a:t> priority feature selector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Random Forest Classifier </a:t>
            </a:r>
            <a:r>
              <a:rPr lang="en-US" sz="2000" dirty="0"/>
              <a:t>appears to be the most accurate of all the models, although the classifier is only right about half the time in any scenario. </a:t>
            </a:r>
          </a:p>
          <a:p>
            <a:endParaRPr lang="en-US" dirty="0"/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82FBCAB4-597B-5245-8A66-DF0539380DE2}"/>
              </a:ext>
            </a:extLst>
          </p:cNvPr>
          <p:cNvSpPr/>
          <p:nvPr/>
        </p:nvSpPr>
        <p:spPr>
          <a:xfrm>
            <a:off x="7689273" y="5791200"/>
            <a:ext cx="1039091" cy="1066799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2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81" y="1396793"/>
            <a:ext cx="6008201" cy="605487"/>
          </a:xfrm>
        </p:spPr>
        <p:txBody>
          <a:bodyPr anchor="t"/>
          <a:lstStyle/>
          <a:p>
            <a:pPr algn="l"/>
            <a:r>
              <a:rPr lang="en-US" sz="1800" dirty="0"/>
              <a:t>Interestingly, when looking at the distribution of the values, about half of the tweets in the dataset belong in the Class 4 category.</a:t>
            </a:r>
          </a:p>
          <a:p>
            <a:pPr algn="l"/>
            <a:endParaRPr lang="en-US" sz="1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451183" y="327937"/>
            <a:ext cx="5583746" cy="1401972"/>
          </a:xfrm>
        </p:spPr>
        <p:txBody>
          <a:bodyPr anchor="t"/>
          <a:lstStyle/>
          <a:p>
            <a:r>
              <a:rPr lang="en-US" sz="1800" dirty="0"/>
              <a:t>Using the Pickle Library we have exported the RFC algorithm to a file. </a:t>
            </a:r>
          </a:p>
          <a:p>
            <a:r>
              <a:rPr lang="en-US" sz="1800" dirty="0"/>
              <a:t>We’ll program a custom classify function to accept the tweet string, filter it through the classifier, and return the result.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44B0D8-F965-1245-AC20-39E0B6FB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1" y="2178936"/>
            <a:ext cx="6008201" cy="1102224"/>
          </a:xfrm>
          <a:prstGeom prst="rect">
            <a:avLst/>
          </a:prstGeom>
          <a:effectLst>
            <a:outerShdw blurRad="88900" dist="88900" dir="10800000" sx="98000" sy="98000" algn="ctr" rotWithShape="0">
              <a:schemeClr val="bg2">
                <a:lumMod val="25000"/>
              </a:schemeClr>
            </a:outerShdw>
          </a:effectLst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74A6966-55A1-9543-BA78-B0EB72CF16E0}"/>
              </a:ext>
            </a:extLst>
          </p:cNvPr>
          <p:cNvSpPr txBox="1">
            <a:spLocks/>
          </p:cNvSpPr>
          <p:nvPr/>
        </p:nvSpPr>
        <p:spPr>
          <a:xfrm>
            <a:off x="794381" y="413471"/>
            <a:ext cx="3278856" cy="486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TWEETS ANALYSIS 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A9E2C2F0-0E8F-0343-AC9B-62E289215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76" y="3281160"/>
            <a:ext cx="4909143" cy="3429000"/>
          </a:xfrm>
          <a:prstGeom prst="rect">
            <a:avLst/>
          </a:prstGeom>
        </p:spPr>
      </p:pic>
      <p:pic>
        <p:nvPicPr>
          <p:cNvPr id="14" name="Graphic 13" descr="Presentation with bar chart">
            <a:extLst>
              <a:ext uri="{FF2B5EF4-FFF2-40B4-BE49-F238E27FC236}">
                <a16:creationId xmlns:a16="http://schemas.microsoft.com/office/drawing/2014/main" id="{14D129C9-FD5D-9C49-8396-FB1916D35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6786" y="284891"/>
            <a:ext cx="744032" cy="744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77CA89-C214-3E40-A5DD-A073E1786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505" y="1686994"/>
            <a:ext cx="4871630" cy="3901186"/>
          </a:xfrm>
          <a:prstGeom prst="rect">
            <a:avLst/>
          </a:prstGeom>
          <a:effectLst>
            <a:outerShdw blurRad="266700" dist="88900" dir="10800000" algn="ctr" rotWithShape="0">
              <a:schemeClr val="bg2">
                <a:lumMod val="25000"/>
              </a:schemeClr>
            </a:outerShdw>
          </a:effectLst>
        </p:spPr>
      </p:pic>
      <p:pic>
        <p:nvPicPr>
          <p:cNvPr id="19" name="Graphic 18" descr="Gears">
            <a:extLst>
              <a:ext uri="{FF2B5EF4-FFF2-40B4-BE49-F238E27FC236}">
                <a16:creationId xmlns:a16="http://schemas.microsoft.com/office/drawing/2014/main" id="{811A9E82-6329-2A4C-A349-3398B249C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3820" y="5701223"/>
            <a:ext cx="647383" cy="647383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4F7BBDE-8D0D-7948-AC7F-2E91EB2E269C}"/>
              </a:ext>
            </a:extLst>
          </p:cNvPr>
          <p:cNvSpPr txBox="1">
            <a:spLocks/>
          </p:cNvSpPr>
          <p:nvPr/>
        </p:nvSpPr>
        <p:spPr>
          <a:xfrm>
            <a:off x="7178760" y="5786031"/>
            <a:ext cx="5013240" cy="744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TESTING  OUR ALGORITHM</a:t>
            </a:r>
          </a:p>
        </p:txBody>
      </p:sp>
    </p:spTree>
    <p:extLst>
      <p:ext uri="{BB962C8B-B14F-4D97-AF65-F5344CB8AC3E}">
        <p14:creationId xmlns:p14="http://schemas.microsoft.com/office/powerpoint/2010/main" val="16987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910F89-B833-BB4F-B13C-D771E0C5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B6A6D-8FAC-2A4B-85FC-E39EC560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438" y="1071563"/>
            <a:ext cx="4475162" cy="4789488"/>
          </a:xfrm>
        </p:spPr>
        <p:txBody>
          <a:bodyPr>
            <a:normAutofit/>
          </a:bodyPr>
          <a:lstStyle/>
          <a:p>
            <a:r>
              <a:rPr lang="en-US" sz="1800" dirty="0"/>
              <a:t>We used 100 tweets from March 2020 which has never been used in testing or training to validate the data.</a:t>
            </a:r>
          </a:p>
          <a:p>
            <a:r>
              <a:rPr lang="en-US" sz="1800" dirty="0"/>
              <a:t>According to the bar plots below, the classifier isn’t near the 50% projected accuracy of our algorithm for this set. </a:t>
            </a:r>
          </a:p>
          <a:p>
            <a:r>
              <a:rPr lang="en-US" sz="1800" dirty="0"/>
              <a:t>This can be because of a shift in tweets based upon  COVID-19 changing normal behaviors and events.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70E741-9AF9-A54F-AC45-15F0D1DD9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9602" y="3367521"/>
            <a:ext cx="8552796" cy="3100388"/>
          </a:xfrm>
        </p:spPr>
      </p:pic>
      <p:sp>
        <p:nvSpPr>
          <p:cNvPr id="6" name="Pentagon 5">
            <a:extLst>
              <a:ext uri="{FF2B5EF4-FFF2-40B4-BE49-F238E27FC236}">
                <a16:creationId xmlns:a16="http://schemas.microsoft.com/office/drawing/2014/main" id="{7B4A6733-8559-5547-AA0B-C06459BC3571}"/>
              </a:ext>
            </a:extLst>
          </p:cNvPr>
          <p:cNvSpPr/>
          <p:nvPr/>
        </p:nvSpPr>
        <p:spPr>
          <a:xfrm>
            <a:off x="0" y="178593"/>
            <a:ext cx="3943351" cy="5572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771E300-3719-2E42-912B-98F3E3E67ADA}"/>
              </a:ext>
            </a:extLst>
          </p:cNvPr>
          <p:cNvSpPr txBox="1">
            <a:spLocks/>
          </p:cNvSpPr>
          <p:nvPr/>
        </p:nvSpPr>
        <p:spPr>
          <a:xfrm>
            <a:off x="173830" y="0"/>
            <a:ext cx="3595689" cy="657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Exploring the Algorithm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2FCCBF-0877-F049-AE57-1B56AF05F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064" y="328612"/>
            <a:ext cx="6422231" cy="2877558"/>
          </a:xfrm>
          <a:prstGeom prst="rect">
            <a:avLst/>
          </a:prstGeom>
          <a:effectLst>
            <a:outerShdw blurRad="266700" dist="88900" dir="10800000" algn="ctr" rotWithShape="0">
              <a:schemeClr val="bg2">
                <a:lumMod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3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B8274-784D-324E-8DD3-BE1285A7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75B0C57-AC2A-BB4F-9704-D0C05AA81A1A}"/>
              </a:ext>
            </a:extLst>
          </p:cNvPr>
          <p:cNvSpPr/>
          <p:nvPr/>
        </p:nvSpPr>
        <p:spPr>
          <a:xfrm>
            <a:off x="0" y="200023"/>
            <a:ext cx="3943351" cy="5572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A83FBA9-E85B-D54F-B0B5-F29B7FD4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2" y="74647"/>
            <a:ext cx="3943351" cy="6572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Considering Other Models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66EF0E-EB47-6346-BEE9-3C77D80B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351" y="2903336"/>
            <a:ext cx="6756348" cy="29324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790D85-403F-A74F-91AC-80918391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5" y="2406361"/>
            <a:ext cx="5078696" cy="3796557"/>
          </a:xfrm>
          <a:prstGeom prst="rect">
            <a:avLst/>
          </a:prstGeom>
          <a:effectLst>
            <a:outerShdw blurRad="203200" dist="88900" dir="10800000" algn="ctr" rotWithShape="0">
              <a:schemeClr val="bg2">
                <a:lumMod val="25000"/>
              </a:scheme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BBA84D-3D32-9A45-B269-CA6B623CC981}"/>
              </a:ext>
            </a:extLst>
          </p:cNvPr>
          <p:cNvSpPr txBox="1"/>
          <p:nvPr/>
        </p:nvSpPr>
        <p:spPr>
          <a:xfrm>
            <a:off x="233655" y="997527"/>
            <a:ext cx="10467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further research and experimentation,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Latent Dirichlet Allocation (LDA) </a:t>
            </a:r>
            <a:r>
              <a:rPr lang="en-US" sz="2000" dirty="0"/>
              <a:t>had been identified as a potential solution for the classification our data via unsupervised topic modeling.</a:t>
            </a:r>
          </a:p>
          <a:p>
            <a:r>
              <a:rPr lang="en-US" sz="2000" dirty="0"/>
              <a:t>The model will display information on the most common terms and potential relationships of such terms to other form of patterns. </a:t>
            </a:r>
          </a:p>
        </p:txBody>
      </p:sp>
    </p:spTree>
    <p:extLst>
      <p:ext uri="{BB962C8B-B14F-4D97-AF65-F5344CB8AC3E}">
        <p14:creationId xmlns:p14="http://schemas.microsoft.com/office/powerpoint/2010/main" val="195711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A10392-71DA-A545-98BB-5AA7F6D4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2508D-B03D-E645-815F-875F4F3B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135" y="988602"/>
            <a:ext cx="7843756" cy="900546"/>
          </a:xfrm>
        </p:spPr>
        <p:txBody>
          <a:bodyPr>
            <a:normAutofit/>
          </a:bodyPr>
          <a:lstStyle/>
          <a:p>
            <a:r>
              <a:rPr lang="en-US" sz="1800" dirty="0"/>
              <a:t>Unsupervised training has naturally segmented a few popular topics from the dataset including themes like LinkedIn, DnD &amp; Adobe (Class 1), gratitude content (Class 2), but no easily visible tweets from Class 3 (positivity) &amp; 4 (replies).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15C31B-984F-9140-80D6-F9F35C7BA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7640" y="2057400"/>
            <a:ext cx="6172200" cy="3361725"/>
          </a:xfrm>
          <a:effectLst>
            <a:outerShdw blurRad="88900" dist="50800" dir="10800000" algn="ctr" rotWithShape="0">
              <a:schemeClr val="bg2">
                <a:lumMod val="25000"/>
              </a:schemeClr>
            </a:outerShdw>
          </a:effectLst>
        </p:spPr>
      </p:pic>
      <p:sp>
        <p:nvSpPr>
          <p:cNvPr id="6" name="Pentagon 5">
            <a:extLst>
              <a:ext uri="{FF2B5EF4-FFF2-40B4-BE49-F238E27FC236}">
                <a16:creationId xmlns:a16="http://schemas.microsoft.com/office/drawing/2014/main" id="{3EEC2801-A439-3C4B-A749-4B6F5632F449}"/>
              </a:ext>
            </a:extLst>
          </p:cNvPr>
          <p:cNvSpPr/>
          <p:nvPr/>
        </p:nvSpPr>
        <p:spPr>
          <a:xfrm>
            <a:off x="0" y="200023"/>
            <a:ext cx="3943351" cy="5572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EB9163C-23D6-764E-BBD0-6938BEAAE07A}"/>
              </a:ext>
            </a:extLst>
          </p:cNvPr>
          <p:cNvSpPr txBox="1">
            <a:spLocks/>
          </p:cNvSpPr>
          <p:nvPr/>
        </p:nvSpPr>
        <p:spPr>
          <a:xfrm>
            <a:off x="-1" y="250028"/>
            <a:ext cx="3943351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Latent Dirichlet Allocation (LDA)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360D0-A8C3-A14B-8F6F-BDE96FE30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60" y="1937580"/>
            <a:ext cx="4845640" cy="41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C0C3DC-E722-EC46-8E7C-A4B21008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6263622" cy="4852266"/>
          </a:xfrm>
        </p:spPr>
        <p:txBody>
          <a:bodyPr/>
          <a:lstStyle/>
          <a:p>
            <a:r>
              <a:rPr lang="en-US" sz="2800" dirty="0"/>
              <a:t>A conversation on the twitter platform can be very unique and varied (e.g. the contextual use of images/gifs/emoji, replies, and changes in topics) in comparison to a traditional string expression from an email or product review. </a:t>
            </a:r>
          </a:p>
          <a:p>
            <a:r>
              <a:rPr lang="en-US" sz="2800" dirty="0"/>
              <a:t>We anticipate a more accurate model could be created with more training data and more disciplined style of writing under the identified classes.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3BF76-60AC-9344-88B4-2BECFE7C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489AEF2-6C32-AB4F-AEBA-3B1FAAD79B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627" r="13627"/>
          <a:stretch>
            <a:fillRect/>
          </a:stretch>
        </p:blipFill>
        <p:spPr>
          <a:xfrm>
            <a:off x="7020304" y="0"/>
            <a:ext cx="5171696" cy="47396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0D6350-289F-FB42-9516-858C7C1D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80109"/>
            <a:ext cx="6504367" cy="1645516"/>
          </a:xfrm>
        </p:spPr>
        <p:txBody>
          <a:bodyPr/>
          <a:lstStyle/>
          <a:p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Multi-Classifier conclusion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5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21">
            <a:extLst>
              <a:ext uri="{FF2B5EF4-FFF2-40B4-BE49-F238E27FC236}">
                <a16:creationId xmlns:a16="http://schemas.microsoft.com/office/drawing/2014/main" id="{112C227C-1563-5E48-B9EE-DD08DCA94F0C}"/>
              </a:ext>
            </a:extLst>
          </p:cNvPr>
          <p:cNvSpPr/>
          <p:nvPr/>
        </p:nvSpPr>
        <p:spPr>
          <a:xfrm>
            <a:off x="0" y="329879"/>
            <a:ext cx="4431323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1F9FA-88DD-A549-9FE4-9760D0F5DAB7}"/>
              </a:ext>
            </a:extLst>
          </p:cNvPr>
          <p:cNvSpPr txBox="1"/>
          <p:nvPr/>
        </p:nvSpPr>
        <p:spPr>
          <a:xfrm>
            <a:off x="140676" y="410367"/>
            <a:ext cx="414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Performance Forecasting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7A3C-8641-B046-9DE2-D5009AD6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A57C316-0E14-624A-8C67-66D21D25E7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995536"/>
              </p:ext>
            </p:extLst>
          </p:nvPr>
        </p:nvGraphicFramePr>
        <p:xfrm>
          <a:off x="1388424" y="982462"/>
          <a:ext cx="9975272" cy="556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D20F0123-9DDC-1441-8F28-9E05BBFCEA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104" y="1880697"/>
            <a:ext cx="914400" cy="914400"/>
          </a:xfrm>
          <a:prstGeom prst="rect">
            <a:avLst/>
          </a:prstGeom>
        </p:spPr>
      </p:pic>
      <p:pic>
        <p:nvPicPr>
          <p:cNvPr id="13" name="Graphic 12" descr="Subtitles">
            <a:extLst>
              <a:ext uri="{FF2B5EF4-FFF2-40B4-BE49-F238E27FC236}">
                <a16:creationId xmlns:a16="http://schemas.microsoft.com/office/drawing/2014/main" id="{B0CC1242-2B3A-1E42-B22E-7C8A5F1DC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104" y="3309264"/>
            <a:ext cx="914400" cy="914400"/>
          </a:xfrm>
          <a:prstGeom prst="rect">
            <a:avLst/>
          </a:prstGeom>
        </p:spPr>
      </p:pic>
      <p:pic>
        <p:nvPicPr>
          <p:cNvPr id="15" name="Graphic 14" descr="Connections">
            <a:extLst>
              <a:ext uri="{FF2B5EF4-FFF2-40B4-BE49-F238E27FC236}">
                <a16:creationId xmlns:a16="http://schemas.microsoft.com/office/drawing/2014/main" id="{ECFD591D-56F8-AE4E-BD84-BF584F659D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1104" y="47378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4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>
            <a:extLst>
              <a:ext uri="{FF2B5EF4-FFF2-40B4-BE49-F238E27FC236}">
                <a16:creationId xmlns:a16="http://schemas.microsoft.com/office/drawing/2014/main" id="{8D8FE103-7770-874B-B315-80687E189919}"/>
              </a:ext>
            </a:extLst>
          </p:cNvPr>
          <p:cNvSpPr/>
          <p:nvPr/>
        </p:nvSpPr>
        <p:spPr>
          <a:xfrm>
            <a:off x="0" y="557213"/>
            <a:ext cx="6286500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97BE42-331D-BF4C-AB9A-F5970DF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47" y="419961"/>
            <a:ext cx="5763491" cy="69704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FB Prophet to Forecast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2D807-E434-5743-ACCB-1A8A4AA2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150" y="1500188"/>
            <a:ext cx="5589588" cy="4368800"/>
          </a:xfrm>
        </p:spPr>
        <p:txBody>
          <a:bodyPr>
            <a:normAutofit/>
          </a:bodyPr>
          <a:lstStyle/>
          <a:p>
            <a:r>
              <a:rPr lang="en-US" sz="2800" b="1" dirty="0"/>
              <a:t>Facebook Prophet </a:t>
            </a:r>
            <a:r>
              <a:rPr lang="en-US" sz="2800" dirty="0"/>
              <a:t>provides a model that can be trained on time series data in order to predict future outcomes. </a:t>
            </a:r>
          </a:p>
          <a:p>
            <a:r>
              <a:rPr lang="en-US" sz="2800" dirty="0"/>
              <a:t>The Prophet object, requires a data frame with a date column and a y (output) column. After plotting a forecast, it will detect and mark points of change in the plot.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D3DF74E-6D6D-5849-AAB5-9467BB32CE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068" r="260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087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5F54E39-AAA7-6443-8184-FF2D83788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917263"/>
              </p:ext>
            </p:extLst>
          </p:nvPr>
        </p:nvGraphicFramePr>
        <p:xfrm>
          <a:off x="515938" y="1825625"/>
          <a:ext cx="10837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Pentagon 10">
            <a:extLst>
              <a:ext uri="{FF2B5EF4-FFF2-40B4-BE49-F238E27FC236}">
                <a16:creationId xmlns:a16="http://schemas.microsoft.com/office/drawing/2014/main" id="{CD00F70D-48E3-8943-B529-DA25D9A86FC0}"/>
              </a:ext>
            </a:extLst>
          </p:cNvPr>
          <p:cNvSpPr/>
          <p:nvPr/>
        </p:nvSpPr>
        <p:spPr>
          <a:xfrm>
            <a:off x="0" y="557213"/>
            <a:ext cx="4703884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1F9FA-88DD-A549-9FE4-9760D0F5DAB7}"/>
              </a:ext>
            </a:extLst>
          </p:cNvPr>
          <p:cNvSpPr txBox="1"/>
          <p:nvPr/>
        </p:nvSpPr>
        <p:spPr>
          <a:xfrm>
            <a:off x="515938" y="557213"/>
            <a:ext cx="441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Steps to Forecast: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7A3C-8641-B046-9DE2-D5009AD6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843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C7D94-1D66-4B49-A7C7-FB4D330F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19</a:t>
            </a:fld>
            <a:endParaRPr lang="en-US" noProof="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D651E7-EDB3-CA48-99DF-49276C986B6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7989" y="1243012"/>
            <a:ext cx="5058850" cy="930275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6579E2-3210-624F-A049-2DE9E5FA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9" y="2259888"/>
            <a:ext cx="5058850" cy="40688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316EC1-8FA1-D541-9D91-FDECDC19B8A6}"/>
              </a:ext>
            </a:extLst>
          </p:cNvPr>
          <p:cNvSpPr txBox="1"/>
          <p:nvPr/>
        </p:nvSpPr>
        <p:spPr>
          <a:xfrm>
            <a:off x="146539" y="285750"/>
            <a:ext cx="4768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 Model on Historical Data and Create the Prediction Forecast for Impressions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CCAFBB-0115-704C-839D-72BD1260F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2399355"/>
            <a:ext cx="5901474" cy="35143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F7E6DC-C54C-304F-9096-E10CE263D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464" y="1476819"/>
            <a:ext cx="5551462" cy="446100"/>
          </a:xfrm>
          <a:prstGeom prst="rect">
            <a:avLst/>
          </a:prstGeom>
        </p:spPr>
      </p:pic>
      <p:sp>
        <p:nvSpPr>
          <p:cNvPr id="28" name="Donut 27">
            <a:extLst>
              <a:ext uri="{FF2B5EF4-FFF2-40B4-BE49-F238E27FC236}">
                <a16:creationId xmlns:a16="http://schemas.microsoft.com/office/drawing/2014/main" id="{095A829B-089B-CE4E-A8B8-D71225006F2C}"/>
              </a:ext>
            </a:extLst>
          </p:cNvPr>
          <p:cNvSpPr/>
          <p:nvPr/>
        </p:nvSpPr>
        <p:spPr>
          <a:xfrm>
            <a:off x="3257550" y="1167334"/>
            <a:ext cx="2343150" cy="628651"/>
          </a:xfrm>
          <a:prstGeom prst="donut">
            <a:avLst>
              <a:gd name="adj" fmla="val 2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3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37C68-4C9E-F14C-99AC-28C1C083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E04C7-A5FF-8549-8085-7E8FF58D9291}"/>
              </a:ext>
            </a:extLst>
          </p:cNvPr>
          <p:cNvSpPr txBox="1"/>
          <p:nvPr/>
        </p:nvSpPr>
        <p:spPr>
          <a:xfrm>
            <a:off x="515938" y="246621"/>
            <a:ext cx="11150600" cy="920336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baseline="0" dirty="0">
                <a:latin typeface="+mj-lt"/>
                <a:ea typeface="+mj-ea"/>
                <a:cs typeface="+mj-cs"/>
              </a:rPr>
              <a:t>Project Background </a:t>
            </a:r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1C77EFB7-D4D3-43FF-93EE-3EB09A73E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59542"/>
              </p:ext>
            </p:extLst>
          </p:nvPr>
        </p:nvGraphicFramePr>
        <p:xfrm>
          <a:off x="515938" y="1511300"/>
          <a:ext cx="10837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672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C7D94-1D66-4B49-A7C7-FB4D330F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20</a:t>
            </a:fld>
            <a:endParaRPr lang="en-US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16EC1-8FA1-D541-9D91-FDECDC19B8A6}"/>
              </a:ext>
            </a:extLst>
          </p:cNvPr>
          <p:cNvSpPr txBox="1"/>
          <p:nvPr/>
        </p:nvSpPr>
        <p:spPr>
          <a:xfrm>
            <a:off x="317989" y="359509"/>
            <a:ext cx="489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Calibrating your Prediction Model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5171B1-5345-B94E-A3D7-29561511BA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39919" y="548222"/>
            <a:ext cx="5331922" cy="1273549"/>
          </a:xfrm>
          <a:effectLst>
            <a:outerShdw blurRad="228600" dist="63500" dir="10800000" algn="ctr" rotWithShape="0">
              <a:schemeClr val="bg2">
                <a:lumMod val="25000"/>
              </a:scheme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DFFC22-8BA6-AD42-B2D1-53C663CF2E3F}"/>
              </a:ext>
            </a:extLst>
          </p:cNvPr>
          <p:cNvSpPr txBox="1"/>
          <p:nvPr/>
        </p:nvSpPr>
        <p:spPr>
          <a:xfrm>
            <a:off x="246905" y="1184996"/>
            <a:ext cx="5849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objective of this analysis is to determine the optimal changepoint value parameter when instantiating the Prophet model object. This is done by plotting a range of changepoint values vs the average margin error.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14FF7-1BFB-C341-817E-EE8E7FA6485F}"/>
              </a:ext>
            </a:extLst>
          </p:cNvPr>
          <p:cNvSpPr txBox="1"/>
          <p:nvPr/>
        </p:nvSpPr>
        <p:spPr>
          <a:xfrm>
            <a:off x="317989" y="2655694"/>
            <a:ext cx="5647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Loop through range of changepoint values</a:t>
            </a:r>
          </a:p>
          <a:p>
            <a:r>
              <a:rPr lang="en-US" dirty="0"/>
              <a:t>We test the model by tuning the changepoint parameter to each value in the range above.</a:t>
            </a:r>
          </a:p>
          <a:p>
            <a:r>
              <a:rPr lang="en-US" dirty="0"/>
              <a:t>Produce a prediction data frame, then isolate y-actual and y-theoretical values, and calculate margin error per entry. Take the mean of all the margin errors and append to list; this list will be the y values for the plot below.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E60B65-77D9-D148-AB03-3A125EF2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65" y="1859942"/>
            <a:ext cx="5678431" cy="2137570"/>
          </a:xfrm>
          <a:prstGeom prst="rect">
            <a:avLst/>
          </a:prstGeom>
          <a:effectLst>
            <a:outerShdw blurRad="228600" dist="63500" dir="10800000" algn="ctr" rotWithShape="0">
              <a:schemeClr val="bg2">
                <a:lumMod val="25000"/>
              </a:scheme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635507-E426-374D-8E31-2E77D0C4E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870" y="4035683"/>
            <a:ext cx="3944020" cy="2766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B0CC1A-4B64-9C41-AFD7-B011C43F5002}"/>
              </a:ext>
            </a:extLst>
          </p:cNvPr>
          <p:cNvSpPr txBox="1"/>
          <p:nvPr/>
        </p:nvSpPr>
        <p:spPr>
          <a:xfrm>
            <a:off x="317989" y="4957389"/>
            <a:ext cx="527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changepoint value with the lowest average margin error will be the optimal parameter for the Prophet model. (2.08)</a:t>
            </a:r>
          </a:p>
        </p:txBody>
      </p:sp>
    </p:spTree>
    <p:extLst>
      <p:ext uri="{BB962C8B-B14F-4D97-AF65-F5344CB8AC3E}">
        <p14:creationId xmlns:p14="http://schemas.microsoft.com/office/powerpoint/2010/main" val="291131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D0F4B-793D-BE42-BF49-C4D966FF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57CDEC-9079-3A40-BB0F-D2E85E51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1" y="2595908"/>
            <a:ext cx="5381673" cy="3204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C1A6BF-9C05-F243-AC1C-6049DC90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53" y="2595908"/>
            <a:ext cx="5381673" cy="3204817"/>
          </a:xfrm>
          <a:prstGeom prst="rect">
            <a:avLst/>
          </a:prstGeom>
        </p:spPr>
      </p:pic>
      <p:sp>
        <p:nvSpPr>
          <p:cNvPr id="20" name="Pentagon 19">
            <a:extLst>
              <a:ext uri="{FF2B5EF4-FFF2-40B4-BE49-F238E27FC236}">
                <a16:creationId xmlns:a16="http://schemas.microsoft.com/office/drawing/2014/main" id="{3D988740-51AE-FB4D-AEEC-44B029827FEC}"/>
              </a:ext>
            </a:extLst>
          </p:cNvPr>
          <p:cNvSpPr/>
          <p:nvPr/>
        </p:nvSpPr>
        <p:spPr>
          <a:xfrm>
            <a:off x="0" y="300038"/>
            <a:ext cx="4703884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E43F6-8841-F741-9B5B-1F7046C0EB61}"/>
              </a:ext>
            </a:extLst>
          </p:cNvPr>
          <p:cNvSpPr txBox="1"/>
          <p:nvPr/>
        </p:nvSpPr>
        <p:spPr>
          <a:xfrm>
            <a:off x="384321" y="414338"/>
            <a:ext cx="400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Comparison of Changepoint: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694B32-C66B-6148-9A00-1114697CCDF2}"/>
              </a:ext>
            </a:extLst>
          </p:cNvPr>
          <p:cNvSpPr txBox="1"/>
          <p:nvPr/>
        </p:nvSpPr>
        <p:spPr>
          <a:xfrm>
            <a:off x="514351" y="1151731"/>
            <a:ext cx="935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Finding the right Changepoint can change the prediction model by a lot.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Here is a comparison of Forecast of Impressions for Promotional Posts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B26DA-E7F8-3344-8FCA-69C268C4355D}"/>
              </a:ext>
            </a:extLst>
          </p:cNvPr>
          <p:cNvSpPr txBox="1"/>
          <p:nvPr/>
        </p:nvSpPr>
        <p:spPr>
          <a:xfrm>
            <a:off x="1271588" y="5967579"/>
            <a:ext cx="941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Changepoint scale of 2.08 					Changepoint scale of 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7E925-4BFD-1544-8F4C-E36DD6B122A2}"/>
              </a:ext>
            </a:extLst>
          </p:cNvPr>
          <p:cNvSpPr txBox="1"/>
          <p:nvPr/>
        </p:nvSpPr>
        <p:spPr>
          <a:xfrm>
            <a:off x="4883859" y="2211187"/>
            <a:ext cx="249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Yearly Forecast Trend </a:t>
            </a:r>
          </a:p>
        </p:txBody>
      </p:sp>
    </p:spTree>
    <p:extLst>
      <p:ext uri="{BB962C8B-B14F-4D97-AF65-F5344CB8AC3E}">
        <p14:creationId xmlns:p14="http://schemas.microsoft.com/office/powerpoint/2010/main" val="266572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5CDD2-1753-BB49-83E4-95E73E4D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40FC7-0B8E-CB41-A686-A8BEBDF9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0" y="1583265"/>
            <a:ext cx="5511907" cy="2145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83B705-86E5-CA47-AB49-4F0FEA15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447" y="1659356"/>
            <a:ext cx="5849642" cy="1992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051132-F3D5-4949-90D2-F27577166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0" y="4098392"/>
            <a:ext cx="5511907" cy="19112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5286F6-DEF2-3D44-8110-2BD022542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314" y="4099868"/>
            <a:ext cx="5511908" cy="1908296"/>
          </a:xfrm>
          <a:prstGeom prst="rect">
            <a:avLst/>
          </a:prstGeom>
        </p:spPr>
      </p:pic>
      <p:sp>
        <p:nvSpPr>
          <p:cNvPr id="17" name="Pentagon 16">
            <a:extLst>
              <a:ext uri="{FF2B5EF4-FFF2-40B4-BE49-F238E27FC236}">
                <a16:creationId xmlns:a16="http://schemas.microsoft.com/office/drawing/2014/main" id="{82556499-BC18-6844-982F-67AC5D803C8C}"/>
              </a:ext>
            </a:extLst>
          </p:cNvPr>
          <p:cNvSpPr/>
          <p:nvPr/>
        </p:nvSpPr>
        <p:spPr>
          <a:xfrm>
            <a:off x="0" y="341523"/>
            <a:ext cx="4703884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    Comparison of Changepoint: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C287F-FC2B-3F4E-AF90-D5EF95D2D6F7}"/>
              </a:ext>
            </a:extLst>
          </p:cNvPr>
          <p:cNvSpPr txBox="1"/>
          <p:nvPr/>
        </p:nvSpPr>
        <p:spPr>
          <a:xfrm>
            <a:off x="5167312" y="1027580"/>
            <a:ext cx="249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Yearly Forecast Trend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B76A62-25B0-404F-9B3A-4686953A6D05}"/>
              </a:ext>
            </a:extLst>
          </p:cNvPr>
          <p:cNvSpPr txBox="1"/>
          <p:nvPr/>
        </p:nvSpPr>
        <p:spPr>
          <a:xfrm>
            <a:off x="4841626" y="3683905"/>
            <a:ext cx="185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Seasonal Trend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0DEF7-A0B5-244E-B03B-BF7C8D68DD67}"/>
              </a:ext>
            </a:extLst>
          </p:cNvPr>
          <p:cNvSpPr txBox="1"/>
          <p:nvPr/>
        </p:nvSpPr>
        <p:spPr>
          <a:xfrm>
            <a:off x="1228725" y="6052146"/>
            <a:ext cx="941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Changepoint scale of 2.08 					Changepoint scale of 0.5</a:t>
            </a:r>
          </a:p>
        </p:txBody>
      </p:sp>
    </p:spTree>
    <p:extLst>
      <p:ext uri="{BB962C8B-B14F-4D97-AF65-F5344CB8AC3E}">
        <p14:creationId xmlns:p14="http://schemas.microsoft.com/office/powerpoint/2010/main" val="336779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21CD9-A287-4D46-B198-1AE7278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A3A9B77-FC90-0144-BCE6-726B87EC17E7}"/>
              </a:ext>
            </a:extLst>
          </p:cNvPr>
          <p:cNvSpPr/>
          <p:nvPr/>
        </p:nvSpPr>
        <p:spPr>
          <a:xfrm>
            <a:off x="0" y="300038"/>
            <a:ext cx="4703884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004C848-4B21-B34E-B292-67468831F259}"/>
              </a:ext>
            </a:extLst>
          </p:cNvPr>
          <p:cNvSpPr/>
          <p:nvPr/>
        </p:nvSpPr>
        <p:spPr>
          <a:xfrm>
            <a:off x="0" y="341523"/>
            <a:ext cx="4703884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    1. </a:t>
            </a:r>
            <a:r>
              <a:rPr lang="en-US" sz="2800" b="1" dirty="0">
                <a:solidFill>
                  <a:schemeClr val="bg1"/>
                </a:solidFill>
              </a:rPr>
              <a:t>Promotional Forecast: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FEED1-0C45-E14A-AE99-8A9449037A78}"/>
              </a:ext>
            </a:extLst>
          </p:cNvPr>
          <p:cNvSpPr txBox="1"/>
          <p:nvPr/>
        </p:nvSpPr>
        <p:spPr>
          <a:xfrm>
            <a:off x="528638" y="1214438"/>
            <a:ext cx="528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Promotional tweets are closely related to the brands business and usually involve a URL link and a call to action. We would put emphasis of viewing forecast of </a:t>
            </a:r>
            <a:r>
              <a:rPr lang="en-US" b="1" dirty="0"/>
              <a:t>clicks</a:t>
            </a:r>
            <a:r>
              <a:rPr lang="en-US" dirty="0"/>
              <a:t> for </a:t>
            </a:r>
            <a:r>
              <a:rPr lang="en-US" b="1" dirty="0"/>
              <a:t>promotional post</a:t>
            </a:r>
            <a:r>
              <a:rPr lang="en-US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FEB1D-2F1A-6245-886B-F4D640F74117}"/>
              </a:ext>
            </a:extLst>
          </p:cNvPr>
          <p:cNvSpPr txBox="1"/>
          <p:nvPr/>
        </p:nvSpPr>
        <p:spPr>
          <a:xfrm>
            <a:off x="1640022" y="2414767"/>
            <a:ext cx="249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Yearly Forecast Trend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E2267-7D94-FA44-AE48-605FDEB8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4" y="1068702"/>
            <a:ext cx="5843142" cy="1976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E6F1B8-E006-C94E-AF87-367C4571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91" y="3907999"/>
            <a:ext cx="5839665" cy="20263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C09967-0BD2-D04C-83C2-FE69A5C9D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5" y="2968552"/>
            <a:ext cx="5639522" cy="33583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556E07-FBD1-304E-9E1F-7EE70740BE71}"/>
              </a:ext>
            </a:extLst>
          </p:cNvPr>
          <p:cNvSpPr txBox="1"/>
          <p:nvPr/>
        </p:nvSpPr>
        <p:spPr>
          <a:xfrm>
            <a:off x="7807897" y="3507889"/>
            <a:ext cx="185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Seasonal Trend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9310A-0706-BE48-BB61-FB219F2E00DE}"/>
              </a:ext>
            </a:extLst>
          </p:cNvPr>
          <p:cNvSpPr txBox="1"/>
          <p:nvPr/>
        </p:nvSpPr>
        <p:spPr>
          <a:xfrm>
            <a:off x="7934642" y="668592"/>
            <a:ext cx="160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Daily Trend </a:t>
            </a:r>
          </a:p>
        </p:txBody>
      </p:sp>
    </p:spTree>
    <p:extLst>
      <p:ext uri="{BB962C8B-B14F-4D97-AF65-F5344CB8AC3E}">
        <p14:creationId xmlns:p14="http://schemas.microsoft.com/office/powerpoint/2010/main" val="3074980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21CD9-A287-4D46-B198-1AE7278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A3A9B77-FC90-0144-BCE6-726B87EC17E7}"/>
              </a:ext>
            </a:extLst>
          </p:cNvPr>
          <p:cNvSpPr/>
          <p:nvPr/>
        </p:nvSpPr>
        <p:spPr>
          <a:xfrm>
            <a:off x="0" y="300038"/>
            <a:ext cx="4703884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004C848-4B21-B34E-B292-67468831F259}"/>
              </a:ext>
            </a:extLst>
          </p:cNvPr>
          <p:cNvSpPr/>
          <p:nvPr/>
        </p:nvSpPr>
        <p:spPr>
          <a:xfrm>
            <a:off x="0" y="341523"/>
            <a:ext cx="4703884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   2. </a:t>
            </a:r>
            <a:r>
              <a:rPr lang="en-US" sz="2800" b="1" dirty="0">
                <a:solidFill>
                  <a:schemeClr val="bg1"/>
                </a:solidFill>
              </a:rPr>
              <a:t>Spotlight Forecast: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FEED1-0C45-E14A-AE99-8A9449037A78}"/>
              </a:ext>
            </a:extLst>
          </p:cNvPr>
          <p:cNvSpPr txBox="1"/>
          <p:nvPr/>
        </p:nvSpPr>
        <p:spPr>
          <a:xfrm>
            <a:off x="528638" y="1214438"/>
            <a:ext cx="528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Spotlight tweets are closely related to the brands recognition and twitter community involvement. We would put emphasis of viewing forecast of </a:t>
            </a:r>
            <a:r>
              <a:rPr lang="en-US" b="1" dirty="0"/>
              <a:t>Impressions</a:t>
            </a:r>
            <a:r>
              <a:rPr lang="en-US" dirty="0"/>
              <a:t> for </a:t>
            </a:r>
            <a:r>
              <a:rPr lang="en-US" b="1" dirty="0"/>
              <a:t>spotlight post</a:t>
            </a:r>
            <a:r>
              <a:rPr lang="en-US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FEB1D-2F1A-6245-886B-F4D640F74117}"/>
              </a:ext>
            </a:extLst>
          </p:cNvPr>
          <p:cNvSpPr txBox="1"/>
          <p:nvPr/>
        </p:nvSpPr>
        <p:spPr>
          <a:xfrm>
            <a:off x="1640022" y="2414767"/>
            <a:ext cx="249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Yearly Forecast Trend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556E07-FBD1-304E-9E1F-7EE70740BE71}"/>
              </a:ext>
            </a:extLst>
          </p:cNvPr>
          <p:cNvSpPr txBox="1"/>
          <p:nvPr/>
        </p:nvSpPr>
        <p:spPr>
          <a:xfrm>
            <a:off x="7807897" y="3507889"/>
            <a:ext cx="185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Seasonal Trend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9310A-0706-BE48-BB61-FB219F2E00DE}"/>
              </a:ext>
            </a:extLst>
          </p:cNvPr>
          <p:cNvSpPr txBox="1"/>
          <p:nvPr/>
        </p:nvSpPr>
        <p:spPr>
          <a:xfrm>
            <a:off x="7934642" y="668592"/>
            <a:ext cx="160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Daily Trend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D70EE-AF11-6349-BAFE-C57A9177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9" y="3016703"/>
            <a:ext cx="5635292" cy="3355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412C4-144E-E142-A52D-2D1B3860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83" y="1025295"/>
            <a:ext cx="5916126" cy="197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E08F8E-9848-EC4F-86C6-E4C898BFA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712" y="4152179"/>
            <a:ext cx="5791255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4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21CD9-A287-4D46-B198-1AE7278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A3A9B77-FC90-0144-BCE6-726B87EC17E7}"/>
              </a:ext>
            </a:extLst>
          </p:cNvPr>
          <p:cNvSpPr/>
          <p:nvPr/>
        </p:nvSpPr>
        <p:spPr>
          <a:xfrm>
            <a:off x="0" y="300038"/>
            <a:ext cx="4703884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004C848-4B21-B34E-B292-67468831F259}"/>
              </a:ext>
            </a:extLst>
          </p:cNvPr>
          <p:cNvSpPr/>
          <p:nvPr/>
        </p:nvSpPr>
        <p:spPr>
          <a:xfrm>
            <a:off x="0" y="341523"/>
            <a:ext cx="4703884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    3. </a:t>
            </a:r>
            <a:r>
              <a:rPr lang="en-US" sz="2800" b="1" dirty="0">
                <a:solidFill>
                  <a:schemeClr val="bg1"/>
                </a:solidFill>
              </a:rPr>
              <a:t>Positivity Forecast: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FEED1-0C45-E14A-AE99-8A9449037A78}"/>
              </a:ext>
            </a:extLst>
          </p:cNvPr>
          <p:cNvSpPr txBox="1"/>
          <p:nvPr/>
        </p:nvSpPr>
        <p:spPr>
          <a:xfrm>
            <a:off x="528638" y="1214438"/>
            <a:ext cx="528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Positivity tweets are closely related to the brands perspective and values towards its audience. We would put emphasis of viewing forecast of </a:t>
            </a:r>
            <a:r>
              <a:rPr lang="en-US" b="1" dirty="0"/>
              <a:t>likes</a:t>
            </a:r>
            <a:r>
              <a:rPr lang="en-US" dirty="0"/>
              <a:t> to see if the audience is still engaging in </a:t>
            </a:r>
            <a:r>
              <a:rPr lang="en-US" b="1" dirty="0"/>
              <a:t>positivity post</a:t>
            </a:r>
            <a:r>
              <a:rPr lang="en-US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FEB1D-2F1A-6245-886B-F4D640F74117}"/>
              </a:ext>
            </a:extLst>
          </p:cNvPr>
          <p:cNvSpPr txBox="1"/>
          <p:nvPr/>
        </p:nvSpPr>
        <p:spPr>
          <a:xfrm>
            <a:off x="1640022" y="2414767"/>
            <a:ext cx="249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Yearly Forecast Trend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556E07-FBD1-304E-9E1F-7EE70740BE71}"/>
              </a:ext>
            </a:extLst>
          </p:cNvPr>
          <p:cNvSpPr txBox="1"/>
          <p:nvPr/>
        </p:nvSpPr>
        <p:spPr>
          <a:xfrm>
            <a:off x="7807897" y="3507889"/>
            <a:ext cx="185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Seasonal Trend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9310A-0706-BE48-BB61-FB219F2E00DE}"/>
              </a:ext>
            </a:extLst>
          </p:cNvPr>
          <p:cNvSpPr txBox="1"/>
          <p:nvPr/>
        </p:nvSpPr>
        <p:spPr>
          <a:xfrm>
            <a:off x="7934642" y="668592"/>
            <a:ext cx="160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Daily Trend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A4EF7-C069-084C-B2CC-9A2FFD93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6875"/>
            <a:ext cx="5641848" cy="3359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536C4-D6EB-904A-B52A-E3CD3118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140" y="1196761"/>
            <a:ext cx="5843016" cy="1965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F91AC-5C34-3942-8375-ACB58FC1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349" y="4021561"/>
            <a:ext cx="5843016" cy="19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62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78015F-D1FF-BD41-ACC6-F6145D12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5345688" cy="4532780"/>
          </a:xfrm>
        </p:spPr>
        <p:txBody>
          <a:bodyPr/>
          <a:lstStyle/>
          <a:p>
            <a:r>
              <a:rPr lang="en-US" dirty="0"/>
              <a:t>Forecast prediction can allow the client to understand where future performance can go with continuous performance on twitter.</a:t>
            </a:r>
          </a:p>
          <a:p>
            <a:r>
              <a:rPr lang="en-US" dirty="0"/>
              <a:t>The model can help set a range of brand goals by predicting low or high margins on future tweets. </a:t>
            </a:r>
          </a:p>
          <a:p>
            <a:r>
              <a:rPr lang="en-US" dirty="0"/>
              <a:t>Critical note: the dataset indicates that the social media branding/marketing industry is very volatile. Relative error is a better measure of accuracy rather than a standard scale.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F6F0C-B26B-774A-A76F-D325CEF8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4D09A1C-021E-3D4B-BF6A-E3908989FC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9706" r="9706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A896D7-F908-7D4D-A76C-95F79F0B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FB Prophet – Forecast </a:t>
            </a:r>
            <a:br>
              <a:rPr lang="en-US" dirty="0"/>
            </a:b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9570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FA1E-8C81-BD42-911C-71226B3D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A6A90-23EB-B54C-A376-51431041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6555C-53A9-6745-AEA8-26658B7F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62" y="1296223"/>
            <a:ext cx="4854575" cy="397951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Create an engaging dashboard to give clients a better understanding of brand impressions, engagement, and forecasting.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client can use the dashboard to create brand goals for engagement and take more educated approaches to grow their brand.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7FE68-9BF4-B646-A8C5-27AF4881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34" y="2476229"/>
            <a:ext cx="7528565" cy="39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1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2968096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18DE45B-9603-9246-B966-6B7B70F091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065" r="8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5565F8-6C2C-F34B-88DF-953AC0B4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5904703" cy="4351338"/>
          </a:xfrm>
        </p:spPr>
        <p:txBody>
          <a:bodyPr/>
          <a:lstStyle/>
          <a:p>
            <a:r>
              <a:rPr lang="en-US" sz="2800" dirty="0"/>
              <a:t>This project is to create models that can benefit a social media influencer to create better branding and add value to future performance. </a:t>
            </a:r>
          </a:p>
          <a:p>
            <a:r>
              <a:rPr lang="en-US" sz="2800" dirty="0"/>
              <a:t>There is a lot of data illustration on past data but we wanted to use machine learning to give brands awareness and guidance. </a:t>
            </a:r>
          </a:p>
          <a:p>
            <a:r>
              <a:rPr lang="en-US" sz="2800" dirty="0"/>
              <a:t>Part 1: Tweet Classifications </a:t>
            </a:r>
          </a:p>
          <a:p>
            <a:r>
              <a:rPr lang="en-US" sz="2800" dirty="0"/>
              <a:t>Part 2: Tweets Forecasting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41BC6-2B96-B044-A528-50169665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9E67A2-7EC0-A74E-A0D5-EE081C67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199558"/>
            <a:ext cx="5727700" cy="1325563"/>
          </a:xfrm>
        </p:spPr>
        <p:txBody>
          <a:bodyPr/>
          <a:lstStyle/>
          <a:p>
            <a:r>
              <a:rPr lang="en-US" dirty="0"/>
              <a:t>Goal of Twitter Analytics  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CC3C6B8-C60B-6B4D-97CD-787C9CEC1E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285" r="21285"/>
          <a:stretch>
            <a:fillRect/>
          </a:stretch>
        </p:blipFill>
        <p:spPr>
          <a:xfrm>
            <a:off x="6782252" y="-1"/>
            <a:ext cx="5409749" cy="4957763"/>
          </a:xfrm>
        </p:spPr>
      </p:pic>
    </p:spTree>
    <p:extLst>
      <p:ext uri="{BB962C8B-B14F-4D97-AF65-F5344CB8AC3E}">
        <p14:creationId xmlns:p14="http://schemas.microsoft.com/office/powerpoint/2010/main" val="9750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3222" y="727850"/>
            <a:ext cx="3985219" cy="920336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Understanding the Twitter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22" y="1788562"/>
            <a:ext cx="5281293" cy="434158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endParaRPr lang="en-US" sz="2800" dirty="0"/>
          </a:p>
        </p:txBody>
      </p:sp>
      <p:pic>
        <p:nvPicPr>
          <p:cNvPr id="15" name="Content Placeholder 14" descr="Playbook">
            <a:extLst>
              <a:ext uri="{FF2B5EF4-FFF2-40B4-BE49-F238E27FC236}">
                <a16:creationId xmlns:a16="http://schemas.microsoft.com/office/drawing/2014/main" id="{81E465CD-1F47-0742-9B00-5F7E3171190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9790" y="5650815"/>
            <a:ext cx="804924" cy="8049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Placeholder 10" descr="Target Audience">
            <a:extLst>
              <a:ext uri="{FF2B5EF4-FFF2-40B4-BE49-F238E27FC236}">
                <a16:creationId xmlns:a16="http://schemas.microsoft.com/office/drawing/2014/main" id="{226E2E3F-8D28-9149-9A7E-21324419F98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Graphic 8" descr="Presentation with checklist RTL">
            <a:extLst>
              <a:ext uri="{FF2B5EF4-FFF2-40B4-BE49-F238E27FC236}">
                <a16:creationId xmlns:a16="http://schemas.microsoft.com/office/drawing/2014/main" id="{D2E4756C-E36F-C941-B557-C79421FCAA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9855" y="951979"/>
            <a:ext cx="914400" cy="91440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A52BC4-AE94-1E4D-AB34-4890671F5BAA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9"/>
          <a:stretch>
            <a:fillRect/>
          </a:stretch>
        </p:blipFill>
        <p:spPr>
          <a:xfrm>
            <a:off x="1357745" y="1817406"/>
            <a:ext cx="8882706" cy="4732016"/>
          </a:xfrm>
        </p:spPr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5F54E39-AAA7-6443-8184-FF2D83788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43403"/>
              </p:ext>
            </p:extLst>
          </p:nvPr>
        </p:nvGraphicFramePr>
        <p:xfrm>
          <a:off x="515938" y="1825625"/>
          <a:ext cx="10837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8721A8D-66B2-0140-B0F0-47357479D520}"/>
              </a:ext>
            </a:extLst>
          </p:cNvPr>
          <p:cNvSpPr txBox="1"/>
          <p:nvPr/>
        </p:nvSpPr>
        <p:spPr>
          <a:xfrm>
            <a:off x="377664" y="941182"/>
            <a:ext cx="10131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understanding the brand, we manually sorted each tweet in the set and labeled each as one of their 4 core message types. </a:t>
            </a:r>
          </a:p>
        </p:txBody>
      </p:sp>
      <p:pic>
        <p:nvPicPr>
          <p:cNvPr id="17" name="Graphic 16" descr="Customer review">
            <a:extLst>
              <a:ext uri="{FF2B5EF4-FFF2-40B4-BE49-F238E27FC236}">
                <a16:creationId xmlns:a16="http://schemas.microsoft.com/office/drawing/2014/main" id="{98922489-6FA3-2A49-9D99-9EC71408D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699" y="2217863"/>
            <a:ext cx="548640" cy="548640"/>
          </a:xfrm>
          <a:prstGeom prst="rect">
            <a:avLst/>
          </a:prstGeom>
        </p:spPr>
      </p:pic>
      <p:pic>
        <p:nvPicPr>
          <p:cNvPr id="19" name="Graphic 18" descr="Connections">
            <a:extLst>
              <a:ext uri="{FF2B5EF4-FFF2-40B4-BE49-F238E27FC236}">
                <a16:creationId xmlns:a16="http://schemas.microsoft.com/office/drawing/2014/main" id="{438EBD8C-22DA-7B45-8CFF-5C9BC0F519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2023" y="3253086"/>
            <a:ext cx="548640" cy="548640"/>
          </a:xfrm>
          <a:prstGeom prst="rect">
            <a:avLst/>
          </a:prstGeom>
        </p:spPr>
      </p:pic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86B43E6C-320C-5345-9653-9011382E35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2023" y="4256020"/>
            <a:ext cx="548640" cy="548640"/>
          </a:xfrm>
          <a:prstGeom prst="rect">
            <a:avLst/>
          </a:prstGeom>
        </p:spPr>
      </p:pic>
      <p:sp>
        <p:nvSpPr>
          <p:cNvPr id="25" name="Pentagon 24">
            <a:extLst>
              <a:ext uri="{FF2B5EF4-FFF2-40B4-BE49-F238E27FC236}">
                <a16:creationId xmlns:a16="http://schemas.microsoft.com/office/drawing/2014/main" id="{EC4D9408-B1E7-6343-B1CA-1661824FFFD1}"/>
              </a:ext>
            </a:extLst>
          </p:cNvPr>
          <p:cNvSpPr/>
          <p:nvPr/>
        </p:nvSpPr>
        <p:spPr>
          <a:xfrm>
            <a:off x="-77686" y="182034"/>
            <a:ext cx="4841554" cy="759148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Open envelope">
            <a:extLst>
              <a:ext uri="{FF2B5EF4-FFF2-40B4-BE49-F238E27FC236}">
                <a16:creationId xmlns:a16="http://schemas.microsoft.com/office/drawing/2014/main" id="{6451D411-1A91-BE49-A705-605A70642D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699" y="5229187"/>
            <a:ext cx="548640" cy="5486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0F1F9FA-88DD-A549-9FE4-9760D0F5DAB7}"/>
              </a:ext>
            </a:extLst>
          </p:cNvPr>
          <p:cNvSpPr txBox="1"/>
          <p:nvPr/>
        </p:nvSpPr>
        <p:spPr>
          <a:xfrm>
            <a:off x="136466" y="224267"/>
            <a:ext cx="441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Brand Message Types: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7A3C-8641-B046-9DE2-D5009AD6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83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72A3BF9-3DF3-ED4E-B936-5E1374C7F3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650" r="17650"/>
          <a:stretch>
            <a:fillRect/>
          </a:stretch>
        </p:blipFill>
        <p:spPr>
          <a:xfrm>
            <a:off x="6096000" y="768485"/>
            <a:ext cx="5305662" cy="5305662"/>
          </a:xfrm>
        </p:spPr>
      </p:pic>
      <p:sp>
        <p:nvSpPr>
          <p:cNvPr id="7" name="Pentagon 6">
            <a:extLst>
              <a:ext uri="{FF2B5EF4-FFF2-40B4-BE49-F238E27FC236}">
                <a16:creationId xmlns:a16="http://schemas.microsoft.com/office/drawing/2014/main" id="{8D8FE103-7770-874B-B315-80687E189919}"/>
              </a:ext>
            </a:extLst>
          </p:cNvPr>
          <p:cNvSpPr/>
          <p:nvPr/>
        </p:nvSpPr>
        <p:spPr>
          <a:xfrm>
            <a:off x="0" y="557213"/>
            <a:ext cx="6286500" cy="697047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97BE42-331D-BF4C-AB9A-F5970DF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7212"/>
            <a:ext cx="6775451" cy="69704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Machine Learning Multi-Classifier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2D807-E434-5743-ACCB-1A8A4AA2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150" y="1500188"/>
            <a:ext cx="5589588" cy="436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the absence of a person to view each tweet, we are looking to find if supervised machine learning plus </a:t>
            </a:r>
            <a:r>
              <a:rPr lang="en-US" sz="2400" b="1" dirty="0"/>
              <a:t>Natural Language Processing</a:t>
            </a:r>
            <a:r>
              <a:rPr lang="en-US" sz="2400" dirty="0"/>
              <a:t> libraries can correctly classify the text of any given tweet from their account into one of the four types of message category.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705BEE-6183-5F4D-9032-2D4937B2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588CC4C0-5646-1B44-955F-95767A3163E7}"/>
              </a:ext>
            </a:extLst>
          </p:cNvPr>
          <p:cNvSpPr/>
          <p:nvPr/>
        </p:nvSpPr>
        <p:spPr>
          <a:xfrm>
            <a:off x="0" y="200023"/>
            <a:ext cx="3943351" cy="557213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B7AE5A-5868-BE48-9FE9-796E75C5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05" y="100011"/>
            <a:ext cx="3081858" cy="6572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Cleansing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E9C6-C019-BB44-89A4-E5989015A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205" y="806561"/>
            <a:ext cx="4200524" cy="28860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have to drop any null values before working with the 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new column for tweet types and classification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a lot of tweets with non-words and symbols (like emojis, hashtags, and links). We created simple words to describe the characters</a:t>
            </a:r>
          </a:p>
        </p:txBody>
      </p:sp>
      <p:pic>
        <p:nvPicPr>
          <p:cNvPr id="6" name="Content Placeholder 26">
            <a:extLst>
              <a:ext uri="{FF2B5EF4-FFF2-40B4-BE49-F238E27FC236}">
                <a16:creationId xmlns:a16="http://schemas.microsoft.com/office/drawing/2014/main" id="{F2DEAC06-FA32-D24E-82CD-EE3E480DD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205" y="3741961"/>
            <a:ext cx="4537869" cy="2373298"/>
          </a:xfrm>
          <a:prstGeom prst="rect">
            <a:avLst/>
          </a:prstGeom>
          <a:effectLst>
            <a:outerShdw blurRad="266700" dist="88900" dir="10800000" algn="ctr" rotWithShape="0">
              <a:schemeClr val="bg2">
                <a:lumMod val="25000"/>
              </a:schemeClr>
            </a:outerShdw>
          </a:effectLst>
        </p:spPr>
      </p:pic>
      <p:pic>
        <p:nvPicPr>
          <p:cNvPr id="7" name="Content Placeholder 33">
            <a:extLst>
              <a:ext uri="{FF2B5EF4-FFF2-40B4-BE49-F238E27FC236}">
                <a16:creationId xmlns:a16="http://schemas.microsoft.com/office/drawing/2014/main" id="{3B7BFC92-E1CA-4B4D-B99B-60C0F1D9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62" y="402261"/>
            <a:ext cx="4986337" cy="5869952"/>
          </a:xfrm>
          <a:prstGeom prst="rect">
            <a:avLst/>
          </a:prstGeom>
          <a:effectLst>
            <a:outerShdw blurRad="266700" dist="88900" dir="10800000" algn="r" rotWithShape="0">
              <a:schemeClr val="bg2">
                <a:lumMod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1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FE9EA-26A2-FF4D-8428-9855A848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66E592E-AF9A-4DEE-B34E-5BDB0AA1F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437" y="925191"/>
            <a:ext cx="10680363" cy="205524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The Porter Stemmer() function will be used to consolidate related words into root strings (e.g., happy, happiness = “happi”).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Stop words is a common filter for non-essential words (i.e. “the” and “a”) 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The following code will split apart each tweet into individual words and stem each word before assembling the full tweet back together as a ”cleaned” string. 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A49822-6293-234D-B107-81F32D5F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1" y="2773043"/>
            <a:ext cx="5567870" cy="3159766"/>
          </a:xfrm>
          <a:prstGeom prst="rect">
            <a:avLst/>
          </a:prstGeom>
          <a:noFill/>
          <a:effectLst>
            <a:outerShdw blurRad="266700" dist="88900" dir="10800000" algn="ctr" rotWithShape="0">
              <a:schemeClr val="bg2">
                <a:lumMod val="25000"/>
              </a:scheme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ABA352-F90D-B04D-A20B-069AAA32D1F5}"/>
              </a:ext>
            </a:extLst>
          </p:cNvPr>
          <p:cNvSpPr txBox="1"/>
          <p:nvPr/>
        </p:nvSpPr>
        <p:spPr>
          <a:xfrm>
            <a:off x="292439" y="93765"/>
            <a:ext cx="11150600" cy="624032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cap="all" baseline="0" dirty="0">
                <a:latin typeface="+mj-lt"/>
                <a:ea typeface="+mj-ea"/>
                <a:cs typeface="+mj-cs"/>
              </a:rPr>
              <a:t>Machine Learning Pre Process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2BB102-D39C-FE46-A7E6-A7D52480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2773043"/>
            <a:ext cx="5727362" cy="2550537"/>
          </a:xfrm>
          <a:prstGeom prst="rect">
            <a:avLst/>
          </a:prstGeom>
          <a:effectLst>
            <a:outerShdw blurRad="266700" dist="88900" dir="10800000" algn="ctr" rotWithShape="0">
              <a:schemeClr val="bg2">
                <a:lumMod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45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5E7C206-4526-EB43-9536-FD1B0E1C8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073" y="2140875"/>
            <a:ext cx="6777264" cy="1618100"/>
          </a:xfrm>
          <a:effectLst>
            <a:outerShdw blurRad="266700" dist="88900" dir="10800000" algn="ctr" rotWithShape="0">
              <a:schemeClr val="bg2">
                <a:lumMod val="25000"/>
              </a:scheme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5FC679-5A42-4A4E-A471-AE510078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E8565BB-DCB7-B44D-AEE1-A1F4322AAF7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42109" y="649671"/>
            <a:ext cx="3545816" cy="1001109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ML - Vectorization 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EF4D55E-5B8F-CE4D-836A-666F947A82E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73221" y="1843087"/>
            <a:ext cx="4214704" cy="4365241"/>
          </a:xfrm>
        </p:spPr>
        <p:txBody>
          <a:bodyPr anchor="t"/>
          <a:lstStyle/>
          <a:p>
            <a:r>
              <a:rPr lang="en-US" sz="2000" dirty="0"/>
              <a:t>We’ll use sklearn’s Vectorizer to convert the contents of each tweet as an array notating the appearance of each word for machine learning. </a:t>
            </a:r>
          </a:p>
          <a:p>
            <a:endParaRPr lang="en-US" sz="2000" dirty="0"/>
          </a:p>
          <a:p>
            <a:r>
              <a:rPr lang="en-US" sz="2000" dirty="0"/>
              <a:t>The dataset will need to be vectorized as an array in order for computers to process language. </a:t>
            </a:r>
          </a:p>
          <a:p>
            <a:r>
              <a:rPr lang="en-US" sz="2000" dirty="0"/>
              <a:t>Each unique word (+8,500) will be represented in its own position in the vector and a combination of the vector positions will form a tweet. 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353B41-CC00-2045-89E1-8FCECD4E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48" y="4066718"/>
            <a:ext cx="7325915" cy="1272228"/>
          </a:xfrm>
          <a:prstGeom prst="rect">
            <a:avLst/>
          </a:prstGeom>
          <a:effectLst>
            <a:outerShdw blurRad="266700" dist="88900" dir="10800000" algn="ctr" rotWithShape="0">
              <a:schemeClr val="bg2">
                <a:lumMod val="25000"/>
              </a:schemeClr>
            </a:outerShdw>
          </a:effectLst>
        </p:spPr>
      </p:pic>
      <p:pic>
        <p:nvPicPr>
          <p:cNvPr id="30" name="Graphic 29" descr="Head with gears">
            <a:extLst>
              <a:ext uri="{FF2B5EF4-FFF2-40B4-BE49-F238E27FC236}">
                <a16:creationId xmlns:a16="http://schemas.microsoft.com/office/drawing/2014/main" id="{32EE2AE1-3456-0041-8831-9AA7F3622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1515" y="7363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0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Microsoft Macintosh PowerPoint</Application>
  <PresentationFormat>Widescreen</PresentationFormat>
  <Paragraphs>141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Corbel</vt:lpstr>
      <vt:lpstr>Office Theme</vt:lpstr>
      <vt:lpstr>Twitter Marketing Classification &amp; forecasting </vt:lpstr>
      <vt:lpstr>PowerPoint Presentation</vt:lpstr>
      <vt:lpstr>Goal of Twitter Analytics   </vt:lpstr>
      <vt:lpstr>PowerPoint Presentation</vt:lpstr>
      <vt:lpstr>PowerPoint Presentation</vt:lpstr>
      <vt:lpstr>Machine Learning Multi-Classifier </vt:lpstr>
      <vt:lpstr>Data Cleansing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Considering Other Models </vt:lpstr>
      <vt:lpstr>PowerPoint Presentation</vt:lpstr>
      <vt:lpstr>Machine Learning  Multi-Classifier conclusion  </vt:lpstr>
      <vt:lpstr>PowerPoint Presentation</vt:lpstr>
      <vt:lpstr>FB Prophet to Forecast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FB Prophet – Forecast  conclusion</vt:lpstr>
      <vt:lpstr>Next Steps: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Gamboa</dc:creator>
  <cp:lastModifiedBy/>
  <cp:revision>1</cp:revision>
  <dcterms:created xsi:type="dcterms:W3CDTF">2020-03-19T23:46:43Z</dcterms:created>
  <dcterms:modified xsi:type="dcterms:W3CDTF">2020-03-20T02:56:01Z</dcterms:modified>
</cp:coreProperties>
</file>