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720" r:id="rId2"/>
    <p:sldId id="639" r:id="rId3"/>
    <p:sldId id="558" r:id="rId4"/>
    <p:sldId id="435" r:id="rId5"/>
    <p:sldId id="648" r:id="rId6"/>
    <p:sldId id="669" r:id="rId7"/>
    <p:sldId id="670" r:id="rId8"/>
    <p:sldId id="672" r:id="rId9"/>
    <p:sldId id="673" r:id="rId10"/>
    <p:sldId id="674" r:id="rId11"/>
    <p:sldId id="671" r:id="rId12"/>
    <p:sldId id="679" r:id="rId13"/>
    <p:sldId id="657" r:id="rId14"/>
    <p:sldId id="658" r:id="rId15"/>
    <p:sldId id="721" r:id="rId16"/>
    <p:sldId id="722" r:id="rId17"/>
    <p:sldId id="723" r:id="rId18"/>
    <p:sldId id="724" r:id="rId19"/>
    <p:sldId id="647" r:id="rId20"/>
    <p:sldId id="676" r:id="rId21"/>
    <p:sldId id="677" r:id="rId22"/>
    <p:sldId id="680" r:id="rId23"/>
    <p:sldId id="727" r:id="rId24"/>
    <p:sldId id="701" r:id="rId25"/>
    <p:sldId id="729" r:id="rId26"/>
    <p:sldId id="730" r:id="rId27"/>
    <p:sldId id="726" r:id="rId28"/>
    <p:sldId id="690" r:id="rId29"/>
    <p:sldId id="707" r:id="rId30"/>
    <p:sldId id="691" r:id="rId31"/>
    <p:sldId id="683" r:id="rId32"/>
    <p:sldId id="684" r:id="rId33"/>
    <p:sldId id="685" r:id="rId34"/>
    <p:sldId id="686" r:id="rId35"/>
    <p:sldId id="687" r:id="rId36"/>
    <p:sldId id="688" r:id="rId37"/>
    <p:sldId id="689" r:id="rId38"/>
    <p:sldId id="693" r:id="rId39"/>
    <p:sldId id="731" r:id="rId40"/>
    <p:sldId id="698" r:id="rId41"/>
    <p:sldId id="732" r:id="rId42"/>
    <p:sldId id="728" r:id="rId43"/>
    <p:sldId id="692" r:id="rId44"/>
    <p:sldId id="695" r:id="rId45"/>
    <p:sldId id="699" r:id="rId46"/>
    <p:sldId id="696" r:id="rId47"/>
    <p:sldId id="697" r:id="rId48"/>
    <p:sldId id="694" r:id="rId49"/>
    <p:sldId id="700" r:id="rId50"/>
    <p:sldId id="702" r:id="rId51"/>
    <p:sldId id="682" r:id="rId52"/>
    <p:sldId id="706" r:id="rId53"/>
    <p:sldId id="709" r:id="rId54"/>
    <p:sldId id="712" r:id="rId55"/>
    <p:sldId id="714" r:id="rId56"/>
    <p:sldId id="716" r:id="rId57"/>
    <p:sldId id="715" r:id="rId58"/>
    <p:sldId id="713" r:id="rId59"/>
    <p:sldId id="710" r:id="rId60"/>
    <p:sldId id="711" r:id="rId61"/>
    <p:sldId id="734" r:id="rId62"/>
    <p:sldId id="733" r:id="rId63"/>
    <p:sldId id="704" r:id="rId64"/>
    <p:sldId id="717" r:id="rId65"/>
    <p:sldId id="738" r:id="rId66"/>
    <p:sldId id="740" r:id="rId67"/>
    <p:sldId id="739" r:id="rId68"/>
    <p:sldId id="735" r:id="rId69"/>
    <p:sldId id="744" r:id="rId70"/>
    <p:sldId id="745" r:id="rId71"/>
    <p:sldId id="746" r:id="rId72"/>
    <p:sldId id="747" r:id="rId73"/>
    <p:sldId id="743" r:id="rId74"/>
    <p:sldId id="748" r:id="rId75"/>
    <p:sldId id="703" r:id="rId76"/>
    <p:sldId id="705" r:id="rId77"/>
    <p:sldId id="741" r:id="rId78"/>
    <p:sldId id="736" r:id="rId79"/>
    <p:sldId id="737" r:id="rId80"/>
    <p:sldId id="718" r:id="rId81"/>
    <p:sldId id="742" r:id="rId82"/>
    <p:sldId id="719" r:id="rId83"/>
    <p:sldId id="262" r:id="rId8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2F2F2"/>
    <a:srgbClr val="4472C4"/>
    <a:srgbClr val="FFCD2D"/>
    <a:srgbClr val="ED7D31"/>
    <a:srgbClr val="548235"/>
    <a:srgbClr val="71B644"/>
    <a:srgbClr val="003399"/>
    <a:srgbClr val="0000F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urso/1" TargetMode="External"/><Relationship Id="rId2" Type="http://schemas.openxmlformats.org/officeDocument/2006/relationships/hyperlink" Target="http://localhost:8080/curs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127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Angular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VSCode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3534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Instrutor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246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A6750-6B72-4D2A-A6C6-154C281C9AB8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2877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17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989CD1BD-A3F9-4FFB-BFB1-5B0E7D48E8F8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</p:spTree>
    <p:extLst>
      <p:ext uri="{BB962C8B-B14F-4D97-AF65-F5344CB8AC3E}">
        <p14:creationId xmlns:p14="http://schemas.microsoft.com/office/powerpoint/2010/main" val="421931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4">
            <a:extLst>
              <a:ext uri="{FF2B5EF4-FFF2-40B4-BE49-F238E27FC236}">
                <a16:creationId xmlns:a16="http://schemas.microsoft.com/office/drawing/2014/main" id="{2ADEFA43-471B-3C8B-115D-0EF601E38296}"/>
              </a:ext>
            </a:extLst>
          </p:cNvPr>
          <p:cNvSpPr txBox="1"/>
          <p:nvPr/>
        </p:nvSpPr>
        <p:spPr>
          <a:xfrm>
            <a:off x="518474" y="1132514"/>
            <a:ext cx="11463526" cy="553896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&gt;Há 2 estilos de instalação:</a:t>
            </a:r>
          </a:p>
          <a:p>
            <a:endParaRPr lang="pt-BR" sz="2800" b="1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	* Versão atual:  </a:t>
            </a: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	*Versão antiga: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Instalação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54F579-13AD-0EF6-AE9F-6D424B69E458}"/>
              </a:ext>
            </a:extLst>
          </p:cNvPr>
          <p:cNvSpPr/>
          <p:nvPr/>
        </p:nvSpPr>
        <p:spPr>
          <a:xfrm>
            <a:off x="1557580" y="2768848"/>
            <a:ext cx="10424420" cy="1012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 dirty="0" err="1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400" b="0" i="0" dirty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 install -g @angular/cli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B68F15-8AAF-48FA-5EF3-56A6128BDED6}"/>
              </a:ext>
            </a:extLst>
          </p:cNvPr>
          <p:cNvSpPr/>
          <p:nvPr/>
        </p:nvSpPr>
        <p:spPr>
          <a:xfrm>
            <a:off x="1557580" y="4899258"/>
            <a:ext cx="10424420" cy="1012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 install -g @angular/cli</a:t>
            </a:r>
            <a:r>
              <a:rPr lang="en-US" sz="2400" b="0" i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@9.7.2</a:t>
            </a:r>
            <a:endParaRPr lang="en-US" sz="24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Desinstalação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A4EB766-47CE-A6DC-76FF-8D0ABCE02360}"/>
              </a:ext>
            </a:extLst>
          </p:cNvPr>
          <p:cNvSpPr txBox="1"/>
          <p:nvPr/>
        </p:nvSpPr>
        <p:spPr>
          <a:xfrm>
            <a:off x="491230" y="1157680"/>
            <a:ext cx="11490770" cy="55137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 Desinstalando Angular CLI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B0307DB-7BD9-C672-9DEF-93CC32FDCE51}"/>
              </a:ext>
            </a:extLst>
          </p:cNvPr>
          <p:cNvSpPr/>
          <p:nvPr/>
        </p:nvSpPr>
        <p:spPr>
          <a:xfrm>
            <a:off x="905522" y="2087247"/>
            <a:ext cx="10795247" cy="117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uninstall -g @angular/cli</a:t>
            </a:r>
          </a:p>
          <a:p>
            <a:pPr algn="l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cache clean --force</a:t>
            </a:r>
          </a:p>
        </p:txBody>
      </p:sp>
    </p:spTree>
    <p:extLst>
      <p:ext uri="{BB962C8B-B14F-4D97-AF65-F5344CB8AC3E}">
        <p14:creationId xmlns:p14="http://schemas.microsoft.com/office/powerpoint/2010/main" val="341604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Instalações: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Node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Angular CLI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VSCode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0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NodeJS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terminal de comando e consultar a versão do Node:</a:t>
            </a: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Nota: A versão ideal é acima da 12</a:t>
            </a: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 o NodeJS não estiver instalado, baixar a versão LTS do site oficial e instalar:</a:t>
            </a: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https://nodejs.org/en/download/</a:t>
            </a:r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156B14-8235-D916-4A55-3F0AED6D898E}"/>
              </a:ext>
            </a:extLst>
          </p:cNvPr>
          <p:cNvSpPr/>
          <p:nvPr/>
        </p:nvSpPr>
        <p:spPr>
          <a:xfrm>
            <a:off x="1047565" y="1373384"/>
            <a:ext cx="10505244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800">
                <a:solidFill>
                  <a:srgbClr val="000000"/>
                </a:solidFill>
                <a:latin typeface="Consolas" panose="020B0609020204030204" pitchFamily="49" charset="0"/>
              </a:rPr>
              <a:t>node --version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52255E-168E-8C7D-8A84-A926EAD8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79" y="3971561"/>
            <a:ext cx="5767168" cy="2376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534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Angular CLI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um terminar e digitar a versão mais atual do Angular: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Nota: Se houver outra versão do Angular já instalada, desinstalar e instalar a mais atual</a:t>
            </a:r>
          </a:p>
          <a:p>
            <a:endParaRPr lang="pt-BR" sz="20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&gt;Verificar a versão instalada: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D4783-FC18-EB41-E5A9-ACAB2EBA3E65}"/>
              </a:ext>
            </a:extLst>
          </p:cNvPr>
          <p:cNvSpPr/>
          <p:nvPr/>
        </p:nvSpPr>
        <p:spPr>
          <a:xfrm>
            <a:off x="1047565" y="1571350"/>
            <a:ext cx="10505244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npm install –g @angular/cli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63BCD9-E5B7-E709-EEDD-F890C1237ABF}"/>
              </a:ext>
            </a:extLst>
          </p:cNvPr>
          <p:cNvSpPr/>
          <p:nvPr/>
        </p:nvSpPr>
        <p:spPr>
          <a:xfrm>
            <a:off x="1058561" y="4085670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ng version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2587FE-C5D4-4EB4-C536-86495F6F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43" y="2914397"/>
            <a:ext cx="4230358" cy="34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o VSCode do site oficial: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https://code.visualstudio.com/download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9E1CC-C0B9-4529-AEFE-E5F7301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3" y="1376949"/>
            <a:ext cx="9629065" cy="5039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525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&gt;Terminando a instalação do VSCode, vamos instalar plugins importantes: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F3BAB6-0B3B-42DD-AB3E-F5CC26F6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44536"/>
              </p:ext>
            </p:extLst>
          </p:nvPr>
        </p:nvGraphicFramePr>
        <p:xfrm>
          <a:off x="1019944" y="1526789"/>
          <a:ext cx="10452056" cy="470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683">
                  <a:extLst>
                    <a:ext uri="{9D8B030D-6E8A-4147-A177-3AD203B41FA5}">
                      <a16:colId xmlns:a16="http://schemas.microsoft.com/office/drawing/2014/main" val="1030959340"/>
                    </a:ext>
                  </a:extLst>
                </a:gridCol>
                <a:gridCol w="7308373">
                  <a:extLst>
                    <a:ext uri="{9D8B030D-6E8A-4147-A177-3AD203B41FA5}">
                      <a16:colId xmlns:a16="http://schemas.microsoft.com/office/drawing/2014/main" val="4041628880"/>
                    </a:ext>
                  </a:extLst>
                </a:gridCol>
              </a:tblGrid>
              <a:tr h="46582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1" i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Plugins requeridos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428026"/>
                  </a:ext>
                </a:extLst>
              </a:tr>
              <a:tr h="211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Angular Extension Pack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(Loiane Groner)</a:t>
                      </a:r>
                      <a:endParaRPr lang="pt-PT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2151"/>
                  </a:ext>
                </a:extLst>
              </a:tr>
              <a:tr h="211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Material Icon Theme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(Philipp Kief)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572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96737F5-538E-4B30-A72E-650C71CA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3" y="2221633"/>
            <a:ext cx="6480000" cy="1710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366C68-1B8D-42ED-8540-AF8AD016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53" y="4289937"/>
            <a:ext cx="6480000" cy="16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&gt;Existem ainda alguns plugins sugeridos que melhoram a interface do usuário. A instalação é opcional.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F3BAB6-0B3B-42DD-AB3E-F5CC26F6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71274"/>
              </p:ext>
            </p:extLst>
          </p:nvPr>
        </p:nvGraphicFramePr>
        <p:xfrm>
          <a:off x="798990" y="1874097"/>
          <a:ext cx="10673010" cy="437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140">
                  <a:extLst>
                    <a:ext uri="{9D8B030D-6E8A-4147-A177-3AD203B41FA5}">
                      <a16:colId xmlns:a16="http://schemas.microsoft.com/office/drawing/2014/main" val="1030959340"/>
                    </a:ext>
                  </a:extLst>
                </a:gridCol>
                <a:gridCol w="7462870">
                  <a:extLst>
                    <a:ext uri="{9D8B030D-6E8A-4147-A177-3AD203B41FA5}">
                      <a16:colId xmlns:a16="http://schemas.microsoft.com/office/drawing/2014/main" val="4041628880"/>
                    </a:ext>
                  </a:extLst>
                </a:gridCol>
              </a:tblGrid>
              <a:tr h="4314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1" i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Plugins sugeridos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428026"/>
                  </a:ext>
                </a:extLst>
              </a:tr>
              <a:tr h="1961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Dracula Official</a:t>
                      </a: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É um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cores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escuro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(dark)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projetado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conforto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visual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desenvolvedor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Após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instalar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entre as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opções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Color Theme, “Dracula” e “Dracula Soft”,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selecione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primeira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2151"/>
                  </a:ext>
                </a:extLst>
              </a:tr>
              <a:tr h="1961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Color Highlight</a:t>
                      </a: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Esta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extensão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vai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colocar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uma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borda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fundo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toda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vez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que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escrevemos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um Código RGB. É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bem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útil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editar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propriedades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arquivos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3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&gt;Concluindo a instalação dos plugins,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pode fechar o VSCode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&gt;Vamos abrí-lo novamente após a criação do projeto Angular</a:t>
            </a:r>
          </a:p>
        </p:txBody>
      </p:sp>
    </p:spTree>
    <p:extLst>
      <p:ext uri="{BB962C8B-B14F-4D97-AF65-F5344CB8AC3E}">
        <p14:creationId xmlns:p14="http://schemas.microsoft.com/office/powerpoint/2010/main" val="310746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Integração frontend e backend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Angular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VSCode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17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0839123-5A37-DE16-B858-5F1BF81F3992}"/>
              </a:ext>
            </a:extLst>
          </p:cNvPr>
          <p:cNvSpPr/>
          <p:nvPr/>
        </p:nvSpPr>
        <p:spPr>
          <a:xfrm>
            <a:off x="619503" y="1961964"/>
            <a:ext cx="11212497" cy="3562471"/>
          </a:xfrm>
          <a:prstGeom prst="roundRect">
            <a:avLst>
              <a:gd name="adj" fmla="val 675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-11231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Integração frontend e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963F60-7525-CD3B-B3BB-BCC41923CC33}"/>
              </a:ext>
            </a:extLst>
          </p:cNvPr>
          <p:cNvSpPr/>
          <p:nvPr/>
        </p:nvSpPr>
        <p:spPr>
          <a:xfrm>
            <a:off x="1056443" y="2414317"/>
            <a:ext cx="2880000" cy="2880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curso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-frontend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(frontend)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BAE5FA-7ADE-C372-CC9F-2D792B4EB345}"/>
              </a:ext>
            </a:extLst>
          </p:cNvPr>
          <p:cNvSpPr/>
          <p:nvPr/>
        </p:nvSpPr>
        <p:spPr>
          <a:xfrm>
            <a:off x="8390879" y="2414317"/>
            <a:ext cx="2880000" cy="28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lab_rest_server</a:t>
            </a:r>
            <a:endParaRPr lang="en-US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(backend)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07D5174-0BD0-67FF-3E79-504E2E92D1F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36443" y="3854317"/>
            <a:ext cx="445443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A31B342-19FA-2425-82C6-0FD2FDDFC1AC}"/>
              </a:ext>
            </a:extLst>
          </p:cNvPr>
          <p:cNvSpPr/>
          <p:nvPr/>
        </p:nvSpPr>
        <p:spPr>
          <a:xfrm>
            <a:off x="5726097" y="3674317"/>
            <a:ext cx="90552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6B1F7D-F082-B715-D6EB-C991A61AB672}"/>
              </a:ext>
            </a:extLst>
          </p:cNvPr>
          <p:cNvSpPr/>
          <p:nvPr/>
        </p:nvSpPr>
        <p:spPr>
          <a:xfrm>
            <a:off x="1776443" y="2277214"/>
            <a:ext cx="1440000" cy="3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</a:rPr>
              <a:t>Angular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8FF82C-7A0B-0226-A40E-E43E08613680}"/>
              </a:ext>
            </a:extLst>
          </p:cNvPr>
          <p:cNvSpPr/>
          <p:nvPr/>
        </p:nvSpPr>
        <p:spPr>
          <a:xfrm>
            <a:off x="9110879" y="2282509"/>
            <a:ext cx="144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SpringBoot</a:t>
            </a:r>
          </a:p>
        </p:txBody>
      </p:sp>
    </p:spTree>
    <p:extLst>
      <p:ext uri="{BB962C8B-B14F-4D97-AF65-F5344CB8AC3E}">
        <p14:creationId xmlns:p14="http://schemas.microsoft.com/office/powerpoint/2010/main" val="357095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Serviço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C49379-B23E-48CC-A763-5FAC601EF3DF}"/>
              </a:ext>
            </a:extLst>
          </p:cNvPr>
          <p:cNvSpPr txBox="1"/>
          <p:nvPr/>
        </p:nvSpPr>
        <p:spPr>
          <a:xfrm>
            <a:off x="471340" y="834502"/>
            <a:ext cx="11510660" cy="5843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&gt;Vamos precisar a aplicação backend.</a:t>
            </a:r>
            <a:endParaRPr lang="pt-BR" sz="2800" b="1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&gt;Podemos:</a:t>
            </a:r>
          </a:p>
          <a:p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	*Usar o projeto do Laboratório REST</a:t>
            </a:r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	ou</a:t>
            </a:r>
          </a:p>
          <a:p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	*Clonar o repositório de referência do GitHub</a:t>
            </a:r>
          </a:p>
        </p:txBody>
      </p:sp>
    </p:spTree>
    <p:extLst>
      <p:ext uri="{BB962C8B-B14F-4D97-AF65-F5344CB8AC3E}">
        <p14:creationId xmlns:p14="http://schemas.microsoft.com/office/powerpoint/2010/main" val="14417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Clonando projeto de referência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*Para clonar o repositório de referência: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Abrir o terminal de comando  e ir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C:\LABS\git_clones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&gt;Clonar o repositório de referência: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Lab_REST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lab_rest_server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&gt;Subir o Spring Boot: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977752" y="224115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git clone https://github.com/vitor-figueiredo/Lab_REST.git</a:t>
            </a: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AC153F5B-8F08-438D-A22D-1FFB97CAB4D9}"/>
              </a:ext>
            </a:extLst>
          </p:cNvPr>
          <p:cNvSpPr/>
          <p:nvPr/>
        </p:nvSpPr>
        <p:spPr>
          <a:xfrm>
            <a:off x="1062067" y="4799404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mvnw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5775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Clonando projeto de referência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*Para assegurar que o projeto backend está funcionando: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no navegador e testar os endpoints: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Recuperando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todos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cursos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http://localhost:8080/curso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Recuperando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um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curso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específico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http://localhost:8080/curso/1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en-US" sz="44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en-US" sz="44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51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512000" y="1440750"/>
            <a:ext cx="432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Cria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um novo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projeto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com as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configurações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iniciais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5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387712" y="2703197"/>
            <a:ext cx="468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Sobe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servidor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do Angular para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renderizar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nossa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aplicação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0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Criando o projeto Angular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o terminal de comando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&gt;Ir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C:\LABS\workspace_vscode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Lab_Angular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(criar, caso não exista)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o projeto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curso-frontend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sem os testes unitários e sem arquivos do git: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1058561" y="442924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-frontend --skip-tests --skip-git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0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Subindo o servidor Angular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criada e 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Cuidado: É </a:t>
            </a:r>
            <a:r>
              <a:rPr lang="pt-BR" sz="1600" b="1" dirty="0">
                <a:solidFill>
                  <a:schemeClr val="accent5"/>
                </a:solidFill>
                <a:latin typeface="Candara" panose="020E0502030303020204" pitchFamily="34" charset="0"/>
              </a:rPr>
              <a:t>serve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não </a:t>
            </a:r>
            <a:r>
              <a:rPr lang="pt-BR" sz="1600" dirty="0">
                <a:solidFill>
                  <a:srgbClr val="FF0000"/>
                </a:solidFill>
                <a:latin typeface="Candara" panose="020E0502030303020204" pitchFamily="34" charset="0"/>
              </a:rPr>
              <a:t>server</a:t>
            </a:r>
          </a:p>
          <a:p>
            <a:endParaRPr lang="pt-BR" sz="2000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&gt;Automaticamente o navegador abrirá</a:t>
            </a: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vai exigir a página </a:t>
            </a:r>
            <a:r>
              <a:rPr lang="pt-BR" sz="2000" u="sng" dirty="0">
                <a:solidFill>
                  <a:srgbClr val="002060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1058561" y="1478653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cd curso-frontend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65F1D3-2AC9-C7CC-5D69-72F8C4C5BD7F}"/>
              </a:ext>
            </a:extLst>
          </p:cNvPr>
          <p:cNvSpPr/>
          <p:nvPr/>
        </p:nvSpPr>
        <p:spPr>
          <a:xfrm>
            <a:off x="1058561" y="234956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serve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--open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EE75D6-D022-53C7-EFA5-8F5C7856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74" y="3220477"/>
            <a:ext cx="6062435" cy="31426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8375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Encerrando o servidor Angular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&gt;Para encerrar o servidor, na janela de prompt, teclar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Ctrl + C</a:t>
            </a:r>
            <a:endParaRPr lang="pt-BR" sz="20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7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895533"/>
            <a:ext cx="1080000" cy="10800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1899821" y="895533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Conceitos básicos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F3BB4389-0A7C-4C55-A264-F03EBC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2290807"/>
            <a:ext cx="1080000" cy="1080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C56964A-7E9B-4570-9A7D-E9E3EE83E8F7}"/>
              </a:ext>
            </a:extLst>
          </p:cNvPr>
          <p:cNvSpPr/>
          <p:nvPr/>
        </p:nvSpPr>
        <p:spPr>
          <a:xfrm>
            <a:off x="1899821" y="2290807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Integração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frontend e backend</a:t>
            </a: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AB93633-5929-4524-8BBE-D6ED2F3B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3686081"/>
            <a:ext cx="1080000" cy="1080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6DB6485-9EB9-4D6A-83D3-A121FA3A0147}"/>
              </a:ext>
            </a:extLst>
          </p:cNvPr>
          <p:cNvSpPr/>
          <p:nvPr/>
        </p:nvSpPr>
        <p:spPr>
          <a:xfrm>
            <a:off x="1899821" y="3686081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JavaScript e TypeScript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Graphic 9" descr="Target">
            <a:extLst>
              <a:ext uri="{FF2B5EF4-FFF2-40B4-BE49-F238E27FC236}">
                <a16:creationId xmlns:a16="http://schemas.microsoft.com/office/drawing/2014/main" id="{D49D363D-0801-A3A8-B5F8-4B3AE0A7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83" y="5043031"/>
            <a:ext cx="1080000" cy="1080000"/>
          </a:xfrm>
          <a:prstGeom prst="rect">
            <a:avLst/>
          </a:prstGeom>
        </p:spPr>
      </p:pic>
      <p:sp>
        <p:nvSpPr>
          <p:cNvPr id="13" name="Rectangle: Diagonal Corners Rounded 10">
            <a:extLst>
              <a:ext uri="{FF2B5EF4-FFF2-40B4-BE49-F238E27FC236}">
                <a16:creationId xmlns:a16="http://schemas.microsoft.com/office/drawing/2014/main" id="{11B931B5-7740-5409-5CCA-F7A820120FA2}"/>
              </a:ext>
            </a:extLst>
          </p:cNvPr>
          <p:cNvSpPr/>
          <p:nvPr/>
        </p:nvSpPr>
        <p:spPr>
          <a:xfrm>
            <a:off x="1802167" y="5043031"/>
            <a:ext cx="9000000" cy="108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Component e Service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JavaScript e TypeScript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12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ES6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5DC94F04-B1F6-0DC1-00DD-C5A1BCC4A545}"/>
              </a:ext>
            </a:extLst>
          </p:cNvPr>
          <p:cNvSpPr txBox="1"/>
          <p:nvPr/>
        </p:nvSpPr>
        <p:spPr>
          <a:xfrm>
            <a:off x="499620" y="1124124"/>
            <a:ext cx="11482379" cy="554735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2800" b="1" i="1" dirty="0">
                <a:solidFill>
                  <a:srgbClr val="002653"/>
                </a:solidFill>
                <a:latin typeface="Candara" panose="020E0502030303020204" pitchFamily="34" charset="0"/>
              </a:rPr>
              <a:t>A grande mudança na linguagem JavaScript</a:t>
            </a: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ECMAScript 6 = ECMAScript 2015  = ES2015  = ES6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ES6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6FD08E-D5D9-984B-848D-5A121DA1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1192878"/>
            <a:ext cx="11034958" cy="50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Arrow Function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5FBC842E-AD7F-6D27-995F-77CFA125EAC9}"/>
              </a:ext>
            </a:extLst>
          </p:cNvPr>
          <p:cNvSpPr txBox="1"/>
          <p:nvPr/>
        </p:nvSpPr>
        <p:spPr>
          <a:xfrm>
            <a:off x="584462" y="1055337"/>
            <a:ext cx="11397538" cy="56161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Arrow Function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: maneira simplificada e elegante de escrever funções</a:t>
            </a: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3621FD-AA78-EA8F-B66A-8430CD7E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6" y="2364864"/>
            <a:ext cx="4959998" cy="7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3E242-4F97-4731-B992-4CB91363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4864"/>
            <a:ext cx="469846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1031E8-A9A8-F0FA-F8B6-BC5E02AE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09" y="3549520"/>
            <a:ext cx="3274285" cy="3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6A17D8-58AD-673D-60AA-C156FC751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49520"/>
            <a:ext cx="391355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Modificador de escopo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1FDC10D7-9C01-E349-4F84-AC91E27E93E6}"/>
              </a:ext>
            </a:extLst>
          </p:cNvPr>
          <p:cNvSpPr txBox="1"/>
          <p:nvPr/>
        </p:nvSpPr>
        <p:spPr>
          <a:xfrm>
            <a:off x="584462" y="1132514"/>
            <a:ext cx="11397538" cy="553896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let 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 </a:t>
            </a: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const</a:t>
            </a: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Restringuem ao escopo local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Menor probabilidade de bug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let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: usado para declarar variáveis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const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: usado para declarar constantes. Usado também para declarar functions.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var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sempre é de escopo 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Mais bugs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0DEB65E-E45F-9A2D-D8EE-ECFBDEEE351B}"/>
              </a:ext>
            </a:extLst>
          </p:cNvPr>
          <p:cNvSpPr txBox="1"/>
          <p:nvPr/>
        </p:nvSpPr>
        <p:spPr>
          <a:xfrm>
            <a:off x="546754" y="1166070"/>
            <a:ext cx="11435245" cy="55119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Criado pelo Microsoft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É um superset do ES6: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Tipagem estática: string, number, etc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Encapsulamento real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Generics (coleções com tipo)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Decorators (meta-programação)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Usa a plataforma </a:t>
            </a: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Node.js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Vantagens de usar tipagem estáticas: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Compilation-errors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 são melhores que </a:t>
            </a:r>
            <a:r>
              <a:rPr lang="pt-BR" sz="28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Runtime-errors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Auto-completamento pela IDE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54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Superset 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EA722D5-FF63-5F4B-2AE7-88EDEBB97041}"/>
              </a:ext>
            </a:extLst>
          </p:cNvPr>
          <p:cNvSpPr/>
          <p:nvPr/>
        </p:nvSpPr>
        <p:spPr>
          <a:xfrm>
            <a:off x="2608125" y="1838325"/>
            <a:ext cx="6975750" cy="3638549"/>
          </a:xfrm>
          <a:prstGeom prst="roundRect">
            <a:avLst>
              <a:gd name="adj" fmla="val 1176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i="1">
                <a:latin typeface="Candara" panose="020E0502030303020204" pitchFamily="34" charset="0"/>
              </a:rPr>
              <a:t>superset</a:t>
            </a:r>
          </a:p>
          <a:p>
            <a:pPr algn="ctr"/>
            <a:r>
              <a:rPr lang="en-US" sz="4000" b="1">
                <a:latin typeface="Candara" panose="020E0502030303020204" pitchFamily="34" charset="0"/>
              </a:rPr>
              <a:t>TypeScript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F97A16A-D44D-0A95-F347-19B4EBE63663}"/>
              </a:ext>
            </a:extLst>
          </p:cNvPr>
          <p:cNvSpPr/>
          <p:nvPr/>
        </p:nvSpPr>
        <p:spPr>
          <a:xfrm>
            <a:off x="3452925" y="3800475"/>
            <a:ext cx="5286150" cy="1440000"/>
          </a:xfrm>
          <a:prstGeom prst="roundRect">
            <a:avLst>
              <a:gd name="adj" fmla="val 1970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Candara" panose="020E0502030303020204" pitchFamily="34" charset="0"/>
              </a:rPr>
              <a:t>JavaScript</a:t>
            </a:r>
          </a:p>
          <a:p>
            <a:pPr algn="ctr"/>
            <a:r>
              <a:rPr lang="en-US" sz="2400">
                <a:latin typeface="Candara" panose="020E0502030303020204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195249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Compilador 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253DBF-D0E8-F365-D158-702FAC69103E}"/>
              </a:ext>
            </a:extLst>
          </p:cNvPr>
          <p:cNvSpPr/>
          <p:nvPr/>
        </p:nvSpPr>
        <p:spPr>
          <a:xfrm>
            <a:off x="1207582" y="3925682"/>
            <a:ext cx="216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nsolas" panose="020B0609020204030204" pitchFamily="49" charset="0"/>
              </a:rPr>
              <a:t>ts/*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5C6C44-63E6-D26A-61B1-7BCB9D3C6A4E}"/>
              </a:ext>
            </a:extLst>
          </p:cNvPr>
          <p:cNvSpPr/>
          <p:nvPr/>
        </p:nvSpPr>
        <p:spPr>
          <a:xfrm>
            <a:off x="8333066" y="3900299"/>
            <a:ext cx="2160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nsolas" panose="020B0609020204030204" pitchFamily="49" charset="0"/>
              </a:rPr>
              <a:t>js/*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0EE384C-AF29-0B32-ED5B-EE6CD91D4850}"/>
              </a:ext>
            </a:extLst>
          </p:cNvPr>
          <p:cNvCxnSpPr>
            <a:cxnSpLocks/>
          </p:cNvCxnSpPr>
          <p:nvPr/>
        </p:nvCxnSpPr>
        <p:spPr>
          <a:xfrm flipV="1">
            <a:off x="3367582" y="4440299"/>
            <a:ext cx="4965484" cy="253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4">
            <a:extLst>
              <a:ext uri="{FF2B5EF4-FFF2-40B4-BE49-F238E27FC236}">
                <a16:creationId xmlns:a16="http://schemas.microsoft.com/office/drawing/2014/main" id="{14D3DEAB-903A-3C7E-1736-C7B208631697}"/>
              </a:ext>
            </a:extLst>
          </p:cNvPr>
          <p:cNvSpPr txBox="1"/>
          <p:nvPr/>
        </p:nvSpPr>
        <p:spPr>
          <a:xfrm>
            <a:off x="565608" y="1140902"/>
            <a:ext cx="11416392" cy="553709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tsc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é  compilador do TypeScript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Navegadores só entendem 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Todo código TS é compilado para JS com as devidas verificações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Tudo de forma transparente</a:t>
            </a: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C5388E-0446-97D8-C710-B8A3501181EC}"/>
              </a:ext>
            </a:extLst>
          </p:cNvPr>
          <p:cNvSpPr/>
          <p:nvPr/>
        </p:nvSpPr>
        <p:spPr>
          <a:xfrm>
            <a:off x="4189303" y="4105682"/>
            <a:ext cx="3322041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</a:rPr>
              <a:t>tsc: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 compila para javascript versão es6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84A75C-4695-A758-0CA3-FB3C46504248}"/>
              </a:ext>
            </a:extLst>
          </p:cNvPr>
          <p:cNvSpPr/>
          <p:nvPr/>
        </p:nvSpPr>
        <p:spPr>
          <a:xfrm>
            <a:off x="1207582" y="3593013"/>
            <a:ext cx="72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827F5DC-2911-A31D-B4C6-AA35B7629F43}"/>
              </a:ext>
            </a:extLst>
          </p:cNvPr>
          <p:cNvSpPr/>
          <p:nvPr/>
        </p:nvSpPr>
        <p:spPr>
          <a:xfrm>
            <a:off x="8333066" y="3565682"/>
            <a:ext cx="72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1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C22BDDE-543E-7A3C-4824-95BF8AA23D69}"/>
              </a:ext>
            </a:extLst>
          </p:cNvPr>
          <p:cNvSpPr txBox="1"/>
          <p:nvPr/>
        </p:nvSpPr>
        <p:spPr>
          <a:xfrm>
            <a:off x="575034" y="1600200"/>
            <a:ext cx="11406965" cy="35051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 anchor="b">
            <a:noAutofit/>
          </a:bodyPr>
          <a:lstStyle/>
          <a:p>
            <a:pPr algn="ctr"/>
            <a:r>
              <a:rPr lang="pt-BR" sz="2800" b="1" i="1">
                <a:solidFill>
                  <a:srgbClr val="002653"/>
                </a:solidFill>
                <a:latin typeface="Candara" panose="020E0502030303020204" pitchFamily="34" charset="0"/>
              </a:rPr>
              <a:t>Vamos aprender TypeScript conforme aprendemos Angular</a:t>
            </a:r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46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Abrindo o projeto com VSCode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 o terminal de comando aberto na pasta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curso-frontend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vamos abrir o VSCode: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algn="ctr"/>
            <a:endParaRPr lang="pt-BR" sz="3600" i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3600" i="1" dirty="0">
                <a:solidFill>
                  <a:srgbClr val="7030A0"/>
                </a:solidFill>
                <a:latin typeface="Candara" panose="020E0502030303020204" pitchFamily="34" charset="0"/>
              </a:rPr>
              <a:t>Vamos analisar a estrutura do projeto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977752" y="1874098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code .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9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Conceitos básicos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Component e Service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06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293702" y="4008441"/>
            <a:ext cx="396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Gera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artefatos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do Angular para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nossa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aplicação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2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ng generate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9EDC2A-AFA0-3F5E-DC3E-DFB009C2CB26}"/>
              </a:ext>
            </a:extLst>
          </p:cNvPr>
          <p:cNvSpPr/>
          <p:nvPr/>
        </p:nvSpPr>
        <p:spPr>
          <a:xfrm>
            <a:off x="875371" y="3069000"/>
            <a:ext cx="2521257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</a:rPr>
              <a:t>ng generate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2E750D3-B03B-88FD-739E-EF361BC53651}"/>
              </a:ext>
            </a:extLst>
          </p:cNvPr>
          <p:cNvSpPr/>
          <p:nvPr/>
        </p:nvSpPr>
        <p:spPr>
          <a:xfrm>
            <a:off x="5629923" y="1479264"/>
            <a:ext cx="3600000" cy="72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8C88E14-69FC-EB17-5A99-1F1CF0D7A6D0}"/>
              </a:ext>
            </a:extLst>
          </p:cNvPr>
          <p:cNvSpPr/>
          <p:nvPr/>
        </p:nvSpPr>
        <p:spPr>
          <a:xfrm>
            <a:off x="5629923" y="2933137"/>
            <a:ext cx="360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123B5BB-1E58-D629-733B-C1781ECD2BA6}"/>
              </a:ext>
            </a:extLst>
          </p:cNvPr>
          <p:cNvSpPr/>
          <p:nvPr/>
        </p:nvSpPr>
        <p:spPr>
          <a:xfrm>
            <a:off x="5629923" y="4387010"/>
            <a:ext cx="3600000" cy="7200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module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96628" y="1839264"/>
            <a:ext cx="2233295" cy="158973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396628" y="3293137"/>
            <a:ext cx="2233295" cy="1358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96628" y="3429000"/>
            <a:ext cx="2233295" cy="13180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1FF4DB9-4B5A-0D1A-8C0B-29CA92741170}"/>
              </a:ext>
            </a:extLst>
          </p:cNvPr>
          <p:cNvSpPr/>
          <p:nvPr/>
        </p:nvSpPr>
        <p:spPr>
          <a:xfrm>
            <a:off x="5629923" y="5622505"/>
            <a:ext cx="3600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6628" y="3429000"/>
            <a:ext cx="2233295" cy="255350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1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um Componente?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718E9DC-0B48-656D-B56D-96E9CED09B6F}"/>
              </a:ext>
            </a:extLst>
          </p:cNvPr>
          <p:cNvSpPr/>
          <p:nvPr/>
        </p:nvSpPr>
        <p:spPr>
          <a:xfrm>
            <a:off x="825623" y="3864376"/>
            <a:ext cx="2849732" cy="6103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Componente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CA58AE3-58EA-8C90-D694-115BC72D800E}"/>
              </a:ext>
            </a:extLst>
          </p:cNvPr>
          <p:cNvSpPr/>
          <p:nvPr/>
        </p:nvSpPr>
        <p:spPr>
          <a:xfrm>
            <a:off x="5196000" y="2307749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Classe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D34625-97FC-351D-9900-D3D81CF4F19F}"/>
              </a:ext>
            </a:extLst>
          </p:cNvPr>
          <p:cNvSpPr/>
          <p:nvPr/>
        </p:nvSpPr>
        <p:spPr>
          <a:xfrm>
            <a:off x="5196000" y="3918635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15D3C32-093B-D9C2-77CB-3031855B3990}"/>
              </a:ext>
            </a:extLst>
          </p:cNvPr>
          <p:cNvSpPr/>
          <p:nvPr/>
        </p:nvSpPr>
        <p:spPr>
          <a:xfrm>
            <a:off x="5196000" y="552952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CSS 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8201AB19-6FDE-8E0D-8589-8FE9366FE910}"/>
              </a:ext>
            </a:extLst>
          </p:cNvPr>
          <p:cNvSpPr/>
          <p:nvPr/>
        </p:nvSpPr>
        <p:spPr>
          <a:xfrm>
            <a:off x="4341180" y="2307749"/>
            <a:ext cx="541537" cy="3832111"/>
          </a:xfrm>
          <a:prstGeom prst="leftBrace">
            <a:avLst>
              <a:gd name="adj1" fmla="val 16018"/>
              <a:gd name="adj2" fmla="val 48378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4E30AC9-FB14-D2DB-0E25-ECABF14101C0}"/>
              </a:ext>
            </a:extLst>
          </p:cNvPr>
          <p:cNvSpPr/>
          <p:nvPr/>
        </p:nvSpPr>
        <p:spPr>
          <a:xfrm>
            <a:off x="7785831" y="2127749"/>
            <a:ext cx="54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um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DA3D54-E0CD-0C0A-E4AB-FD207683A23E}"/>
              </a:ext>
            </a:extLst>
          </p:cNvPr>
          <p:cNvSpPr/>
          <p:nvPr/>
        </p:nvSpPr>
        <p:spPr>
          <a:xfrm>
            <a:off x="7775732" y="3738634"/>
            <a:ext cx="54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um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7941DF3-04E4-7B13-E51B-262500F16FC8}"/>
              </a:ext>
            </a:extLst>
          </p:cNvPr>
          <p:cNvSpPr/>
          <p:nvPr/>
        </p:nvSpPr>
        <p:spPr>
          <a:xfrm>
            <a:off x="7765633" y="5349519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muitos</a:t>
            </a:r>
          </a:p>
        </p:txBody>
      </p:sp>
    </p:spTree>
    <p:extLst>
      <p:ext uri="{BB962C8B-B14F-4D97-AF65-F5344CB8AC3E}">
        <p14:creationId xmlns:p14="http://schemas.microsoft.com/office/powerpoint/2010/main" val="864004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D77849-8DE5-E7DD-B971-E8C40628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5" y="1313137"/>
            <a:ext cx="7646197" cy="4680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7F72EEA-7E18-310F-5C26-5EB12EC63280}"/>
              </a:ext>
            </a:extLst>
          </p:cNvPr>
          <p:cNvSpPr/>
          <p:nvPr/>
        </p:nvSpPr>
        <p:spPr>
          <a:xfrm>
            <a:off x="8833682" y="4586113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Classe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8B4886C-E2DB-78E2-B56D-8D4574CBB87B}"/>
              </a:ext>
            </a:extLst>
          </p:cNvPr>
          <p:cNvSpPr/>
          <p:nvPr/>
        </p:nvSpPr>
        <p:spPr>
          <a:xfrm>
            <a:off x="8833682" y="157646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7C3C50A-036F-8ECE-A1FE-FDD28232C311}"/>
              </a:ext>
            </a:extLst>
          </p:cNvPr>
          <p:cNvSpPr/>
          <p:nvPr/>
        </p:nvSpPr>
        <p:spPr>
          <a:xfrm>
            <a:off x="8833682" y="326624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CSS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E58D91B-FBC8-06A5-48A6-58332CCBDC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62439" y="1881630"/>
            <a:ext cx="1971243" cy="1323209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39BD973-A39D-FBE4-AA5D-162F70D2345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791417" y="3571410"/>
            <a:ext cx="204226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FD6951F-323D-6FAA-99F2-0EC44A8F0E4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6400" y="4223430"/>
            <a:ext cx="3347282" cy="66785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06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63F5E3B1-9651-F705-7EEF-4916CE822611}"/>
              </a:ext>
            </a:extLst>
          </p:cNvPr>
          <p:cNvSpPr txBox="1"/>
          <p:nvPr/>
        </p:nvSpPr>
        <p:spPr>
          <a:xfrm>
            <a:off x="549365" y="1055336"/>
            <a:ext cx="10687386" cy="56161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 Em </a:t>
            </a:r>
            <a:r>
              <a:rPr lang="pt-BR" sz="2800" b="1">
                <a:solidFill>
                  <a:srgbClr val="A50021"/>
                </a:solidFill>
                <a:latin typeface="Candara" panose="020E0502030303020204" pitchFamily="34" charset="0"/>
              </a:rPr>
              <a:t>index.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html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, temos uma tag “estranha”:</a:t>
            </a: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9D70B14-3618-AD05-90A8-598DD6F5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6" y="2063880"/>
            <a:ext cx="5456842" cy="4320000"/>
          </a:xfrm>
          <a:prstGeom prst="rect">
            <a:avLst/>
          </a:prstGeom>
        </p:spPr>
      </p:pic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D485919B-61B8-96F2-84BB-0F59563FAC46}"/>
              </a:ext>
            </a:extLst>
          </p:cNvPr>
          <p:cNvSpPr/>
          <p:nvPr/>
        </p:nvSpPr>
        <p:spPr>
          <a:xfrm>
            <a:off x="5236822" y="5203844"/>
            <a:ext cx="3245953" cy="631116"/>
          </a:xfrm>
          <a:prstGeom prst="borderCallout1">
            <a:avLst>
              <a:gd name="adj1" fmla="val 35217"/>
              <a:gd name="adj2" fmla="val 3271"/>
              <a:gd name="adj3" fmla="val 37601"/>
              <a:gd name="adj4" fmla="val -20024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Não é tag HTML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50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7479AD31-FCF1-C98E-B6CD-EBDDE2AC0FF0}"/>
              </a:ext>
            </a:extLst>
          </p:cNvPr>
          <p:cNvSpPr txBox="1"/>
          <p:nvPr/>
        </p:nvSpPr>
        <p:spPr>
          <a:xfrm>
            <a:off x="577645" y="1104901"/>
            <a:ext cx="11130445" cy="54292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&gt; Esta tag é o link com o respectivo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Component</a:t>
            </a: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C39867-D279-6CA2-ACEF-0ECA3412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49" y="3418154"/>
            <a:ext cx="5167331" cy="28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CA934B-9CEE-D5C9-2D64-DDBB863E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4" y="1978154"/>
            <a:ext cx="4817096" cy="432000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7297ACB-019B-9A81-9DC8-76586A30C5E3}"/>
              </a:ext>
            </a:extLst>
          </p:cNvPr>
          <p:cNvCxnSpPr>
            <a:cxnSpLocks/>
          </p:cNvCxnSpPr>
          <p:nvPr/>
        </p:nvCxnSpPr>
        <p:spPr>
          <a:xfrm flipV="1">
            <a:off x="4635336" y="4629150"/>
            <a:ext cx="2628000" cy="828675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07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Data Binding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3D0006-39C7-B27D-BD39-2133A0A092CA}"/>
              </a:ext>
            </a:extLst>
          </p:cNvPr>
          <p:cNvSpPr txBox="1"/>
          <p:nvPr/>
        </p:nvSpPr>
        <p:spPr>
          <a:xfrm>
            <a:off x="502231" y="1104901"/>
            <a:ext cx="11772000" cy="44576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algn="ctr"/>
            <a:r>
              <a:rPr lang="pt-BR" sz="2800" i="1">
                <a:solidFill>
                  <a:srgbClr val="002653"/>
                </a:solidFill>
                <a:latin typeface="Candara" panose="020E0502030303020204" pitchFamily="34" charset="0"/>
              </a:rPr>
              <a:t>“Associação de dados entre classes e páginas”</a:t>
            </a:r>
          </a:p>
          <a:p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r>
              <a:rPr lang="pt-BR" sz="2800" i="1">
                <a:solidFill>
                  <a:srgbClr val="002653"/>
                </a:solidFill>
                <a:latin typeface="Candara" panose="020E0502030303020204" pitchFamily="34" charset="0"/>
              </a:rPr>
              <a:t>&gt;Tem 2 maneiras de fazer Data Binding:</a:t>
            </a:r>
          </a:p>
          <a:p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Angular Expression</a:t>
            </a:r>
          </a:p>
          <a:p>
            <a:pPr marL="514350" indent="-514350">
              <a:buAutoNum type="arabicParenR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OneWay Binding</a:t>
            </a:r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18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Angular Expression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B6D432E5-2E94-4104-5C0A-4EC256031348}"/>
              </a:ext>
            </a:extLst>
          </p:cNvPr>
          <p:cNvSpPr txBox="1"/>
          <p:nvPr/>
        </p:nvSpPr>
        <p:spPr>
          <a:xfrm>
            <a:off x="530514" y="1152524"/>
            <a:ext cx="9320499" cy="5518951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1) Angular Expression: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O simbolo </a:t>
            </a:r>
            <a:r>
              <a:rPr lang="pt-BR" sz="2800" b="1">
                <a:solidFill>
                  <a:srgbClr val="002653"/>
                </a:solidFill>
                <a:latin typeface="Consolas" panose="020B0609020204030204" pitchFamily="49" charset="0"/>
              </a:rPr>
              <a:t>{{ }}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é uma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AngularExpression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Usado em: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no conteúdo de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Exemplos: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title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&lt;/span&gt;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capitulo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&lt;/h1&gt;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outraVariavel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13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9E3C57-8F81-5A33-39B2-9C099A0976BD}"/>
              </a:ext>
            </a:extLst>
          </p:cNvPr>
          <p:cNvSpPr txBox="1"/>
          <p:nvPr/>
        </p:nvSpPr>
        <p:spPr>
          <a:xfrm>
            <a:off x="539937" y="1104901"/>
            <a:ext cx="11498092" cy="54292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&gt; O conteúdo HTML se encontra em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app.component.html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84BC4-63DA-CAE3-6E5A-F9AFE21F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3" y="2441159"/>
            <a:ext cx="5760000" cy="14620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50E316-A5A8-D1F5-67D5-0FCC563A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63" y="2881589"/>
            <a:ext cx="5040000" cy="308989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2245640-DE7F-2876-EDFF-B91574B92AB6}"/>
              </a:ext>
            </a:extLst>
          </p:cNvPr>
          <p:cNvCxnSpPr>
            <a:cxnSpLocks/>
          </p:cNvCxnSpPr>
          <p:nvPr/>
        </p:nvCxnSpPr>
        <p:spPr>
          <a:xfrm>
            <a:off x="3437121" y="3325705"/>
            <a:ext cx="4028908" cy="21620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ndulado Duplo 11">
            <a:extLst>
              <a:ext uri="{FF2B5EF4-FFF2-40B4-BE49-F238E27FC236}">
                <a16:creationId xmlns:a16="http://schemas.microsoft.com/office/drawing/2014/main" id="{3902E078-6E31-D783-AD41-7B2BDEFA87D6}"/>
              </a:ext>
            </a:extLst>
          </p:cNvPr>
          <p:cNvSpPr/>
          <p:nvPr/>
        </p:nvSpPr>
        <p:spPr>
          <a:xfrm>
            <a:off x="696947" y="5150266"/>
            <a:ext cx="3509184" cy="1231611"/>
          </a:xfrm>
          <a:prstGeom prst="doubleWav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Atributo é público.</a:t>
            </a:r>
          </a:p>
          <a:p>
            <a:pPr algn="ctr"/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NÃO precisa de método get</a:t>
            </a:r>
          </a:p>
        </p:txBody>
      </p:sp>
    </p:spTree>
    <p:extLst>
      <p:ext uri="{BB962C8B-B14F-4D97-AF65-F5344CB8AC3E}">
        <p14:creationId xmlns:p14="http://schemas.microsoft.com/office/powerpoint/2010/main" val="33658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Angular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89D4085-2E9A-8542-B02E-968928C05EA3}"/>
              </a:ext>
            </a:extLst>
          </p:cNvPr>
          <p:cNvSpPr txBox="1"/>
          <p:nvPr/>
        </p:nvSpPr>
        <p:spPr>
          <a:xfrm>
            <a:off x="593888" y="1165925"/>
            <a:ext cx="11388111" cy="55972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Plataforma de desenvolvimento construída sobre o TypeScript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Framework baseado em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componentes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para criar aplicações SPA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Coleção de bibliotecas para diversos funções: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Gerenciamento de formulários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Roteamento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Comunicação cliente-servidor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...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Ferramentas de desenvolvimento, build e testes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63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Component e Service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6B6E6EB1-653B-129B-327C-236373BF3F7D}"/>
              </a:ext>
            </a:extLst>
          </p:cNvPr>
          <p:cNvSpPr txBox="1"/>
          <p:nvPr/>
        </p:nvSpPr>
        <p:spPr>
          <a:xfrm>
            <a:off x="521086" y="1104901"/>
            <a:ext cx="11168151" cy="55816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 classe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Component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é especializado na regras de visualização</a:t>
            </a:r>
          </a:p>
          <a:p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&gt;A classe </a:t>
            </a:r>
            <a:r>
              <a:rPr lang="pt-BR" sz="2800" b="1" dirty="0">
                <a:solidFill>
                  <a:srgbClr val="7030A0"/>
                </a:solidFill>
                <a:latin typeface="Candara" panose="020E0502030303020204" pitchFamily="34" charset="0"/>
              </a:rPr>
              <a:t>Service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é especializada nas regras de negócio podendo acessar serviços REST.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CDAA3F7-D437-7AB9-146A-A56A8D6CE91E}"/>
              </a:ext>
            </a:extLst>
          </p:cNvPr>
          <p:cNvSpPr/>
          <p:nvPr/>
        </p:nvSpPr>
        <p:spPr>
          <a:xfrm>
            <a:off x="5634420" y="3411161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F441D3-FF19-F6E3-3DE4-7E53FB5F0458}"/>
              </a:ext>
            </a:extLst>
          </p:cNvPr>
          <p:cNvSpPr/>
          <p:nvPr/>
        </p:nvSpPr>
        <p:spPr>
          <a:xfrm>
            <a:off x="1579818" y="3411161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2216B93-5AC1-9911-D37B-569132A24E15}"/>
              </a:ext>
            </a:extLst>
          </p:cNvPr>
          <p:cNvCxnSpPr>
            <a:cxnSpLocks/>
          </p:cNvCxnSpPr>
          <p:nvPr/>
        </p:nvCxnSpPr>
        <p:spPr>
          <a:xfrm>
            <a:off x="968043" y="3927896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3195518-1A08-EEC8-E9F3-DF0192AB1F07}"/>
              </a:ext>
            </a:extLst>
          </p:cNvPr>
          <p:cNvCxnSpPr>
            <a:cxnSpLocks/>
          </p:cNvCxnSpPr>
          <p:nvPr/>
        </p:nvCxnSpPr>
        <p:spPr>
          <a:xfrm>
            <a:off x="4140222" y="3927896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D69D6C2-8DBF-9EF5-7722-EDD42C4002C1}"/>
              </a:ext>
            </a:extLst>
          </p:cNvPr>
          <p:cNvCxnSpPr>
            <a:cxnSpLocks/>
          </p:cNvCxnSpPr>
          <p:nvPr/>
        </p:nvCxnSpPr>
        <p:spPr>
          <a:xfrm flipH="1">
            <a:off x="4121583" y="4433642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17CD10C-5759-D23C-8225-8E3E678A7329}"/>
              </a:ext>
            </a:extLst>
          </p:cNvPr>
          <p:cNvCxnSpPr>
            <a:cxnSpLocks/>
          </p:cNvCxnSpPr>
          <p:nvPr/>
        </p:nvCxnSpPr>
        <p:spPr>
          <a:xfrm flipH="1">
            <a:off x="968043" y="4433642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71241DA-D5C9-D26B-2441-C48F0A538A38}"/>
              </a:ext>
            </a:extLst>
          </p:cNvPr>
          <p:cNvSpPr/>
          <p:nvPr/>
        </p:nvSpPr>
        <p:spPr>
          <a:xfrm>
            <a:off x="9692992" y="3411161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Serviço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299FB81-0499-9A72-0A85-510A654BD17C}"/>
              </a:ext>
            </a:extLst>
          </p:cNvPr>
          <p:cNvCxnSpPr>
            <a:cxnSpLocks/>
          </p:cNvCxnSpPr>
          <p:nvPr/>
        </p:nvCxnSpPr>
        <p:spPr>
          <a:xfrm>
            <a:off x="8216557" y="3938249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E5E0C73-B930-197F-FC6F-0A2AACB6AC96}"/>
              </a:ext>
            </a:extLst>
          </p:cNvPr>
          <p:cNvCxnSpPr>
            <a:cxnSpLocks/>
          </p:cNvCxnSpPr>
          <p:nvPr/>
        </p:nvCxnSpPr>
        <p:spPr>
          <a:xfrm flipH="1">
            <a:off x="8197918" y="4443995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7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Primeiro componente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5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Importante: Parar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um terminal no próprio VSCode: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&gt;Gerar o componente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dentro da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views: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7B214B-D57F-9CA5-E718-4B5E0300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86" y="2196554"/>
            <a:ext cx="8164064" cy="20957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53DABA3-D6BE-E4FE-8A5E-9DC827A955F2}"/>
              </a:ext>
            </a:extLst>
          </p:cNvPr>
          <p:cNvSpPr/>
          <p:nvPr/>
        </p:nvSpPr>
        <p:spPr>
          <a:xfrm>
            <a:off x="929886" y="5219402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ng generate component views/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66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 pasta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views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/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será criada com os respectivos artefatos: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&gt;Analisar os artefatos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FE6D0-89F7-4BCE-B4B3-0C8BFDD8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23" y="1467090"/>
            <a:ext cx="4680000" cy="24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Rotas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5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73B2AF9C-1572-7F98-CC87-D00EBDD5CABA}"/>
              </a:ext>
            </a:extLst>
          </p:cNvPr>
          <p:cNvSpPr txBox="1"/>
          <p:nvPr/>
        </p:nvSpPr>
        <p:spPr>
          <a:xfrm>
            <a:off x="593888" y="669302"/>
            <a:ext cx="11388111" cy="60021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&gt;Em aplicações SPA, não fazemos de </a:t>
            </a:r>
            <a:r>
              <a:rPr lang="pt-BR" sz="28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“navegação entre páginas”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. Fazemos “</a:t>
            </a:r>
            <a:r>
              <a:rPr lang="pt-BR" sz="2800" b="1">
                <a:solidFill>
                  <a:schemeClr val="accent2"/>
                </a:solidFill>
                <a:latin typeface="Candara" panose="020E0502030303020204" pitchFamily="34" charset="0"/>
              </a:rPr>
              <a:t>ativação de rotas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”.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&gt;Rotas é uma </a:t>
            </a:r>
            <a:r>
              <a:rPr lang="pt-BR" sz="2800" i="1" u="sng">
                <a:solidFill>
                  <a:srgbClr val="A50021"/>
                </a:solidFill>
                <a:latin typeface="Candara" panose="020E0502030303020204" pitchFamily="34" charset="0"/>
              </a:rPr>
              <a:t>de-para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 entre a URL (path) e o Componente: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&gt;Elas são configuradas no módulo em </a:t>
            </a:r>
            <a:r>
              <a:rPr lang="pt-BR" sz="2800" b="1" u="sng">
                <a:solidFill>
                  <a:srgbClr val="A50021"/>
                </a:solidFill>
                <a:latin typeface="Candara" panose="020E0502030303020204" pitchFamily="34" charset="0"/>
              </a:rPr>
              <a:t>app.routing.module.ts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84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A459C5-46AD-1E60-5EAC-F8E7945148FB}"/>
              </a:ext>
            </a:extLst>
          </p:cNvPr>
          <p:cNvSpPr txBox="1"/>
          <p:nvPr/>
        </p:nvSpPr>
        <p:spPr>
          <a:xfrm>
            <a:off x="509046" y="577048"/>
            <a:ext cx="11472953" cy="60944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1.Na constante </a:t>
            </a:r>
            <a:r>
              <a:rPr lang="pt-BR" sz="2800" b="1" dirty="0">
                <a:solidFill>
                  <a:srgbClr val="A50021"/>
                </a:solidFill>
                <a:latin typeface="Consolas" panose="020B0609020204030204" pitchFamily="49" charset="0"/>
              </a:rPr>
              <a:t>routes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configuramos uma entrada com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path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e 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component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8D175-20EF-4112-92BF-9D5C2553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5" y="1878618"/>
            <a:ext cx="7200000" cy="487985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18D97-31F9-44BD-A3B2-3C66D75A5449}"/>
              </a:ext>
            </a:extLst>
          </p:cNvPr>
          <p:cNvSpPr/>
          <p:nvPr/>
        </p:nvSpPr>
        <p:spPr>
          <a:xfrm>
            <a:off x="1562467" y="3473389"/>
            <a:ext cx="3462292" cy="1826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966FD6B7-5ACC-44BC-8AD7-7F544085F609}"/>
              </a:ext>
            </a:extLst>
          </p:cNvPr>
          <p:cNvSpPr/>
          <p:nvPr/>
        </p:nvSpPr>
        <p:spPr>
          <a:xfrm>
            <a:off x="5088578" y="3836263"/>
            <a:ext cx="1541366" cy="76348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4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8687FA78-F247-FC47-C2B8-34E8582C4ED7}"/>
              </a:ext>
            </a:extLst>
          </p:cNvPr>
          <p:cNvSpPr txBox="1"/>
          <p:nvPr/>
        </p:nvSpPr>
        <p:spPr>
          <a:xfrm>
            <a:off x="509046" y="577048"/>
            <a:ext cx="11472953" cy="60944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2.Para que funcione, o HTML do componente App deve ter somente a tag: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4BE2FD-7B93-BC58-0E25-DC44A24C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2" y="1987151"/>
            <a:ext cx="7060346" cy="1800000"/>
          </a:xfrm>
          <a:prstGeom prst="rect">
            <a:avLst/>
          </a:prstGeom>
        </p:spPr>
      </p:pic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8CBBB1C7-A710-1130-FECD-CBB555CD4926}"/>
              </a:ext>
            </a:extLst>
          </p:cNvPr>
          <p:cNvSpPr/>
          <p:nvPr/>
        </p:nvSpPr>
        <p:spPr>
          <a:xfrm>
            <a:off x="7850560" y="2729982"/>
            <a:ext cx="4080166" cy="1414331"/>
          </a:xfrm>
          <a:prstGeom prst="borderCallout1">
            <a:avLst>
              <a:gd name="adj1" fmla="val 37781"/>
              <a:gd name="adj2" fmla="val 1175"/>
              <a:gd name="adj3" fmla="val 37601"/>
              <a:gd name="adj4" fmla="val -11982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Esta tag é a “lacuna”! 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Será substituída pelo HTML do componente selecionado pela rota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46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Configurando Rota </a:t>
            </a:r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para 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o componente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 Curso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55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64F8E1-33F5-4587-A1EE-0EDE7F51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5" y="1878618"/>
            <a:ext cx="7200000" cy="4879859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1.Em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app-routing.modules.ts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um entrada na constante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routes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67E7EA-3DE9-4FA5-A293-E24253235DEA}"/>
              </a:ext>
            </a:extLst>
          </p:cNvPr>
          <p:cNvSpPr/>
          <p:nvPr/>
        </p:nvSpPr>
        <p:spPr>
          <a:xfrm>
            <a:off x="1666875" y="3757476"/>
            <a:ext cx="3133818" cy="10009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SPA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477CB815-61CE-6D95-0B6E-05938B44A7C6}"/>
              </a:ext>
            </a:extLst>
          </p:cNvPr>
          <p:cNvSpPr txBox="1"/>
          <p:nvPr/>
        </p:nvSpPr>
        <p:spPr>
          <a:xfrm>
            <a:off x="461914" y="577050"/>
            <a:ext cx="11520086" cy="6094426"/>
          </a:xfrm>
          <a:prstGeom prst="rect">
            <a:avLst/>
          </a:prstGeom>
          <a:noFill/>
          <a:ln w="12700">
            <a:noFill/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Significa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Single Page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b="1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 partir de um componente inicial, existe uma “</a:t>
            </a:r>
            <a:r>
              <a:rPr lang="pt-BR" sz="2800" i="1">
                <a:solidFill>
                  <a:srgbClr val="002451"/>
                </a:solidFill>
                <a:latin typeface="Candara" panose="020E0502030303020204" pitchFamily="34" charset="0"/>
              </a:rPr>
              <a:t>lacuna”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onde se preenche seu conteúdo dinamicamente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Em sistemas web tradicionais, dizemos </a:t>
            </a:r>
            <a:r>
              <a:rPr lang="pt-BR" sz="2800" i="1" u="sng">
                <a:solidFill>
                  <a:srgbClr val="002451"/>
                </a:solidFill>
                <a:latin typeface="Candara" panose="020E0502030303020204" pitchFamily="34" charset="0"/>
              </a:rPr>
              <a:t>navegação para página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Em sistemas SPA, dizemos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ativação de uma rota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 ativação de uma rota é justo o preenchimento da “lacuna” com conteúdo</a:t>
            </a:r>
          </a:p>
        </p:txBody>
      </p:sp>
    </p:spTree>
    <p:extLst>
      <p:ext uri="{BB962C8B-B14F-4D97-AF65-F5344CB8AC3E}">
        <p14:creationId xmlns:p14="http://schemas.microsoft.com/office/powerpoint/2010/main" val="3042867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 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app.component.html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apagar todo o conteúdo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colocar somente  a tag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&lt;router-outlet&gt;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DE9A77-490B-963D-A948-67869034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3" y="2018267"/>
            <a:ext cx="706034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391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 No navegador, digitar o endereço: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A8A5AC-4A41-4D97-92C8-B3B13DA2F6FA}"/>
              </a:ext>
            </a:extLst>
          </p:cNvPr>
          <p:cNvSpPr/>
          <p:nvPr/>
        </p:nvSpPr>
        <p:spPr>
          <a:xfrm>
            <a:off x="848876" y="2298651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localhost:4200/</a:t>
            </a:r>
            <a:r>
              <a:rPr lang="en-US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curso</a:t>
            </a:r>
            <a:endParaRPr lang="pt-PT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7317B-8B37-43CA-9CDA-E045F3E9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721964"/>
            <a:ext cx="7200000" cy="2133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5310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i="1" dirty="0">
                <a:latin typeface="Candara" panose="020E0502030303020204" pitchFamily="34" charset="0"/>
              </a:rPr>
              <a:t>Ainda sobre Rotas:</a:t>
            </a:r>
          </a:p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Componente para rotas inexistentes</a:t>
            </a:r>
          </a:p>
        </p:txBody>
      </p:sp>
    </p:spTree>
    <p:extLst>
      <p:ext uri="{BB962C8B-B14F-4D97-AF65-F5344CB8AC3E}">
        <p14:creationId xmlns:p14="http://schemas.microsoft.com/office/powerpoint/2010/main" val="4187765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Componente para rotas inexistentes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&gt;Seria interessante que sempre que o usuário digitar uma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rota inexistente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ou clicar um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link quebrado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fosse mostrada uma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mensagem de erro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ao invés de uma página em branco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&gt;Vamos criar então um componente para TODAS ROTAS NÃO CONFIGURADAS</a:t>
            </a: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 Para tal, configuramos uma rota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“**”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00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Componente 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NotFound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para rotas inexistentes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10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B3478E1D-286C-423B-A701-FF850EA771F4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Parar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1.Gerar componente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NotFound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 No template do novo componente, implementar o seguinte código: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2">
            <a:extLst>
              <a:ext uri="{FF2B5EF4-FFF2-40B4-BE49-F238E27FC236}">
                <a16:creationId xmlns:a16="http://schemas.microsoft.com/office/drawing/2014/main" id="{6CF5A3B9-39FA-4F01-A230-C2954677CC8E}"/>
              </a:ext>
            </a:extLst>
          </p:cNvPr>
          <p:cNvSpPr/>
          <p:nvPr/>
        </p:nvSpPr>
        <p:spPr>
          <a:xfrm>
            <a:off x="707148" y="2060531"/>
            <a:ext cx="10764851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ng generate component views/not-found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37DEA-F323-42A7-9D09-512BE666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7" y="3815783"/>
            <a:ext cx="10800000" cy="24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66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B3478E1D-286C-423B-A701-FF850EA771F4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3.Em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app-routing.module.ts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a rota coringa: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4BB9C-558B-4DD9-B483-82A7A2CC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0" y="1447688"/>
            <a:ext cx="6480000" cy="4611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CFF03-8219-4773-855D-BE8B96C21C15}"/>
              </a:ext>
            </a:extLst>
          </p:cNvPr>
          <p:cNvSpPr/>
          <p:nvPr/>
        </p:nvSpPr>
        <p:spPr>
          <a:xfrm>
            <a:off x="1853305" y="3881763"/>
            <a:ext cx="3810647" cy="11518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5.No navegador, testar rotas aleatórias: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5A2E2D-3DD5-456C-953C-AC18E626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" y="2504763"/>
            <a:ext cx="9000000" cy="2310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497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Aprimorando CursoComponent</a:t>
            </a:r>
          </a:p>
          <a:p>
            <a:pPr algn="ctr"/>
            <a:r>
              <a:rPr lang="pt-BR" sz="3600" i="1" dirty="0">
                <a:latin typeface="Candara" panose="020E0502030303020204" pitchFamily="34" charset="0"/>
              </a:rPr>
              <a:t>(Tabela de cursos)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3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&gt;Desconsiderando a estilização, queremos listar os cursos disponíveis do backend numa tabela HTML com esta: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191FF-A16A-4B9D-9B1B-998543DB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0" y="2013430"/>
            <a:ext cx="7200000" cy="3980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12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Partes essências do Angular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60603E1-5DD9-A3A8-5C2B-364064B247BA}"/>
              </a:ext>
            </a:extLst>
          </p:cNvPr>
          <p:cNvSpPr txBox="1"/>
          <p:nvPr/>
        </p:nvSpPr>
        <p:spPr>
          <a:xfrm>
            <a:off x="480766" y="577049"/>
            <a:ext cx="11501233" cy="60944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Client Line Interface – CLI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Componentes, Módulos e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Injeção de dependência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Templates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Bibliotecas de primeira classe: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HttpClient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Router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Animations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PWA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Schematics</a:t>
            </a:r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5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&gt;O código estático desta tabela seria assim: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392F9-E03E-4B7B-AAE7-974A8B2E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67" y="690180"/>
            <a:ext cx="4245403" cy="58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4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algn="ctr"/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Vamos gradualmente transformando esta tabela estática em uma </a:t>
            </a:r>
            <a:r>
              <a:rPr lang="pt-BR" sz="3200" b="1" dirty="0">
                <a:solidFill>
                  <a:srgbClr val="A50021"/>
                </a:solidFill>
                <a:latin typeface="Candara" panose="020E0502030303020204" pitchFamily="34" charset="0"/>
              </a:rPr>
              <a:t>tabela dinâmica</a:t>
            </a:r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 cujos dados virão do </a:t>
            </a:r>
            <a:r>
              <a:rPr lang="pt-BR" sz="3200" b="1" dirty="0">
                <a:solidFill>
                  <a:srgbClr val="A50021"/>
                </a:solidFill>
                <a:latin typeface="Candara" panose="020E0502030303020204" pitchFamily="34" charset="0"/>
              </a:rPr>
              <a:t>backend</a:t>
            </a:r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9209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Tabela estática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apagar o conteúdo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codificar a tabela estática: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8">
            <a:extLst>
              <a:ext uri="{FF2B5EF4-FFF2-40B4-BE49-F238E27FC236}">
                <a16:creationId xmlns:a16="http://schemas.microsoft.com/office/drawing/2014/main" id="{1F825A55-7B9D-4FD7-BB7E-3EE56A2BE320}"/>
              </a:ext>
            </a:extLst>
          </p:cNvPr>
          <p:cNvSpPr/>
          <p:nvPr/>
        </p:nvSpPr>
        <p:spPr>
          <a:xfrm>
            <a:off x="848876" y="1297049"/>
            <a:ext cx="10494248" cy="50149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Tabela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Descrição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Carga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Horária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Desenvolvimento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Angular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Dominado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o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VSCode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97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Parei aqui...</a:t>
            </a:r>
            <a:endParaRPr lang="pt-PT" sz="3600" b="1" i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5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Service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22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7B6F896A-2934-5C92-A626-95FBEAAADDB8}"/>
              </a:ext>
            </a:extLst>
          </p:cNvPr>
          <p:cNvSpPr txBox="1"/>
          <p:nvPr/>
        </p:nvSpPr>
        <p:spPr>
          <a:xfrm>
            <a:off x="587071" y="1076326"/>
            <a:ext cx="11271849" cy="55054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5EC650-6DDD-F5BB-C3AC-046B4444EE82}"/>
              </a:ext>
            </a:extLst>
          </p:cNvPr>
          <p:cNvSpPr/>
          <p:nvPr/>
        </p:nvSpPr>
        <p:spPr>
          <a:xfrm>
            <a:off x="5700405" y="4881446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4B45792-1E19-6126-421C-D1D276646BF8}"/>
              </a:ext>
            </a:extLst>
          </p:cNvPr>
          <p:cNvSpPr/>
          <p:nvPr/>
        </p:nvSpPr>
        <p:spPr>
          <a:xfrm>
            <a:off x="1406104" y="4881446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2ABDF3C-F879-7581-8339-75B2A067FE02}"/>
              </a:ext>
            </a:extLst>
          </p:cNvPr>
          <p:cNvCxnSpPr>
            <a:cxnSpLocks/>
          </p:cNvCxnSpPr>
          <p:nvPr/>
        </p:nvCxnSpPr>
        <p:spPr>
          <a:xfrm>
            <a:off x="643403" y="5398181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F728B4A-0483-F650-4A22-E9C7993CE6DD}"/>
              </a:ext>
            </a:extLst>
          </p:cNvPr>
          <p:cNvCxnSpPr>
            <a:cxnSpLocks/>
          </p:cNvCxnSpPr>
          <p:nvPr/>
        </p:nvCxnSpPr>
        <p:spPr>
          <a:xfrm>
            <a:off x="4073039" y="5398181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1152E84-E2FF-3A10-0C44-107CEC57A602}"/>
              </a:ext>
            </a:extLst>
          </p:cNvPr>
          <p:cNvCxnSpPr>
            <a:cxnSpLocks/>
          </p:cNvCxnSpPr>
          <p:nvPr/>
        </p:nvCxnSpPr>
        <p:spPr>
          <a:xfrm flipH="1">
            <a:off x="4054400" y="5903927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E76CB81-7294-4C49-2CA7-807661DBC5E5}"/>
              </a:ext>
            </a:extLst>
          </p:cNvPr>
          <p:cNvCxnSpPr>
            <a:cxnSpLocks/>
          </p:cNvCxnSpPr>
          <p:nvPr/>
        </p:nvCxnSpPr>
        <p:spPr>
          <a:xfrm flipH="1">
            <a:off x="643403" y="5903927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2A13514-6E02-9E08-D642-7D60A1BD98D6}"/>
              </a:ext>
            </a:extLst>
          </p:cNvPr>
          <p:cNvSpPr/>
          <p:nvPr/>
        </p:nvSpPr>
        <p:spPr>
          <a:xfrm>
            <a:off x="9963168" y="4881446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API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74B11B4-3030-5F18-B359-93690AA3492C}"/>
              </a:ext>
            </a:extLst>
          </p:cNvPr>
          <p:cNvCxnSpPr>
            <a:cxnSpLocks/>
          </p:cNvCxnSpPr>
          <p:nvPr/>
        </p:nvCxnSpPr>
        <p:spPr>
          <a:xfrm>
            <a:off x="8362444" y="5408534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1F5E6FD-5F10-5E2A-374C-C7BF04A492ED}"/>
              </a:ext>
            </a:extLst>
          </p:cNvPr>
          <p:cNvCxnSpPr>
            <a:cxnSpLocks/>
          </p:cNvCxnSpPr>
          <p:nvPr/>
        </p:nvCxnSpPr>
        <p:spPr>
          <a:xfrm flipH="1">
            <a:off x="8343805" y="5914280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80295CB-8B7A-E916-8187-D4475095CC48}"/>
              </a:ext>
            </a:extLst>
          </p:cNvPr>
          <p:cNvSpPr/>
          <p:nvPr/>
        </p:nvSpPr>
        <p:spPr>
          <a:xfrm>
            <a:off x="6650225" y="1953545"/>
            <a:ext cx="2254928" cy="5956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50FC4A9-22AF-168E-70B9-8A258CB1FC0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777689" y="2549184"/>
            <a:ext cx="0" cy="23322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4B25E0-736E-2C4D-7276-68FED2D749EE}"/>
              </a:ext>
            </a:extLst>
          </p:cNvPr>
          <p:cNvSpPr/>
          <p:nvPr/>
        </p:nvSpPr>
        <p:spPr>
          <a:xfrm>
            <a:off x="6878556" y="3005737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6BBB1E2-FD8B-26AD-6CAC-EA1D8F2241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29185" y="3562759"/>
            <a:ext cx="0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EAAC35-157E-1045-347E-FFDBB1318C68}"/>
              </a:ext>
            </a:extLst>
          </p:cNvPr>
          <p:cNvCxnSpPr>
            <a:cxnSpLocks/>
          </p:cNvCxnSpPr>
          <p:nvPr/>
        </p:nvCxnSpPr>
        <p:spPr>
          <a:xfrm flipH="1">
            <a:off x="2610016" y="3557022"/>
            <a:ext cx="35281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06907E1-8B77-829E-79F2-2A4190127754}"/>
              </a:ext>
            </a:extLst>
          </p:cNvPr>
          <p:cNvCxnSpPr>
            <a:cxnSpLocks/>
          </p:cNvCxnSpPr>
          <p:nvPr/>
        </p:nvCxnSpPr>
        <p:spPr>
          <a:xfrm>
            <a:off x="6120139" y="3557022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D5A911-5685-E33F-0D70-F4CCAB1ADF1F}"/>
              </a:ext>
            </a:extLst>
          </p:cNvPr>
          <p:cNvSpPr/>
          <p:nvPr/>
        </p:nvSpPr>
        <p:spPr>
          <a:xfrm>
            <a:off x="3498940" y="3339519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32" name="Ondulado Duplo 31">
            <a:extLst>
              <a:ext uri="{FF2B5EF4-FFF2-40B4-BE49-F238E27FC236}">
                <a16:creationId xmlns:a16="http://schemas.microsoft.com/office/drawing/2014/main" id="{AF266A88-F220-A8E5-659E-56B3F56B8F85}"/>
              </a:ext>
            </a:extLst>
          </p:cNvPr>
          <p:cNvSpPr/>
          <p:nvPr/>
        </p:nvSpPr>
        <p:spPr>
          <a:xfrm>
            <a:off x="643402" y="1319671"/>
            <a:ext cx="4199129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Injeção de dependência no Angular é feita pelo </a:t>
            </a:r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</a:rPr>
              <a:t>construtor</a:t>
            </a:r>
          </a:p>
        </p:txBody>
      </p:sp>
    </p:spTree>
    <p:extLst>
      <p:ext uri="{BB962C8B-B14F-4D97-AF65-F5344CB8AC3E}">
        <p14:creationId xmlns:p14="http://schemas.microsoft.com/office/powerpoint/2010/main" val="41554551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vida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ABC0873-7D28-2390-A592-53972038D168}"/>
              </a:ext>
            </a:extLst>
          </p:cNvPr>
          <p:cNvGrpSpPr/>
          <p:nvPr/>
        </p:nvGrpSpPr>
        <p:grpSpPr>
          <a:xfrm>
            <a:off x="6995107" y="1608368"/>
            <a:ext cx="4564487" cy="3684159"/>
            <a:chOff x="4998244" y="2494193"/>
            <a:chExt cx="4564487" cy="368415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C4766BE-0CD0-B47E-5A2A-ED6B165F76D5}"/>
                </a:ext>
              </a:extLst>
            </p:cNvPr>
            <p:cNvSpPr/>
            <p:nvPr/>
          </p:nvSpPr>
          <p:spPr>
            <a:xfrm>
              <a:off x="6320904" y="2494193"/>
              <a:ext cx="3080551" cy="9055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</a:rPr>
                <a:t>Não Existe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876468C-C9A8-C00B-7044-F50E9F718CFE}"/>
                </a:ext>
              </a:extLst>
            </p:cNvPr>
            <p:cNvSpPr/>
            <p:nvPr/>
          </p:nvSpPr>
          <p:spPr>
            <a:xfrm>
              <a:off x="6482180" y="5272830"/>
              <a:ext cx="3080551" cy="90552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Consolas" panose="020B0609020204030204" pitchFamily="49" charset="0"/>
                </a:rPr>
                <a:t>Ativo</a:t>
              </a:r>
            </a:p>
          </p:txBody>
        </p:sp>
        <p:cxnSp>
          <p:nvCxnSpPr>
            <p:cNvPr id="8" name="Conector: Angulado 7">
              <a:extLst>
                <a:ext uri="{FF2B5EF4-FFF2-40B4-BE49-F238E27FC236}">
                  <a16:creationId xmlns:a16="http://schemas.microsoft.com/office/drawing/2014/main" id="{E1DA5A93-FB17-C24B-66CF-01D2C240EDB5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H="1" flipV="1">
              <a:off x="6320904" y="2946953"/>
              <a:ext cx="161276" cy="2778637"/>
            </a:xfrm>
            <a:prstGeom prst="bentConnector3">
              <a:avLst>
                <a:gd name="adj1" fmla="val -14174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F9B088-481E-B9B2-9578-1CFD21D5F015}"/>
                </a:ext>
              </a:extLst>
            </p:cNvPr>
            <p:cNvSpPr/>
            <p:nvPr/>
          </p:nvSpPr>
          <p:spPr>
            <a:xfrm>
              <a:off x="4998244" y="4470527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ngOnInit()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93D355F-182B-252E-436F-5270ABEB32F3}"/>
                </a:ext>
              </a:extLst>
            </p:cNvPr>
            <p:cNvSpPr/>
            <p:nvPr/>
          </p:nvSpPr>
          <p:spPr>
            <a:xfrm>
              <a:off x="5030495" y="3647965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constructor()</a:t>
              </a:r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75D46A67-C485-9115-3D9B-02D141CF4696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 flipV="1">
              <a:off x="9401455" y="2946954"/>
              <a:ext cx="161276" cy="2778637"/>
            </a:xfrm>
            <a:prstGeom prst="bentConnector3">
              <a:avLst>
                <a:gd name="adj1" fmla="val -14174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4">
            <a:extLst>
              <a:ext uri="{FF2B5EF4-FFF2-40B4-BE49-F238E27FC236}">
                <a16:creationId xmlns:a16="http://schemas.microsoft.com/office/drawing/2014/main" id="{B70B7C8F-9C20-7A2C-6A3D-BC70F53C6BFD}"/>
              </a:ext>
            </a:extLst>
          </p:cNvPr>
          <p:cNvSpPr txBox="1"/>
          <p:nvPr/>
        </p:nvSpPr>
        <p:spPr>
          <a:xfrm>
            <a:off x="511658" y="1085851"/>
            <a:ext cx="6247361" cy="55054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*A </a:t>
            </a:r>
            <a:r>
              <a:rPr lang="pt-BR" sz="2800" b="1" u="sng" dirty="0">
                <a:solidFill>
                  <a:srgbClr val="A50021"/>
                </a:solidFill>
                <a:latin typeface="Candara" panose="020E0502030303020204" pitchFamily="34" charset="0"/>
              </a:rPr>
              <a:t>injeção de dependência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acontece no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construtor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*Inicializações que depende de objetos injetados devem acontecer no método de </a:t>
            </a:r>
            <a:r>
              <a:rPr lang="pt-BR" sz="2800" i="1" dirty="0">
                <a:solidFill>
                  <a:srgbClr val="A50021"/>
                </a:solidFill>
                <a:latin typeface="Candara" panose="020E0502030303020204" pitchFamily="34" charset="0"/>
              </a:rPr>
              <a:t>callback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de </a:t>
            </a:r>
            <a:r>
              <a:rPr lang="pt-BR" sz="2800" b="1" u="sng" dirty="0">
                <a:solidFill>
                  <a:srgbClr val="A50021"/>
                </a:solidFill>
                <a:latin typeface="Candara" panose="020E0502030303020204" pitchFamily="34" charset="0"/>
              </a:rPr>
              <a:t>ngOnInit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sz="2800" b="1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pPr algn="r"/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ngOnInit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da interface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OnInit</a:t>
            </a:r>
          </a:p>
        </p:txBody>
      </p:sp>
    </p:spTree>
    <p:extLst>
      <p:ext uri="{BB962C8B-B14F-4D97-AF65-F5344CB8AC3E}">
        <p14:creationId xmlns:p14="http://schemas.microsoft.com/office/powerpoint/2010/main" val="28221408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Component e Service para Curso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6B6E6EB1-653B-129B-327C-236373BF3F7D}"/>
              </a:ext>
            </a:extLst>
          </p:cNvPr>
          <p:cNvSpPr txBox="1"/>
          <p:nvPr/>
        </p:nvSpPr>
        <p:spPr>
          <a:xfrm>
            <a:off x="521086" y="1104901"/>
            <a:ext cx="11168151" cy="55816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BBD62D-4D84-4D08-8FCB-3C2CFE931500}"/>
              </a:ext>
            </a:extLst>
          </p:cNvPr>
          <p:cNvGrpSpPr/>
          <p:nvPr/>
        </p:nvGrpSpPr>
        <p:grpSpPr>
          <a:xfrm>
            <a:off x="568546" y="2709000"/>
            <a:ext cx="11288435" cy="1440000"/>
            <a:chOff x="568546" y="3411161"/>
            <a:chExt cx="11288435" cy="1440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CDAA3F7-D437-7AB9-146A-A56A8D6CE91E}"/>
                </a:ext>
              </a:extLst>
            </p:cNvPr>
            <p:cNvSpPr/>
            <p:nvPr/>
          </p:nvSpPr>
          <p:spPr>
            <a:xfrm>
              <a:off x="5598908" y="3411161"/>
              <a:ext cx="3240000" cy="14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CursoService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FDF441D3-FF19-F6E3-3DE4-7E53FB5F0458}"/>
                </a:ext>
              </a:extLst>
            </p:cNvPr>
            <p:cNvSpPr/>
            <p:nvPr/>
          </p:nvSpPr>
          <p:spPr>
            <a:xfrm>
              <a:off x="1118176" y="3411161"/>
              <a:ext cx="3240000" cy="14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CursoComponent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B2216B93-5AC1-9911-D37B-569132A24E15}"/>
                </a:ext>
              </a:extLst>
            </p:cNvPr>
            <p:cNvCxnSpPr>
              <a:cxnSpLocks/>
            </p:cNvCxnSpPr>
            <p:nvPr/>
          </p:nvCxnSpPr>
          <p:spPr>
            <a:xfrm>
              <a:off x="568546" y="3927896"/>
              <a:ext cx="54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C3195518-1A08-EEC8-E9F3-DF0192AB1F07}"/>
                </a:ext>
              </a:extLst>
            </p:cNvPr>
            <p:cNvCxnSpPr>
              <a:cxnSpLocks/>
            </p:cNvCxnSpPr>
            <p:nvPr/>
          </p:nvCxnSpPr>
          <p:spPr>
            <a:xfrm>
              <a:off x="4433187" y="3927896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D69D6C2-8DBF-9EF5-7722-EDD42C400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548" y="4433642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317CD10C-5759-D23C-8225-8E3E678A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546" y="4433642"/>
              <a:ext cx="54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71241DA-D5C9-D26B-2441-C48F0A538A38}"/>
                </a:ext>
              </a:extLst>
            </p:cNvPr>
            <p:cNvSpPr/>
            <p:nvPr/>
          </p:nvSpPr>
          <p:spPr>
            <a:xfrm>
              <a:off x="10056981" y="3411161"/>
              <a:ext cx="1800000" cy="1440000"/>
            </a:xfrm>
            <a:prstGeom prst="roundRect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Serviço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REST</a:t>
              </a:r>
            </a:p>
          </p:txBody>
        </p:sp>
        <p:cxnSp>
          <p:nvCxnSpPr>
            <p:cNvPr id="15" name="Conector de Seta Reta 8">
              <a:extLst>
                <a:ext uri="{FF2B5EF4-FFF2-40B4-BE49-F238E27FC236}">
                  <a16:creationId xmlns:a16="http://schemas.microsoft.com/office/drawing/2014/main" id="{D7259EB3-2ACF-4128-B967-CFB6A0327905}"/>
                </a:ext>
              </a:extLst>
            </p:cNvPr>
            <p:cNvCxnSpPr>
              <a:cxnSpLocks/>
            </p:cNvCxnSpPr>
            <p:nvPr/>
          </p:nvCxnSpPr>
          <p:spPr>
            <a:xfrm>
              <a:off x="8900145" y="3920494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ector de Seta Reta 9">
              <a:extLst>
                <a:ext uri="{FF2B5EF4-FFF2-40B4-BE49-F238E27FC236}">
                  <a16:creationId xmlns:a16="http://schemas.microsoft.com/office/drawing/2014/main" id="{AB94C3C3-4B13-4C56-ACB8-DC58DA194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1506" y="4426240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203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HttpClient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&gt;Para acessar serviços REST, o Angular disponibiliza 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HttpClient</a:t>
            </a:r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&gt;Faz parte do módulo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HttpClientModule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e portanto precisa ser importado em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app.module.ts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F05BEC-29DE-821A-567B-62E94EDE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38" y="1864966"/>
            <a:ext cx="3960000" cy="47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596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Criando o Service para Curso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Infraestrutura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E2F97BF-C3A3-D8BE-F678-962F37C9BC4E}"/>
              </a:ext>
            </a:extLst>
          </p:cNvPr>
          <p:cNvSpPr/>
          <p:nvPr/>
        </p:nvSpPr>
        <p:spPr>
          <a:xfrm>
            <a:off x="604007" y="4418900"/>
            <a:ext cx="11140580" cy="2005663"/>
          </a:xfrm>
          <a:prstGeom prst="roundRect">
            <a:avLst>
              <a:gd name="adj" fmla="val 600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Sistema Operacional </a:t>
            </a:r>
          </a:p>
          <a:p>
            <a:pPr algn="ctr"/>
            <a:r>
              <a:rPr lang="en-US"/>
              <a:t>(Windows, Linux, MacOS)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23AE0D-8EC1-C9DD-8B94-0C52B0D17F71}"/>
              </a:ext>
            </a:extLst>
          </p:cNvPr>
          <p:cNvSpPr/>
          <p:nvPr/>
        </p:nvSpPr>
        <p:spPr>
          <a:xfrm>
            <a:off x="604007" y="3212283"/>
            <a:ext cx="6241410" cy="1124125"/>
          </a:xfrm>
          <a:prstGeom prst="roundRect">
            <a:avLst>
              <a:gd name="adj" fmla="val 119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/>
              <a:t>Node.js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9E539-014B-BED4-0C1E-4776314E0500}"/>
              </a:ext>
            </a:extLst>
          </p:cNvPr>
          <p:cNvSpPr/>
          <p:nvPr/>
        </p:nvSpPr>
        <p:spPr>
          <a:xfrm>
            <a:off x="604007" y="3212284"/>
            <a:ext cx="5167619" cy="738932"/>
          </a:xfrm>
          <a:prstGeom prst="roundRect">
            <a:avLst>
              <a:gd name="adj" fmla="val 1222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451"/>
                </a:solidFill>
              </a:rPr>
              <a:t>Node Package Manager</a:t>
            </a:r>
          </a:p>
          <a:p>
            <a:pPr algn="ctr"/>
            <a:r>
              <a:rPr lang="en-US">
                <a:solidFill>
                  <a:srgbClr val="002451"/>
                </a:solidFill>
              </a:rPr>
              <a:t>(npm)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CB47FAB-14A4-BFAD-08CE-03A12966AAE7}"/>
              </a:ext>
            </a:extLst>
          </p:cNvPr>
          <p:cNvSpPr/>
          <p:nvPr/>
        </p:nvSpPr>
        <p:spPr>
          <a:xfrm>
            <a:off x="604006" y="2088158"/>
            <a:ext cx="5167619" cy="960539"/>
          </a:xfrm>
          <a:prstGeom prst="roundRect">
            <a:avLst>
              <a:gd name="adj" fmla="val 22707"/>
            </a:avLst>
          </a:prstGeom>
          <a:solidFill>
            <a:srgbClr val="FF33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Angular CLI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05067C5-E09C-A3E7-A464-44DD5AFC8320}"/>
              </a:ext>
            </a:extLst>
          </p:cNvPr>
          <p:cNvSpPr/>
          <p:nvPr/>
        </p:nvSpPr>
        <p:spPr>
          <a:xfrm>
            <a:off x="7038363" y="2088157"/>
            <a:ext cx="2332140" cy="2248251"/>
          </a:xfrm>
          <a:prstGeom prst="roundRect">
            <a:avLst>
              <a:gd name="adj" fmla="val 852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Chrome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(Navegador)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FD65B39-60D7-7288-2B58-E795BB2A565D}"/>
              </a:ext>
            </a:extLst>
          </p:cNvPr>
          <p:cNvSpPr/>
          <p:nvPr/>
        </p:nvSpPr>
        <p:spPr>
          <a:xfrm>
            <a:off x="9529893" y="2088156"/>
            <a:ext cx="2214694" cy="2248251"/>
          </a:xfrm>
          <a:prstGeom prst="roundRect">
            <a:avLst>
              <a:gd name="adj" fmla="val 8528"/>
            </a:avLst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VS Code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(Desenvolvimento)</a:t>
            </a:r>
          </a:p>
        </p:txBody>
      </p:sp>
    </p:spTree>
    <p:extLst>
      <p:ext uri="{BB962C8B-B14F-4D97-AF65-F5344CB8AC3E}">
        <p14:creationId xmlns:p14="http://schemas.microsoft.com/office/powerpoint/2010/main" val="2229005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3417770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Service para Curso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app.module.ts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importar o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HttpClientModule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6853C-7F15-4E65-5A15-BB1B8105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0" y="1329023"/>
            <a:ext cx="5852667" cy="4801016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89DC5B66-7DEB-400F-9EF7-1A305F8E93A9}"/>
              </a:ext>
            </a:extLst>
          </p:cNvPr>
          <p:cNvSpPr/>
          <p:nvPr/>
        </p:nvSpPr>
        <p:spPr>
          <a:xfrm>
            <a:off x="6587518" y="2853254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762097E-50CC-4C78-B51F-1969907A266E}"/>
              </a:ext>
            </a:extLst>
          </p:cNvPr>
          <p:cNvSpPr/>
          <p:nvPr/>
        </p:nvSpPr>
        <p:spPr>
          <a:xfrm>
            <a:off x="3614978" y="4648023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91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2.Gerar o service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3.Codificar: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E2F967-9BAA-440B-501A-935156BBAA14}"/>
              </a:ext>
            </a:extLst>
          </p:cNvPr>
          <p:cNvSpPr/>
          <p:nvPr/>
        </p:nvSpPr>
        <p:spPr>
          <a:xfrm>
            <a:off x="1058561" y="1403233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ng generate service services/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270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Angular CLI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7E5C719-A8B0-23AE-027F-1EAF77D973CE}"/>
              </a:ext>
            </a:extLst>
          </p:cNvPr>
          <p:cNvSpPr txBox="1"/>
          <p:nvPr/>
        </p:nvSpPr>
        <p:spPr>
          <a:xfrm>
            <a:off x="471340" y="1149292"/>
            <a:ext cx="11510660" cy="5528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&gt;CLI significa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Command Line Interface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&gt;Um projeto Angular usa muitos módulos e bibliotecas e configurá-los “na mâo” é muito complicado e trabalhoso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Angular CLI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 cria e configura nossos projetos automaticamente.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&gt;Usando 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npm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, instalamos 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Angular CLI 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assim:</a:t>
            </a: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A756015-E0A3-AF6C-5A3E-3CF64A726A9D}"/>
              </a:ext>
            </a:extLst>
          </p:cNvPr>
          <p:cNvSpPr/>
          <p:nvPr/>
        </p:nvSpPr>
        <p:spPr>
          <a:xfrm>
            <a:off x="825623" y="5015800"/>
            <a:ext cx="1115637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 install -g @angular/cli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C93DAEF3-7A4B-58BF-91B6-B02422BDF8B0}"/>
              </a:ext>
            </a:extLst>
          </p:cNvPr>
          <p:cNvSpPr/>
          <p:nvPr/>
        </p:nvSpPr>
        <p:spPr>
          <a:xfrm>
            <a:off x="3012800" y="5966858"/>
            <a:ext cx="5758338" cy="631116"/>
          </a:xfrm>
          <a:prstGeom prst="borderCallout1">
            <a:avLst>
              <a:gd name="adj1" fmla="val 14117"/>
              <a:gd name="adj2" fmla="val 3227"/>
              <a:gd name="adj3" fmla="val -47483"/>
              <a:gd name="adj4" fmla="val 3285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Inatala globalmente.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Precisa ter acesso de administrador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99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7233</TotalTime>
  <Words>2233</Words>
  <Application>Microsoft Office PowerPoint</Application>
  <PresentationFormat>Widescreen</PresentationFormat>
  <Paragraphs>534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297</cp:revision>
  <dcterms:created xsi:type="dcterms:W3CDTF">2017-03-24T14:48:15Z</dcterms:created>
  <dcterms:modified xsi:type="dcterms:W3CDTF">2022-06-18T03:38:52Z</dcterms:modified>
</cp:coreProperties>
</file>