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502" r:id="rId2"/>
    <p:sldId id="639" r:id="rId3"/>
    <p:sldId id="586" r:id="rId4"/>
    <p:sldId id="585" r:id="rId5"/>
    <p:sldId id="275" r:id="rId6"/>
    <p:sldId id="559" r:id="rId7"/>
    <p:sldId id="587" r:id="rId8"/>
    <p:sldId id="419" r:id="rId9"/>
    <p:sldId id="285" r:id="rId10"/>
    <p:sldId id="420" r:id="rId11"/>
    <p:sldId id="286" r:id="rId12"/>
    <p:sldId id="421" r:id="rId13"/>
    <p:sldId id="422" r:id="rId14"/>
    <p:sldId id="287" r:id="rId15"/>
    <p:sldId id="588" r:id="rId16"/>
    <p:sldId id="589" r:id="rId17"/>
    <p:sldId id="590" r:id="rId18"/>
    <p:sldId id="591" r:id="rId19"/>
    <p:sldId id="592" r:id="rId20"/>
    <p:sldId id="593" r:id="rId21"/>
    <p:sldId id="640" r:id="rId22"/>
    <p:sldId id="595" r:id="rId23"/>
    <p:sldId id="596" r:id="rId24"/>
    <p:sldId id="597" r:id="rId25"/>
    <p:sldId id="598" r:id="rId26"/>
    <p:sldId id="603" r:id="rId27"/>
    <p:sldId id="599" r:id="rId28"/>
    <p:sldId id="600" r:id="rId29"/>
    <p:sldId id="601" r:id="rId30"/>
    <p:sldId id="262" r:id="rId31"/>
    <p:sldId id="602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48235"/>
    <a:srgbClr val="72528A"/>
    <a:srgbClr val="3A9262"/>
    <a:srgbClr val="666666"/>
    <a:srgbClr val="D7E5F9"/>
    <a:srgbClr val="6600CC"/>
    <a:srgbClr val="FFFFFF"/>
    <a:srgbClr val="738FC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533" autoAdjust="0"/>
  </p:normalViewPr>
  <p:slideViewPr>
    <p:cSldViewPr snapToGrid="0">
      <p:cViewPr varScale="1">
        <p:scale>
          <a:sx n="108" d="100"/>
          <a:sy n="108" d="100"/>
        </p:scale>
        <p:origin x="906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16/06/2022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16/06/2022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16/06/2022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16/06/2022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16/06/2022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16/06/2022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16/06/2022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16/06/2022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16/06/2022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16/06/2022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16/06/2022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16/06/2022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16/06/2022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‹#›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>
            <a:extLst>
              <a:ext uri="{FF2B5EF4-FFF2-40B4-BE49-F238E27FC236}">
                <a16:creationId xmlns:a16="http://schemas.microsoft.com/office/drawing/2014/main" id="{2919BDAC-7A1B-45C1-854D-C2E59726C1DA}"/>
              </a:ext>
            </a:extLst>
          </p:cNvPr>
          <p:cNvSpPr txBox="1">
            <a:spLocks/>
          </p:cNvSpPr>
          <p:nvPr/>
        </p:nvSpPr>
        <p:spPr>
          <a:xfrm>
            <a:off x="696001" y="0"/>
            <a:ext cx="10799999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b="1" i="1" dirty="0">
                <a:solidFill>
                  <a:srgbClr val="003399"/>
                </a:solidFill>
                <a:latin typeface="Candara" panose="020E0502030303020204" pitchFamily="34" charset="0"/>
              </a:rPr>
              <a:t>Inatel Developer Program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51E21D-B3FC-41E2-B8FD-08D764CEDB4A}"/>
              </a:ext>
            </a:extLst>
          </p:cNvPr>
          <p:cNvSpPr/>
          <p:nvPr/>
        </p:nvSpPr>
        <p:spPr>
          <a:xfrm>
            <a:off x="696000" y="887766"/>
            <a:ext cx="11160000" cy="4320000"/>
          </a:xfrm>
          <a:prstGeom prst="roundRect">
            <a:avLst>
              <a:gd name="adj" fmla="val 6844"/>
            </a:avLst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Candara" panose="020E0502030303020204" pitchFamily="34" charset="0"/>
              </a:rPr>
              <a:t>IDP Labs</a:t>
            </a:r>
          </a:p>
          <a:p>
            <a:pPr algn="ctr"/>
            <a:r>
              <a:rPr lang="en-US" sz="6000" b="1" i="1" dirty="0" err="1">
                <a:solidFill>
                  <a:srgbClr val="003399"/>
                </a:solidFill>
                <a:latin typeface="Candara" panose="020E0502030303020204" pitchFamily="34" charset="0"/>
              </a:rPr>
              <a:t>Dominando</a:t>
            </a:r>
            <a:r>
              <a:rPr lang="en-US" sz="6000" b="1" i="1" dirty="0">
                <a:solidFill>
                  <a:srgbClr val="003399"/>
                </a:solidFill>
                <a:latin typeface="Candara" panose="020E0502030303020204" pitchFamily="34" charset="0"/>
              </a:rPr>
              <a:t> o Eclipse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35E3EB-328F-4E2C-9625-649F61C0C857}"/>
              </a:ext>
            </a:extLst>
          </p:cNvPr>
          <p:cNvSpPr/>
          <p:nvPr/>
        </p:nvSpPr>
        <p:spPr>
          <a:xfrm>
            <a:off x="696000" y="5403074"/>
            <a:ext cx="3600000" cy="1080000"/>
          </a:xfrm>
          <a:prstGeom prst="roundRect">
            <a:avLst>
              <a:gd name="adj" fmla="val 26984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Autor: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Vitor Figueiredo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C322ED-12AF-4E29-9782-0A098F8CB63A}"/>
              </a:ext>
            </a:extLst>
          </p:cNvPr>
          <p:cNvSpPr/>
          <p:nvPr/>
        </p:nvSpPr>
        <p:spPr>
          <a:xfrm>
            <a:off x="4476000" y="5403074"/>
            <a:ext cx="3600000" cy="1080000"/>
          </a:xfrm>
          <a:prstGeom prst="roundRect">
            <a:avLst>
              <a:gd name="adj" fmla="val 26984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Atualizado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em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27.04.2022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CA36AB-FCF3-4044-84A6-0BD42825FFDB}"/>
              </a:ext>
            </a:extLst>
          </p:cNvPr>
          <p:cNvSpPr/>
          <p:nvPr/>
        </p:nvSpPr>
        <p:spPr>
          <a:xfrm>
            <a:off x="8256000" y="5399646"/>
            <a:ext cx="3600000" cy="1080000"/>
          </a:xfrm>
          <a:prstGeom prst="roundRect">
            <a:avLst>
              <a:gd name="adj" fmla="val 26984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Versão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2.5</a:t>
            </a:r>
          </a:p>
        </p:txBody>
      </p:sp>
    </p:spTree>
    <p:extLst>
      <p:ext uri="{BB962C8B-B14F-4D97-AF65-F5344CB8AC3E}">
        <p14:creationId xmlns:p14="http://schemas.microsoft.com/office/powerpoint/2010/main" val="1700993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80000" cy="564619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2) C</a:t>
            </a:r>
            <a:r>
              <a:rPr lang="pt-BR" sz="2400" b="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ompiler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lvl="0" indent="0" algn="just">
              <a:lnSpc>
                <a:spcPct val="107000"/>
              </a:lnSpc>
              <a:buNone/>
            </a:pPr>
            <a:r>
              <a:rPr lang="pt-BR" sz="18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&gt;Expandir “</a:t>
            </a:r>
            <a:r>
              <a:rPr lang="pt-BR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</a:t>
            </a:r>
            <a:r>
              <a:rPr lang="pt-BR" sz="18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 e selecionar “</a:t>
            </a:r>
            <a:r>
              <a:rPr lang="pt-BR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Compiler</a:t>
            </a:r>
            <a:r>
              <a:rPr lang="pt-BR" sz="18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FA5BEC-DBA6-4627-8F50-CFA900743749}"/>
              </a:ext>
            </a:extLst>
          </p:cNvPr>
          <p:cNvSpPr/>
          <p:nvPr/>
        </p:nvSpPr>
        <p:spPr>
          <a:xfrm>
            <a:off x="5443209" y="2433507"/>
            <a:ext cx="5281016" cy="38645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 “Compiler compliance level”, selecionar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11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pt-BR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pt-BR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pt-BR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pt-BR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pt-BR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pt-BR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pt-BR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Apply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FCADCA-0C41-4ED5-A5D3-E4E9867A6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22" y="1618013"/>
            <a:ext cx="4427215" cy="4680000"/>
          </a:xfrm>
          <a:prstGeom prst="rect">
            <a:avLst/>
          </a:prstGeom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9AB41FE-1295-4F07-A865-6947F2AFE60A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7A538428-9FF9-432F-AC38-B8EC04AD77B1}"/>
              </a:ext>
            </a:extLst>
          </p:cNvPr>
          <p:cNvSpPr/>
          <p:nvPr/>
        </p:nvSpPr>
        <p:spPr>
          <a:xfrm>
            <a:off x="4656000" y="495934"/>
            <a:ext cx="2880000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ndara" panose="020E0502030303020204" pitchFamily="34" charset="0"/>
              </a:rPr>
              <a:t>Configuração</a:t>
            </a: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b="1" dirty="0" err="1">
                <a:latin typeface="Candara" panose="020E0502030303020204" pitchFamily="34" charset="0"/>
              </a:rPr>
              <a:t>básicas</a:t>
            </a:r>
            <a:endParaRPr lang="en-US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286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1016000" cy="564619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3) </a:t>
            </a:r>
            <a:r>
              <a:rPr lang="pt-BR" sz="2400" b="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JRE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lvl="0" indent="0" algn="just">
              <a:lnSpc>
                <a:spcPct val="107000"/>
              </a:lnSpc>
              <a:buNone/>
            </a:pPr>
            <a:r>
              <a:rPr lang="pt-BR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a)</a:t>
            </a:r>
            <a:r>
              <a:rPr lang="pt-BR" sz="18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Expandir </a:t>
            </a:r>
            <a:r>
              <a:rPr lang="pt-BR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</a:t>
            </a:r>
            <a:r>
              <a:rPr lang="pt-BR" sz="18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 clicar em </a:t>
            </a:r>
            <a:r>
              <a:rPr lang="pt-BR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Installed JRE´s:</a:t>
            </a:r>
            <a:r>
              <a:rPr lang="pt-BR" sz="18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pt-PT" sz="18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453674-0EDA-482F-9988-59337ADEB65D}"/>
              </a:ext>
            </a:extLst>
          </p:cNvPr>
          <p:cNvSpPr/>
          <p:nvPr/>
        </p:nvSpPr>
        <p:spPr>
          <a:xfrm>
            <a:off x="5901733" y="2068496"/>
            <a:ext cx="3951060" cy="20930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Selecionar a opção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JRE</a:t>
            </a:r>
            <a:endParaRPr lang="pt-BR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endParaRPr lang="pt-BR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Edit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7377F9-FE7C-4D08-93D5-5501C990E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22" y="1660124"/>
            <a:ext cx="4861285" cy="4680000"/>
          </a:xfrm>
          <a:prstGeom prst="rect">
            <a:avLst/>
          </a:prstGeom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DB7DCBAA-E96B-4581-B2C3-5B9BC7B7CDC0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58921B92-6C21-4C97-905B-F72E73B35BAF}"/>
              </a:ext>
            </a:extLst>
          </p:cNvPr>
          <p:cNvSpPr/>
          <p:nvPr/>
        </p:nvSpPr>
        <p:spPr>
          <a:xfrm>
            <a:off x="4656000" y="495934"/>
            <a:ext cx="2880000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ndara" panose="020E0502030303020204" pitchFamily="34" charset="0"/>
              </a:rPr>
              <a:t>Configuração</a:t>
            </a: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b="1" dirty="0" err="1">
                <a:latin typeface="Candara" panose="020E0502030303020204" pitchFamily="34" charset="0"/>
              </a:rPr>
              <a:t>básicas</a:t>
            </a:r>
            <a:endParaRPr lang="en-US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849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80000" cy="564619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3) </a:t>
            </a:r>
            <a:r>
              <a:rPr lang="pt-BR" sz="2400" b="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JRE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lvl="0" indent="0" algn="just">
              <a:lnSpc>
                <a:spcPct val="107000"/>
              </a:lnSpc>
              <a:buNone/>
            </a:pPr>
            <a:r>
              <a:rPr lang="pt-BR" sz="18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b)Na janela que abrir:</a:t>
            </a:r>
            <a:endParaRPr lang="pt-PT" sz="18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1307DF3-3AF1-420C-A40F-B11933C65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42" y="1719769"/>
            <a:ext cx="5703197" cy="3600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453674-0EDA-482F-9988-59337ADEB65D}"/>
              </a:ext>
            </a:extLst>
          </p:cNvPr>
          <p:cNvSpPr/>
          <p:nvPr/>
        </p:nvSpPr>
        <p:spPr>
          <a:xfrm>
            <a:off x="6734598" y="2654424"/>
            <a:ext cx="3951060" cy="2896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Directory</a:t>
            </a: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para selecionar a pasta onde o JDK foi instalado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BR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 campo </a:t>
            </a:r>
            <a:r>
              <a:rPr lang="pt-BR" u="sng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JRE Name</a:t>
            </a: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digitar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jdk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BR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BR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BR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BR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Finish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4FDB7B1-0352-420D-8AD6-764549C37D9D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5CBF423F-72F1-4325-988E-9C4DE0F2873B}"/>
              </a:ext>
            </a:extLst>
          </p:cNvPr>
          <p:cNvSpPr/>
          <p:nvPr/>
        </p:nvSpPr>
        <p:spPr>
          <a:xfrm>
            <a:off x="4656000" y="495934"/>
            <a:ext cx="2880000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ndara" panose="020E0502030303020204" pitchFamily="34" charset="0"/>
              </a:rPr>
              <a:t>Configuração</a:t>
            </a: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b="1" dirty="0" err="1">
                <a:latin typeface="Candara" panose="020E0502030303020204" pitchFamily="34" charset="0"/>
              </a:rPr>
              <a:t>básicas</a:t>
            </a:r>
            <a:endParaRPr lang="en-US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125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80000" cy="564619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3) </a:t>
            </a:r>
            <a:r>
              <a:rPr lang="pt-BR" sz="2400" b="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JRE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lvl="0" indent="0" algn="just">
              <a:lnSpc>
                <a:spcPct val="107000"/>
              </a:lnSpc>
              <a:buNone/>
            </a:pPr>
            <a:r>
              <a:rPr lang="pt-BR" sz="18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c)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volta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Preferences:</a:t>
            </a:r>
            <a:endParaRPr lang="pt-PT" sz="18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453674-0EDA-482F-9988-59337ADEB65D}"/>
              </a:ext>
            </a:extLst>
          </p:cNvPr>
          <p:cNvSpPr/>
          <p:nvPr/>
        </p:nvSpPr>
        <p:spPr>
          <a:xfrm>
            <a:off x="5842280" y="5279403"/>
            <a:ext cx="3951060" cy="8151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BR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BF3F0-929E-4BDE-8554-CF05B627B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68" y="1627156"/>
            <a:ext cx="4861287" cy="4680000"/>
          </a:xfrm>
          <a:prstGeom prst="rect">
            <a:avLst/>
          </a:prstGeom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95AF2CD-2A37-4629-A35C-81A5AFB26ED0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4E17926C-C798-433E-AA25-2032B952CE5A}"/>
              </a:ext>
            </a:extLst>
          </p:cNvPr>
          <p:cNvSpPr/>
          <p:nvPr/>
        </p:nvSpPr>
        <p:spPr>
          <a:xfrm>
            <a:off x="4656000" y="495934"/>
            <a:ext cx="2880000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ndara" panose="020E0502030303020204" pitchFamily="34" charset="0"/>
              </a:rPr>
              <a:t>Configuração</a:t>
            </a: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b="1" dirty="0" err="1">
                <a:latin typeface="Candara" panose="020E0502030303020204" pitchFamily="34" charset="0"/>
              </a:rPr>
              <a:t>básicas</a:t>
            </a:r>
            <a:endParaRPr lang="en-US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2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80000" cy="564619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4) </a:t>
            </a:r>
            <a:r>
              <a:rPr lang="pt-BR" sz="2400" b="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Execution Environment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lvl="0" indent="0" algn="just">
              <a:lnSpc>
                <a:spcPct val="107000"/>
              </a:lnSpc>
              <a:buNone/>
            </a:pPr>
            <a:r>
              <a:rPr lang="pt-BR" sz="18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&gt;Expandir “Installed JREs” e selecione “</a:t>
            </a:r>
            <a:r>
              <a:rPr lang="pt-BR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Execution Environment</a:t>
            </a:r>
            <a:r>
              <a:rPr lang="pt-BR" sz="18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endParaRPr lang="pt-PT" sz="18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C8830C9-A04C-470F-9E3D-65F546AF8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96" y="1664210"/>
            <a:ext cx="5091972" cy="4680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FA5BEC-DBA6-4627-8F50-CFA900743749}"/>
              </a:ext>
            </a:extLst>
          </p:cNvPr>
          <p:cNvSpPr/>
          <p:nvPr/>
        </p:nvSpPr>
        <p:spPr>
          <a:xfrm>
            <a:off x="5462723" y="2540042"/>
            <a:ext cx="5838550" cy="20930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 área “</a:t>
            </a:r>
            <a:r>
              <a:rPr lang="pt-BR" u="sng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Execution Environments</a:t>
            </a: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”, selecionar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JavaSE-11</a:t>
            </a: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 área “</a:t>
            </a:r>
            <a:r>
              <a:rPr lang="pt-BR" u="sng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Compatible JREs</a:t>
            </a: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marcar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jdk (perfect match)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Apply and Close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557103-D54C-41FA-A155-D6DB77500B0F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C31DACE5-5006-463A-89F6-E1EB84B98975}"/>
              </a:ext>
            </a:extLst>
          </p:cNvPr>
          <p:cNvSpPr/>
          <p:nvPr/>
        </p:nvSpPr>
        <p:spPr>
          <a:xfrm>
            <a:off x="4656000" y="495934"/>
            <a:ext cx="2880000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ndara" panose="020E0502030303020204" pitchFamily="34" charset="0"/>
              </a:rPr>
              <a:t>Configuração</a:t>
            </a: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b="1" dirty="0" err="1">
                <a:latin typeface="Candara" panose="020E0502030303020204" pitchFamily="34" charset="0"/>
              </a:rPr>
              <a:t>básicas</a:t>
            </a:r>
            <a:endParaRPr lang="en-US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120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EF02D5C0-F09F-4087-A4C7-142DF2D8A37C}"/>
              </a:ext>
            </a:extLst>
          </p:cNvPr>
          <p:cNvSpPr/>
          <p:nvPr/>
        </p:nvSpPr>
        <p:spPr>
          <a:xfrm>
            <a:off x="1802166" y="2104007"/>
            <a:ext cx="9000000" cy="2965142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Candara" panose="020E0502030303020204" pitchFamily="34" charset="0"/>
              </a:rPr>
              <a:t>Parte</a:t>
            </a:r>
            <a:r>
              <a:rPr lang="en-US" sz="2800" dirty="0">
                <a:latin typeface="Candara" panose="020E0502030303020204" pitchFamily="34" charset="0"/>
              </a:rPr>
              <a:t> 3</a:t>
            </a:r>
          </a:p>
          <a:p>
            <a:pPr algn="ctr"/>
            <a:r>
              <a:rPr lang="en-US" sz="3600" b="1" dirty="0" err="1">
                <a:latin typeface="Candara" panose="020E0502030303020204" pitchFamily="34" charset="0"/>
              </a:rPr>
              <a:t>Ajustes</a:t>
            </a:r>
            <a:r>
              <a:rPr lang="en-US" sz="3600" b="1" dirty="0">
                <a:latin typeface="Candara" panose="020E0502030303020204" pitchFamily="34" charset="0"/>
              </a:rPr>
              <a:t> </a:t>
            </a:r>
            <a:r>
              <a:rPr lang="en-US" sz="3600" b="1" dirty="0" err="1">
                <a:latin typeface="Candara" panose="020E0502030303020204" pitchFamily="34" charset="0"/>
              </a:rPr>
              <a:t>opcionais</a:t>
            </a:r>
            <a:endParaRPr lang="en-US" sz="36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767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80000" cy="564619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1)Spelling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&gt;Menu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Windows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&gt;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Preferences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Expandir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General 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&gt; Editors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&gt; Text Editors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&gt;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Spelling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Desabilitar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Enable spell checking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Clicar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Apply</a:t>
            </a:r>
            <a:endParaRPr lang="pt-PT" sz="1800" b="1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557103-D54C-41FA-A155-D6DB77500B0F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C31DACE5-5006-463A-89F6-E1EB84B98975}"/>
              </a:ext>
            </a:extLst>
          </p:cNvPr>
          <p:cNvSpPr/>
          <p:nvPr/>
        </p:nvSpPr>
        <p:spPr>
          <a:xfrm>
            <a:off x="4656000" y="495934"/>
            <a:ext cx="2880000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ndara" panose="020E0502030303020204" pitchFamily="34" charset="0"/>
              </a:rPr>
              <a:t>Ajustes</a:t>
            </a: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b="1" dirty="0" err="1">
                <a:latin typeface="Candara" panose="020E0502030303020204" pitchFamily="34" charset="0"/>
              </a:rPr>
              <a:t>opcionais</a:t>
            </a:r>
            <a:endParaRPr lang="en-US" b="1" dirty="0"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AAC710-310C-4CC5-8958-8F9642463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540" y="1196109"/>
            <a:ext cx="614428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56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80000" cy="564619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2)Java Syntax Coloring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Expandir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&gt; Java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&gt; Editor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&gt;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Syntax Coloring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&gt;Em 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Element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expandir 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Java</a:t>
            </a: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557103-D54C-41FA-A155-D6DB77500B0F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C31DACE5-5006-463A-89F6-E1EB84B98975}"/>
              </a:ext>
            </a:extLst>
          </p:cNvPr>
          <p:cNvSpPr/>
          <p:nvPr/>
        </p:nvSpPr>
        <p:spPr>
          <a:xfrm>
            <a:off x="4656000" y="495934"/>
            <a:ext cx="2880000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ndara" panose="020E0502030303020204" pitchFamily="34" charset="0"/>
              </a:rPr>
              <a:t>Ajustes</a:t>
            </a: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b="1" dirty="0" err="1">
                <a:latin typeface="Candara" panose="020E0502030303020204" pitchFamily="34" charset="0"/>
              </a:rPr>
              <a:t>opcionais</a:t>
            </a:r>
            <a:endParaRPr lang="en-US" b="1" dirty="0"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48A969-3B9B-4A92-93A2-7E4BD3A6E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000" y="1369678"/>
            <a:ext cx="6196466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75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80000" cy="564619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2)Java Syntax Coloring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Ajustes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sugeridos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a)Annotations </a:t>
            </a:r>
            <a:r>
              <a:rPr lang="en-US" sz="2400" dirty="0" err="1">
                <a:solidFill>
                  <a:srgbClr val="FF000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em</a:t>
            </a:r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vermelho</a:t>
            </a:r>
            <a:endParaRPr lang="pt-BR" sz="24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557103-D54C-41FA-A155-D6DB77500B0F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C31DACE5-5006-463A-89F6-E1EB84B98975}"/>
              </a:ext>
            </a:extLst>
          </p:cNvPr>
          <p:cNvSpPr/>
          <p:nvPr/>
        </p:nvSpPr>
        <p:spPr>
          <a:xfrm>
            <a:off x="4656000" y="495934"/>
            <a:ext cx="2880000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ndara" panose="020E0502030303020204" pitchFamily="34" charset="0"/>
              </a:rPr>
              <a:t>Ajustes</a:t>
            </a: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b="1" dirty="0" err="1">
                <a:latin typeface="Candara" panose="020E0502030303020204" pitchFamily="34" charset="0"/>
              </a:rPr>
              <a:t>opcionais</a:t>
            </a:r>
            <a:endParaRPr lang="en-US" b="1" dirty="0"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A7B08C-AB48-40DD-A8CD-84BAD935C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000" y="1369678"/>
            <a:ext cx="6196461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404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80000" cy="564619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2)Java Syntax Coloring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Ajustes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sugeridos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b="1" dirty="0">
                <a:latin typeface="Candara" panose="020E0502030303020204" pitchFamily="34" charset="0"/>
                <a:cs typeface="Arial" panose="020B0604020202020204" pitchFamily="34" charset="0"/>
              </a:rPr>
              <a:t>b)Brackets </a:t>
            </a:r>
            <a:r>
              <a:rPr lang="en-US" sz="2400" b="1" dirty="0" err="1">
                <a:latin typeface="Candara" panose="020E0502030303020204" pitchFamily="34" charset="0"/>
                <a:cs typeface="Arial" panose="020B0604020202020204" pitchFamily="34" charset="0"/>
              </a:rPr>
              <a:t>em</a:t>
            </a:r>
            <a:r>
              <a:rPr lang="en-US" sz="2400" b="1" dirty="0">
                <a:latin typeface="Candara" panose="020E0502030303020204" pitchFamily="34" charset="0"/>
                <a:cs typeface="Arial" panose="020B0604020202020204" pitchFamily="34" charset="0"/>
              </a:rPr>
              <a:t> Bold</a:t>
            </a:r>
            <a:endParaRPr lang="pt-BR" sz="2400" b="1" dirty="0">
              <a:latin typeface="Candara" panose="020E0502030303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557103-D54C-41FA-A155-D6DB77500B0F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C31DACE5-5006-463A-89F6-E1EB84B98975}"/>
              </a:ext>
            </a:extLst>
          </p:cNvPr>
          <p:cNvSpPr/>
          <p:nvPr/>
        </p:nvSpPr>
        <p:spPr>
          <a:xfrm>
            <a:off x="4656000" y="495934"/>
            <a:ext cx="2880000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ndara" panose="020E0502030303020204" pitchFamily="34" charset="0"/>
              </a:rPr>
              <a:t>Ajustes</a:t>
            </a: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b="1" dirty="0" err="1">
                <a:latin typeface="Candara" panose="020E0502030303020204" pitchFamily="34" charset="0"/>
              </a:rPr>
              <a:t>opcionais</a:t>
            </a:r>
            <a:endParaRPr lang="en-US" b="1" dirty="0"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D58F91-FEC2-48D6-8CED-DE9FF43AD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000" y="1369678"/>
            <a:ext cx="619646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8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>
            <a:extLst>
              <a:ext uri="{FF2B5EF4-FFF2-40B4-BE49-F238E27FC236}">
                <a16:creationId xmlns:a16="http://schemas.microsoft.com/office/drawing/2014/main" id="{2919BDAC-7A1B-45C1-854D-C2E59726C1DA}"/>
              </a:ext>
            </a:extLst>
          </p:cNvPr>
          <p:cNvSpPr txBox="1">
            <a:spLocks/>
          </p:cNvSpPr>
          <p:nvPr/>
        </p:nvSpPr>
        <p:spPr>
          <a:xfrm>
            <a:off x="696001" y="9427"/>
            <a:ext cx="10799999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i="1" dirty="0">
                <a:solidFill>
                  <a:srgbClr val="003399"/>
                </a:solidFill>
                <a:latin typeface="Candara" panose="020E0502030303020204" pitchFamily="34" charset="0"/>
              </a:rPr>
              <a:t>Disciplina: </a:t>
            </a:r>
            <a:r>
              <a:rPr lang="pt-BR" sz="3200" b="1" i="1" dirty="0">
                <a:solidFill>
                  <a:srgbClr val="003399"/>
                </a:solidFill>
                <a:latin typeface="Candara" panose="020E0502030303020204" pitchFamily="34" charset="0"/>
              </a:rPr>
              <a:t>Sistemas Distribuídos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51E21D-B3FC-41E2-B8FD-08D764CEDB4A}"/>
              </a:ext>
            </a:extLst>
          </p:cNvPr>
          <p:cNvSpPr/>
          <p:nvPr/>
        </p:nvSpPr>
        <p:spPr>
          <a:xfrm>
            <a:off x="696000" y="887766"/>
            <a:ext cx="11160000" cy="4320000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800" b="1" i="1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Lab Eclipse</a:t>
            </a:r>
          </a:p>
          <a:p>
            <a:pPr algn="ctr"/>
            <a:r>
              <a:rPr lang="pt-BR" sz="3600" i="1" dirty="0">
                <a:solidFill>
                  <a:schemeClr val="accent1"/>
                </a:solidFill>
                <a:latin typeface="Candara" panose="020E0502030303020204" pitchFamily="34" charset="0"/>
              </a:rPr>
              <a:t>Configurando e desenvolvimento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35E3EB-328F-4E2C-9625-649F61C0C857}"/>
              </a:ext>
            </a:extLst>
          </p:cNvPr>
          <p:cNvSpPr/>
          <p:nvPr/>
        </p:nvSpPr>
        <p:spPr>
          <a:xfrm>
            <a:off x="696000" y="5403074"/>
            <a:ext cx="3600000" cy="108000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Professor: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Vitor Figueiredo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C322ED-12AF-4E29-9782-0A098F8CB63A}"/>
              </a:ext>
            </a:extLst>
          </p:cNvPr>
          <p:cNvSpPr/>
          <p:nvPr/>
        </p:nvSpPr>
        <p:spPr>
          <a:xfrm>
            <a:off x="4475999" y="5403074"/>
            <a:ext cx="5177047" cy="108000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Última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atualização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16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junho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2022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CA36AB-FCF3-4044-84A6-0BD42825FFDB}"/>
              </a:ext>
            </a:extLst>
          </p:cNvPr>
          <p:cNvSpPr/>
          <p:nvPr/>
        </p:nvSpPr>
        <p:spPr>
          <a:xfrm>
            <a:off x="9841584" y="5399646"/>
            <a:ext cx="2014416" cy="108000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Versão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83662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80000" cy="564619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2)Java Syntax Coloring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Ajustes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sugeridos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i="1" dirty="0">
                <a:latin typeface="Candara" panose="020E0502030303020204" pitchFamily="34" charset="0"/>
                <a:cs typeface="Arial" panose="020B0604020202020204" pitchFamily="34" charset="0"/>
              </a:rPr>
              <a:t>c)</a:t>
            </a:r>
            <a:r>
              <a:rPr lang="en-US" sz="2400" i="1" dirty="0" err="1">
                <a:latin typeface="Candara" panose="020E0502030303020204" pitchFamily="34" charset="0"/>
                <a:cs typeface="Arial" panose="020B0604020202020204" pitchFamily="34" charset="0"/>
              </a:rPr>
              <a:t>Enum</a:t>
            </a:r>
            <a:r>
              <a:rPr lang="en-US" sz="2400" i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Candara" panose="020E0502030303020204" pitchFamily="34" charset="0"/>
                <a:cs typeface="Arial" panose="020B0604020202020204" pitchFamily="34" charset="0"/>
              </a:rPr>
              <a:t>em</a:t>
            </a:r>
            <a:r>
              <a:rPr lang="en-US" sz="2400" i="1" dirty="0">
                <a:latin typeface="Candara" panose="020E0502030303020204" pitchFamily="34" charset="0"/>
                <a:cs typeface="Arial" panose="020B0604020202020204" pitchFamily="34" charset="0"/>
              </a:rPr>
              <a:t> Italic</a:t>
            </a:r>
            <a:endParaRPr lang="pt-BR" sz="2400" i="1" dirty="0">
              <a:latin typeface="Candara" panose="020E0502030303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557103-D54C-41FA-A155-D6DB77500B0F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C31DACE5-5006-463A-89F6-E1EB84B98975}"/>
              </a:ext>
            </a:extLst>
          </p:cNvPr>
          <p:cNvSpPr/>
          <p:nvPr/>
        </p:nvSpPr>
        <p:spPr>
          <a:xfrm>
            <a:off x="4656000" y="495934"/>
            <a:ext cx="2880000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ndara" panose="020E0502030303020204" pitchFamily="34" charset="0"/>
              </a:rPr>
              <a:t>Ajustes</a:t>
            </a: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b="1" dirty="0" err="1">
                <a:latin typeface="Candara" panose="020E0502030303020204" pitchFamily="34" charset="0"/>
              </a:rPr>
              <a:t>opcionais</a:t>
            </a:r>
            <a:endParaRPr lang="en-US" b="1" dirty="0"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08D64F-06D1-4C22-89B7-064A9B1FE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000" y="1369678"/>
            <a:ext cx="619646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48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80000" cy="564619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2)Java Syntax Coloring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Ajustes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sugeridos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i="1" dirty="0">
                <a:latin typeface="Candara" panose="020E0502030303020204" pitchFamily="34" charset="0"/>
                <a:cs typeface="Arial" panose="020B0604020202020204" pitchFamily="34" charset="0"/>
              </a:rPr>
              <a:t>c)</a:t>
            </a:r>
            <a:r>
              <a:rPr lang="en-US" sz="2400" i="1" u="sng" dirty="0">
                <a:latin typeface="Candara" panose="020E0502030303020204" pitchFamily="34" charset="0"/>
                <a:cs typeface="Arial" panose="020B0604020202020204" pitchFamily="34" charset="0"/>
              </a:rPr>
              <a:t>Interfaces com </a:t>
            </a:r>
            <a:r>
              <a:rPr lang="en-US" sz="2400" i="1" u="sng" dirty="0" err="1">
                <a:latin typeface="Candara" panose="020E0502030303020204" pitchFamily="34" charset="0"/>
                <a:cs typeface="Arial" panose="020B0604020202020204" pitchFamily="34" charset="0"/>
              </a:rPr>
              <a:t>sublinhado</a:t>
            </a:r>
            <a:endParaRPr lang="pt-BR" sz="2400" i="1" u="sng" dirty="0">
              <a:latin typeface="Candara" panose="020E0502030303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557103-D54C-41FA-A155-D6DB77500B0F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C31DACE5-5006-463A-89F6-E1EB84B98975}"/>
              </a:ext>
            </a:extLst>
          </p:cNvPr>
          <p:cNvSpPr/>
          <p:nvPr/>
        </p:nvSpPr>
        <p:spPr>
          <a:xfrm>
            <a:off x="4656000" y="495934"/>
            <a:ext cx="2880000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ndara" panose="020E0502030303020204" pitchFamily="34" charset="0"/>
              </a:rPr>
              <a:t>Ajustes</a:t>
            </a: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b="1" dirty="0" err="1">
                <a:latin typeface="Candara" panose="020E0502030303020204" pitchFamily="34" charset="0"/>
              </a:rPr>
              <a:t>opcionais</a:t>
            </a:r>
            <a:endParaRPr lang="en-US" b="1" dirty="0"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FCFE2-63D6-4084-B8E5-D7BFD47A4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000" y="1373285"/>
            <a:ext cx="5939253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25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EF02D5C0-F09F-4087-A4C7-142DF2D8A37C}"/>
              </a:ext>
            </a:extLst>
          </p:cNvPr>
          <p:cNvSpPr/>
          <p:nvPr/>
        </p:nvSpPr>
        <p:spPr>
          <a:xfrm>
            <a:off x="1802166" y="2104007"/>
            <a:ext cx="9000000" cy="2965142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Candara" panose="020E0502030303020204" pitchFamily="34" charset="0"/>
              </a:rPr>
              <a:t>Parte</a:t>
            </a:r>
            <a:r>
              <a:rPr lang="en-US" sz="2800" dirty="0">
                <a:latin typeface="Candara" panose="020E0502030303020204" pitchFamily="34" charset="0"/>
              </a:rPr>
              <a:t> 4</a:t>
            </a:r>
          </a:p>
          <a:p>
            <a:pPr algn="ctr"/>
            <a:r>
              <a:rPr lang="en-US" sz="3600" b="1" dirty="0" err="1">
                <a:latin typeface="Candara" panose="020E0502030303020204" pitchFamily="34" charset="0"/>
              </a:rPr>
              <a:t>Principais</a:t>
            </a:r>
            <a:r>
              <a:rPr lang="en-US" sz="3600" b="1" dirty="0">
                <a:latin typeface="Candara" panose="020E0502030303020204" pitchFamily="34" charset="0"/>
              </a:rPr>
              <a:t> </a:t>
            </a:r>
            <a:r>
              <a:rPr lang="en-US" sz="3600" b="1" dirty="0" err="1">
                <a:latin typeface="Candara" panose="020E0502030303020204" pitchFamily="34" charset="0"/>
              </a:rPr>
              <a:t>Atalhos</a:t>
            </a:r>
            <a:endParaRPr lang="en-US" sz="36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742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1591550"/>
            <a:ext cx="10980000" cy="3600000"/>
          </a:xfrm>
          <a:prstGeom prst="rect">
            <a:avLst/>
          </a:prstGeom>
          <a:solidFill>
            <a:srgbClr val="548235">
              <a:alpha val="1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Assistente de código: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 Autocompletamento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557103-D54C-41FA-A155-D6DB77500B0F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C31DACE5-5006-463A-89F6-E1EB84B98975}"/>
              </a:ext>
            </a:extLst>
          </p:cNvPr>
          <p:cNvSpPr/>
          <p:nvPr/>
        </p:nvSpPr>
        <p:spPr>
          <a:xfrm>
            <a:off x="604622" y="1051550"/>
            <a:ext cx="10979999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Ctrl + space</a:t>
            </a:r>
          </a:p>
        </p:txBody>
      </p:sp>
    </p:spTree>
    <p:extLst>
      <p:ext uri="{BB962C8B-B14F-4D97-AF65-F5344CB8AC3E}">
        <p14:creationId xmlns:p14="http://schemas.microsoft.com/office/powerpoint/2010/main" val="1135110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1591550"/>
            <a:ext cx="10980000" cy="3600000"/>
          </a:xfrm>
          <a:prstGeom prst="rect">
            <a:avLst/>
          </a:prstGeom>
          <a:solidFill>
            <a:srgbClr val="548235">
              <a:alpha val="1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Assistente contextual: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&gt;Atribuitos retorna a uma variável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 Renomear variáveis, métodos ou classes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 Extrair método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&gt;gerar métodos abstratos da super classe / interface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557103-D54C-41FA-A155-D6DB77500B0F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C31DACE5-5006-463A-89F6-E1EB84B98975}"/>
              </a:ext>
            </a:extLst>
          </p:cNvPr>
          <p:cNvSpPr/>
          <p:nvPr/>
        </p:nvSpPr>
        <p:spPr>
          <a:xfrm>
            <a:off x="604622" y="1051550"/>
            <a:ext cx="10980000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Ctrl + 1</a:t>
            </a:r>
          </a:p>
        </p:txBody>
      </p:sp>
    </p:spTree>
    <p:extLst>
      <p:ext uri="{BB962C8B-B14F-4D97-AF65-F5344CB8AC3E}">
        <p14:creationId xmlns:p14="http://schemas.microsoft.com/office/powerpoint/2010/main" val="2453470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1591550"/>
            <a:ext cx="10980000" cy="3600000"/>
          </a:xfrm>
          <a:prstGeom prst="rect">
            <a:avLst/>
          </a:prstGeom>
          <a:solidFill>
            <a:srgbClr val="548235">
              <a:alpha val="1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Comandos rápidos e abreviados:</a:t>
            </a:r>
          </a:p>
          <a:p>
            <a:pPr marL="0" indent="0" algn="ctr">
              <a:buNone/>
            </a:pPr>
            <a:r>
              <a:rPr lang="pt-BR" b="1" u="sng" dirty="0">
                <a:solidFill>
                  <a:schemeClr val="accent2"/>
                </a:solidFill>
                <a:latin typeface="Candara" panose="020E0502030303020204" pitchFamily="34" charset="0"/>
              </a:rPr>
              <a:t>ggas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-&gt;  Gerar os getters e setters</a:t>
            </a:r>
          </a:p>
          <a:p>
            <a:pPr marL="0" indent="0" algn="ctr">
              <a:buNone/>
            </a:pPr>
            <a:r>
              <a:rPr lang="pt-BR" b="1" u="sng" dirty="0">
                <a:solidFill>
                  <a:schemeClr val="accent2"/>
                </a:solidFill>
                <a:latin typeface="Candara" panose="020E0502030303020204" pitchFamily="34" charset="0"/>
              </a:rPr>
              <a:t>gcuf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-&gt; gerar construtor usando os campos</a:t>
            </a:r>
          </a:p>
          <a:p>
            <a:pPr marL="0" indent="0" algn="ctr">
              <a:buNone/>
            </a:pPr>
            <a:r>
              <a:rPr lang="pt-BR" b="1" u="sng" dirty="0">
                <a:solidFill>
                  <a:schemeClr val="accent2"/>
                </a:solidFill>
                <a:latin typeface="Candara" panose="020E0502030303020204" pitchFamily="34" charset="0"/>
              </a:rPr>
              <a:t>equa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-&gt; gerar os métodos equals() e hashCode()</a:t>
            </a:r>
            <a:endParaRPr lang="pt-BR" b="1" u="sng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pt-BR" b="1" u="sng" dirty="0">
                <a:solidFill>
                  <a:schemeClr val="accent2"/>
                </a:solidFill>
                <a:latin typeface="Candara" panose="020E0502030303020204" pitchFamily="34" charset="0"/>
              </a:rPr>
              <a:t>tostr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-&gt; gerar toString()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557103-D54C-41FA-A155-D6DB77500B0F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C31DACE5-5006-463A-89F6-E1EB84B98975}"/>
              </a:ext>
            </a:extLst>
          </p:cNvPr>
          <p:cNvSpPr/>
          <p:nvPr/>
        </p:nvSpPr>
        <p:spPr>
          <a:xfrm>
            <a:off x="604621" y="1051550"/>
            <a:ext cx="10979999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Ctrl + 3</a:t>
            </a:r>
          </a:p>
        </p:txBody>
      </p:sp>
    </p:spTree>
    <p:extLst>
      <p:ext uri="{BB962C8B-B14F-4D97-AF65-F5344CB8AC3E}">
        <p14:creationId xmlns:p14="http://schemas.microsoft.com/office/powerpoint/2010/main" val="1007541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1591550"/>
            <a:ext cx="10980000" cy="3600000"/>
          </a:xfrm>
          <a:prstGeom prst="rect">
            <a:avLst/>
          </a:prstGeom>
          <a:solidFill>
            <a:srgbClr val="548235">
              <a:alpha val="1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Organiza os imports: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*removendo imports não usados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*adicionando imports (oferece as opções caso haja mais de um)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557103-D54C-41FA-A155-D6DB77500B0F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C31DACE5-5006-463A-89F6-E1EB84B98975}"/>
              </a:ext>
            </a:extLst>
          </p:cNvPr>
          <p:cNvSpPr/>
          <p:nvPr/>
        </p:nvSpPr>
        <p:spPr>
          <a:xfrm>
            <a:off x="541538" y="1051550"/>
            <a:ext cx="11043084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Ctrl + Shift + o</a:t>
            </a:r>
          </a:p>
        </p:txBody>
      </p:sp>
    </p:spTree>
    <p:extLst>
      <p:ext uri="{BB962C8B-B14F-4D97-AF65-F5344CB8AC3E}">
        <p14:creationId xmlns:p14="http://schemas.microsoft.com/office/powerpoint/2010/main" val="2349040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1591550"/>
            <a:ext cx="10980000" cy="3600000"/>
          </a:xfrm>
          <a:prstGeom prst="rect">
            <a:avLst/>
          </a:prstGeom>
          <a:solidFill>
            <a:srgbClr val="548235">
              <a:alpha val="1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Abrir um tipo 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(classes)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557103-D54C-41FA-A155-D6DB77500B0F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C31DACE5-5006-463A-89F6-E1EB84B98975}"/>
              </a:ext>
            </a:extLst>
          </p:cNvPr>
          <p:cNvSpPr/>
          <p:nvPr/>
        </p:nvSpPr>
        <p:spPr>
          <a:xfrm>
            <a:off x="604622" y="1051550"/>
            <a:ext cx="10980000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Ctrl + Shift + t</a:t>
            </a:r>
          </a:p>
        </p:txBody>
      </p:sp>
    </p:spTree>
    <p:extLst>
      <p:ext uri="{BB962C8B-B14F-4D97-AF65-F5344CB8AC3E}">
        <p14:creationId xmlns:p14="http://schemas.microsoft.com/office/powerpoint/2010/main" val="1007375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1591550"/>
            <a:ext cx="10980000" cy="3600000"/>
          </a:xfrm>
          <a:prstGeom prst="rect">
            <a:avLst/>
          </a:prstGeom>
          <a:solidFill>
            <a:srgbClr val="548235">
              <a:alpha val="1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Abrir um recurso 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(classes, properties, xml, etc)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557103-D54C-41FA-A155-D6DB77500B0F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C31DACE5-5006-463A-89F6-E1EB84B98975}"/>
              </a:ext>
            </a:extLst>
          </p:cNvPr>
          <p:cNvSpPr/>
          <p:nvPr/>
        </p:nvSpPr>
        <p:spPr>
          <a:xfrm>
            <a:off x="604622" y="1051550"/>
            <a:ext cx="10980000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Ctrl + Shift + r</a:t>
            </a:r>
          </a:p>
        </p:txBody>
      </p:sp>
    </p:spTree>
    <p:extLst>
      <p:ext uri="{BB962C8B-B14F-4D97-AF65-F5344CB8AC3E}">
        <p14:creationId xmlns:p14="http://schemas.microsoft.com/office/powerpoint/2010/main" val="551753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1591550"/>
            <a:ext cx="10980000" cy="3600000"/>
          </a:xfrm>
          <a:prstGeom prst="rect">
            <a:avLst/>
          </a:prstGeom>
          <a:solidFill>
            <a:srgbClr val="548235">
              <a:alpha val="1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Envolve com bloco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try/catch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(*) Selecionar o trecho de código primeiro</a:t>
            </a:r>
          </a:p>
          <a:p>
            <a:pPr marL="0" indent="0" algn="ctr">
              <a:buNone/>
            </a:pPr>
            <a:endParaRPr lang="pt-BR" b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557103-D54C-41FA-A155-D6DB77500B0F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C31DACE5-5006-463A-89F6-E1EB84B98975}"/>
              </a:ext>
            </a:extLst>
          </p:cNvPr>
          <p:cNvSpPr/>
          <p:nvPr/>
        </p:nvSpPr>
        <p:spPr>
          <a:xfrm>
            <a:off x="604622" y="1051550"/>
            <a:ext cx="10980000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Alt + Shift + z</a:t>
            </a:r>
          </a:p>
        </p:txBody>
      </p:sp>
    </p:spTree>
    <p:extLst>
      <p:ext uri="{BB962C8B-B14F-4D97-AF65-F5344CB8AC3E}">
        <p14:creationId xmlns:p14="http://schemas.microsoft.com/office/powerpoint/2010/main" val="300408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Target">
            <a:extLst>
              <a:ext uri="{FF2B5EF4-FFF2-40B4-BE49-F238E27FC236}">
                <a16:creationId xmlns:a16="http://schemas.microsoft.com/office/drawing/2014/main" id="{5BA9E16C-CD75-4E35-85FC-2E3BF9A52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937" y="937048"/>
            <a:ext cx="1080000" cy="1080000"/>
          </a:xfrm>
          <a:prstGeom prst="rect">
            <a:avLst/>
          </a:prstGeom>
        </p:spPr>
      </p:pic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6F791C0D-0323-43BC-8A38-A532EAD73569}"/>
              </a:ext>
            </a:extLst>
          </p:cNvPr>
          <p:cNvSpPr/>
          <p:nvPr/>
        </p:nvSpPr>
        <p:spPr>
          <a:xfrm>
            <a:off x="1802167" y="937048"/>
            <a:ext cx="9900000" cy="108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Instalando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Eclipse</a:t>
            </a:r>
          </a:p>
        </p:txBody>
      </p:sp>
      <p:pic>
        <p:nvPicPr>
          <p:cNvPr id="13" name="Graphic 12" descr="Target">
            <a:extLst>
              <a:ext uri="{FF2B5EF4-FFF2-40B4-BE49-F238E27FC236}">
                <a16:creationId xmlns:a16="http://schemas.microsoft.com/office/drawing/2014/main" id="{25DDB192-A4C5-488C-9B67-25ECF5A49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937" y="2349000"/>
            <a:ext cx="1080000" cy="1080000"/>
          </a:xfrm>
          <a:prstGeom prst="rect">
            <a:avLst/>
          </a:prstGeom>
        </p:spPr>
      </p:pic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2D6DFB29-228E-4B46-96CC-E42C46B0643B}"/>
              </a:ext>
            </a:extLst>
          </p:cNvPr>
          <p:cNvSpPr/>
          <p:nvPr/>
        </p:nvSpPr>
        <p:spPr>
          <a:xfrm>
            <a:off x="1802167" y="2349000"/>
            <a:ext cx="9900000" cy="108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Configurações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básicas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no Workspace</a:t>
            </a:r>
          </a:p>
        </p:txBody>
      </p:sp>
      <p:pic>
        <p:nvPicPr>
          <p:cNvPr id="17" name="Graphic 16" descr="Target">
            <a:extLst>
              <a:ext uri="{FF2B5EF4-FFF2-40B4-BE49-F238E27FC236}">
                <a16:creationId xmlns:a16="http://schemas.microsoft.com/office/drawing/2014/main" id="{EC74259E-1563-478C-BD43-7718E667C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937" y="3760952"/>
            <a:ext cx="1080000" cy="1080000"/>
          </a:xfrm>
          <a:prstGeom prst="rect">
            <a:avLst/>
          </a:prstGeom>
        </p:spPr>
      </p:pic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E5D79C8E-6485-4B54-8A53-000A90F1A8FE}"/>
              </a:ext>
            </a:extLst>
          </p:cNvPr>
          <p:cNvSpPr/>
          <p:nvPr/>
        </p:nvSpPr>
        <p:spPr>
          <a:xfrm>
            <a:off x="1802167" y="3760952"/>
            <a:ext cx="9900000" cy="108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Ajustes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opcionais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19" name="Graphic 18" descr="Target">
            <a:extLst>
              <a:ext uri="{FF2B5EF4-FFF2-40B4-BE49-F238E27FC236}">
                <a16:creationId xmlns:a16="http://schemas.microsoft.com/office/drawing/2014/main" id="{ABF4B1D2-71E6-4501-9C30-749333781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937" y="5172904"/>
            <a:ext cx="1080000" cy="1080000"/>
          </a:xfrm>
          <a:prstGeom prst="rect">
            <a:avLst/>
          </a:prstGeom>
        </p:spPr>
      </p:pic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63DCA89C-B726-400C-9FD5-C601D519F24D}"/>
              </a:ext>
            </a:extLst>
          </p:cNvPr>
          <p:cNvSpPr/>
          <p:nvPr/>
        </p:nvSpPr>
        <p:spPr>
          <a:xfrm>
            <a:off x="1802167" y="5172904"/>
            <a:ext cx="9900000" cy="108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Principais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atalhos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679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FAF5665-055E-4E83-AEEB-F09077483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642" y="1199517"/>
            <a:ext cx="4956716" cy="5400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11637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64 Thank You Kids Illustrations &amp; Clip Art - iStock">
            <a:extLst>
              <a:ext uri="{FF2B5EF4-FFF2-40B4-BE49-F238E27FC236}">
                <a16:creationId xmlns:a16="http://schemas.microsoft.com/office/drawing/2014/main" id="{74C166AC-8CA8-4F6B-9D92-2A77679F1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1562100"/>
            <a:ext cx="6182449" cy="396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03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EF02D5C0-F09F-4087-A4C7-142DF2D8A37C}"/>
              </a:ext>
            </a:extLst>
          </p:cNvPr>
          <p:cNvSpPr/>
          <p:nvPr/>
        </p:nvSpPr>
        <p:spPr>
          <a:xfrm>
            <a:off x="1802167" y="2104007"/>
            <a:ext cx="6933461" cy="2965142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Candara" panose="020E0502030303020204" pitchFamily="34" charset="0"/>
              </a:rPr>
              <a:t>Parte</a:t>
            </a:r>
            <a:r>
              <a:rPr lang="en-US" sz="2800" dirty="0">
                <a:latin typeface="Candara" panose="020E0502030303020204" pitchFamily="34" charset="0"/>
              </a:rPr>
              <a:t> 1</a:t>
            </a:r>
          </a:p>
          <a:p>
            <a:pPr algn="ctr"/>
            <a:r>
              <a:rPr lang="en-US" sz="3600" b="1" dirty="0" err="1">
                <a:latin typeface="Candara" panose="020E0502030303020204" pitchFamily="34" charset="0"/>
              </a:rPr>
              <a:t>Instalando</a:t>
            </a:r>
            <a:r>
              <a:rPr lang="en-US" sz="3600" b="1" dirty="0">
                <a:latin typeface="Candara" panose="020E0502030303020204" pitchFamily="34" charset="0"/>
              </a:rPr>
              <a:t> o Eclipse</a:t>
            </a:r>
          </a:p>
        </p:txBody>
      </p:sp>
    </p:spTree>
    <p:extLst>
      <p:ext uri="{BB962C8B-B14F-4D97-AF65-F5344CB8AC3E}">
        <p14:creationId xmlns:p14="http://schemas.microsoft.com/office/powerpoint/2010/main" val="348267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pasta c:\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LABS</a:t>
            </a: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&gt;Baixar e instalar 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Java Development Kit 11</a:t>
            </a: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&gt;Baixar última versão Eclipse: 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Eclipse IDE for Enterprise Java and Web Devolopers</a:t>
            </a: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&gt;Descompactar o zip do Eclipse na pasta criada</a:t>
            </a: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&gt;Iniciar o Eclipse</a:t>
            </a: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E7328255-F68B-44B9-B191-F66A435F3B9B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8F0E5F7-70F2-4D4B-B524-DFDCE1A41309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8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&gt;Selecionar o workspace </a:t>
            </a:r>
            <a:r>
              <a:rPr lang="pt-BR" sz="2400" b="1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workspace-idp-labs</a:t>
            </a: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&gt;Clicar 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Launch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9CB119-AB36-45AA-8DEE-4E913D5AF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91" y="1209493"/>
            <a:ext cx="9000000" cy="3990291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E0FDE8BE-985A-41FA-BAB8-1EE033300541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C7A680-B4E5-417E-9C58-7C380142402D}"/>
              </a:ext>
            </a:extLst>
          </p:cNvPr>
          <p:cNvSpPr/>
          <p:nvPr/>
        </p:nvSpPr>
        <p:spPr>
          <a:xfrm>
            <a:off x="2030027" y="2778509"/>
            <a:ext cx="6297227" cy="4261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c:\LABS\workspace_labs</a:t>
            </a:r>
          </a:p>
        </p:txBody>
      </p:sp>
    </p:spTree>
    <p:extLst>
      <p:ext uri="{BB962C8B-B14F-4D97-AF65-F5344CB8AC3E}">
        <p14:creationId xmlns:p14="http://schemas.microsoft.com/office/powerpoint/2010/main" val="385731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EF02D5C0-F09F-4087-A4C7-142DF2D8A37C}"/>
              </a:ext>
            </a:extLst>
          </p:cNvPr>
          <p:cNvSpPr/>
          <p:nvPr/>
        </p:nvSpPr>
        <p:spPr>
          <a:xfrm>
            <a:off x="1802166" y="2104007"/>
            <a:ext cx="9000000" cy="2965142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Candara" panose="020E0502030303020204" pitchFamily="34" charset="0"/>
              </a:rPr>
              <a:t>Parte</a:t>
            </a:r>
            <a:r>
              <a:rPr lang="en-US" sz="2800" dirty="0">
                <a:latin typeface="Candara" panose="020E0502030303020204" pitchFamily="34" charset="0"/>
              </a:rPr>
              <a:t> 2</a:t>
            </a:r>
          </a:p>
          <a:p>
            <a:pPr algn="ctr"/>
            <a:r>
              <a:rPr lang="en-US" sz="3600" b="1" dirty="0" err="1">
                <a:latin typeface="Candara" panose="020E0502030303020204" pitchFamily="34" charset="0"/>
              </a:rPr>
              <a:t>Configuração</a:t>
            </a:r>
            <a:r>
              <a:rPr lang="en-US" sz="3600" b="1" dirty="0">
                <a:latin typeface="Candara" panose="020E0502030303020204" pitchFamily="34" charset="0"/>
              </a:rPr>
              <a:t> </a:t>
            </a:r>
            <a:r>
              <a:rPr lang="en-US" sz="3600" b="1" dirty="0" err="1">
                <a:latin typeface="Candara" panose="020E0502030303020204" pitchFamily="34" charset="0"/>
              </a:rPr>
              <a:t>básicas</a:t>
            </a:r>
            <a:r>
              <a:rPr lang="en-US" sz="3600" b="1" dirty="0">
                <a:latin typeface="Candara" panose="020E0502030303020204" pitchFamily="34" charset="0"/>
              </a:rPr>
              <a:t> no Workspace</a:t>
            </a:r>
          </a:p>
        </p:txBody>
      </p:sp>
    </p:spTree>
    <p:extLst>
      <p:ext uri="{BB962C8B-B14F-4D97-AF65-F5344CB8AC3E}">
        <p14:creationId xmlns:p14="http://schemas.microsoft.com/office/powerpoint/2010/main" val="416600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Existem 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4 configurações básicas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que devem ser feitas em novos workspaces: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1) </a:t>
            </a:r>
            <a:r>
              <a:rPr lang="pt-BR" sz="2400" b="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Encoding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2) </a:t>
            </a:r>
            <a:r>
              <a:rPr lang="pt-BR" sz="2400" b="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Compiler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3) </a:t>
            </a:r>
            <a:r>
              <a:rPr lang="pt-BR" sz="2400" b="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JRE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4) </a:t>
            </a:r>
            <a:r>
              <a:rPr lang="pt-BR" sz="2400" b="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Execution Environment</a:t>
            </a: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Nos próximos slides, elas serão detalhadas: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FACDABB1-9D7F-4658-9E7A-2FF928B955D6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42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80000" cy="564619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1) </a:t>
            </a:r>
            <a:r>
              <a:rPr lang="pt-BR" sz="2400" b="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Encoding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&gt;Clicar em </a:t>
            </a:r>
            <a:r>
              <a:rPr lang="pt-BR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Window</a:t>
            </a:r>
            <a:r>
              <a:rPr lang="pt-BR" sz="1800" dirty="0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&gt; </a:t>
            </a:r>
            <a:r>
              <a:rPr lang="pt-BR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Preferences</a:t>
            </a:r>
            <a:r>
              <a:rPr lang="pt-BR" sz="1800" dirty="0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pt-PT" sz="1800" dirty="0">
              <a:solidFill>
                <a:schemeClr val="accent6">
                  <a:lumMod val="75000"/>
                </a:schemeClr>
              </a:solidFill>
              <a:effectLst/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just">
              <a:lnSpc>
                <a:spcPct val="107000"/>
              </a:lnSpc>
              <a:buNone/>
            </a:pPr>
            <a:r>
              <a:rPr lang="pt-BR" sz="1800" dirty="0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&gt;Nas opções da esquerda, expandir </a:t>
            </a:r>
            <a:r>
              <a:rPr lang="pt-BR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General</a:t>
            </a:r>
            <a:r>
              <a:rPr lang="pt-BR" sz="1800" dirty="0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 clique em </a:t>
            </a:r>
            <a:r>
              <a:rPr lang="pt-BR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Workspace</a:t>
            </a:r>
            <a:r>
              <a:rPr lang="pt-BR" sz="1800" dirty="0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514350" indent="-514350">
              <a:buAutoNum type="arabicParenR"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11B227-F6D6-4670-96D0-41E762D88914}"/>
              </a:ext>
            </a:extLst>
          </p:cNvPr>
          <p:cNvSpPr/>
          <p:nvPr/>
        </p:nvSpPr>
        <p:spPr>
          <a:xfrm>
            <a:off x="6028298" y="5120586"/>
            <a:ext cx="5281118" cy="12414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 </a:t>
            </a:r>
            <a:r>
              <a:rPr lang="pt-BR" u="sng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file encoding</a:t>
            </a:r>
            <a:r>
              <a:rPr lang="pt-BR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selecionar </a:t>
            </a:r>
            <a:r>
              <a:rPr lang="pt-BR" b="1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Other</a:t>
            </a:r>
            <a:r>
              <a:rPr lang="pt-BR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pt-BR" b="1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UTF-8</a:t>
            </a:r>
            <a:endParaRPr lang="pt-PT" dirty="0"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pt-BR" dirty="0">
              <a:solidFill>
                <a:srgbClr val="2F5496"/>
              </a:solidFill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Clicar</a:t>
            </a:r>
            <a:r>
              <a:rPr lang="pt-BR" b="1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Apply</a:t>
            </a:r>
            <a:endParaRPr lang="pt-PT" dirty="0"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EF7DE-7230-4140-A298-81DCF2844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91" y="1985935"/>
            <a:ext cx="5112000" cy="4376131"/>
          </a:xfrm>
          <a:prstGeom prst="rect">
            <a:avLst/>
          </a:prstGeom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5F639C-5E33-4463-8586-BCECA6E48151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7D07F1E1-1036-4D93-BCB0-4D6BCF3186EC}"/>
              </a:ext>
            </a:extLst>
          </p:cNvPr>
          <p:cNvSpPr/>
          <p:nvPr/>
        </p:nvSpPr>
        <p:spPr>
          <a:xfrm>
            <a:off x="4656000" y="495934"/>
            <a:ext cx="2880000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ndara" panose="020E0502030303020204" pitchFamily="34" charset="0"/>
              </a:rPr>
              <a:t>Configuração</a:t>
            </a: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b="1" dirty="0" err="1">
                <a:latin typeface="Candara" panose="020E0502030303020204" pitchFamily="34" charset="0"/>
              </a:rPr>
              <a:t>básicas</a:t>
            </a:r>
            <a:endParaRPr lang="en-US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3684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2855</TotalTime>
  <Words>630</Words>
  <Application>Microsoft Office PowerPoint</Application>
  <PresentationFormat>Widescreen</PresentationFormat>
  <Paragraphs>192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Calibri Light</vt:lpstr>
      <vt:lpstr>Candara</vt:lpstr>
      <vt:lpstr>Consolas</vt:lpstr>
      <vt:lpstr>Swis721 BT</vt:lpstr>
      <vt:lpstr>Swis721 Md BT</vt:lpstr>
      <vt:lpstr>Symbol</vt:lpstr>
      <vt:lpstr>Times New Roman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Alexandre Campos Figueiredo</cp:lastModifiedBy>
  <cp:revision>108</cp:revision>
  <dcterms:created xsi:type="dcterms:W3CDTF">2017-03-24T14:48:15Z</dcterms:created>
  <dcterms:modified xsi:type="dcterms:W3CDTF">2022-06-16T22:19:13Z</dcterms:modified>
</cp:coreProperties>
</file>