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02" r:id="rId2"/>
    <p:sldId id="647" r:id="rId3"/>
    <p:sldId id="586" r:id="rId4"/>
    <p:sldId id="585" r:id="rId5"/>
    <p:sldId id="275" r:id="rId6"/>
    <p:sldId id="559" r:id="rId7"/>
    <p:sldId id="587" r:id="rId8"/>
    <p:sldId id="419" r:id="rId9"/>
    <p:sldId id="285" r:id="rId10"/>
    <p:sldId id="420" r:id="rId11"/>
    <p:sldId id="286" r:id="rId12"/>
    <p:sldId id="421" r:id="rId13"/>
    <p:sldId id="422" r:id="rId14"/>
    <p:sldId id="287" r:id="rId15"/>
    <p:sldId id="588" r:id="rId16"/>
    <p:sldId id="589" r:id="rId17"/>
    <p:sldId id="590" r:id="rId18"/>
    <p:sldId id="591" r:id="rId19"/>
    <p:sldId id="592" r:id="rId20"/>
    <p:sldId id="593" r:id="rId21"/>
    <p:sldId id="640" r:id="rId22"/>
    <p:sldId id="595" r:id="rId23"/>
    <p:sldId id="596" r:id="rId24"/>
    <p:sldId id="597" r:id="rId25"/>
    <p:sldId id="598" r:id="rId26"/>
    <p:sldId id="603" r:id="rId27"/>
    <p:sldId id="599" r:id="rId28"/>
    <p:sldId id="600" r:id="rId29"/>
    <p:sldId id="601" r:id="rId30"/>
    <p:sldId id="645" r:id="rId31"/>
    <p:sldId id="646" r:id="rId32"/>
    <p:sldId id="641" r:id="rId33"/>
    <p:sldId id="642" r:id="rId34"/>
    <p:sldId id="643" r:id="rId35"/>
    <p:sldId id="644" r:id="rId36"/>
    <p:sldId id="262" r:id="rId37"/>
    <p:sldId id="602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48235"/>
    <a:srgbClr val="72528A"/>
    <a:srgbClr val="3A9262"/>
    <a:srgbClr val="666666"/>
    <a:srgbClr val="D7E5F9"/>
    <a:srgbClr val="6600CC"/>
    <a:srgbClr val="FFFFFF"/>
    <a:srgbClr val="738FC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downloads/lombok.ja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18FB50-57C7-4ACE-A9BA-296DD6C8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60" y="1274952"/>
            <a:ext cx="766148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7" y="763480"/>
            <a:ext cx="11298295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 C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ompiler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&gt;Expandir “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e selecionar “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AB41FE-1295-4F07-A865-6947F2AFE60A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7A538428-9FF9-432F-AC38-B8EC04AD77B1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AECC0B-8242-4EE0-A35E-B2BE2DA2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2" y="1589109"/>
            <a:ext cx="4435604" cy="4860000"/>
          </a:xfrm>
          <a:prstGeom prst="rect">
            <a:avLst/>
          </a:prstGeom>
        </p:spPr>
      </p:pic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27E998D-7107-42D7-BCCA-A6922660817E}"/>
              </a:ext>
            </a:extLst>
          </p:cNvPr>
          <p:cNvSpPr/>
          <p:nvPr/>
        </p:nvSpPr>
        <p:spPr>
          <a:xfrm flipH="1">
            <a:off x="5215388" y="1916065"/>
            <a:ext cx="3960000" cy="1080000"/>
          </a:xfrm>
          <a:prstGeom prst="homePlate">
            <a:avLst>
              <a:gd name="adj" fmla="val 77739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>
              <a:lnSpc>
                <a:spcPct val="107000"/>
              </a:lnSpc>
            </a:pP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2.1) Em </a:t>
            </a:r>
            <a:r>
              <a:rPr lang="pt-BR" b="1" u="sng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 compliance level</a:t>
            </a: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lvl="0" algn="r">
              <a:lnSpc>
                <a:spcPct val="107000"/>
              </a:lnSpc>
            </a:pP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</a:t>
            </a:r>
            <a:r>
              <a:rPr lang="pt-BR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998BD0A2-66FC-4B26-8CD9-A9C6B267B7A3}"/>
              </a:ext>
            </a:extLst>
          </p:cNvPr>
          <p:cNvSpPr/>
          <p:nvPr/>
        </p:nvSpPr>
        <p:spPr>
          <a:xfrm>
            <a:off x="2158448" y="5609170"/>
            <a:ext cx="2344150" cy="720000"/>
          </a:xfrm>
          <a:prstGeom prst="homePlate">
            <a:avLst>
              <a:gd name="adj" fmla="val 85919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002060"/>
                </a:solidFill>
              </a:rPr>
              <a:t>2.2) Clicar </a:t>
            </a:r>
            <a:r>
              <a:rPr lang="pt-BR" b="1">
                <a:solidFill>
                  <a:srgbClr val="002060"/>
                </a:solidFill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399928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289058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Expandir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clicar em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JRE´s: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7377F9-FE7C-4D08-93D5-5501C990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358" y="1660124"/>
            <a:ext cx="4861285" cy="4680000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7DCBAA-E96B-4581-B2C3-5B9BC7B7CDC0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8921B92-6C21-4C97-905B-F72E73B35BAF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0E6CFAA7-107F-497F-AEFC-5868B8759BA9}"/>
              </a:ext>
            </a:extLst>
          </p:cNvPr>
          <p:cNvSpPr/>
          <p:nvPr/>
        </p:nvSpPr>
        <p:spPr>
          <a:xfrm>
            <a:off x="1961377" y="2454861"/>
            <a:ext cx="3060000" cy="720000"/>
          </a:xfrm>
          <a:prstGeom prst="homePlate">
            <a:avLst>
              <a:gd name="adj" fmla="val 77739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>
              <a:lnSpc>
                <a:spcPct val="107000"/>
              </a:lnSpc>
            </a:pP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3.1) Selecionar a opção</a:t>
            </a:r>
            <a:r>
              <a:rPr lang="pt-BR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JRE</a:t>
            </a: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4EB09F57-0D17-437A-A4D2-F0B9753CAEB8}"/>
              </a:ext>
            </a:extLst>
          </p:cNvPr>
          <p:cNvSpPr/>
          <p:nvPr/>
        </p:nvSpPr>
        <p:spPr>
          <a:xfrm flipH="1">
            <a:off x="8442338" y="2525446"/>
            <a:ext cx="2340000" cy="720000"/>
          </a:xfrm>
          <a:prstGeom prst="homePlate">
            <a:avLst>
              <a:gd name="adj" fmla="val 77739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>
              <a:lnSpc>
                <a:spcPct val="107000"/>
              </a:lnSpc>
            </a:pP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3.2) Clicar </a:t>
            </a:r>
            <a:r>
              <a:rPr lang="pt-BR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  <a:endParaRPr lang="pt-BR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7" y="763480"/>
            <a:ext cx="11205931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b)Na janela que abrir: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4FDB7B1-0352-420D-8AD6-764549C37D9D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5CBF423F-72F1-4325-988E-9C4DE0F2873B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AC12A8-5CDF-4051-AD6B-10B7B7C1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87" y="1629000"/>
            <a:ext cx="4971892" cy="3960000"/>
          </a:xfrm>
          <a:prstGeom prst="rect">
            <a:avLst/>
          </a:prstGeom>
        </p:spPr>
      </p:pic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D5C6EF7C-4E8E-4021-B205-0541F0BBB21B}"/>
              </a:ext>
            </a:extLst>
          </p:cNvPr>
          <p:cNvSpPr/>
          <p:nvPr/>
        </p:nvSpPr>
        <p:spPr>
          <a:xfrm>
            <a:off x="1515699" y="4971860"/>
            <a:ext cx="2344150" cy="720000"/>
          </a:xfrm>
          <a:prstGeom prst="homePlate">
            <a:avLst>
              <a:gd name="adj" fmla="val 85919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002060"/>
                </a:solidFill>
              </a:rPr>
              <a:t>3.4) Clicar </a:t>
            </a:r>
            <a:r>
              <a:rPr lang="pt-BR" b="1">
                <a:solidFill>
                  <a:srgbClr val="002060"/>
                </a:solidFill>
              </a:rPr>
              <a:t>Finish</a:t>
            </a: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A032DA91-6F84-44E5-8746-737D740E53EC}"/>
              </a:ext>
            </a:extLst>
          </p:cNvPr>
          <p:cNvSpPr/>
          <p:nvPr/>
        </p:nvSpPr>
        <p:spPr>
          <a:xfrm flipH="1">
            <a:off x="5817027" y="2302767"/>
            <a:ext cx="3960000" cy="1080000"/>
          </a:xfrm>
          <a:prstGeom prst="homePlate">
            <a:avLst>
              <a:gd name="adj" fmla="val 64055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>
              <a:lnSpc>
                <a:spcPct val="107000"/>
              </a:lnSpc>
            </a:pP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3.3) Clicar </a:t>
            </a:r>
            <a:r>
              <a:rPr lang="pt-BR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selecionar a pasta onde o JDK foi instalado</a:t>
            </a: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2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7" y="763480"/>
            <a:ext cx="11242877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volta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Preferences: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BF3F0-929E-4BDE-8554-CF05B627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68" y="1627156"/>
            <a:ext cx="4861287" cy="4680000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5AF2CD-2A37-4629-A35C-81A5AFB26ED0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4E17926C-C798-433E-AA25-2032B952CE5A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80028B6D-4023-4CE7-A410-A700945A00FA}"/>
              </a:ext>
            </a:extLst>
          </p:cNvPr>
          <p:cNvSpPr/>
          <p:nvPr/>
        </p:nvSpPr>
        <p:spPr>
          <a:xfrm>
            <a:off x="2605590" y="5489097"/>
            <a:ext cx="2344150" cy="720000"/>
          </a:xfrm>
          <a:prstGeom prst="homePlate">
            <a:avLst>
              <a:gd name="adj" fmla="val 85919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002060"/>
                </a:solidFill>
              </a:rPr>
              <a:t>3.5) Clicar </a:t>
            </a:r>
            <a:r>
              <a:rPr lang="pt-BR" b="1">
                <a:solidFill>
                  <a:srgbClr val="002060"/>
                </a:solidFill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4030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23364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Execution Environment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&gt;Expandir “Installed JREs” e selecione “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01B4628-FF94-4734-8C6A-A68C24BB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876" y="1682066"/>
            <a:ext cx="4698998" cy="4680000"/>
          </a:xfrm>
          <a:prstGeom prst="rect">
            <a:avLst/>
          </a:prstGeom>
        </p:spPr>
      </p:pic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D196D288-925A-4E2D-ADCB-950C0B62644F}"/>
              </a:ext>
            </a:extLst>
          </p:cNvPr>
          <p:cNvSpPr/>
          <p:nvPr/>
        </p:nvSpPr>
        <p:spPr>
          <a:xfrm>
            <a:off x="256396" y="2802223"/>
            <a:ext cx="3897747" cy="900000"/>
          </a:xfrm>
          <a:prstGeom prst="homePlate">
            <a:avLst>
              <a:gd name="adj" fmla="val 47806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pt-BR" sz="160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4.1) Selecionar </a:t>
            </a:r>
            <a:r>
              <a:rPr lang="pt-BR" sz="1600" u="sng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endParaRPr lang="pt-BR" sz="1600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B73817D3-A259-4A7D-ACBF-9A1356AB74C8}"/>
              </a:ext>
            </a:extLst>
          </p:cNvPr>
          <p:cNvSpPr/>
          <p:nvPr/>
        </p:nvSpPr>
        <p:spPr>
          <a:xfrm flipH="1">
            <a:off x="7893724" y="2080904"/>
            <a:ext cx="3600000" cy="1080000"/>
          </a:xfrm>
          <a:prstGeom prst="homePlate">
            <a:avLst>
              <a:gd name="adj" fmla="val 64055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>
              <a:lnSpc>
                <a:spcPct val="107000"/>
              </a:lnSpc>
            </a:pP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4.2) Na área </a:t>
            </a:r>
            <a:r>
              <a:rPr lang="pt-BR" u="sng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Compatible JREs</a:t>
            </a: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pPr lvl="0" algn="r">
              <a:lnSpc>
                <a:spcPct val="107000"/>
              </a:lnSpc>
            </a:pP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marcar </a:t>
            </a:r>
            <a:r>
              <a:rPr lang="pt-BR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jre (perfect match)</a:t>
            </a: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50F588D7-1732-4AB1-A512-F2DAB993E5B0}"/>
              </a:ext>
            </a:extLst>
          </p:cNvPr>
          <p:cNvSpPr/>
          <p:nvPr/>
        </p:nvSpPr>
        <p:spPr>
          <a:xfrm flipH="1">
            <a:off x="7893724" y="5844651"/>
            <a:ext cx="3060000" cy="720000"/>
          </a:xfrm>
          <a:prstGeom prst="homePlate">
            <a:avLst>
              <a:gd name="adj" fmla="val 64055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>
              <a:lnSpc>
                <a:spcPct val="107000"/>
              </a:lnSpc>
              <a:spcAft>
                <a:spcPts val="800"/>
              </a:spcAft>
            </a:pPr>
            <a:r>
              <a:rPr lang="pt-BR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4.4) Clicar </a:t>
            </a:r>
            <a:r>
              <a:rPr lang="pt-BR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ta: Pentágono 14">
            <a:extLst>
              <a:ext uri="{FF2B5EF4-FFF2-40B4-BE49-F238E27FC236}">
                <a16:creationId xmlns:a16="http://schemas.microsoft.com/office/drawing/2014/main" id="{116112EF-D9AC-4148-B36A-67E0166A290B}"/>
              </a:ext>
            </a:extLst>
          </p:cNvPr>
          <p:cNvSpPr/>
          <p:nvPr/>
        </p:nvSpPr>
        <p:spPr>
          <a:xfrm>
            <a:off x="1942032" y="4749111"/>
            <a:ext cx="3240000" cy="720000"/>
          </a:xfrm>
          <a:prstGeom prst="homePlate">
            <a:avLst>
              <a:gd name="adj" fmla="val 67048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pt-BR" sz="160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4.3) Selecionar </a:t>
            </a:r>
            <a:r>
              <a:rPr lang="pt-BR" sz="1600" b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JavaSE-17</a:t>
            </a:r>
            <a:endParaRPr lang="pt-BR" sz="1600" b="1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3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Ajustes</a:t>
            </a:r>
            <a:r>
              <a:rPr lang="en-US" sz="3600" b="1" dirty="0">
                <a:latin typeface="Candara" panose="020E0502030303020204" pitchFamily="34" charset="0"/>
              </a:rPr>
              <a:t> </a:t>
            </a:r>
            <a:r>
              <a:rPr lang="en-US" sz="3600" b="1" dirty="0" err="1">
                <a:latin typeface="Candara" panose="020E0502030303020204" pitchFamily="34" charset="0"/>
              </a:rPr>
              <a:t>opcionais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6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1)Spelling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&gt;Menu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Expandir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General 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Editors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Text Editors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Spelling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Desabilitar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 spell checking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sz="18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AAC710-310C-4CC5-8958-8F964246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540" y="1196109"/>
            <a:ext cx="614428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5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Expandir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Java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Editor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 Coloring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Element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expandir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Java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8A969-3B9B-4A92-93A2-7E4BD3A6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7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a)Annotations 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vermelho</a:t>
            </a:r>
            <a:endParaRPr lang="pt-BR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A7B08C-AB48-40DD-A8CD-84BAD935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0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  <a:cs typeface="Arial" panose="020B0604020202020204" pitchFamily="34" charset="0"/>
              </a:rPr>
              <a:t>b)Brackets </a:t>
            </a:r>
            <a:r>
              <a:rPr lang="en-US" sz="2400" b="1" dirty="0" err="1">
                <a:latin typeface="Candara" panose="020E0502030303020204" pitchFamily="34" charset="0"/>
                <a:cs typeface="Arial" panose="020B0604020202020204" pitchFamily="34" charset="0"/>
              </a:rPr>
              <a:t>em</a:t>
            </a:r>
            <a:r>
              <a:rPr lang="en-US" sz="2400" b="1" dirty="0">
                <a:latin typeface="Candara" panose="020E0502030303020204" pitchFamily="34" charset="0"/>
                <a:cs typeface="Arial" panose="020B0604020202020204" pitchFamily="34" charset="0"/>
              </a:rPr>
              <a:t> Bold</a:t>
            </a:r>
            <a:endParaRPr lang="pt-BR" sz="2400" b="1" dirty="0"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D58F91-FEC2-48D6-8CED-DE9FF43A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8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1607252"/>
            <a:ext cx="11160000" cy="324051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3399"/>
                </a:solidFill>
                <a:latin typeface="Candara" panose="020E0502030303020204" pitchFamily="34" charset="0"/>
              </a:rPr>
              <a:t>Dominando </a:t>
            </a:r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o Eclipse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1" y="5420151"/>
            <a:ext cx="3960000" cy="11001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Vitor </a:t>
            </a:r>
            <a:r>
              <a:rPr lang="en-US" sz="3200" dirty="0">
                <a:solidFill>
                  <a:srgbClr val="C00000"/>
                </a:solidFill>
                <a:latin typeface="Candara" panose="020E0502030303020204" pitchFamily="34" charset="0"/>
              </a:rPr>
              <a:t>Figueiredo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4836000" y="5416207"/>
            <a:ext cx="1800000" cy="11001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17</a:t>
            </a:r>
            <a:endParaRPr lang="en-US" sz="32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: Rounded Corners 12">
            <a:extLst>
              <a:ext uri="{FF2B5EF4-FFF2-40B4-BE49-F238E27FC236}">
                <a16:creationId xmlns:a16="http://schemas.microsoft.com/office/drawing/2014/main" id="{F14D5EDD-072A-4A20-A9F4-8FA87A260713}"/>
              </a:ext>
            </a:extLst>
          </p:cNvPr>
          <p:cNvSpPr/>
          <p:nvPr/>
        </p:nvSpPr>
        <p:spPr>
          <a:xfrm>
            <a:off x="6816000" y="5416207"/>
            <a:ext cx="5040000" cy="1100166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Enterprise Java and </a:t>
            </a:r>
          </a:p>
          <a:p>
            <a:pPr algn="ctr"/>
            <a:r>
              <a:rPr lang="en-US" sz="3200">
                <a:solidFill>
                  <a:srgbClr val="C00000"/>
                </a:solidFill>
                <a:latin typeface="Candara" panose="020E0502030303020204" pitchFamily="34" charset="0"/>
              </a:rPr>
              <a:t>Web Developer</a:t>
            </a:r>
            <a:endParaRPr lang="en-US" sz="32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0FBD72D2-A2DD-49AB-B529-60D6B3494C8D}"/>
              </a:ext>
            </a:extLst>
          </p:cNvPr>
          <p:cNvSpPr/>
          <p:nvPr/>
        </p:nvSpPr>
        <p:spPr>
          <a:xfrm>
            <a:off x="696000" y="4987636"/>
            <a:ext cx="3960000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Autor:</a:t>
            </a: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20818E9-AE34-4B1C-87D6-AF9FB533E9E6}"/>
              </a:ext>
            </a:extLst>
          </p:cNvPr>
          <p:cNvSpPr/>
          <p:nvPr/>
        </p:nvSpPr>
        <p:spPr>
          <a:xfrm>
            <a:off x="4835999" y="4987636"/>
            <a:ext cx="1800000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JDK: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A5F969DF-D6BF-4902-A9B8-EF7C24C80840}"/>
              </a:ext>
            </a:extLst>
          </p:cNvPr>
          <p:cNvSpPr/>
          <p:nvPr/>
        </p:nvSpPr>
        <p:spPr>
          <a:xfrm>
            <a:off x="6816000" y="4987636"/>
            <a:ext cx="5040000" cy="43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Eclipse: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9EC3EEF1-D2DD-4DCA-AD63-E0B40F505F60}"/>
              </a:ext>
            </a:extLst>
          </p:cNvPr>
          <p:cNvSpPr/>
          <p:nvPr/>
        </p:nvSpPr>
        <p:spPr>
          <a:xfrm>
            <a:off x="696000" y="887251"/>
            <a:ext cx="1116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>
                <a:solidFill>
                  <a:schemeClr val="bg1"/>
                </a:solidFill>
                <a:latin typeface="Candara" panose="020E0502030303020204" pitchFamily="34" charset="0"/>
              </a:rPr>
              <a:t>Labs</a:t>
            </a:r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8ABE48B0-AF39-43D6-9E70-C5840619DF7B}"/>
              </a:ext>
            </a:extLst>
          </p:cNvPr>
          <p:cNvSpPr/>
          <p:nvPr/>
        </p:nvSpPr>
        <p:spPr>
          <a:xfrm>
            <a:off x="6815998" y="6516372"/>
            <a:ext cx="5040001" cy="341628"/>
          </a:xfrm>
          <a:prstGeom prst="roundRect">
            <a:avLst>
              <a:gd name="adj" fmla="val 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2023_08_23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3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c)</a:t>
            </a:r>
            <a:r>
              <a:rPr lang="en-US" sz="2400" b="1" i="1" dirty="0" err="1">
                <a:latin typeface="Candara" panose="020E0502030303020204" pitchFamily="34" charset="0"/>
                <a:cs typeface="Arial" panose="020B0604020202020204" pitchFamily="34" charset="0"/>
              </a:rPr>
              <a:t>Enum</a:t>
            </a: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Candara" panose="020E0502030303020204" pitchFamily="34" charset="0"/>
                <a:cs typeface="Arial" panose="020B0604020202020204" pitchFamily="34" charset="0"/>
              </a:rPr>
              <a:t>em</a:t>
            </a:r>
            <a:r>
              <a:rPr lang="en-US" sz="2400" i="1" dirty="0">
                <a:latin typeface="Candara" panose="020E0502030303020204" pitchFamily="34" charset="0"/>
                <a:cs typeface="Arial" panose="020B0604020202020204" pitchFamily="34" charset="0"/>
              </a:rPr>
              <a:t> Italic</a:t>
            </a:r>
            <a:endParaRPr lang="pt-BR" sz="2400" i="1" dirty="0"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08D64F-06D1-4C22-89B7-064A9B1F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69678"/>
            <a:ext cx="619646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80000" cy="5646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2)Java Syntax Coloring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sugeridos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c)</a:t>
            </a:r>
            <a:r>
              <a:rPr lang="en-US" sz="2400" b="1" u="sng" dirty="0">
                <a:latin typeface="Candara" panose="020E0502030303020204" pitchFamily="34" charset="0"/>
                <a:cs typeface="Arial" panose="020B0604020202020204" pitchFamily="34" charset="0"/>
              </a:rPr>
              <a:t>Interfaces</a:t>
            </a:r>
            <a:r>
              <a:rPr lang="en-US" sz="2400" u="sng" dirty="0">
                <a:latin typeface="Candara" panose="020E0502030303020204" pitchFamily="34" charset="0"/>
                <a:cs typeface="Arial" panose="020B0604020202020204" pitchFamily="34" charset="0"/>
              </a:rPr>
              <a:t> com </a:t>
            </a:r>
            <a:r>
              <a:rPr lang="en-US" sz="2400" u="sng" dirty="0" err="1">
                <a:latin typeface="Candara" panose="020E0502030303020204" pitchFamily="34" charset="0"/>
                <a:cs typeface="Arial" panose="020B0604020202020204" pitchFamily="34" charset="0"/>
              </a:rPr>
              <a:t>sublinhado</a:t>
            </a:r>
            <a:endParaRPr lang="pt-BR" sz="2400" u="sng" dirty="0"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Ajustes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opcionais</a:t>
            </a:r>
            <a:endParaRPr lang="en-US" b="1" dirty="0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FCFE2-63D6-4084-B8E5-D7BFD47A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1373285"/>
            <a:ext cx="593925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2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4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Principais</a:t>
            </a:r>
            <a:r>
              <a:rPr lang="en-US" sz="3600" b="1" dirty="0">
                <a:latin typeface="Candara" panose="020E0502030303020204" pitchFamily="34" charset="0"/>
              </a:rPr>
              <a:t> </a:t>
            </a:r>
            <a:r>
              <a:rPr lang="en-US" sz="3600" b="1" dirty="0" err="1">
                <a:latin typeface="Candara" panose="020E0502030303020204" pitchFamily="34" charset="0"/>
              </a:rPr>
              <a:t>Atalhos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Assistente de código: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Autocompletamento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79999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space</a:t>
            </a:r>
          </a:p>
        </p:txBody>
      </p:sp>
    </p:spTree>
    <p:extLst>
      <p:ext uri="{BB962C8B-B14F-4D97-AF65-F5344CB8AC3E}">
        <p14:creationId xmlns:p14="http://schemas.microsoft.com/office/powerpoint/2010/main" val="1135110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Assistente contextual:</a:t>
            </a:r>
          </a:p>
          <a:p>
            <a:pPr marL="0" indent="0" algn="ctr">
              <a:buNone/>
            </a:pP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&gt;Atributos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retorna a uma variável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Renomear variáveis, métodos ou classes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Extrair método</a:t>
            </a:r>
          </a:p>
          <a:p>
            <a:pPr marL="0" indent="0" algn="ctr">
              <a:buNone/>
            </a:pP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&gt;Gerar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métodos abstratos da super classe / interface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+ 1</a:t>
            </a:r>
          </a:p>
        </p:txBody>
      </p:sp>
    </p:spTree>
    <p:extLst>
      <p:ext uri="{BB962C8B-B14F-4D97-AF65-F5344CB8AC3E}">
        <p14:creationId xmlns:p14="http://schemas.microsoft.com/office/powerpoint/2010/main" val="245347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Comandos rápidos e abreviados: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ggas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 Gerar os getters e setters</a:t>
            </a: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gcuf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gerar construtor usando 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os campos</a:t>
            </a:r>
          </a:p>
          <a:p>
            <a:pPr marL="0" indent="0" algn="ctr">
              <a:buNone/>
            </a:pPr>
            <a:r>
              <a:rPr lang="pt-BR" b="1" u="sng">
                <a:solidFill>
                  <a:schemeClr val="accent2"/>
                </a:solidFill>
                <a:latin typeface="Candara" panose="020E0502030303020204" pitchFamily="34" charset="0"/>
              </a:rPr>
              <a:t>tostr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gerar toString()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equa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-&gt; gerar os métodos equals() e 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hashCode()</a:t>
            </a:r>
            <a:endParaRPr lang="pt-BR" b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1" y="1051550"/>
            <a:ext cx="10979999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+ 3</a:t>
            </a:r>
          </a:p>
        </p:txBody>
      </p:sp>
    </p:spTree>
    <p:extLst>
      <p:ext uri="{BB962C8B-B14F-4D97-AF65-F5344CB8AC3E}">
        <p14:creationId xmlns:p14="http://schemas.microsoft.com/office/powerpoint/2010/main" val="1007541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Organiza os imports: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*removendo imports não usados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*adicionando imports (oferece as opções caso haja mais de um)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541538" y="1051550"/>
            <a:ext cx="11043084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Shift + o</a:t>
            </a:r>
          </a:p>
        </p:txBody>
      </p:sp>
    </p:spTree>
    <p:extLst>
      <p:ext uri="{BB962C8B-B14F-4D97-AF65-F5344CB8AC3E}">
        <p14:creationId xmlns:p14="http://schemas.microsoft.com/office/powerpoint/2010/main" val="2349040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6000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Abrir um tipo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(classes)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6000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Shift + t</a:t>
            </a:r>
          </a:p>
        </p:txBody>
      </p:sp>
    </p:spTree>
    <p:extLst>
      <p:ext uri="{BB962C8B-B14F-4D97-AF65-F5344CB8AC3E}">
        <p14:creationId xmlns:p14="http://schemas.microsoft.com/office/powerpoint/2010/main" val="100737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Abrir um recurso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(classes, properties, xml, etc)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Ctrl + Shift + r</a:t>
            </a:r>
          </a:p>
        </p:txBody>
      </p:sp>
    </p:spTree>
    <p:extLst>
      <p:ext uri="{BB962C8B-B14F-4D97-AF65-F5344CB8AC3E}">
        <p14:creationId xmlns:p14="http://schemas.microsoft.com/office/powerpoint/2010/main" val="55175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Envolve com bloco </a:t>
            </a:r>
            <a:r>
              <a:rPr lang="pt-BR" b="1" dirty="0">
                <a:solidFill>
                  <a:schemeClr val="accent2"/>
                </a:solidFill>
                <a:latin typeface="Candara" panose="020E0502030303020204" pitchFamily="34" charset="0"/>
              </a:rPr>
              <a:t>try/catch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(*) Selecionar o trecho de 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código primeiro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Alt + Shift + z</a:t>
            </a:r>
          </a:p>
        </p:txBody>
      </p:sp>
    </p:spTree>
    <p:extLst>
      <p:ext uri="{BB962C8B-B14F-4D97-AF65-F5344CB8AC3E}">
        <p14:creationId xmlns:p14="http://schemas.microsoft.com/office/powerpoint/2010/main" val="30040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937048"/>
            <a:ext cx="1080000" cy="1080000"/>
          </a:xfrm>
          <a:prstGeom prst="rect">
            <a:avLst/>
          </a:prstGeom>
        </p:spPr>
      </p:pic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6F791C0D-0323-43BC-8A38-A532EAD73569}"/>
              </a:ext>
            </a:extLst>
          </p:cNvPr>
          <p:cNvSpPr/>
          <p:nvPr/>
        </p:nvSpPr>
        <p:spPr>
          <a:xfrm>
            <a:off x="1802167" y="937048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Instalando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Eclipse</a:t>
            </a:r>
          </a:p>
        </p:txBody>
      </p:sp>
      <p:pic>
        <p:nvPicPr>
          <p:cNvPr id="13" name="Graphic 12" descr="Target">
            <a:extLst>
              <a:ext uri="{FF2B5EF4-FFF2-40B4-BE49-F238E27FC236}">
                <a16:creationId xmlns:a16="http://schemas.microsoft.com/office/drawing/2014/main" id="{25DDB192-A4C5-488C-9B67-25ECF5A4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2349000"/>
            <a:ext cx="1080000" cy="1080000"/>
          </a:xfrm>
          <a:prstGeom prst="rect">
            <a:avLst/>
          </a:prstGeom>
        </p:spPr>
      </p:pic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2D6DFB29-228E-4B46-96CC-E42C46B0643B}"/>
              </a:ext>
            </a:extLst>
          </p:cNvPr>
          <p:cNvSpPr/>
          <p:nvPr/>
        </p:nvSpPr>
        <p:spPr>
          <a:xfrm>
            <a:off x="1802167" y="2349000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Configurações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básicas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no Workspace</a:t>
            </a:r>
          </a:p>
        </p:txBody>
      </p:sp>
      <p:pic>
        <p:nvPicPr>
          <p:cNvPr id="17" name="Graphic 16" descr="Target">
            <a:extLst>
              <a:ext uri="{FF2B5EF4-FFF2-40B4-BE49-F238E27FC236}">
                <a16:creationId xmlns:a16="http://schemas.microsoft.com/office/drawing/2014/main" id="{EC74259E-1563-478C-BD43-7718E667C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3760952"/>
            <a:ext cx="1080000" cy="1080000"/>
          </a:xfrm>
          <a:prstGeom prst="rect">
            <a:avLst/>
          </a:prstGeom>
        </p:spPr>
      </p:pic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E5D79C8E-6485-4B54-8A53-000A90F1A8FE}"/>
              </a:ext>
            </a:extLst>
          </p:cNvPr>
          <p:cNvSpPr/>
          <p:nvPr/>
        </p:nvSpPr>
        <p:spPr>
          <a:xfrm>
            <a:off x="1802167" y="3760952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Ajustes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opcionais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ABF4B1D2-71E6-4501-9C30-749333781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5172904"/>
            <a:ext cx="1080000" cy="1080000"/>
          </a:xfrm>
          <a:prstGeom prst="rect">
            <a:avLst/>
          </a:prstGeom>
        </p:spPr>
      </p:pic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63DCA89C-B726-400C-9FD5-C601D519F24D}"/>
              </a:ext>
            </a:extLst>
          </p:cNvPr>
          <p:cNvSpPr/>
          <p:nvPr/>
        </p:nvSpPr>
        <p:spPr>
          <a:xfrm>
            <a:off x="1802167" y="5172904"/>
            <a:ext cx="9900000" cy="108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Principais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atalhos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7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Move linha corrente para cima ou baixo</a:t>
            </a:r>
            <a:endParaRPr lang="pt-BR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Alt + Seta Up/Down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31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1591550"/>
            <a:ext cx="10980000" cy="3600000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Apaga linha corrente</a:t>
            </a:r>
            <a:endParaRPr lang="pt-BR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31DACE5-5006-463A-89F6-E1EB84B98975}"/>
              </a:ext>
            </a:extLst>
          </p:cNvPr>
          <p:cNvSpPr/>
          <p:nvPr/>
        </p:nvSpPr>
        <p:spPr>
          <a:xfrm>
            <a:off x="604622" y="1051550"/>
            <a:ext cx="109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Ctrl + d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8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Apêndice</a:t>
            </a:r>
            <a:endParaRPr lang="en-US" sz="2800" dirty="0">
              <a:latin typeface="Candara" panose="020E0502030303020204" pitchFamily="34" charset="0"/>
            </a:endParaRPr>
          </a:p>
          <a:p>
            <a:pPr algn="ctr"/>
            <a:r>
              <a:rPr lang="en-US" sz="3600" b="1" dirty="0">
                <a:latin typeface="Candara" panose="020E0502030303020204" pitchFamily="34" charset="0"/>
              </a:rPr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329361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Lombok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7" y="755373"/>
            <a:ext cx="11315333" cy="5525577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1.Baixar o jar do Lombok: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https://projectlombok.org/downloads/lombok.jar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2.Executar o jar: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java –jar lombok.jar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6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Lombok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7" y="755373"/>
            <a:ext cx="11315333" cy="5525577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3.Na janela que se abre, especificar a localização do Eclipse e Instalar: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BF706-148A-406C-A278-46FC4757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43" y="1297049"/>
            <a:ext cx="800211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5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Lombok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7" y="755373"/>
            <a:ext cx="11315333" cy="5525577"/>
          </a:xfrm>
          <a:prstGeom prst="rect">
            <a:avLst/>
          </a:prstGeom>
          <a:solidFill>
            <a:srgbClr val="548235">
              <a:alpha val="1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4.Declarar a dependência do Lombok no pom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.xml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557103-D54C-41FA-A155-D6DB77500B0F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B67EC4-E448-4E25-8E18-0A416285A73D}"/>
              </a:ext>
            </a:extLst>
          </p:cNvPr>
          <p:cNvSpPr/>
          <p:nvPr/>
        </p:nvSpPr>
        <p:spPr>
          <a:xfrm>
            <a:off x="961664" y="1360101"/>
            <a:ext cx="7250182" cy="206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org.projectlombok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groupId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lombok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&lt;version&gt;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1.18.24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&lt;/version&gt;</a:t>
            </a:r>
          </a:p>
          <a:p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&lt;scope&gt;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provided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&lt;/scope&gt;</a:t>
            </a:r>
          </a:p>
          <a:p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&lt;/dependency&gt;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9877AA-4D54-4A99-97F8-D292C7B1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2" y="108282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47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AB032C-A815-4C78-ADB9-44C1D5F0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7" y="2104007"/>
            <a:ext cx="6933461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1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Instalando</a:t>
            </a:r>
            <a:r>
              <a:rPr lang="en-US" sz="3600" b="1" dirty="0">
                <a:latin typeface="Candara" panose="020E0502030303020204" pitchFamily="34" charset="0"/>
              </a:rPr>
              <a:t> o Eclipse</a:t>
            </a:r>
          </a:p>
        </p:txBody>
      </p:sp>
    </p:spTree>
    <p:extLst>
      <p:ext uri="{BB962C8B-B14F-4D97-AF65-F5344CB8AC3E}">
        <p14:creationId xmlns:p14="http://schemas.microsoft.com/office/powerpoint/2010/main" val="34826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LABS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e instalar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Java Development 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Kit 17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Eclipse IDE for Enterprise Java and Web Developers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E7328255-F68B-44B9-B191-F66A435F3B9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F0E5F7-70F2-4D4B-B524-DFDCE1A4130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&gt;Selecionar o workspace </a:t>
            </a:r>
            <a:r>
              <a:rPr lang="pt-BR" sz="24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workspace-labs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&gt;Clicar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Launch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CB119-AB36-45AA-8DEE-4E913D5A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91" y="1209493"/>
            <a:ext cx="9000000" cy="399029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0FDE8BE-985A-41FA-BAB8-1EE033300541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7A680-B4E5-417E-9C58-7C380142402D}"/>
              </a:ext>
            </a:extLst>
          </p:cNvPr>
          <p:cNvSpPr/>
          <p:nvPr/>
        </p:nvSpPr>
        <p:spPr>
          <a:xfrm>
            <a:off x="2030027" y="2778509"/>
            <a:ext cx="6297227" cy="4261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c:\LABS\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workspace_eclipse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1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6300153-137C-477C-A6A2-EBF811D70468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F02D5C0-F09F-4087-A4C7-142DF2D8A37C}"/>
              </a:ext>
            </a:extLst>
          </p:cNvPr>
          <p:cNvSpPr/>
          <p:nvPr/>
        </p:nvSpPr>
        <p:spPr>
          <a:xfrm>
            <a:off x="1802166" y="2104007"/>
            <a:ext cx="9000000" cy="2965142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Parte</a:t>
            </a:r>
            <a:r>
              <a:rPr lang="en-US" sz="2800" dirty="0">
                <a:latin typeface="Candara" panose="020E0502030303020204" pitchFamily="34" charset="0"/>
              </a:rPr>
              <a:t> 2</a:t>
            </a:r>
          </a:p>
          <a:p>
            <a:pPr algn="ctr"/>
            <a:r>
              <a:rPr lang="en-US" sz="3600" b="1" dirty="0" err="1">
                <a:latin typeface="Candara" panose="020E0502030303020204" pitchFamily="34" charset="0"/>
              </a:rPr>
              <a:t>Configuração</a:t>
            </a:r>
            <a:r>
              <a:rPr lang="en-US" sz="3600" b="1" dirty="0">
                <a:latin typeface="Candara" panose="020E0502030303020204" pitchFamily="34" charset="0"/>
              </a:rPr>
              <a:t> </a:t>
            </a:r>
            <a:r>
              <a:rPr lang="en-US" sz="3600" b="1" dirty="0" err="1">
                <a:latin typeface="Candara" panose="020E0502030303020204" pitchFamily="34" charset="0"/>
              </a:rPr>
              <a:t>básicas</a:t>
            </a:r>
            <a:r>
              <a:rPr lang="en-US" sz="3600" b="1" dirty="0">
                <a:latin typeface="Candara" panose="020E0502030303020204" pitchFamily="34" charset="0"/>
              </a:rPr>
              <a:t> no Workspace</a:t>
            </a:r>
          </a:p>
        </p:txBody>
      </p:sp>
    </p:spTree>
    <p:extLst>
      <p:ext uri="{BB962C8B-B14F-4D97-AF65-F5344CB8AC3E}">
        <p14:creationId xmlns:p14="http://schemas.microsoft.com/office/powerpoint/2010/main" val="416600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289058" cy="5646198"/>
          </a:xfrm>
          <a:prstGeom prst="rect">
            <a:avLst/>
          </a:prstGeom>
          <a:ln>
            <a:solidFill>
              <a:srgbClr val="54823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Existem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 configurações básicas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que devem ser feitas em novos workspaces: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Encoding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Compiler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JRE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Execution Environment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Nos próximos slides, elas serão detalhadas: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CDABB1-9D7F-4658-9E7A-2FF928B955D6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224404" cy="56461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1) </a:t>
            </a:r>
            <a:r>
              <a:rPr lang="pt-BR" sz="2400" b="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Encoding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&gt;Clicar em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solidFill>
                <a:schemeClr val="accent6">
                  <a:lumMod val="75000"/>
                </a:schemeClr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&gt;Nas opções da esquerda, expandir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pt-BR" sz="24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F7DE-7230-4140-A298-81DCF284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91" y="1985935"/>
            <a:ext cx="5112000" cy="4376131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5F639C-5E33-4463-8586-BCECA6E48151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D07F1E1-1036-4D93-BCB0-4D6BCF3186EC}"/>
              </a:ext>
            </a:extLst>
          </p:cNvPr>
          <p:cNvSpPr/>
          <p:nvPr/>
        </p:nvSpPr>
        <p:spPr>
          <a:xfrm>
            <a:off x="4656000" y="495934"/>
            <a:ext cx="2880000" cy="54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4823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Configuração</a:t>
            </a:r>
            <a:r>
              <a:rPr lang="en-US" b="1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latin typeface="Candara" panose="020E0502030303020204" pitchFamily="34" charset="0"/>
              </a:rPr>
              <a:t>básicas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30CA1FA2-0B81-4215-9563-295B56811A95}"/>
              </a:ext>
            </a:extLst>
          </p:cNvPr>
          <p:cNvSpPr/>
          <p:nvPr/>
        </p:nvSpPr>
        <p:spPr>
          <a:xfrm flipH="1">
            <a:off x="5923391" y="5549527"/>
            <a:ext cx="2344150" cy="720000"/>
          </a:xfrm>
          <a:prstGeom prst="homePlate">
            <a:avLst>
              <a:gd name="adj" fmla="val 85919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002060"/>
                </a:solidFill>
              </a:rPr>
              <a:t>1.2) Clicar </a:t>
            </a:r>
            <a:r>
              <a:rPr lang="pt-BR" b="1">
                <a:solidFill>
                  <a:srgbClr val="002060"/>
                </a:solidFill>
              </a:rPr>
              <a:t>Apply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3E6C0E38-2906-4CD0-A2D3-92295A403404}"/>
              </a:ext>
            </a:extLst>
          </p:cNvPr>
          <p:cNvSpPr/>
          <p:nvPr/>
        </p:nvSpPr>
        <p:spPr>
          <a:xfrm rot="20502817" flipH="1">
            <a:off x="2856000" y="4105585"/>
            <a:ext cx="3600000" cy="1080000"/>
          </a:xfrm>
          <a:prstGeom prst="homePlate">
            <a:avLst>
              <a:gd name="adj" fmla="val 111457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07000"/>
              </a:lnSpc>
            </a:pPr>
            <a:r>
              <a:rPr lang="pt-BR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1.1) Em </a:t>
            </a:r>
            <a:r>
              <a:rPr lang="pt-BR" u="sng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algn="r">
              <a:lnSpc>
                <a:spcPct val="107000"/>
              </a:lnSpc>
            </a:pPr>
            <a:r>
              <a:rPr lang="pt-BR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</a:t>
            </a:r>
            <a:r>
              <a:rPr lang="pt-BR" b="1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b="1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746</Words>
  <Application>Microsoft Office PowerPoint</Application>
  <PresentationFormat>Widescreen</PresentationFormat>
  <Paragraphs>197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131</cp:revision>
  <dcterms:created xsi:type="dcterms:W3CDTF">2017-03-24T14:48:15Z</dcterms:created>
  <dcterms:modified xsi:type="dcterms:W3CDTF">2023-08-23T21:33:53Z</dcterms:modified>
</cp:coreProperties>
</file>