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1" r:id="rId2"/>
    <p:sldId id="486" r:id="rId3"/>
    <p:sldId id="508" r:id="rId4"/>
    <p:sldId id="43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435" r:id="rId21"/>
    <p:sldId id="259" r:id="rId22"/>
    <p:sldId id="260" r:id="rId23"/>
    <p:sldId id="504" r:id="rId24"/>
    <p:sldId id="505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506" r:id="rId34"/>
    <p:sldId id="272" r:id="rId35"/>
    <p:sldId id="507" r:id="rId36"/>
    <p:sldId id="487" r:id="rId37"/>
    <p:sldId id="271" r:id="rId38"/>
    <p:sldId id="283" r:id="rId39"/>
    <p:sldId id="273" r:id="rId40"/>
    <p:sldId id="275" r:id="rId41"/>
    <p:sldId id="276" r:id="rId42"/>
    <p:sldId id="281" r:id="rId43"/>
    <p:sldId id="274" r:id="rId44"/>
    <p:sldId id="284" r:id="rId45"/>
    <p:sldId id="262" r:id="rId46"/>
    <p:sldId id="418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3399"/>
    <a:srgbClr val="ED7D31"/>
    <a:srgbClr val="D7E5F9"/>
    <a:srgbClr val="7030A0"/>
    <a:srgbClr val="002060"/>
    <a:srgbClr val="C00000"/>
    <a:srgbClr val="548235"/>
    <a:srgbClr val="CC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5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0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84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40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67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69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22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10563224" y="6468644"/>
            <a:ext cx="14041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1363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625641" y="6468644"/>
            <a:ext cx="9794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4"/>
            <a:ext cx="10800000" cy="4634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pt-BR" sz="54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GIT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432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Criado por: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9336000" y="5615415"/>
            <a:ext cx="216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42303D97-45CB-4D01-BC77-396C7F9557B6}"/>
              </a:ext>
            </a:extLst>
          </p:cNvPr>
          <p:cNvSpPr txBox="1">
            <a:spLocks/>
          </p:cNvSpPr>
          <p:nvPr/>
        </p:nvSpPr>
        <p:spPr>
          <a:xfrm>
            <a:off x="537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 em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10 out 2022</a:t>
            </a: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7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B71E1-DD51-4A98-ACC2-EB9C1085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EED5268-0026-49D2-86A6-F6BAB71DD5D0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051F2E5-40AE-41B0-A554-7741B0848FA2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4229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8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F45A4-31DD-43AA-81B9-FB51AC24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DFA3712-C9AA-4741-93DB-C38E31022E3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E115739-64D4-4763-B50A-034C0C1929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050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9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8927-5A58-41AD-A708-45149C72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2DAF7AA-3289-49E3-87F3-B3D6AE021007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39C0D866-F3B5-4410-82D8-AD58CE59C52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57926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10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74146-7808-4EFD-A43D-635CDC1D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0345616-1B2B-44A5-B2F0-35BCA6D8750B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A480A12F-8803-4F20-AB80-98B898873D5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259514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11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39C66-75F9-41D8-9B83-19E9CBB4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64EAC8-AFD7-4C78-BE6E-85BD0009B6B5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3EC4138-77A1-4164-8418-D5EA1D748FB2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86863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12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7FBA-2200-4C5D-9CD8-417F589A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1F02BCD-7E45-4C49-9057-6234424109F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1525C58C-35E9-487B-99D1-B00C05D795D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19517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13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FE2E9-396F-48BF-A0E4-5AD45D6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09CDC3-17EA-4020-88A0-5B314AC2CD4B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27682C5-89A9-4CEC-A35F-872A7966ABB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74256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14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6C372-5824-42E7-8ABD-05B0CE7B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F0C5F2-8467-4D44-8A10-7AFCE5279BB1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FEA5E83-B175-4ACE-8836-9AA8E1CEC53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94043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15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13AAE-811A-4D83-9BFC-EB012ABF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BF4B957-8CAB-4A1A-AD40-37554BBFCCA9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6B7F40E7-2ABE-4E15-B4FA-AC5502C6D43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54038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Para testar a instalação, abrir o terminal de comando e digitar: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AA5358C-B70F-4012-8383-67E5B6D5B887}"/>
              </a:ext>
            </a:extLst>
          </p:cNvPr>
          <p:cNvSpPr txBox="1">
            <a:spLocks/>
          </p:cNvSpPr>
          <p:nvPr/>
        </p:nvSpPr>
        <p:spPr>
          <a:xfrm>
            <a:off x="575110" y="1297049"/>
            <a:ext cx="9128599" cy="5040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txBody>
          <a:bodyPr anchor="t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pPr algn="l"/>
            <a:r>
              <a:rPr lang="pt-BR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git --version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BC541-9792-4194-B63E-D037941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0" y="2099166"/>
            <a:ext cx="7200000" cy="4169052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8E3419A-B3F5-45A8-9681-AB47B4A5D35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2623742-BE30-4E40-A5C7-67CE4A90FDB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5960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1516037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Instalação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582D30FE-2959-4B13-8254-5DF916068BC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Agenda</a:t>
            </a:r>
          </a:p>
        </p:txBody>
      </p:sp>
      <p:pic>
        <p:nvPicPr>
          <p:cNvPr id="3" name="Graphic 2" descr="Bullseye">
            <a:extLst>
              <a:ext uri="{FF2B5EF4-FFF2-40B4-BE49-F238E27FC236}">
                <a16:creationId xmlns:a16="http://schemas.microsoft.com/office/drawing/2014/main" id="{09D72CCF-C88E-458E-95F2-5DBC94D5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67" y="1516037"/>
            <a:ext cx="1080000" cy="1080000"/>
          </a:xfrm>
          <a:prstGeom prst="rect">
            <a:avLst/>
          </a:prstGeom>
        </p:spPr>
      </p:pic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71432A3B-4880-430C-B39E-14AE937A1A67}"/>
              </a:ext>
            </a:extLst>
          </p:cNvPr>
          <p:cNvSpPr/>
          <p:nvPr/>
        </p:nvSpPr>
        <p:spPr>
          <a:xfrm>
            <a:off x="1802167" y="2995025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GIT Básico</a:t>
            </a: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027D3300-4FDD-465B-AB74-DF103D70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67" y="2995025"/>
            <a:ext cx="1080000" cy="1080000"/>
          </a:xfrm>
          <a:prstGeom prst="rect">
            <a:avLst/>
          </a:prstGeom>
        </p:spPr>
      </p:pic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2759EC84-8C76-480A-B64F-D5CCAD8304DB}"/>
              </a:ext>
            </a:extLst>
          </p:cNvPr>
          <p:cNvSpPr/>
          <p:nvPr/>
        </p:nvSpPr>
        <p:spPr>
          <a:xfrm>
            <a:off x="1802167" y="4474013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GIT Branch Model</a:t>
            </a:r>
          </a:p>
        </p:txBody>
      </p:sp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4376E11B-756C-4497-8644-0C8F978B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67" y="447401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7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GIT Básico</a:t>
            </a:r>
          </a:p>
          <a:p>
            <a:pPr algn="ctr"/>
            <a:r>
              <a:rPr lang="pt-BR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concepts, commands...</a:t>
            </a:r>
          </a:p>
          <a:p>
            <a:pPr algn="ctr"/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pt-BR"/>
              <a:t>Modern </a:t>
            </a:r>
            <a:r>
              <a:rPr lang="pt-BR" b="1"/>
              <a:t>S</a:t>
            </a:r>
            <a:r>
              <a:rPr lang="pt-BR"/>
              <a:t>ource </a:t>
            </a:r>
            <a:r>
              <a:rPr lang="pt-BR" b="1"/>
              <a:t>C</a:t>
            </a:r>
            <a:r>
              <a:rPr lang="pt-BR"/>
              <a:t>ode </a:t>
            </a:r>
            <a:r>
              <a:rPr lang="pt-BR" b="1"/>
              <a:t>M</a:t>
            </a:r>
            <a:r>
              <a:rPr lang="pt-BR"/>
              <a:t>anagment (</a:t>
            </a:r>
            <a:r>
              <a:rPr lang="pt-BR" b="1"/>
              <a:t>SCM</a:t>
            </a:r>
            <a:r>
              <a:rPr lang="pt-BR"/>
              <a:t>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pt-BR" b="1"/>
              <a:t>D</a:t>
            </a:r>
            <a:r>
              <a:rPr lang="pt-BR"/>
              <a:t>istributed </a:t>
            </a:r>
            <a:r>
              <a:rPr lang="pt-BR" b="1"/>
              <a:t>V</a:t>
            </a:r>
            <a:r>
              <a:rPr lang="pt-BR"/>
              <a:t>ersion </a:t>
            </a:r>
            <a:r>
              <a:rPr lang="pt-BR" b="1"/>
              <a:t>C</a:t>
            </a:r>
            <a:r>
              <a:rPr lang="pt-BR"/>
              <a:t>ontrol </a:t>
            </a:r>
            <a:r>
              <a:rPr lang="pt-BR" b="1"/>
              <a:t>S</a:t>
            </a:r>
            <a:r>
              <a:rPr lang="pt-BR"/>
              <a:t>ystem (</a:t>
            </a:r>
            <a:r>
              <a:rPr lang="pt-BR" b="1"/>
              <a:t>DVCS</a:t>
            </a:r>
            <a:r>
              <a:rPr lang="pt-BR"/>
              <a:t>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pt-BR"/>
              <a:t>Ultra fast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pt-BR"/>
              <a:t>Based on Branch Model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pt-BR"/>
              <a:t>Created by Linus Torvalds for Linux Kernel</a:t>
            </a: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About GIT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 dirty="0"/>
              <a:t>CVS x GIT</a:t>
            </a:r>
            <a:endParaRPr dirty="0"/>
          </a:p>
        </p:txBody>
      </p:sp>
      <p:graphicFrame>
        <p:nvGraphicFramePr>
          <p:cNvPr id="65" name="Google Shape;65;p5"/>
          <p:cNvGraphicFramePr/>
          <p:nvPr>
            <p:extLst>
              <p:ext uri="{D42A27DB-BD31-4B8C-83A1-F6EECF244321}">
                <p14:modId xmlns:p14="http://schemas.microsoft.com/office/powerpoint/2010/main" val="2172781183"/>
              </p:ext>
            </p:extLst>
          </p:nvPr>
        </p:nvGraphicFramePr>
        <p:xfrm>
          <a:off x="763480" y="3070125"/>
          <a:ext cx="5083696" cy="280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8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versioning</a:t>
                      </a:r>
                      <a:endParaRPr sz="32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Centralized</a:t>
                      </a:r>
                      <a:endParaRPr sz="32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(Server/Client)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 Branch Model</a:t>
                      </a:r>
                      <a:endParaRPr sz="32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Google Shape;66;p5"/>
          <p:cNvGraphicFramePr/>
          <p:nvPr/>
        </p:nvGraphicFramePr>
        <p:xfrm>
          <a:off x="6401829" y="3073229"/>
          <a:ext cx="5345400" cy="280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Repository versioning</a:t>
                      </a:r>
                      <a:endParaRPr sz="32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Distribuited</a:t>
                      </a:r>
                      <a:endParaRPr sz="32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(Remote/Local)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Branch Model</a:t>
                      </a:r>
                      <a:endParaRPr sz="32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5"/>
          <p:cNvSpPr txBox="1"/>
          <p:nvPr/>
        </p:nvSpPr>
        <p:spPr>
          <a:xfrm>
            <a:off x="2756740" y="2335642"/>
            <a:ext cx="8354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CVS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8695265" y="2338751"/>
            <a:ext cx="7585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GIT :: Repositories</a:t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388224" y="3724068"/>
            <a:ext cx="2880000" cy="180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Repository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(origin)</a:t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749561" y="3724068"/>
            <a:ext cx="2880000" cy="180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Repository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4388893" y="4804068"/>
            <a:ext cx="3240000" cy="72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4388893" y="3724068"/>
            <a:ext cx="3240000" cy="720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6"/>
          <p:cNvSpPr/>
          <p:nvPr/>
        </p:nvSpPr>
        <p:spPr>
          <a:xfrm flipH="1">
            <a:off x="1959428" y="2591941"/>
            <a:ext cx="8080309" cy="991561"/>
          </a:xfrm>
          <a:prstGeom prst="uturnArrow">
            <a:avLst>
              <a:gd name="adj1" fmla="val 39874"/>
              <a:gd name="adj2" fmla="val 18413"/>
              <a:gd name="adj3" fmla="val 31587"/>
              <a:gd name="adj4" fmla="val 34340"/>
              <a:gd name="adj5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>
            <a:off x="5701465" y="4318932"/>
            <a:ext cx="720000" cy="576000"/>
            <a:chOff x="5457625" y="4958062"/>
            <a:chExt cx="764334" cy="990864"/>
          </a:xfrm>
        </p:grpSpPr>
        <p:sp>
          <p:nvSpPr>
            <p:cNvPr id="83" name="Google Shape;83;p6"/>
            <p:cNvSpPr/>
            <p:nvPr/>
          </p:nvSpPr>
          <p:spPr>
            <a:xfrm>
              <a:off x="5501959" y="4958062"/>
              <a:ext cx="720000" cy="468000"/>
            </a:xfrm>
            <a:prstGeom prst="uturnArrow">
              <a:avLst>
                <a:gd name="adj1" fmla="val 27325"/>
                <a:gd name="adj2" fmla="val 25000"/>
                <a:gd name="adj3" fmla="val 23790"/>
                <a:gd name="adj4" fmla="val 71580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 rot="10800000">
              <a:off x="5457625" y="5480926"/>
              <a:ext cx="720000" cy="468000"/>
            </a:xfrm>
            <a:prstGeom prst="uturnArrow">
              <a:avLst>
                <a:gd name="adj1" fmla="val 27325"/>
                <a:gd name="adj2" fmla="val 25000"/>
                <a:gd name="adj3" fmla="val 23790"/>
                <a:gd name="adj4" fmla="val 71580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GIT :: Internal Local Repository</a:t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696000" y="2145755"/>
            <a:ext cx="10800000" cy="4195137"/>
          </a:xfrm>
          <a:prstGeom prst="roundRect">
            <a:avLst>
              <a:gd name="adj" fmla="val 7225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Repository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026366" y="4144960"/>
            <a:ext cx="180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5139612" y="4144960"/>
            <a:ext cx="180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Staging Area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9252857" y="4144960"/>
            <a:ext cx="1800000" cy="1800000"/>
          </a:xfrm>
          <a:prstGeom prst="rect">
            <a:avLst/>
          </a:prstGeom>
          <a:solidFill>
            <a:srgbClr val="2E75B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Working Tree</a:t>
            </a:r>
            <a:endParaRPr sz="2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886656" y="4653066"/>
            <a:ext cx="2160000" cy="72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013898" y="4656170"/>
            <a:ext cx="2160000" cy="72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7"/>
          <p:cNvSpPr/>
          <p:nvPr/>
        </p:nvSpPr>
        <p:spPr>
          <a:xfrm flipH="1">
            <a:off x="1707502" y="3047424"/>
            <a:ext cx="8621486" cy="991561"/>
          </a:xfrm>
          <a:prstGeom prst="uturnArrow">
            <a:avLst>
              <a:gd name="adj1" fmla="val 39874"/>
              <a:gd name="adj2" fmla="val 18413"/>
              <a:gd name="adj3" fmla="val 31587"/>
              <a:gd name="adj4" fmla="val 34340"/>
              <a:gd name="adj5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 modification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GIT :: Repositories</a:t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7497084" y="2708999"/>
            <a:ext cx="3960000" cy="180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Repository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(origin)</a:t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749561" y="2708999"/>
            <a:ext cx="3960000" cy="180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Repository</a:t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>
            <a:off x="1026366" y="3248999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2317192" y="3248999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3608019" y="3248999"/>
            <a:ext cx="720000" cy="720000"/>
          </a:xfrm>
          <a:prstGeom prst="rect">
            <a:avLst/>
          </a:prstGeom>
          <a:solidFill>
            <a:srgbClr val="2E75B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1851779" y="3428999"/>
            <a:ext cx="3600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142605" y="3428999"/>
            <a:ext cx="3600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 rot="10800000">
            <a:off x="4331067" y="3421014"/>
            <a:ext cx="3089817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cxnSp>
        <p:nvCxnSpPr>
          <p:cNvPr id="116" name="Google Shape;116;p8"/>
          <p:cNvCxnSpPr/>
          <p:nvPr/>
        </p:nvCxnSpPr>
        <p:spPr>
          <a:xfrm>
            <a:off x="4404219" y="3822359"/>
            <a:ext cx="3089817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117" name="Google Shape;117;p8"/>
          <p:cNvSpPr txBox="1"/>
          <p:nvPr/>
        </p:nvSpPr>
        <p:spPr>
          <a:xfrm>
            <a:off x="758892" y="5393093"/>
            <a:ext cx="10707523" cy="101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sz="4400" b="1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Sempre execute </a:t>
            </a:r>
            <a:r>
              <a:rPr lang="pt-BR" sz="4400" b="1" i="0" u="sng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r>
              <a:rPr lang="pt-BR" sz="4400" b="1" i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antes de </a:t>
            </a:r>
            <a:r>
              <a:rPr lang="pt-BR" sz="4400" b="1" i="0" u="sng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  <a:endParaRPr sz="4400" b="1" i="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4848810" y="2895605"/>
            <a:ext cx="252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endParaRPr sz="48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842588" y="3831777"/>
            <a:ext cx="252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  <a:endParaRPr sz="48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GIT :: Open Services</a:t>
            </a:r>
            <a:endParaRPr/>
          </a:p>
        </p:txBody>
      </p:sp>
      <p:sp>
        <p:nvSpPr>
          <p:cNvPr id="128" name="Google Shape;128;p9"/>
          <p:cNvSpPr txBox="1"/>
          <p:nvPr/>
        </p:nvSpPr>
        <p:spPr>
          <a:xfrm>
            <a:off x="658548" y="2475506"/>
            <a:ext cx="11533452" cy="19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</a:pPr>
            <a:r>
              <a:rPr lang="pt-BR" sz="5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https://bitbucket.org/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</a:pPr>
            <a:r>
              <a:rPr lang="pt-BR" sz="5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</a:t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7725750" y="2758782"/>
            <a:ext cx="4320000" cy="720000"/>
          </a:xfrm>
          <a:prstGeom prst="lef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Free private repositories</a:t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7728861" y="3638983"/>
            <a:ext cx="4320000" cy="720000"/>
          </a:xfrm>
          <a:prstGeom prst="leftArrow">
            <a:avLst>
              <a:gd name="adj1" fmla="val 50000"/>
              <a:gd name="adj2" fmla="val 512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Private repositories are paid</a:t>
            </a:r>
            <a:endParaRPr sz="24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Arial"/>
              <a:buNone/>
            </a:pPr>
            <a:r>
              <a:rPr lang="pt-BR" sz="540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Let´s setup GIT: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000"/>
              <a:buAutoNum type="arabicParenR"/>
            </a:pPr>
            <a:r>
              <a:rPr lang="pt-BR" sz="4000" dirty="0">
                <a:solidFill>
                  <a:schemeClr val="accent1"/>
                </a:solidFill>
                <a:sym typeface="Calibri"/>
              </a:rPr>
              <a:t>Desktop </a:t>
            </a:r>
            <a:r>
              <a:rPr lang="pt-BR" sz="4000" i="1" dirty="0">
                <a:solidFill>
                  <a:schemeClr val="accent1"/>
                </a:solidFill>
                <a:sym typeface="Calibri"/>
              </a:rPr>
              <a:t>Setup</a:t>
            </a:r>
            <a:endParaRPr i="1"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000"/>
              <a:buAutoNum type="arabicParenR"/>
            </a:pPr>
            <a:r>
              <a:rPr lang="pt-BR" sz="4000" dirty="0">
                <a:solidFill>
                  <a:schemeClr val="accent1"/>
                </a:solidFill>
                <a:sym typeface="Calibri"/>
              </a:rPr>
              <a:t>BitBucket Setup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000"/>
              <a:buAutoNum type="arabicParenR"/>
            </a:pPr>
            <a:r>
              <a:rPr lang="pt-BR" sz="4000" dirty="0">
                <a:solidFill>
                  <a:schemeClr val="accent1"/>
                </a:solidFill>
                <a:sym typeface="Calibri"/>
              </a:rPr>
              <a:t>Clone the Project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000"/>
              <a:buAutoNum type="arabicParenR"/>
            </a:pPr>
            <a:r>
              <a:rPr lang="pt-BR" sz="4000" dirty="0">
                <a:solidFill>
                  <a:schemeClr val="accent1"/>
                </a:solidFill>
                <a:sym typeface="Calibri"/>
              </a:rPr>
              <a:t>Commit the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Download from: </a:t>
            </a:r>
            <a:endParaRPr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▪"/>
            </a:pPr>
            <a:r>
              <a:rPr lang="pt-BR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https://git-scm.com/download/win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Install GIT client</a:t>
            </a:r>
            <a:endParaRPr/>
          </a:p>
          <a:p>
            <a:pPr marL="4572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Config GIT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	git config --global user.name “vitor.ac.figueiredo”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	git config --global user.email “vitor.ac.figueiredo@gmail.com”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145" name="Google Shape;145;p11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1) Desktop Setup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928699" y="5234725"/>
            <a:ext cx="9616200" cy="788700"/>
          </a:xfrm>
          <a:prstGeom prst="rect">
            <a:avLst/>
          </a:prstGeom>
          <a:solidFill>
            <a:srgbClr val="7F7F7F">
              <a:alpha val="24705"/>
            </a:srgbClr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Create a account (using Google Account)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Create the repository “Hello GIT”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Edit the README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Copy the HTTPS URL</a:t>
            </a: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2) Bitbucket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2444715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Open a prompt window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mkdir c:\DEV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cd c:\DEV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3) Clone the project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Make some changes in README file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pt-BR">
                <a:solidFill>
                  <a:srgbClr val="7F7F7F"/>
                </a:solidFill>
              </a:rPr>
              <a:t>Commit the changes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“a message about the changes made”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4) Commit the changes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ctrTitle"/>
          </p:nvPr>
        </p:nvSpPr>
        <p:spPr>
          <a:xfrm>
            <a:off x="625641" y="2823750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GIT Basic Operations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6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Showing status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log –decorate --oneline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 dirty="0"/>
              <a:t>Showing commits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625641" y="2145756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lang="pt-BR" i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filename.txt</a:t>
            </a: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8"/>
          <p:cNvSpPr txBox="1">
            <a:spLocks noGrp="1"/>
          </p:cNvSpPr>
          <p:nvPr>
            <p:ph type="ctrTitle"/>
          </p:nvPr>
        </p:nvSpPr>
        <p:spPr>
          <a:xfrm>
            <a:off x="625641" y="935255"/>
            <a:ext cx="11341769" cy="12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4000"/>
              <a:buFont typeface="Calibri"/>
              <a:buNone/>
            </a:pPr>
            <a:r>
              <a:rPr lang="pt-BR"/>
              <a:t>Reverting changes (in HEAD)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GIT Avançado</a:t>
            </a:r>
          </a:p>
          <a:p>
            <a:pPr algn="ctr"/>
            <a:r>
              <a:rPr lang="pt-BR" sz="2800" i="1" dirty="0">
                <a:solidFill>
                  <a:srgbClr val="FFFF00"/>
                </a:solidFill>
                <a:latin typeface="Candara" panose="020E0502030303020204" pitchFamily="34" charset="0"/>
              </a:rPr>
              <a:t>branch model...</a:t>
            </a:r>
          </a:p>
          <a:p>
            <a:pPr algn="ctr"/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3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54AED0A-FDC0-414B-A424-46CB149386BB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4D2C6B-B41F-422F-9532-8433A7E6BC93}"/>
              </a:ext>
            </a:extLst>
          </p:cNvPr>
          <p:cNvCxnSpPr/>
          <p:nvPr/>
        </p:nvCxnSpPr>
        <p:spPr>
          <a:xfrm>
            <a:off x="30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3B3BB84-62F2-4628-BD9E-9C001986DA30}"/>
              </a:ext>
            </a:extLst>
          </p:cNvPr>
          <p:cNvCxnSpPr/>
          <p:nvPr/>
        </p:nvCxnSpPr>
        <p:spPr>
          <a:xfrm>
            <a:off x="48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980AD8-6DE7-479B-A383-50F6BA05F953}"/>
              </a:ext>
            </a:extLst>
          </p:cNvPr>
          <p:cNvCxnSpPr/>
          <p:nvPr/>
        </p:nvCxnSpPr>
        <p:spPr>
          <a:xfrm>
            <a:off x="6616404" y="4281049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2A7B45-92F4-400E-9FE5-3A4F96E6DA07}"/>
              </a:ext>
            </a:extLst>
          </p:cNvPr>
          <p:cNvSpPr txBox="1"/>
          <p:nvPr/>
        </p:nvSpPr>
        <p:spPr>
          <a:xfrm>
            <a:off x="8571347" y="4071758"/>
            <a:ext cx="94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E3E2501-234A-4C4C-8A2D-4DDF706F3DDC}"/>
              </a:ext>
            </a:extLst>
          </p:cNvPr>
          <p:cNvGrpSpPr/>
          <p:nvPr/>
        </p:nvGrpSpPr>
        <p:grpSpPr>
          <a:xfrm>
            <a:off x="714948" y="4735033"/>
            <a:ext cx="996107" cy="940677"/>
            <a:chOff x="714948" y="4735033"/>
            <a:chExt cx="996107" cy="940677"/>
          </a:xfrm>
        </p:grpSpPr>
        <p:sp>
          <p:nvSpPr>
            <p:cNvPr id="25" name="Seta: para Cima 24">
              <a:extLst>
                <a:ext uri="{FF2B5EF4-FFF2-40B4-BE49-F238E27FC236}">
                  <a16:creationId xmlns:a16="http://schemas.microsoft.com/office/drawing/2014/main" id="{A01BEF60-49C2-4177-969F-57F4226C96E8}"/>
                </a:ext>
              </a:extLst>
            </p:cNvPr>
            <p:cNvSpPr/>
            <p:nvPr/>
          </p:nvSpPr>
          <p:spPr>
            <a:xfrm>
              <a:off x="943002" y="4735033"/>
              <a:ext cx="540000" cy="54000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EA4427B-5331-43DB-B6F3-C3CDF1484508}"/>
                </a:ext>
              </a:extLst>
            </p:cNvPr>
            <p:cNvSpPr txBox="1"/>
            <p:nvPr/>
          </p:nvSpPr>
          <p:spPr>
            <a:xfrm>
              <a:off x="714948" y="5275600"/>
              <a:ext cx="996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commit</a:t>
              </a:r>
              <a:endParaRPr lang="en-US" sz="20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CC372FF-5BDF-4BE9-907E-FE94B43A5B65}"/>
              </a:ext>
            </a:extLst>
          </p:cNvPr>
          <p:cNvGrpSpPr/>
          <p:nvPr/>
        </p:nvGrpSpPr>
        <p:grpSpPr>
          <a:xfrm>
            <a:off x="2518350" y="4735033"/>
            <a:ext cx="996107" cy="940677"/>
            <a:chOff x="714948" y="4735033"/>
            <a:chExt cx="996107" cy="940677"/>
          </a:xfrm>
        </p:grpSpPr>
        <p:sp>
          <p:nvSpPr>
            <p:cNvPr id="28" name="Seta: para Cima 27">
              <a:extLst>
                <a:ext uri="{FF2B5EF4-FFF2-40B4-BE49-F238E27FC236}">
                  <a16:creationId xmlns:a16="http://schemas.microsoft.com/office/drawing/2014/main" id="{5E10290D-0B5F-4C73-A77C-31E1FA9906AE}"/>
                </a:ext>
              </a:extLst>
            </p:cNvPr>
            <p:cNvSpPr/>
            <p:nvPr/>
          </p:nvSpPr>
          <p:spPr>
            <a:xfrm>
              <a:off x="943002" y="4735033"/>
              <a:ext cx="540000" cy="54000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D105A12-7178-4423-B061-CE733BA07288}"/>
                </a:ext>
              </a:extLst>
            </p:cNvPr>
            <p:cNvSpPr txBox="1"/>
            <p:nvPr/>
          </p:nvSpPr>
          <p:spPr>
            <a:xfrm>
              <a:off x="714948" y="5275600"/>
              <a:ext cx="996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commit</a:t>
              </a:r>
              <a:endParaRPr lang="en-US" sz="20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9229D7-65F1-497E-A978-A4061898AB85}"/>
              </a:ext>
            </a:extLst>
          </p:cNvPr>
          <p:cNvGrpSpPr/>
          <p:nvPr/>
        </p:nvGrpSpPr>
        <p:grpSpPr>
          <a:xfrm>
            <a:off x="4321752" y="4735033"/>
            <a:ext cx="996107" cy="940677"/>
            <a:chOff x="714948" y="4735033"/>
            <a:chExt cx="996107" cy="940677"/>
          </a:xfrm>
        </p:grpSpPr>
        <p:sp>
          <p:nvSpPr>
            <p:cNvPr id="31" name="Seta: para Cima 30">
              <a:extLst>
                <a:ext uri="{FF2B5EF4-FFF2-40B4-BE49-F238E27FC236}">
                  <a16:creationId xmlns:a16="http://schemas.microsoft.com/office/drawing/2014/main" id="{8EAF8ABD-92E4-4C8D-88BF-49D173486D05}"/>
                </a:ext>
              </a:extLst>
            </p:cNvPr>
            <p:cNvSpPr/>
            <p:nvPr/>
          </p:nvSpPr>
          <p:spPr>
            <a:xfrm>
              <a:off x="943002" y="4735033"/>
              <a:ext cx="540000" cy="54000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FE56870-7B2A-434D-AB9B-28CF32BA9B84}"/>
                </a:ext>
              </a:extLst>
            </p:cNvPr>
            <p:cNvSpPr txBox="1"/>
            <p:nvPr/>
          </p:nvSpPr>
          <p:spPr>
            <a:xfrm>
              <a:off x="714948" y="5275600"/>
              <a:ext cx="996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commit</a:t>
              </a:r>
              <a:endParaRPr lang="en-US" sz="200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65A94AA-9061-4821-B061-E192C8F051D5}"/>
              </a:ext>
            </a:extLst>
          </p:cNvPr>
          <p:cNvGrpSpPr/>
          <p:nvPr/>
        </p:nvGrpSpPr>
        <p:grpSpPr>
          <a:xfrm>
            <a:off x="6125154" y="4735033"/>
            <a:ext cx="996107" cy="940677"/>
            <a:chOff x="714948" y="4735033"/>
            <a:chExt cx="996107" cy="940677"/>
          </a:xfrm>
        </p:grpSpPr>
        <p:sp>
          <p:nvSpPr>
            <p:cNvPr id="34" name="Seta: para Cima 33">
              <a:extLst>
                <a:ext uri="{FF2B5EF4-FFF2-40B4-BE49-F238E27FC236}">
                  <a16:creationId xmlns:a16="http://schemas.microsoft.com/office/drawing/2014/main" id="{1BEE5B86-2AF2-441F-8DAB-7B520008F42B}"/>
                </a:ext>
              </a:extLst>
            </p:cNvPr>
            <p:cNvSpPr/>
            <p:nvPr/>
          </p:nvSpPr>
          <p:spPr>
            <a:xfrm>
              <a:off x="943002" y="4735033"/>
              <a:ext cx="540000" cy="54000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9F8DA3D-3E1C-44F0-AA5A-670A45CC8FBC}"/>
                </a:ext>
              </a:extLst>
            </p:cNvPr>
            <p:cNvSpPr txBox="1"/>
            <p:nvPr/>
          </p:nvSpPr>
          <p:spPr>
            <a:xfrm>
              <a:off x="714948" y="5275600"/>
              <a:ext cx="996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commit</a:t>
              </a:r>
              <a:endParaRPr lang="en-US" sz="200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21AF120-84BC-472F-802A-02A9271BDFF4}"/>
              </a:ext>
            </a:extLst>
          </p:cNvPr>
          <p:cNvGrpSpPr/>
          <p:nvPr/>
        </p:nvGrpSpPr>
        <p:grpSpPr>
          <a:xfrm>
            <a:off x="7928556" y="4735033"/>
            <a:ext cx="996107" cy="940677"/>
            <a:chOff x="714948" y="4735033"/>
            <a:chExt cx="996107" cy="940677"/>
          </a:xfrm>
        </p:grpSpPr>
        <p:sp>
          <p:nvSpPr>
            <p:cNvPr id="37" name="Seta: para Cima 36">
              <a:extLst>
                <a:ext uri="{FF2B5EF4-FFF2-40B4-BE49-F238E27FC236}">
                  <a16:creationId xmlns:a16="http://schemas.microsoft.com/office/drawing/2014/main" id="{BFB582C7-3618-4814-8F5B-17764241094B}"/>
                </a:ext>
              </a:extLst>
            </p:cNvPr>
            <p:cNvSpPr/>
            <p:nvPr/>
          </p:nvSpPr>
          <p:spPr>
            <a:xfrm>
              <a:off x="943002" y="4735033"/>
              <a:ext cx="540000" cy="54000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6A209A0-C0BC-4D94-984B-996639F1B6CC}"/>
                </a:ext>
              </a:extLst>
            </p:cNvPr>
            <p:cNvSpPr txBox="1"/>
            <p:nvPr/>
          </p:nvSpPr>
          <p:spPr>
            <a:xfrm>
              <a:off x="714948" y="5275600"/>
              <a:ext cx="996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/>
                <a:t>commit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01535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54AED0A-FDC0-414B-A424-46CB149386BB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4D2C6B-B41F-422F-9532-8433A7E6BC93}"/>
              </a:ext>
            </a:extLst>
          </p:cNvPr>
          <p:cNvCxnSpPr/>
          <p:nvPr/>
        </p:nvCxnSpPr>
        <p:spPr>
          <a:xfrm>
            <a:off x="30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3B3BB84-62F2-4628-BD9E-9C001986DA30}"/>
              </a:ext>
            </a:extLst>
          </p:cNvPr>
          <p:cNvCxnSpPr/>
          <p:nvPr/>
        </p:nvCxnSpPr>
        <p:spPr>
          <a:xfrm>
            <a:off x="48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47AB2D-E69C-49B8-8879-EA56B5861027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45558DE-A876-4C53-AB0E-1DE3DDDB03F7}"/>
              </a:ext>
            </a:extLst>
          </p:cNvPr>
          <p:cNvCxnSpPr/>
          <p:nvPr/>
        </p:nvCxnSpPr>
        <p:spPr>
          <a:xfrm>
            <a:off x="4296000" y="3003639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434C316-98DE-405A-B517-016460C47AB6}"/>
              </a:ext>
            </a:extLst>
          </p:cNvPr>
          <p:cNvCxnSpPr>
            <a:cxnSpLocks/>
          </p:cNvCxnSpPr>
          <p:nvPr/>
        </p:nvCxnSpPr>
        <p:spPr>
          <a:xfrm rot="2700000">
            <a:off x="4559605" y="4912828"/>
            <a:ext cx="180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481E54C-C18B-4B79-BE2B-CF7624941DAE}"/>
              </a:ext>
            </a:extLst>
          </p:cNvPr>
          <p:cNvCxnSpPr/>
          <p:nvPr/>
        </p:nvCxnSpPr>
        <p:spPr>
          <a:xfrm>
            <a:off x="6096000" y="5549225"/>
            <a:ext cx="180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980AD8-6DE7-479B-A383-50F6BA05F953}"/>
              </a:ext>
            </a:extLst>
          </p:cNvPr>
          <p:cNvCxnSpPr/>
          <p:nvPr/>
        </p:nvCxnSpPr>
        <p:spPr>
          <a:xfrm>
            <a:off x="6616404" y="4281049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2A7B45-92F4-400E-9FE5-3A4F96E6DA07}"/>
              </a:ext>
            </a:extLst>
          </p:cNvPr>
          <p:cNvSpPr txBox="1"/>
          <p:nvPr/>
        </p:nvSpPr>
        <p:spPr>
          <a:xfrm>
            <a:off x="8571347" y="4071758"/>
            <a:ext cx="9416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AF7C5F-69C9-43FE-A8DD-333BA69DFEA5}"/>
              </a:ext>
            </a:extLst>
          </p:cNvPr>
          <p:cNvSpPr txBox="1"/>
          <p:nvPr/>
        </p:nvSpPr>
        <p:spPr>
          <a:xfrm>
            <a:off x="6257639" y="2803583"/>
            <a:ext cx="252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1D8AE2-BE6F-466D-9318-DDA649B67A4D}"/>
              </a:ext>
            </a:extLst>
          </p:cNvPr>
          <p:cNvSpPr txBox="1"/>
          <p:nvPr/>
        </p:nvSpPr>
        <p:spPr>
          <a:xfrm>
            <a:off x="8059009" y="5339933"/>
            <a:ext cx="2398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6">
                    <a:lumMod val="75000"/>
                  </a:schemeClr>
                </a:solidFill>
              </a:rPr>
              <a:t>RefactoringDateUtil 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56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F445B37-FB8B-4243-A76D-0106A80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7"/>
            <a:ext cx="10515600" cy="4351338"/>
          </a:xfrm>
        </p:spPr>
        <p:txBody>
          <a:bodyPr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-b Bug#1_QueryTimeout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Creating and changing to a new Branch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D04BE16-A727-48F3-844F-F84C52DA9516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2FACB9-5A3C-4269-B36B-4B6FF7025517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366DE1-8449-427C-84A7-C2CCA63599EF}"/>
              </a:ext>
            </a:extLst>
          </p:cNvPr>
          <p:cNvSpPr txBox="1"/>
          <p:nvPr/>
        </p:nvSpPr>
        <p:spPr>
          <a:xfrm>
            <a:off x="4456557" y="2803583"/>
            <a:ext cx="252460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62AF4D-46F4-41E6-A9B4-EBCB5F2DB888}"/>
              </a:ext>
            </a:extLst>
          </p:cNvPr>
          <p:cNvSpPr txBox="1"/>
          <p:nvPr/>
        </p:nvSpPr>
        <p:spPr>
          <a:xfrm>
            <a:off x="3195759" y="4071758"/>
            <a:ext cx="94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5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1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63976-CFBC-460B-A591-718D1DA6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44" y="1572124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572B46-1AF2-47E5-A271-7EA7989B4C71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1F5E0D84-1A8B-4E4E-A9E4-C5421652FC7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F445B37-FB8B-4243-A76D-0106A80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590"/>
            <a:ext cx="10515600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Bug#1_QueryTimeout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master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Listing the branchs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D04BE16-A727-48F3-844F-F84C52DA9516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2FACB9-5A3C-4269-B36B-4B6FF7025517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366DE1-8449-427C-84A7-C2CCA63599EF}"/>
              </a:ext>
            </a:extLst>
          </p:cNvPr>
          <p:cNvSpPr txBox="1"/>
          <p:nvPr/>
        </p:nvSpPr>
        <p:spPr>
          <a:xfrm>
            <a:off x="4456557" y="2803583"/>
            <a:ext cx="254383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62AF4D-46F4-41E6-A9B4-EBCB5F2DB888}"/>
              </a:ext>
            </a:extLst>
          </p:cNvPr>
          <p:cNvSpPr txBox="1"/>
          <p:nvPr/>
        </p:nvSpPr>
        <p:spPr>
          <a:xfrm>
            <a:off x="3195759" y="4071758"/>
            <a:ext cx="94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1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F445B37-FB8B-4243-A76D-0106A80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346"/>
            <a:ext cx="10515600" cy="4351338"/>
          </a:xfrm>
        </p:spPr>
        <p:txBody>
          <a:bodyPr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Changing the branch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D04BE16-A727-48F3-844F-F84C52DA9516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2FACB9-5A3C-4269-B36B-4B6FF7025517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366DE1-8449-427C-84A7-C2CCA63599EF}"/>
              </a:ext>
            </a:extLst>
          </p:cNvPr>
          <p:cNvSpPr txBox="1"/>
          <p:nvPr/>
        </p:nvSpPr>
        <p:spPr>
          <a:xfrm>
            <a:off x="4456557" y="2803583"/>
            <a:ext cx="254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62AF4D-46F4-41E6-A9B4-EBCB5F2DB888}"/>
              </a:ext>
            </a:extLst>
          </p:cNvPr>
          <p:cNvSpPr txBox="1"/>
          <p:nvPr/>
        </p:nvSpPr>
        <p:spPr>
          <a:xfrm>
            <a:off x="3195759" y="4071758"/>
            <a:ext cx="9416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90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F445B37-FB8B-4243-A76D-0106A80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8"/>
            <a:ext cx="10515600" cy="3971494"/>
          </a:xfrm>
        </p:spPr>
        <p:txBody>
          <a:bodyPr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-d Bug#1_QueryTimeout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Deleted branch Bug#1_QueryTimeout (was 2f3f40c).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Deleting a branch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D04BE16-A727-48F3-844F-F84C52DA9516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2FACB9-5A3C-4269-B36B-4B6FF7025517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366DE1-8449-427C-84A7-C2CCA63599EF}"/>
              </a:ext>
            </a:extLst>
          </p:cNvPr>
          <p:cNvSpPr txBox="1"/>
          <p:nvPr/>
        </p:nvSpPr>
        <p:spPr>
          <a:xfrm>
            <a:off x="4456557" y="2803583"/>
            <a:ext cx="254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62AF4D-46F4-41E6-A9B4-EBCB5F2DB888}"/>
              </a:ext>
            </a:extLst>
          </p:cNvPr>
          <p:cNvSpPr txBox="1"/>
          <p:nvPr/>
        </p:nvSpPr>
        <p:spPr>
          <a:xfrm>
            <a:off x="3195759" y="4071758"/>
            <a:ext cx="9416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6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Conteúdo 1">
            <a:extLst>
              <a:ext uri="{FF2B5EF4-FFF2-40B4-BE49-F238E27FC236}">
                <a16:creationId xmlns:a16="http://schemas.microsoft.com/office/drawing/2014/main" id="{039EF554-9A17-4AEA-A796-FAB07EF0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2190146"/>
            <a:ext cx="11341769" cy="4206918"/>
          </a:xfrm>
        </p:spPr>
        <p:txBody>
          <a:bodyPr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Bug#1_QueryTimeout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Merging branches (to master)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4B31B9-98D7-42E2-A400-1C42B2A0D0D4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4360BCD-9A96-43D5-8757-A6C105CC35A2}"/>
              </a:ext>
            </a:extLst>
          </p:cNvPr>
          <p:cNvCxnSpPr/>
          <p:nvPr/>
        </p:nvCxnSpPr>
        <p:spPr>
          <a:xfrm>
            <a:off x="30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57D2AAE-8355-4A0F-B1E9-2F88E23A5775}"/>
              </a:ext>
            </a:extLst>
          </p:cNvPr>
          <p:cNvCxnSpPr/>
          <p:nvPr/>
        </p:nvCxnSpPr>
        <p:spPr>
          <a:xfrm>
            <a:off x="48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BF178CD-4A04-4808-845C-D4F03812399A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5773E7-0596-458E-842B-37042D83A43D}"/>
              </a:ext>
            </a:extLst>
          </p:cNvPr>
          <p:cNvCxnSpPr/>
          <p:nvPr/>
        </p:nvCxnSpPr>
        <p:spPr>
          <a:xfrm>
            <a:off x="4296000" y="3003639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E1154C-75D4-4022-9E4F-30632E655A93}"/>
              </a:ext>
            </a:extLst>
          </p:cNvPr>
          <p:cNvSpPr txBox="1"/>
          <p:nvPr/>
        </p:nvSpPr>
        <p:spPr>
          <a:xfrm>
            <a:off x="6788735" y="4071758"/>
            <a:ext cx="9416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4F2174-7E5C-400C-A2D1-258C8747CB2F}"/>
              </a:ext>
            </a:extLst>
          </p:cNvPr>
          <p:cNvSpPr txBox="1"/>
          <p:nvPr/>
        </p:nvSpPr>
        <p:spPr>
          <a:xfrm>
            <a:off x="6257639" y="2803583"/>
            <a:ext cx="252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51A1E57A-A148-4CDB-BE42-B412461A3C17}"/>
              </a:ext>
            </a:extLst>
          </p:cNvPr>
          <p:cNvSpPr/>
          <p:nvPr/>
        </p:nvSpPr>
        <p:spPr>
          <a:xfrm rot="9373320">
            <a:off x="6090217" y="3190036"/>
            <a:ext cx="540000" cy="900000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0DEB6800-1424-4714-886D-7F4AFDC4AE34}"/>
              </a:ext>
            </a:extLst>
          </p:cNvPr>
          <p:cNvSpPr/>
          <p:nvPr/>
        </p:nvSpPr>
        <p:spPr>
          <a:xfrm rot="-5400000">
            <a:off x="8048735" y="3821813"/>
            <a:ext cx="540000" cy="900000"/>
          </a:xfrm>
          <a:prstGeom prst="up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345238-186E-465B-B71E-B5D3502E91F7}"/>
              </a:ext>
            </a:extLst>
          </p:cNvPr>
          <p:cNvSpPr/>
          <p:nvPr/>
        </p:nvSpPr>
        <p:spPr>
          <a:xfrm>
            <a:off x="8210550" y="405581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</a:t>
            </a:r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64E751D-DF26-46BE-99A7-D60E8FE7FBBC}"/>
              </a:ext>
            </a:extLst>
          </p:cNvPr>
          <p:cNvSpPr/>
          <p:nvPr/>
        </p:nvSpPr>
        <p:spPr>
          <a:xfrm>
            <a:off x="6096000" y="3319424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4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Conteúdo 1">
            <a:extLst>
              <a:ext uri="{FF2B5EF4-FFF2-40B4-BE49-F238E27FC236}">
                <a16:creationId xmlns:a16="http://schemas.microsoft.com/office/drawing/2014/main" id="{039EF554-9A17-4AEA-A796-FAB07EF0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2243411"/>
            <a:ext cx="11341769" cy="4206918"/>
          </a:xfrm>
        </p:spPr>
        <p:txBody>
          <a:bodyPr/>
          <a:lstStyle/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Bug#1_QueryTimeout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master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Merging branches (from master)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4B31B9-98D7-42E2-A400-1C42B2A0D0D4}"/>
              </a:ext>
            </a:extLst>
          </p:cNvPr>
          <p:cNvCxnSpPr/>
          <p:nvPr/>
        </p:nvCxnSpPr>
        <p:spPr>
          <a:xfrm>
            <a:off x="12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4360BCD-9A96-43D5-8757-A6C105CC35A2}"/>
              </a:ext>
            </a:extLst>
          </p:cNvPr>
          <p:cNvCxnSpPr/>
          <p:nvPr/>
        </p:nvCxnSpPr>
        <p:spPr>
          <a:xfrm>
            <a:off x="30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57D2AAE-8355-4A0F-B1E9-2F88E23A5775}"/>
              </a:ext>
            </a:extLst>
          </p:cNvPr>
          <p:cNvCxnSpPr/>
          <p:nvPr/>
        </p:nvCxnSpPr>
        <p:spPr>
          <a:xfrm>
            <a:off x="4816404" y="4276431"/>
            <a:ext cx="180000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BF178CD-4A04-4808-845C-D4F03812399A}"/>
              </a:ext>
            </a:extLst>
          </p:cNvPr>
          <p:cNvCxnSpPr>
            <a:cxnSpLocks/>
          </p:cNvCxnSpPr>
          <p:nvPr/>
        </p:nvCxnSpPr>
        <p:spPr>
          <a:xfrm rot="-2700000">
            <a:off x="2752800" y="3640036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5773E7-0596-458E-842B-37042D83A43D}"/>
              </a:ext>
            </a:extLst>
          </p:cNvPr>
          <p:cNvCxnSpPr/>
          <p:nvPr/>
        </p:nvCxnSpPr>
        <p:spPr>
          <a:xfrm>
            <a:off x="4296000" y="3003639"/>
            <a:ext cx="18000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E1154C-75D4-4022-9E4F-30632E655A93}"/>
              </a:ext>
            </a:extLst>
          </p:cNvPr>
          <p:cNvSpPr txBox="1"/>
          <p:nvPr/>
        </p:nvSpPr>
        <p:spPr>
          <a:xfrm>
            <a:off x="6788735" y="4071758"/>
            <a:ext cx="94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</a:rPr>
              <a:t>master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4F2174-7E5C-400C-A2D1-258C8747CB2F}"/>
              </a:ext>
            </a:extLst>
          </p:cNvPr>
          <p:cNvSpPr txBox="1"/>
          <p:nvPr/>
        </p:nvSpPr>
        <p:spPr>
          <a:xfrm>
            <a:off x="6257639" y="2803583"/>
            <a:ext cx="252460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2"/>
                </a:solidFill>
              </a:rPr>
              <a:t>Bug#1_QueryTimeout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51A1E57A-A148-4CDB-BE42-B412461A3C17}"/>
              </a:ext>
            </a:extLst>
          </p:cNvPr>
          <p:cNvSpPr/>
          <p:nvPr/>
        </p:nvSpPr>
        <p:spPr>
          <a:xfrm rot="20203517">
            <a:off x="6090217" y="3190036"/>
            <a:ext cx="540000" cy="900000"/>
          </a:xfrm>
          <a:prstGeom prst="up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0DEB6800-1424-4714-886D-7F4AFDC4AE34}"/>
              </a:ext>
            </a:extLst>
          </p:cNvPr>
          <p:cNvSpPr/>
          <p:nvPr/>
        </p:nvSpPr>
        <p:spPr>
          <a:xfrm rot="-5400000">
            <a:off x="9086960" y="2593088"/>
            <a:ext cx="540000" cy="900000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345238-186E-465B-B71E-B5D3502E91F7}"/>
              </a:ext>
            </a:extLst>
          </p:cNvPr>
          <p:cNvSpPr/>
          <p:nvPr/>
        </p:nvSpPr>
        <p:spPr>
          <a:xfrm>
            <a:off x="9248775" y="2827088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</a:t>
            </a:r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64E751D-DF26-46BE-99A7-D60E8FE7FBBC}"/>
              </a:ext>
            </a:extLst>
          </p:cNvPr>
          <p:cNvSpPr/>
          <p:nvPr/>
        </p:nvSpPr>
        <p:spPr>
          <a:xfrm>
            <a:off x="6181725" y="3519449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2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1468B-14DC-4DA3-B78F-77D51D70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543AD1E-693D-4789-B7E9-616CBFF04B17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BBF73B4-A120-49FE-8535-F7ED163BF9DD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6396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3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90C03-BCD4-48AF-AB08-EB26AEEA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F3DC5B4-70A0-4919-9A6C-BD93D64AB8E7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72EE51FF-309B-43FA-ACAD-A12009782A1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3221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4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F98AC-294B-41FA-90FA-2D656F34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0D8A059-150F-402D-A55A-D34A29CB32A3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E2B61F65-0A8F-43D5-A9E8-E5A41297051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98544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5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22D3-5DD6-48E2-8549-9C06E94D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9DB0013-8E0D-4E64-8406-026FB13301DB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5D4D0D17-E5D1-4C7C-8BE1-593FEE7838E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58551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Passo 6 de 17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3DC0E-5739-4405-A2C4-F2D9A3E9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1562633"/>
            <a:ext cx="4753638" cy="373432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18741D5-11EF-45C7-A0A6-4B5EABC143D6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74909DD3-F94D-4E6F-A229-7797CDCA514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2037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626</Words>
  <Application>Microsoft Office PowerPoint</Application>
  <PresentationFormat>Widescreen</PresentationFormat>
  <Paragraphs>235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Candara</vt:lpstr>
      <vt:lpstr>Consolas</vt:lpstr>
      <vt:lpstr>Courier New</vt:lpstr>
      <vt:lpstr>Noto Sans Symbols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GIT</vt:lpstr>
      <vt:lpstr>CVS x GIT</vt:lpstr>
      <vt:lpstr>GIT :: Repositories</vt:lpstr>
      <vt:lpstr>GIT :: Internal Local Repository</vt:lpstr>
      <vt:lpstr>GIT :: Repositories</vt:lpstr>
      <vt:lpstr>GIT :: Open Services</vt:lpstr>
      <vt:lpstr>PowerPoint Presentation</vt:lpstr>
      <vt:lpstr>1) Desktop Setup</vt:lpstr>
      <vt:lpstr>2) Bitbucket Setup</vt:lpstr>
      <vt:lpstr>3) Clone the project</vt:lpstr>
      <vt:lpstr>4) Commit the changes</vt:lpstr>
      <vt:lpstr>GIT Basic Operations</vt:lpstr>
      <vt:lpstr>Showing status</vt:lpstr>
      <vt:lpstr>Showing commits</vt:lpstr>
      <vt:lpstr>Reverting changes (in HEAD)</vt:lpstr>
      <vt:lpstr>PowerPoint Presentation</vt:lpstr>
      <vt:lpstr>PowerPoint Presentation</vt:lpstr>
      <vt:lpstr>PowerPoint Presentation</vt:lpstr>
      <vt:lpstr>Creating and changing to a new Branch</vt:lpstr>
      <vt:lpstr>Listing the branchs</vt:lpstr>
      <vt:lpstr>Changing the branch</vt:lpstr>
      <vt:lpstr>Deleting a branch</vt:lpstr>
      <vt:lpstr>Merging branches (to master)</vt:lpstr>
      <vt:lpstr>Merging branches (from master)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138</cp:revision>
  <dcterms:created xsi:type="dcterms:W3CDTF">2017-03-24T14:48:15Z</dcterms:created>
  <dcterms:modified xsi:type="dcterms:W3CDTF">2022-10-10T10:47:22Z</dcterms:modified>
</cp:coreProperties>
</file>