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2"/>
  </p:notesMasterIdLst>
  <p:sldIdLst>
    <p:sldId id="502" r:id="rId2"/>
    <p:sldId id="672" r:id="rId3"/>
    <p:sldId id="558" r:id="rId4"/>
    <p:sldId id="435" r:id="rId5"/>
    <p:sldId id="561" r:id="rId6"/>
    <p:sldId id="621" r:id="rId7"/>
    <p:sldId id="622" r:id="rId8"/>
    <p:sldId id="623" r:id="rId9"/>
    <p:sldId id="624" r:id="rId10"/>
    <p:sldId id="654" r:id="rId11"/>
    <p:sldId id="620" r:id="rId12"/>
    <p:sldId id="625" r:id="rId13"/>
    <p:sldId id="562" r:id="rId14"/>
    <p:sldId id="560" r:id="rId15"/>
    <p:sldId id="569" r:id="rId16"/>
    <p:sldId id="581" r:id="rId17"/>
    <p:sldId id="579" r:id="rId18"/>
    <p:sldId id="584" r:id="rId19"/>
    <p:sldId id="580" r:id="rId20"/>
    <p:sldId id="563" r:id="rId21"/>
    <p:sldId id="639" r:id="rId22"/>
    <p:sldId id="566" r:id="rId23"/>
    <p:sldId id="640" r:id="rId24"/>
    <p:sldId id="564" r:id="rId25"/>
    <p:sldId id="643" r:id="rId26"/>
    <p:sldId id="642" r:id="rId27"/>
    <p:sldId id="641" r:id="rId28"/>
    <p:sldId id="644" r:id="rId29"/>
    <p:sldId id="565" r:id="rId30"/>
    <p:sldId id="645" r:id="rId31"/>
    <p:sldId id="646" r:id="rId32"/>
    <p:sldId id="673" r:id="rId33"/>
    <p:sldId id="647" r:id="rId34"/>
    <p:sldId id="614" r:id="rId35"/>
    <p:sldId id="653" r:id="rId36"/>
    <p:sldId id="571" r:id="rId37"/>
    <p:sldId id="572" r:id="rId38"/>
    <p:sldId id="574" r:id="rId39"/>
    <p:sldId id="575" r:id="rId40"/>
    <p:sldId id="582" r:id="rId41"/>
    <p:sldId id="576" r:id="rId42"/>
    <p:sldId id="577" r:id="rId43"/>
    <p:sldId id="628" r:id="rId44"/>
    <p:sldId id="330" r:id="rId45"/>
    <p:sldId id="333" r:id="rId46"/>
    <p:sldId id="316" r:id="rId47"/>
    <p:sldId id="611" r:id="rId48"/>
    <p:sldId id="612" r:id="rId49"/>
    <p:sldId id="585" r:id="rId50"/>
    <p:sldId id="586" r:id="rId51"/>
    <p:sldId id="588" r:id="rId52"/>
    <p:sldId id="587" r:id="rId53"/>
    <p:sldId id="629" r:id="rId54"/>
    <p:sldId id="607" r:id="rId55"/>
    <p:sldId id="608" r:id="rId56"/>
    <p:sldId id="609" r:id="rId57"/>
    <p:sldId id="610" r:id="rId58"/>
    <p:sldId id="634" r:id="rId59"/>
    <p:sldId id="635" r:id="rId60"/>
    <p:sldId id="648" r:id="rId61"/>
    <p:sldId id="617" r:id="rId62"/>
    <p:sldId id="651" r:id="rId63"/>
    <p:sldId id="337" r:id="rId64"/>
    <p:sldId id="590" r:id="rId65"/>
    <p:sldId id="636" r:id="rId66"/>
    <p:sldId id="649" r:id="rId67"/>
    <p:sldId id="650" r:id="rId68"/>
    <p:sldId id="591" r:id="rId69"/>
    <p:sldId id="592" r:id="rId70"/>
    <p:sldId id="637" r:id="rId71"/>
    <p:sldId id="594" r:id="rId72"/>
    <p:sldId id="593" r:id="rId73"/>
    <p:sldId id="615" r:id="rId74"/>
    <p:sldId id="596" r:id="rId75"/>
    <p:sldId id="652" r:id="rId76"/>
    <p:sldId id="662" r:id="rId77"/>
    <p:sldId id="655" r:id="rId78"/>
    <p:sldId id="659" r:id="rId79"/>
    <p:sldId id="660" r:id="rId80"/>
    <p:sldId id="661" r:id="rId81"/>
    <p:sldId id="663" r:id="rId82"/>
    <p:sldId id="664" r:id="rId83"/>
    <p:sldId id="665" r:id="rId84"/>
    <p:sldId id="666" r:id="rId85"/>
    <p:sldId id="667" r:id="rId86"/>
    <p:sldId id="657" r:id="rId87"/>
    <p:sldId id="348" r:id="rId88"/>
    <p:sldId id="619" r:id="rId89"/>
    <p:sldId id="349" r:id="rId90"/>
    <p:sldId id="638" r:id="rId91"/>
    <p:sldId id="295" r:id="rId92"/>
    <p:sldId id="350" r:id="rId93"/>
    <p:sldId id="346" r:id="rId94"/>
    <p:sldId id="597" r:id="rId95"/>
    <p:sldId id="598" r:id="rId96"/>
    <p:sldId id="568" r:id="rId97"/>
    <p:sldId id="600" r:id="rId98"/>
    <p:sldId id="601" r:id="rId99"/>
    <p:sldId id="602" r:id="rId100"/>
    <p:sldId id="658" r:id="rId101"/>
    <p:sldId id="668" r:id="rId102"/>
    <p:sldId id="669" r:id="rId103"/>
    <p:sldId id="670" r:id="rId104"/>
    <p:sldId id="671" r:id="rId105"/>
    <p:sldId id="656" r:id="rId106"/>
    <p:sldId id="605" r:id="rId107"/>
    <p:sldId id="606" r:id="rId108"/>
    <p:sldId id="604" r:id="rId109"/>
    <p:sldId id="616" r:id="rId110"/>
    <p:sldId id="262" r:id="rId1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0000FF"/>
    <a:srgbClr val="003399"/>
    <a:srgbClr val="ED7D31"/>
    <a:srgbClr val="FFF2CC"/>
    <a:srgbClr val="5B9BD5"/>
    <a:srgbClr val="4F7ACB"/>
    <a:srgbClr val="002060"/>
    <a:srgbClr val="00FF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90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9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88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035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971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437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63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638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10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70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335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9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152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880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752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249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552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515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668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077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336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580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54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64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785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894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751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24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86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7763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8515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9448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956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5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8168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62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69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166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88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89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45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6518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684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Lab JPA e Hibernate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Autor: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13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6.0</a:t>
            </a:r>
          </a:p>
        </p:txBody>
      </p:sp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i="1" dirty="0">
                <a:latin typeface="Candara" panose="020E0502030303020204" pitchFamily="34" charset="0"/>
              </a:rPr>
              <a:t>Mapeamento Objeto-Relacional</a:t>
            </a:r>
          </a:p>
          <a:p>
            <a:pPr algn="ctr"/>
            <a:r>
              <a:rPr lang="pt-BR" sz="3200" b="1" i="1" dirty="0">
                <a:solidFill>
                  <a:srgbClr val="FFFF00"/>
                </a:solidFill>
                <a:latin typeface="Candara" panose="020E0502030303020204" pitchFamily="34" charset="0"/>
              </a:rPr>
              <a:t>Moderno e elegante</a:t>
            </a:r>
            <a:endParaRPr lang="pt-PT" sz="32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3A90EB3B-DB1A-4DB0-86EB-9C899581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167" y="1809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468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Candara" panose="020E0502030303020204" pitchFamily="34" charset="0"/>
              </a:rPr>
              <a:t>Base de testes </a:t>
            </a:r>
            <a:r>
              <a:rPr lang="en-US" sz="4400" b="1" i="1" dirty="0" err="1">
                <a:latin typeface="Candara" panose="020E0502030303020204" pitchFamily="34" charset="0"/>
              </a:rPr>
              <a:t>em</a:t>
            </a:r>
            <a:r>
              <a:rPr lang="en-US" sz="4400" b="1" i="1" dirty="0">
                <a:latin typeface="Candara" panose="020E0502030303020204" pitchFamily="34" charset="0"/>
              </a:rPr>
              <a:t> </a:t>
            </a:r>
            <a:r>
              <a:rPr lang="en-US" sz="4400" b="1" i="1" dirty="0" err="1">
                <a:latin typeface="Candara" panose="020E0502030303020204" pitchFamily="34" charset="0"/>
              </a:rPr>
              <a:t>memória</a:t>
            </a:r>
            <a:endParaRPr lang="pt-BR" sz="40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3A90EB3B-DB1A-4DB0-86EB-9C899581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167" y="1809000"/>
            <a:ext cx="900000" cy="900000"/>
          </a:xfrm>
          <a:prstGeom prst="rect">
            <a:avLst/>
          </a:prstGeom>
        </p:spPr>
      </p:pic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540D7F2B-AD7E-421A-B306-9C98C31571A5}"/>
              </a:ext>
            </a:extLst>
          </p:cNvPr>
          <p:cNvSpPr/>
          <p:nvPr/>
        </p:nvSpPr>
        <p:spPr>
          <a:xfrm>
            <a:off x="1802167" y="752193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rgbClr val="FFFF00"/>
                </a:solidFill>
                <a:latin typeface="Candara" panose="020E0502030303020204" pitchFamily="34" charset="0"/>
              </a:rPr>
              <a:t>Tópicos</a:t>
            </a:r>
            <a:r>
              <a:rPr lang="en-US" sz="3200" i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3200" i="1" dirty="0" err="1">
                <a:solidFill>
                  <a:srgbClr val="FFFF00"/>
                </a:solidFill>
                <a:latin typeface="Candara" panose="020E0502030303020204" pitchFamily="34" charset="0"/>
              </a:rPr>
              <a:t>avançados</a:t>
            </a:r>
            <a:endParaRPr lang="en-US" sz="32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920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A7CCBCD-45DC-488C-B4B7-433ECEAC5A4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&gt;É uma boa prática usar uma base de dados pequena específica para os testes unitários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&gt;Geralmente usa-se um banco de dados em memória que “viverá” somente durante a bateria de testes. Seus dados são carregados e depois dropados.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&gt;Para configurar este banco, usa-se um arquivo </a:t>
            </a:r>
            <a:r>
              <a:rPr lang="pt-BR" u="sng" dirty="0">
                <a:solidFill>
                  <a:srgbClr val="003399"/>
                </a:solidFill>
                <a:latin typeface="Candara" panose="020E0502030303020204" pitchFamily="34" charset="0"/>
              </a:rPr>
              <a:t>.properties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próprio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&gt;Para deixar organizado, cria-se arquivo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application-test.properties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em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src/test/resources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&gt;Declara-se um script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SQL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com os dados de teste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&gt;Escrevemos as classes de teste com o profile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ativado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bg1"/>
                </a:solidFill>
                <a:latin typeface="Candara" panose="020E0502030303020204" pitchFamily="34" charset="0"/>
              </a:rPr>
              <a:t>Base de testes</a:t>
            </a:r>
          </a:p>
        </p:txBody>
      </p:sp>
    </p:spTree>
    <p:extLst>
      <p:ext uri="{BB962C8B-B14F-4D97-AF65-F5344CB8AC3E}">
        <p14:creationId xmlns:p14="http://schemas.microsoft.com/office/powerpoint/2010/main" val="1725201189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A7CCBCD-45DC-488C-B4B7-433ECEAC5A4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1) Em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src/test/resources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criar 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application-test.properties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bg1"/>
                </a:solidFill>
                <a:latin typeface="Candara" panose="020E0502030303020204" pitchFamily="34" charset="0"/>
              </a:rPr>
              <a:t>Passos para criar a Base de testes: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F4A0C-541D-48FC-AF38-03D2F17F0E84}"/>
              </a:ext>
            </a:extLst>
          </p:cNvPr>
          <p:cNvSpPr/>
          <p:nvPr/>
        </p:nvSpPr>
        <p:spPr>
          <a:xfrm>
            <a:off x="861134" y="1471056"/>
            <a:ext cx="10182687" cy="3180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# Datasource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spring.datasource.driver-class-name=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org.h2.Driver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jdbc:h2:mem:myTestDB;DB_CLOSE_DELAY=-1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spring.datasource.username=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sa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spring.datasource.password=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sa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# JPA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spring.jpa.hibernate.ddl-auto=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create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spring.jpa.defer-datasource-initialization=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177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A7CCBCD-45DC-488C-B4B7-433ECEAC5A4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2)Ainda em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src/test/resources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criar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data.sql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com dados de testes</a:t>
            </a:r>
            <a:endParaRPr lang="pt-BR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bg1"/>
                </a:solidFill>
                <a:latin typeface="Candara" panose="020E0502030303020204" pitchFamily="34" charset="0"/>
              </a:rPr>
              <a:t>Passos para criar a Base de testes: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F4A0C-541D-48FC-AF38-03D2F17F0E84}"/>
              </a:ext>
            </a:extLst>
          </p:cNvPr>
          <p:cNvSpPr/>
          <p:nvPr/>
        </p:nvSpPr>
        <p:spPr>
          <a:xfrm>
            <a:off x="861134" y="1471057"/>
            <a:ext cx="10182687" cy="1957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Produto;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insert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into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Produto (id, descricao) </a:t>
            </a:r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values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(1, </a:t>
            </a:r>
            <a:r>
              <a:rPr lang="pt-BR" b="1">
                <a:solidFill>
                  <a:srgbClr val="0000FF"/>
                </a:solidFill>
                <a:latin typeface="Consolas" panose="020B0609020204030204" pitchFamily="49" charset="0"/>
              </a:rPr>
              <a:t>'Serrote'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insert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into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Produto (id, descricao) </a:t>
            </a:r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values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(2, </a:t>
            </a:r>
            <a:r>
              <a:rPr lang="pt-BR" b="1">
                <a:solidFill>
                  <a:srgbClr val="0000FF"/>
                </a:solidFill>
                <a:latin typeface="Consolas" panose="020B0609020204030204" pitchFamily="49" charset="0"/>
              </a:rPr>
              <a:t>'Martelo'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insert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into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Produto (id, descricao) </a:t>
            </a:r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values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(3, </a:t>
            </a:r>
            <a:r>
              <a:rPr lang="pt-BR" b="1">
                <a:solidFill>
                  <a:srgbClr val="0000FF"/>
                </a:solidFill>
                <a:latin typeface="Consolas" panose="020B0609020204030204" pitchFamily="49" charset="0"/>
              </a:rPr>
              <a:t>'Prego'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17046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A7CCBCD-45DC-488C-B4B7-433ECEAC5A4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3)Escrever a classe de teste:</a:t>
            </a:r>
            <a:endParaRPr lang="pt-BR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bg1"/>
                </a:solidFill>
                <a:latin typeface="Candara" panose="020E0502030303020204" pitchFamily="34" charset="0"/>
              </a:rPr>
              <a:t>Passos para criar a Base de testes: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F4A0C-541D-48FC-AF38-03D2F17F0E84}"/>
              </a:ext>
            </a:extLst>
          </p:cNvPr>
          <p:cNvSpPr/>
          <p:nvPr/>
        </p:nvSpPr>
        <p:spPr>
          <a:xfrm>
            <a:off x="861134" y="1297049"/>
            <a:ext cx="10182687" cy="5050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SpringBootTest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ActiveProfiles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"test"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ProdutoServiceTest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@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Autowired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ProdutoService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@Test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dadoIdValido_quandoInvocaBuscarPeloId_entaoProdutoRetornadoEhValido()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Long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idValido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Produto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produtoEncontrado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.buscarPeloId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idValido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produtoEncontrado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produtoEncontrado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.getDescricao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produtoEncontrado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.getDescricao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isBlank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idValido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produtoEncontrado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19197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Melhores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Práticas</a:t>
            </a:r>
            <a:endParaRPr lang="en-US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</a:rPr>
              <a:t>(JPA, Hibernate e Spring Data)</a:t>
            </a:r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3A90EB3B-DB1A-4DB0-86EB-9C899581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167" y="1809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698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MOR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*Sempre reescreva os métodos </a:t>
            </a:r>
            <a:r>
              <a:rPr lang="pt-BR" b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equals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b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hashCode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nas entitys, usando o atributo anotado com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@Id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rgbClr val="003399"/>
                </a:solidFill>
                <a:latin typeface="Candara" panose="020E0502030303020204" pitchFamily="34" charset="0"/>
              </a:rPr>
              <a:t>Melhores Práticas</a:t>
            </a:r>
          </a:p>
        </p:txBody>
      </p:sp>
    </p:spTree>
    <p:extLst>
      <p:ext uri="{BB962C8B-B14F-4D97-AF65-F5344CB8AC3E}">
        <p14:creationId xmlns:p14="http://schemas.microsoft.com/office/powerpoint/2010/main" val="3931655973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Hibernate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*De verdade, </a:t>
            </a:r>
            <a:r>
              <a:rPr lang="pt-BR" b="1" dirty="0">
                <a:solidFill>
                  <a:srgbClr val="FF0000"/>
                </a:solidFill>
                <a:latin typeface="Candara" panose="020E0502030303020204" pitchFamily="34" charset="0"/>
              </a:rPr>
              <a:t>NUNCA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use</a:t>
            </a:r>
            <a:r>
              <a:rPr lang="pt-BR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@OneToMany(fetch=FetchType.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EAGER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*Ainda que pareça simples, isolado ou irrelevante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*No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application.properties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sempre desabilitar o open-in-view: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-in-view=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false</a:t>
            </a: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rgbClr val="003399"/>
                </a:solidFill>
                <a:latin typeface="Candara" panose="020E0502030303020204" pitchFamily="34" charset="0"/>
              </a:rPr>
              <a:t>Melhores Práticas</a:t>
            </a:r>
          </a:p>
        </p:txBody>
      </p:sp>
    </p:spTree>
    <p:extLst>
      <p:ext uri="{BB962C8B-B14F-4D97-AF65-F5344CB8AC3E}">
        <p14:creationId xmlns:p14="http://schemas.microsoft.com/office/powerpoint/2010/main" val="3049015053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Spring Data e DTO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*Usamos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@Query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para declarar query personalizadas no Spring Data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*Se a query tiver algum erro de sintaxe, será lançado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erro de deployment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*A mesma pesquisa usando </a:t>
            </a:r>
            <a:r>
              <a:rPr lang="pt-BR" u="sng" dirty="0">
                <a:solidFill>
                  <a:srgbClr val="003399"/>
                </a:solidFill>
                <a:latin typeface="Candara" panose="020E0502030303020204" pitchFamily="34" charset="0"/>
              </a:rPr>
              <a:t>repository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do Spring Data: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rgbClr val="003399"/>
                </a:solidFill>
                <a:latin typeface="Candara" panose="020E0502030303020204" pitchFamily="34" charset="0"/>
              </a:rPr>
              <a:t>Melhores Práticas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68EDF-99A3-4CD0-96F0-3AE5879D7C41}"/>
              </a:ext>
            </a:extLst>
          </p:cNvPr>
          <p:cNvSpPr/>
          <p:nvPr/>
        </p:nvSpPr>
        <p:spPr>
          <a:xfrm>
            <a:off x="861134" y="2787588"/>
            <a:ext cx="10608816" cy="3595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@Repository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 err="1">
                <a:solidFill>
                  <a:srgbClr val="323F70"/>
                </a:solidFill>
                <a:latin typeface="Consolas" panose="020B0609020204030204" pitchFamily="49" charset="0"/>
              </a:rPr>
              <a:t>RelatorioRepository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 err="1">
                <a:solidFill>
                  <a:srgbClr val="323F70"/>
                </a:solidFill>
                <a:latin typeface="Consolas" panose="020B0609020204030204" pitchFamily="49" charset="0"/>
              </a:rPr>
              <a:t>JpaRepository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NotaCompraItem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Long&gt;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@Query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new 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br.inatel.labs.labjpa.dto.TotalCompradoPorFornecedorDTO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(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, sum( i.quantidade * i.valorCompraProduto )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)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from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NotaCompraItem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i.notaCompra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n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n.fornecedor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f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group by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pesquisarTotalCompradoPorFornecedor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85983467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398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Como é realizado o MOR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D12114-5797-4C98-BBAE-95466EAC7FE2}"/>
              </a:ext>
            </a:extLst>
          </p:cNvPr>
          <p:cNvSpPr/>
          <p:nvPr/>
        </p:nvSpPr>
        <p:spPr>
          <a:xfrm>
            <a:off x="816746" y="3684233"/>
            <a:ext cx="4341180" cy="23880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Candara" panose="020E0502030303020204" pitchFamily="34" charset="0"/>
              </a:rPr>
              <a:t>Mundo OO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52F6A8-DBA6-4716-BFF5-83B3CF7C8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93530"/>
              </p:ext>
            </p:extLst>
          </p:nvPr>
        </p:nvGraphicFramePr>
        <p:xfrm>
          <a:off x="1402672" y="4206609"/>
          <a:ext cx="1118586" cy="898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586">
                  <a:extLst>
                    <a:ext uri="{9D8B030D-6E8A-4147-A177-3AD203B41FA5}">
                      <a16:colId xmlns:a16="http://schemas.microsoft.com/office/drawing/2014/main" val="2654568512"/>
                    </a:ext>
                  </a:extLst>
                </a:gridCol>
              </a:tblGrid>
              <a:tr h="2993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24050"/>
                  </a:ext>
                </a:extLst>
              </a:tr>
              <a:tr h="29935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44058"/>
                  </a:ext>
                </a:extLst>
              </a:tr>
              <a:tr h="2993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6270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678D2B-9D51-4A97-BF43-AB19D175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29933"/>
              </p:ext>
            </p:extLst>
          </p:nvPr>
        </p:nvGraphicFramePr>
        <p:xfrm>
          <a:off x="3570303" y="4206609"/>
          <a:ext cx="1118586" cy="898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586">
                  <a:extLst>
                    <a:ext uri="{9D8B030D-6E8A-4147-A177-3AD203B41FA5}">
                      <a16:colId xmlns:a16="http://schemas.microsoft.com/office/drawing/2014/main" val="2654568512"/>
                    </a:ext>
                  </a:extLst>
                </a:gridCol>
              </a:tblGrid>
              <a:tr h="2993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24050"/>
                  </a:ext>
                </a:extLst>
              </a:tr>
              <a:tr h="29935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44058"/>
                  </a:ext>
                </a:extLst>
              </a:tr>
              <a:tr h="2993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62708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6BF31-1BBE-499F-994A-C79A1ED4E2A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21258" y="4655634"/>
            <a:ext cx="104904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diamond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7E27E8-6C5D-4B84-8DB5-B96528A5F9D1}"/>
              </a:ext>
            </a:extLst>
          </p:cNvPr>
          <p:cNvSpPr txBox="1"/>
          <p:nvPr/>
        </p:nvSpPr>
        <p:spPr>
          <a:xfrm>
            <a:off x="2642530" y="3785213"/>
            <a:ext cx="689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@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564B22-E3F0-4179-BBCD-FFDDAAB87834}"/>
              </a:ext>
            </a:extLst>
          </p:cNvPr>
          <p:cNvSpPr/>
          <p:nvPr/>
        </p:nvSpPr>
        <p:spPr>
          <a:xfrm>
            <a:off x="7167810" y="3684233"/>
            <a:ext cx="4341180" cy="23880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Mundo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Relacional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3A3CADD-DCDB-4EDE-BA92-D8B454619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61064"/>
              </p:ext>
            </p:extLst>
          </p:nvPr>
        </p:nvGraphicFramePr>
        <p:xfrm>
          <a:off x="7618521" y="4356284"/>
          <a:ext cx="1118586" cy="5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586">
                  <a:extLst>
                    <a:ext uri="{9D8B030D-6E8A-4147-A177-3AD203B41FA5}">
                      <a16:colId xmlns:a16="http://schemas.microsoft.com/office/drawing/2014/main" val="2654568512"/>
                    </a:ext>
                  </a:extLst>
                </a:gridCol>
              </a:tblGrid>
              <a:tr h="2993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24050"/>
                  </a:ext>
                </a:extLst>
              </a:tr>
              <a:tr h="29935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4405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E5077A7-6552-4736-BC06-38DB8935D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12665"/>
              </p:ext>
            </p:extLst>
          </p:nvPr>
        </p:nvGraphicFramePr>
        <p:xfrm>
          <a:off x="9919317" y="4356284"/>
          <a:ext cx="1118586" cy="5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586">
                  <a:extLst>
                    <a:ext uri="{9D8B030D-6E8A-4147-A177-3AD203B41FA5}">
                      <a16:colId xmlns:a16="http://schemas.microsoft.com/office/drawing/2014/main" val="2654568512"/>
                    </a:ext>
                  </a:extLst>
                </a:gridCol>
              </a:tblGrid>
              <a:tr h="2993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24050"/>
                  </a:ext>
                </a:extLst>
              </a:tr>
              <a:tr h="29935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4405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B4A813-E805-4CEE-8826-272F69C15020}"/>
              </a:ext>
            </a:extLst>
          </p:cNvPr>
          <p:cNvCxnSpPr>
            <a:cxnSpLocks/>
          </p:cNvCxnSpPr>
          <p:nvPr/>
        </p:nvCxnSpPr>
        <p:spPr>
          <a:xfrm>
            <a:off x="8737107" y="4554654"/>
            <a:ext cx="1182210" cy="22264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DDC06999-86FD-4009-8094-C38541EC340E}"/>
              </a:ext>
            </a:extLst>
          </p:cNvPr>
          <p:cNvSpPr/>
          <p:nvPr/>
        </p:nvSpPr>
        <p:spPr>
          <a:xfrm>
            <a:off x="4116000" y="920377"/>
            <a:ext cx="3960000" cy="2160000"/>
          </a:xfrm>
          <a:prstGeom prst="cloud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err="1">
                <a:latin typeface="Candara" panose="020E0502030303020204" pitchFamily="34" charset="0"/>
              </a:rPr>
              <a:t>Modelo</a:t>
            </a:r>
            <a:r>
              <a:rPr lang="en-US" sz="3200" b="1" i="1" dirty="0">
                <a:latin typeface="Candara" panose="020E0502030303020204" pitchFamily="34" charset="0"/>
              </a:rPr>
              <a:t> </a:t>
            </a:r>
            <a:r>
              <a:rPr lang="en-US" sz="3200" b="1" i="1" dirty="0" err="1">
                <a:latin typeface="Candara" panose="020E0502030303020204" pitchFamily="34" charset="0"/>
              </a:rPr>
              <a:t>abstrato</a:t>
            </a:r>
            <a:endParaRPr lang="en-US" sz="3200" b="1" i="1" dirty="0">
              <a:latin typeface="Candara" panose="020E0502030303020204" pitchFamily="34" charset="0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1771F54-8616-495C-AA9A-1BF8875153A8}"/>
              </a:ext>
            </a:extLst>
          </p:cNvPr>
          <p:cNvCxnSpPr>
            <a:stCxn id="2" idx="0"/>
            <a:endCxn id="25" idx="2"/>
          </p:cNvCxnSpPr>
          <p:nvPr/>
        </p:nvCxnSpPr>
        <p:spPr>
          <a:xfrm rot="5400000" flipH="1" flipV="1">
            <a:off x="2715881" y="2271832"/>
            <a:ext cx="1683856" cy="1140947"/>
          </a:xfrm>
          <a:prstGeom prst="curved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677BDEC-AD8A-4F63-BB6F-293433858E69}"/>
              </a:ext>
            </a:extLst>
          </p:cNvPr>
          <p:cNvCxnSpPr>
            <a:cxnSpLocks/>
            <a:stCxn id="25" idx="0"/>
            <a:endCxn id="12" idx="0"/>
          </p:cNvCxnSpPr>
          <p:nvPr/>
        </p:nvCxnSpPr>
        <p:spPr>
          <a:xfrm>
            <a:off x="8072700" y="2000377"/>
            <a:ext cx="1265700" cy="1683856"/>
          </a:xfrm>
          <a:prstGeom prst="curved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85A7554-88EE-4FF9-B1F7-7D0DD5920485}"/>
              </a:ext>
            </a:extLst>
          </p:cNvPr>
          <p:cNvSpPr txBox="1"/>
          <p:nvPr/>
        </p:nvSpPr>
        <p:spPr>
          <a:xfrm>
            <a:off x="10149228" y="2726899"/>
            <a:ext cx="694421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DML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342EC2-9986-477C-B6F6-884885DC22DF}"/>
              </a:ext>
            </a:extLst>
          </p:cNvPr>
          <p:cNvSpPr txBox="1"/>
          <p:nvPr/>
        </p:nvSpPr>
        <p:spPr>
          <a:xfrm>
            <a:off x="10138396" y="2148959"/>
            <a:ext cx="692817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DDL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B0AE80-D791-4F45-B5C2-779E9A7B935C}"/>
              </a:ext>
            </a:extLst>
          </p:cNvPr>
          <p:cNvSpPr/>
          <p:nvPr/>
        </p:nvSpPr>
        <p:spPr>
          <a:xfrm>
            <a:off x="8463624" y="2476870"/>
            <a:ext cx="1189608" cy="4873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SQL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BEF4A-379C-48F7-8090-3AB6EB8F118C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9653232" y="2379792"/>
            <a:ext cx="485164" cy="3407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54EA68-09E9-4103-ABDF-1DC954CB3B1C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9653232" y="2720552"/>
            <a:ext cx="495996" cy="23718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8719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1091583"/>
            <a:ext cx="7920000" cy="5072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Como configurar o MOR moderno e elegante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6244695" y="790108"/>
            <a:ext cx="5400000" cy="57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*JPA: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@Entity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@GeneratedValue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*Relacionamentos: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@ManyToOne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@OneToMany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@OneToOne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@ManyToMany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@Embeddable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3D85F8DD-75FE-40F2-AFF9-12F7E5525B03}"/>
              </a:ext>
            </a:extLst>
          </p:cNvPr>
          <p:cNvSpPr txBox="1">
            <a:spLocks/>
          </p:cNvSpPr>
          <p:nvPr/>
        </p:nvSpPr>
        <p:spPr>
          <a:xfrm>
            <a:off x="696000" y="790107"/>
            <a:ext cx="5292000" cy="27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*Bean Validation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@NotNull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@Size(max)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@Positive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...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06F116F3-69D4-4570-A861-FE3CF0A61D83}"/>
              </a:ext>
            </a:extLst>
          </p:cNvPr>
          <p:cNvSpPr txBox="1">
            <a:spLocks/>
          </p:cNvSpPr>
          <p:nvPr/>
        </p:nvSpPr>
        <p:spPr>
          <a:xfrm>
            <a:off x="696000" y="3742108"/>
            <a:ext cx="5292000" cy="28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*Estabelecer Padrões: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Nome de atributos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	Nome de métodos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	Modelagem UML</a:t>
            </a:r>
          </a:p>
        </p:txBody>
      </p:sp>
    </p:spTree>
    <p:extLst>
      <p:ext uri="{BB962C8B-B14F-4D97-AF65-F5344CB8AC3E}">
        <p14:creationId xmlns:p14="http://schemas.microsoft.com/office/powerpoint/2010/main" val="2872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rgbClr val="003399"/>
                </a:solidFill>
                <a:latin typeface="Candara" panose="020E0502030303020204" pitchFamily="34" charset="0"/>
              </a:rPr>
              <a:t>Sistema de compra de produtos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D19CE-76A2-491C-B00C-9B4779674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750875"/>
            <a:ext cx="10800000" cy="553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4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Criação do projeto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start.spring.io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configurar novo projeto para este LAB: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F83796-7C11-41AD-9ED2-24C3DAC7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75" y="1297049"/>
            <a:ext cx="10295450" cy="52530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A78044-9734-49D8-8DEF-3CC1A2996C8D}"/>
              </a:ext>
            </a:extLst>
          </p:cNvPr>
          <p:cNvSpPr/>
          <p:nvPr/>
        </p:nvSpPr>
        <p:spPr>
          <a:xfrm>
            <a:off x="1944210" y="3622090"/>
            <a:ext cx="3542189" cy="288000"/>
          </a:xfrm>
          <a:prstGeom prst="roundRect">
            <a:avLst>
              <a:gd name="adj" fmla="val 50000"/>
            </a:avLst>
          </a:prstGeom>
          <a:solidFill>
            <a:srgbClr val="71B64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br.inatel.labs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3B1376-3376-4C78-AD7A-259B0EFBABEC}"/>
              </a:ext>
            </a:extLst>
          </p:cNvPr>
          <p:cNvSpPr/>
          <p:nvPr/>
        </p:nvSpPr>
        <p:spPr>
          <a:xfrm>
            <a:off x="1944210" y="3967584"/>
            <a:ext cx="3542189" cy="288000"/>
          </a:xfrm>
          <a:prstGeom prst="roundRect">
            <a:avLst>
              <a:gd name="adj" fmla="val 50000"/>
            </a:avLst>
          </a:prstGeom>
          <a:solidFill>
            <a:srgbClr val="71B64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lab_jpa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5FB11D-F8B1-4221-AAC3-784CBB0DD559}"/>
              </a:ext>
            </a:extLst>
          </p:cNvPr>
          <p:cNvSpPr/>
          <p:nvPr/>
        </p:nvSpPr>
        <p:spPr>
          <a:xfrm>
            <a:off x="1944210" y="5004066"/>
            <a:ext cx="3542189" cy="288000"/>
          </a:xfrm>
          <a:prstGeom prst="roundRect">
            <a:avLst>
              <a:gd name="adj" fmla="val 50000"/>
            </a:avLst>
          </a:prstGeom>
          <a:solidFill>
            <a:srgbClr val="71B64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br.inatel.labs.labjpa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88769B-8364-494C-A968-BDB669A37E9C}"/>
              </a:ext>
            </a:extLst>
          </p:cNvPr>
          <p:cNvSpPr/>
          <p:nvPr/>
        </p:nvSpPr>
        <p:spPr>
          <a:xfrm>
            <a:off x="1944209" y="4313078"/>
            <a:ext cx="3542189" cy="288000"/>
          </a:xfrm>
          <a:prstGeom prst="roundRect">
            <a:avLst>
              <a:gd name="adj" fmla="val 50000"/>
            </a:avLst>
          </a:prstGeom>
          <a:solidFill>
            <a:srgbClr val="71B64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Lab JPA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6641D8-4336-4897-82EE-6D989A09ACA4}"/>
              </a:ext>
            </a:extLst>
          </p:cNvPr>
          <p:cNvSpPr/>
          <p:nvPr/>
        </p:nvSpPr>
        <p:spPr>
          <a:xfrm>
            <a:off x="1944208" y="4658572"/>
            <a:ext cx="3542189" cy="288000"/>
          </a:xfrm>
          <a:prstGeom prst="roundRect">
            <a:avLst>
              <a:gd name="adj" fmla="val 50000"/>
            </a:avLst>
          </a:prstGeom>
          <a:solidFill>
            <a:srgbClr val="71B64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Lab JPA</a:t>
            </a:r>
          </a:p>
        </p:txBody>
      </p:sp>
    </p:spTree>
    <p:extLst>
      <p:ext uri="{BB962C8B-B14F-4D97-AF65-F5344CB8AC3E}">
        <p14:creationId xmlns:p14="http://schemas.microsoft.com/office/powerpoint/2010/main" val="12067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Criação do projeto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Eclipse no workspace: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c:\LABS\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workspace_labs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&gt;Importar projeto do Spring Boot;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&gt;Configurar o acesso ao banco de dados H2: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&gt;Editar </a:t>
            </a:r>
            <a:r>
              <a:rPr lang="pt-BR" b="1" dirty="0">
                <a:latin typeface="Candara" panose="020E0502030303020204" pitchFamily="34" charset="0"/>
              </a:rPr>
              <a:t>application.properties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0462BC-598C-4AF5-94D9-DE5A6BC121C0}"/>
              </a:ext>
            </a:extLst>
          </p:cNvPr>
          <p:cNvSpPr/>
          <p:nvPr/>
        </p:nvSpPr>
        <p:spPr>
          <a:xfrm>
            <a:off x="1589103" y="3231472"/>
            <a:ext cx="9774314" cy="305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# </a:t>
            </a:r>
            <a:r>
              <a:rPr lang="en-US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Datasource</a:t>
            </a:r>
            <a:endParaRPr lang="en-US" sz="14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jdbc:h2:file:./h2/</a:t>
            </a:r>
            <a:r>
              <a:rPr lang="en-US" sz="14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mydata</a:t>
            </a:r>
            <a:endParaRPr lang="en-US" sz="1400" u="sng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sa</a:t>
            </a:r>
            <a:endParaRPr lang="en-US" sz="1400" u="sng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-class-name=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org.h2.Driver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# H2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spring.h2.console.enabled=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spring.h2.console.path=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/h2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# JPA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spring.jpa.hibernate.ddl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-auto=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update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-in-view=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6E460D4-52C3-459B-988F-8A122C51F283}"/>
              </a:ext>
            </a:extLst>
          </p:cNvPr>
          <p:cNvSpPr/>
          <p:nvPr/>
        </p:nvSpPr>
        <p:spPr>
          <a:xfrm>
            <a:off x="769765" y="3737499"/>
            <a:ext cx="692569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34655A-9F92-44B0-9C71-1E8BC4E13C76}"/>
              </a:ext>
            </a:extLst>
          </p:cNvPr>
          <p:cNvSpPr/>
          <p:nvPr/>
        </p:nvSpPr>
        <p:spPr>
          <a:xfrm>
            <a:off x="769765" y="4758431"/>
            <a:ext cx="692569" cy="4705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2F91D7-6E19-4420-AD30-6B4E7CB07C7A}"/>
              </a:ext>
            </a:extLst>
          </p:cNvPr>
          <p:cNvSpPr/>
          <p:nvPr/>
        </p:nvSpPr>
        <p:spPr>
          <a:xfrm>
            <a:off x="769765" y="5601004"/>
            <a:ext cx="692569" cy="4705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1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Criação do projeto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sub-pacote: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.entity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&gt;Conforme o UML, criar as classes e declarar os atributos: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*Produto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*Fornecedor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*NotaCompra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*NotaCompraItem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Candara" panose="020E0502030303020204" pitchFamily="34" charset="0"/>
              </a:rPr>
              <a:t>(*)Apenas declarar os atributos. </a:t>
            </a:r>
          </a:p>
          <a:p>
            <a:pPr marL="0" indent="0">
              <a:buNone/>
            </a:pPr>
            <a:r>
              <a:rPr lang="pt-BR" sz="2000" dirty="0">
                <a:latin typeface="Candara" panose="020E0502030303020204" pitchFamily="34" charset="0"/>
              </a:rPr>
              <a:t>(**)Vamos gerar os construtores ou acessores depois: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2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Criação do projeto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*DESAFIO: Implementando os métodos de cálculo: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codar o método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getCalculoTotalItem()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NotaCompra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codar 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getCalculoTotalNota()</a:t>
            </a:r>
          </a:p>
          <a:p>
            <a:pPr marL="0" indent="0">
              <a:buNone/>
            </a:pPr>
            <a:endParaRPr lang="pt-BR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andara" panose="020E0502030303020204" pitchFamily="34" charset="0"/>
              </a:rPr>
              <a:t>(*)Use streams e lambdas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E7036-59E4-43B5-9A1C-CCF89691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20" y="3910095"/>
            <a:ext cx="9000000" cy="1982517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61354299-73D3-4D71-A23A-5C6155A7D2A3}"/>
              </a:ext>
            </a:extLst>
          </p:cNvPr>
          <p:cNvSpPr/>
          <p:nvPr/>
        </p:nvSpPr>
        <p:spPr>
          <a:xfrm>
            <a:off x="9165799" y="4848089"/>
            <a:ext cx="900188" cy="4127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8046FB-14A0-4B00-AB18-B632CCD86CFA}"/>
              </a:ext>
            </a:extLst>
          </p:cNvPr>
          <p:cNvSpPr/>
          <p:nvPr/>
        </p:nvSpPr>
        <p:spPr>
          <a:xfrm>
            <a:off x="5554226" y="5054451"/>
            <a:ext cx="635328" cy="4127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8F24BB-D98B-4E91-88A0-8F505B6B654C}"/>
              </a:ext>
            </a:extLst>
          </p:cNvPr>
          <p:cNvSpPr/>
          <p:nvPr/>
        </p:nvSpPr>
        <p:spPr>
          <a:xfrm>
            <a:off x="350589" y="4488629"/>
            <a:ext cx="635328" cy="4127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9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Criação do projeto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5925" y="683578"/>
            <a:ext cx="11479305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*Solução métodos de cálculo: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701A8-F370-401F-94A0-82B3D5F69A69}"/>
              </a:ext>
            </a:extLst>
          </p:cNvPr>
          <p:cNvSpPr/>
          <p:nvPr/>
        </p:nvSpPr>
        <p:spPr>
          <a:xfrm>
            <a:off x="886265" y="1702191"/>
            <a:ext cx="10719810" cy="13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getCalculoTotalItem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valorCompraProduto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.multiply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Criação do projeto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5925" y="683578"/>
            <a:ext cx="11479305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*Solução métodos de cálculo: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NotaCompra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0A206-EE43-4380-8FCE-7933A658E437}"/>
              </a:ext>
            </a:extLst>
          </p:cNvPr>
          <p:cNvSpPr/>
          <p:nvPr/>
        </p:nvSpPr>
        <p:spPr>
          <a:xfrm>
            <a:off x="886265" y="1702191"/>
            <a:ext cx="10719810" cy="1350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getCalculoTotalItem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valorCompraProduto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.multiply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B6B85-AAC8-499E-B48A-227991534359}"/>
              </a:ext>
            </a:extLst>
          </p:cNvPr>
          <p:cNvSpPr/>
          <p:nvPr/>
        </p:nvSpPr>
        <p:spPr>
          <a:xfrm>
            <a:off x="886265" y="3805311"/>
            <a:ext cx="10719810" cy="2089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getCalculoTotalNota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listaNotaCompraItem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.map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.getCalculoTotalItem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.reduce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ZERO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::add 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033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Lab JPA e Hibernate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13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6.0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37CCEB9B-8946-4C43-8808-2D0B06BF7731}"/>
              </a:ext>
            </a:extLst>
          </p:cNvPr>
          <p:cNvSpPr txBox="1">
            <a:spLocks/>
          </p:cNvSpPr>
          <p:nvPr/>
        </p:nvSpPr>
        <p:spPr>
          <a:xfrm>
            <a:off x="696001" y="9427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i="1" dirty="0">
                <a:solidFill>
                  <a:srgbClr val="003399"/>
                </a:solidFill>
                <a:latin typeface="Candara" panose="020E0502030303020204" pitchFamily="34" charset="0"/>
              </a:rPr>
              <a:t>Disciplina: </a:t>
            </a:r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Sistemas Distribuídos</a:t>
            </a:r>
          </a:p>
        </p:txBody>
      </p:sp>
    </p:spTree>
    <p:extLst>
      <p:ext uri="{BB962C8B-B14F-4D97-AF65-F5344CB8AC3E}">
        <p14:creationId xmlns:p14="http://schemas.microsoft.com/office/powerpoint/2010/main" val="363626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Produto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Wave 6">
            <a:extLst>
              <a:ext uri="{FF2B5EF4-FFF2-40B4-BE49-F238E27FC236}">
                <a16:creationId xmlns:a16="http://schemas.microsoft.com/office/drawing/2014/main" id="{079E08B2-FFC0-47D9-8F51-27CCB38AB5BC}"/>
              </a:ext>
            </a:extLst>
          </p:cNvPr>
          <p:cNvSpPr/>
          <p:nvPr/>
        </p:nvSpPr>
        <p:spPr>
          <a:xfrm>
            <a:off x="3714487" y="2236977"/>
            <a:ext cx="4763026" cy="2532575"/>
          </a:xfrm>
          <a:prstGeom prst="wav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Demonstração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3803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Produto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B699F-4D5E-4711-AD56-2729DF6746D0}"/>
              </a:ext>
            </a:extLst>
          </p:cNvPr>
          <p:cNvSpPr/>
          <p:nvPr/>
        </p:nvSpPr>
        <p:spPr>
          <a:xfrm>
            <a:off x="886265" y="1297048"/>
            <a:ext cx="10719810" cy="4846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@Id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GeneratedValue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b="1" i="1" dirty="0" err="1">
                <a:solidFill>
                  <a:srgbClr val="644632"/>
                </a:solidFill>
                <a:latin typeface="Consolas" panose="020B0609020204030204" pitchFamily="49" charset="0"/>
              </a:rPr>
              <a:t>GenerationType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ManyToMany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Fornecedor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listaFornecedor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NotNull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NotBlank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@Size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(max = 100)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	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acessores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14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Fornecedor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4A40BCE8-2508-4107-AED8-CA7175E0FE71}"/>
              </a:ext>
            </a:extLst>
          </p:cNvPr>
          <p:cNvSpPr/>
          <p:nvPr/>
        </p:nvSpPr>
        <p:spPr>
          <a:xfrm>
            <a:off x="3714487" y="2236977"/>
            <a:ext cx="4763026" cy="2532575"/>
          </a:xfrm>
          <a:prstGeom prst="wav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Demonstração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329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Fornecedor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7AD5C-9436-474F-9FC9-B3C892B01585}"/>
              </a:ext>
            </a:extLst>
          </p:cNvPr>
          <p:cNvSpPr/>
          <p:nvPr/>
        </p:nvSpPr>
        <p:spPr>
          <a:xfrm>
            <a:off x="886265" y="1297048"/>
            <a:ext cx="10719810" cy="4846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Fornecedor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@Id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GeneratedValue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b="1" i="1" dirty="0" err="1">
                <a:solidFill>
                  <a:srgbClr val="644632"/>
                </a:solidFill>
                <a:latin typeface="Consolas" panose="020B0609020204030204" pitchFamily="49" charset="0"/>
              </a:rPr>
              <a:t>GenerationType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ManyToMany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listaProduto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NotNull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NotBlank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@Size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(max = 200)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razaoSocial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298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Fornecedor x Produto</a:t>
            </a: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ECB1D-C041-41C8-8340-E60BFDB2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" y="766383"/>
            <a:ext cx="10800000" cy="25782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7F4C27-0046-4AC1-B22F-9995C29818C2}"/>
              </a:ext>
            </a:extLst>
          </p:cNvPr>
          <p:cNvSpPr/>
          <p:nvPr/>
        </p:nvSpPr>
        <p:spPr>
          <a:xfrm>
            <a:off x="2608181" y="4021584"/>
            <a:ext cx="5461621" cy="1411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accent6">
                    <a:lumMod val="75000"/>
                  </a:schemeClr>
                </a:solidFill>
              </a:rPr>
              <a:t>Completando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</a:rPr>
              <a:t> o </a:t>
            </a:r>
            <a:r>
              <a:rPr lang="en-US" sz="3200" i="1" dirty="0" err="1">
                <a:solidFill>
                  <a:schemeClr val="accent6">
                    <a:lumMod val="75000"/>
                  </a:schemeClr>
                </a:solidFill>
              </a:rPr>
              <a:t>relacionamento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bi-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</a:rPr>
              <a:t>direcional</a:t>
            </a:r>
            <a:endParaRPr lang="en-US" sz="3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1F4B46-5255-4AEB-9439-5192161FE01E}"/>
              </a:ext>
            </a:extLst>
          </p:cNvPr>
          <p:cNvCxnSpPr>
            <a:cxnSpLocks/>
          </p:cNvCxnSpPr>
          <p:nvPr/>
        </p:nvCxnSpPr>
        <p:spPr>
          <a:xfrm flipH="1" flipV="1">
            <a:off x="3852910" y="2032986"/>
            <a:ext cx="443882" cy="1988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2324D2-1F40-43C3-A0D4-19C2F8644472}"/>
              </a:ext>
            </a:extLst>
          </p:cNvPr>
          <p:cNvCxnSpPr>
            <a:cxnSpLocks/>
          </p:cNvCxnSpPr>
          <p:nvPr/>
        </p:nvCxnSpPr>
        <p:spPr>
          <a:xfrm flipV="1">
            <a:off x="7646790" y="3027285"/>
            <a:ext cx="248420" cy="9942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72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Fornecedor x Produto</a:t>
            </a: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ECB1D-C041-41C8-8340-E60BFDB2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" y="766383"/>
            <a:ext cx="10800000" cy="25782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E91E667-48CE-4F63-BC51-5406C2FDA972}"/>
              </a:ext>
            </a:extLst>
          </p:cNvPr>
          <p:cNvSpPr/>
          <p:nvPr/>
        </p:nvSpPr>
        <p:spPr>
          <a:xfrm>
            <a:off x="3391270" y="1414074"/>
            <a:ext cx="720000" cy="720000"/>
          </a:xfrm>
          <a:prstGeom prst="ellipse">
            <a:avLst/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CDEE52C-D4A3-4054-8F8B-7890C16BB8B6}"/>
              </a:ext>
            </a:extLst>
          </p:cNvPr>
          <p:cNvSpPr/>
          <p:nvPr/>
        </p:nvSpPr>
        <p:spPr>
          <a:xfrm rot="20899455" flipH="1">
            <a:off x="4144603" y="822308"/>
            <a:ext cx="3820132" cy="720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1.Escolha 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DOMINANTE</a:t>
            </a:r>
            <a:r>
              <a:rPr lang="en-US" dirty="0"/>
              <a:t> do </a:t>
            </a:r>
            <a:r>
              <a:rPr lang="en-US" dirty="0" err="1"/>
              <a:t>relacionamento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7F4C27-0046-4AC1-B22F-9995C29818C2}"/>
              </a:ext>
            </a:extLst>
          </p:cNvPr>
          <p:cNvSpPr/>
          <p:nvPr/>
        </p:nvSpPr>
        <p:spPr>
          <a:xfrm>
            <a:off x="637338" y="1414074"/>
            <a:ext cx="1626468" cy="246050"/>
          </a:xfrm>
          <a:prstGeom prst="rect">
            <a:avLst/>
          </a:prstGeom>
          <a:solidFill>
            <a:srgbClr val="0000FF">
              <a:alpha val="2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56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Fornecedor x Produto</a:t>
            </a: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ECB1D-C041-41C8-8340-E60BFDB2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" y="766383"/>
            <a:ext cx="10800000" cy="25782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E91E667-48CE-4F63-BC51-5406C2FDA972}"/>
              </a:ext>
            </a:extLst>
          </p:cNvPr>
          <p:cNvSpPr/>
          <p:nvPr/>
        </p:nvSpPr>
        <p:spPr>
          <a:xfrm>
            <a:off x="3391270" y="1414074"/>
            <a:ext cx="720000" cy="720000"/>
          </a:xfrm>
          <a:prstGeom prst="ellipse">
            <a:avLst/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CDEE52C-D4A3-4054-8F8B-7890C16BB8B6}"/>
              </a:ext>
            </a:extLst>
          </p:cNvPr>
          <p:cNvSpPr/>
          <p:nvPr/>
        </p:nvSpPr>
        <p:spPr>
          <a:xfrm rot="20899455" flipH="1">
            <a:off x="4144603" y="822308"/>
            <a:ext cx="3820132" cy="720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1.Escolha 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DOMINANTE</a:t>
            </a:r>
            <a:r>
              <a:rPr lang="en-US" dirty="0"/>
              <a:t> do </a:t>
            </a:r>
            <a:r>
              <a:rPr lang="en-US" dirty="0" err="1"/>
              <a:t>relacionamento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3B9975-96AF-427D-AB1F-B1A2E7476A96}"/>
              </a:ext>
            </a:extLst>
          </p:cNvPr>
          <p:cNvSpPr/>
          <p:nvPr/>
        </p:nvSpPr>
        <p:spPr>
          <a:xfrm>
            <a:off x="2325950" y="3719744"/>
            <a:ext cx="9506050" cy="2695954"/>
          </a:xfrm>
          <a:prstGeom prst="rect">
            <a:avLst/>
          </a:prstGeom>
          <a:solidFill>
            <a:srgbClr val="00B0F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trecho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omitido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ManyToMany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listaProduto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Fornecedor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listaFornecedor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BD2A886-CA80-4DEB-B888-C25688EBC30F}"/>
              </a:ext>
            </a:extLst>
          </p:cNvPr>
          <p:cNvSpPr/>
          <p:nvPr/>
        </p:nvSpPr>
        <p:spPr>
          <a:xfrm rot="20899455" flipH="1">
            <a:off x="8174456" y="4325142"/>
            <a:ext cx="3820132" cy="1234775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2.No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DOMINADO</a:t>
            </a:r>
            <a:r>
              <a:rPr lang="en-US" dirty="0"/>
              <a:t> do </a:t>
            </a:r>
            <a:r>
              <a:rPr lang="en-US" dirty="0" err="1"/>
              <a:t>relacionamento</a:t>
            </a:r>
            <a:r>
              <a:rPr lang="en-US" dirty="0"/>
              <a:t>, </a:t>
            </a:r>
            <a:r>
              <a:rPr lang="en-US" dirty="0" err="1"/>
              <a:t>referenciar</a:t>
            </a:r>
            <a:r>
              <a:rPr lang="en-US" dirty="0"/>
              <a:t> 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DOMINANTE</a:t>
            </a:r>
            <a:r>
              <a:rPr lang="en-US" dirty="0"/>
              <a:t> com </a:t>
            </a:r>
            <a:r>
              <a:rPr lang="en-US" u="sng" dirty="0" err="1"/>
              <a:t>mappedBy</a:t>
            </a:r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34586-7950-4382-8B7E-1207CA16F71E}"/>
              </a:ext>
            </a:extLst>
          </p:cNvPr>
          <p:cNvSpPr/>
          <p:nvPr/>
        </p:nvSpPr>
        <p:spPr>
          <a:xfrm>
            <a:off x="637338" y="1414074"/>
            <a:ext cx="1626468" cy="246050"/>
          </a:xfrm>
          <a:prstGeom prst="rect">
            <a:avLst/>
          </a:prstGeom>
          <a:solidFill>
            <a:srgbClr val="0000FF">
              <a:alpha val="2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96B2FA-6043-44D3-BA6F-FA69FDA8D1D0}"/>
              </a:ext>
            </a:extLst>
          </p:cNvPr>
          <p:cNvSpPr/>
          <p:nvPr/>
        </p:nvSpPr>
        <p:spPr>
          <a:xfrm>
            <a:off x="6196237" y="5197441"/>
            <a:ext cx="1811419" cy="324470"/>
          </a:xfrm>
          <a:prstGeom prst="rect">
            <a:avLst/>
          </a:prstGeom>
          <a:solidFill>
            <a:srgbClr val="0000FF">
              <a:alpha val="2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7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NotaCompra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Item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D5F7A5C8-3CD9-4639-A070-385FA6E240E5}"/>
              </a:ext>
            </a:extLst>
          </p:cNvPr>
          <p:cNvSpPr/>
          <p:nvPr/>
        </p:nvSpPr>
        <p:spPr>
          <a:xfrm>
            <a:off x="3714487" y="2236977"/>
            <a:ext cx="4763026" cy="2532575"/>
          </a:xfrm>
          <a:prstGeom prst="wav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Demonstração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0332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NotaCompra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Item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70ED3-940F-4188-9654-21A080306CA0}"/>
              </a:ext>
            </a:extLst>
          </p:cNvPr>
          <p:cNvSpPr/>
          <p:nvPr/>
        </p:nvSpPr>
        <p:spPr>
          <a:xfrm>
            <a:off x="886265" y="674703"/>
            <a:ext cx="10719810" cy="6027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@Id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GeneratedValue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b="1" i="1" dirty="0" err="1">
                <a:solidFill>
                  <a:srgbClr val="644632"/>
                </a:solidFill>
                <a:latin typeface="Consolas" panose="020B0609020204030204" pitchFamily="49" charset="0"/>
              </a:rPr>
              <a:t>GenerationType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ManyToOne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notaCompra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ManyToOne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NotNull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@Positive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valorCompraProduto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NotNull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@Positive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90768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NotaCompra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D590D805-D0BF-4656-9225-D5B502A77A83}"/>
              </a:ext>
            </a:extLst>
          </p:cNvPr>
          <p:cNvSpPr/>
          <p:nvPr/>
        </p:nvSpPr>
        <p:spPr>
          <a:xfrm>
            <a:off x="3714487" y="2236977"/>
            <a:ext cx="4763026" cy="2532575"/>
          </a:xfrm>
          <a:prstGeom prst="wave">
            <a:avLst>
              <a:gd name="adj1" fmla="val 10046"/>
              <a:gd name="adj2" fmla="val -4101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Demonstração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530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5BA9E16C-CD75-4E35-85FC-2E3BF9A5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10" y="895533"/>
            <a:ext cx="900000" cy="900000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1802167" y="895533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Introdução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F3BB4389-0A7C-4C55-A264-F03EBC8AE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10" y="3285721"/>
            <a:ext cx="900000" cy="900000"/>
          </a:xfrm>
          <a:prstGeom prst="rect">
            <a:avLst/>
          </a:prstGeom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C56964A-7E9B-4570-9A7D-E9E3EE83E8F7}"/>
              </a:ext>
            </a:extLst>
          </p:cNvPr>
          <p:cNvSpPr/>
          <p:nvPr/>
        </p:nvSpPr>
        <p:spPr>
          <a:xfrm>
            <a:off x="1802167" y="3285721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Ciclo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de Vida de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Entidades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6AB93633-5929-4524-8BBE-D6ED2F3B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10" y="4480815"/>
            <a:ext cx="900000" cy="900000"/>
          </a:xfrm>
          <a:prstGeom prst="rect">
            <a:avLst/>
          </a:prstGeo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6DB6485-9EB9-4D6A-83D3-A121FA3A0147}"/>
              </a:ext>
            </a:extLst>
          </p:cNvPr>
          <p:cNvSpPr/>
          <p:nvPr/>
        </p:nvSpPr>
        <p:spPr>
          <a:xfrm>
            <a:off x="1802167" y="4480815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Tópicos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avançados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Graphic 13" descr="Target">
            <a:extLst>
              <a:ext uri="{FF2B5EF4-FFF2-40B4-BE49-F238E27FC236}">
                <a16:creationId xmlns:a16="http://schemas.microsoft.com/office/drawing/2014/main" id="{B4DFA6FF-29FF-4B17-8443-09B17FE87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10" y="5675908"/>
            <a:ext cx="900000" cy="900000"/>
          </a:xfrm>
          <a:prstGeom prst="rect">
            <a:avLst/>
          </a:prstGeom>
        </p:spPr>
      </p:pic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BDC78FBB-D552-4A84-88CE-3F8258F47506}"/>
              </a:ext>
            </a:extLst>
          </p:cNvPr>
          <p:cNvSpPr/>
          <p:nvPr/>
        </p:nvSpPr>
        <p:spPr>
          <a:xfrm>
            <a:off x="1802167" y="5675908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Melhores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Práticas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Graphic 11" descr="Target">
            <a:extLst>
              <a:ext uri="{FF2B5EF4-FFF2-40B4-BE49-F238E27FC236}">
                <a16:creationId xmlns:a16="http://schemas.microsoft.com/office/drawing/2014/main" id="{B400BEC7-51D3-42C9-8E49-5576D2EB5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10" y="2090627"/>
            <a:ext cx="900000" cy="900000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A5F4AEE7-67AC-489A-9DDB-FA0EE684CBA0}"/>
              </a:ext>
            </a:extLst>
          </p:cNvPr>
          <p:cNvSpPr/>
          <p:nvPr/>
        </p:nvSpPr>
        <p:spPr>
          <a:xfrm>
            <a:off x="1802167" y="2090627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MOR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Moderno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Elegante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69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NotaCompra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15A68-6212-4D36-9F07-31A1D1A4DD08}"/>
              </a:ext>
            </a:extLst>
          </p:cNvPr>
          <p:cNvSpPr/>
          <p:nvPr/>
        </p:nvSpPr>
        <p:spPr>
          <a:xfrm>
            <a:off x="886265" y="674703"/>
            <a:ext cx="10719810" cy="6027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@Id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GeneratedValue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b="1" i="1" dirty="0" err="1">
                <a:solidFill>
                  <a:srgbClr val="644632"/>
                </a:solidFill>
                <a:latin typeface="Consolas" panose="020B0609020204030204" pitchFamily="49" charset="0"/>
              </a:rPr>
              <a:t>GenerationType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OneToMany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NotaCompraItem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listaNotaCompraItem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ManyToOne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Fornecedor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fornecedor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NotNull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@Past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dataEmissao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5559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NotaCompra x NotaCompraItem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8BBD5-C3B6-4E81-AD35-09730B0A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4522654"/>
            <a:ext cx="9000000" cy="19825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8FF00E-6CA8-4E21-ADFA-4BED9A38D030}"/>
              </a:ext>
            </a:extLst>
          </p:cNvPr>
          <p:cNvSpPr/>
          <p:nvPr/>
        </p:nvSpPr>
        <p:spPr>
          <a:xfrm>
            <a:off x="3655746" y="1629571"/>
            <a:ext cx="5461621" cy="1411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accent6">
                    <a:lumMod val="75000"/>
                  </a:schemeClr>
                </a:solidFill>
              </a:rPr>
              <a:t>Completando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</a:rPr>
              <a:t> o </a:t>
            </a:r>
            <a:r>
              <a:rPr lang="en-US" sz="3200" i="1" dirty="0" err="1">
                <a:solidFill>
                  <a:schemeClr val="accent6">
                    <a:lumMod val="75000"/>
                  </a:schemeClr>
                </a:solidFill>
              </a:rPr>
              <a:t>relacionamento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bi-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</a:rPr>
              <a:t>direcional</a:t>
            </a:r>
            <a:endParaRPr lang="en-US" sz="3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8A7090-A6CB-4AB4-81D4-3CFD501AAE3D}"/>
              </a:ext>
            </a:extLst>
          </p:cNvPr>
          <p:cNvCxnSpPr>
            <a:cxnSpLocks/>
          </p:cNvCxnSpPr>
          <p:nvPr/>
        </p:nvCxnSpPr>
        <p:spPr>
          <a:xfrm>
            <a:off x="5788241" y="3041120"/>
            <a:ext cx="150920" cy="186823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35A6DC-F830-4DC5-A1FB-B9C5DA253578}"/>
              </a:ext>
            </a:extLst>
          </p:cNvPr>
          <p:cNvCxnSpPr>
            <a:cxnSpLocks/>
          </p:cNvCxnSpPr>
          <p:nvPr/>
        </p:nvCxnSpPr>
        <p:spPr>
          <a:xfrm flipH="1">
            <a:off x="6624221" y="3041120"/>
            <a:ext cx="247096" cy="186823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61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NotaCompra x NotaCompraItem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8BBD5-C3B6-4E81-AD35-09730B0A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4522654"/>
            <a:ext cx="9000000" cy="198251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21EA1E-9608-4769-85C7-DA3197DE2109}"/>
              </a:ext>
            </a:extLst>
          </p:cNvPr>
          <p:cNvSpPr/>
          <p:nvPr/>
        </p:nvSpPr>
        <p:spPr>
          <a:xfrm>
            <a:off x="5583713" y="4699200"/>
            <a:ext cx="720000" cy="720000"/>
          </a:xfrm>
          <a:prstGeom prst="ellipse">
            <a:avLst/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6D15B9E-D2A2-4B30-90F5-6D9F0CAF5060}"/>
              </a:ext>
            </a:extLst>
          </p:cNvPr>
          <p:cNvSpPr/>
          <p:nvPr/>
        </p:nvSpPr>
        <p:spPr>
          <a:xfrm>
            <a:off x="7998068" y="1874098"/>
            <a:ext cx="3664004" cy="1562469"/>
          </a:xfrm>
          <a:prstGeom prst="snip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oposto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DOMINANTE</a:t>
            </a:r>
            <a:r>
              <a:rPr lang="en-US" dirty="0"/>
              <a:t> do </a:t>
            </a:r>
            <a:r>
              <a:rPr lang="en-US" dirty="0" err="1"/>
              <a:t>relacionamento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5D3827-8851-4289-AC8B-58969D9F6E22}"/>
              </a:ext>
            </a:extLst>
          </p:cNvPr>
          <p:cNvCxnSpPr>
            <a:cxnSpLocks/>
          </p:cNvCxnSpPr>
          <p:nvPr/>
        </p:nvCxnSpPr>
        <p:spPr>
          <a:xfrm>
            <a:off x="9676660" y="3346882"/>
            <a:ext cx="0" cy="1010299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E9A664-6A1F-4669-B824-45C483379CD4}"/>
              </a:ext>
            </a:extLst>
          </p:cNvPr>
          <p:cNvCxnSpPr>
            <a:cxnSpLocks/>
          </p:cNvCxnSpPr>
          <p:nvPr/>
        </p:nvCxnSpPr>
        <p:spPr>
          <a:xfrm flipH="1">
            <a:off x="6227008" y="3240350"/>
            <a:ext cx="1949326" cy="145885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FCB4416-8586-45AB-9E99-67FFD9C7D49A}"/>
              </a:ext>
            </a:extLst>
          </p:cNvPr>
          <p:cNvSpPr/>
          <p:nvPr/>
        </p:nvSpPr>
        <p:spPr>
          <a:xfrm>
            <a:off x="7091403" y="5205716"/>
            <a:ext cx="3686087" cy="24605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MOR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NotaCompra x NotaCompraItem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8BBD5-C3B6-4E81-AD35-09730B0A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4522654"/>
            <a:ext cx="9000000" cy="198251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21EA1E-9608-4769-85C7-DA3197DE2109}"/>
              </a:ext>
            </a:extLst>
          </p:cNvPr>
          <p:cNvSpPr/>
          <p:nvPr/>
        </p:nvSpPr>
        <p:spPr>
          <a:xfrm>
            <a:off x="5583713" y="4699200"/>
            <a:ext cx="720000" cy="720000"/>
          </a:xfrm>
          <a:prstGeom prst="ellipse">
            <a:avLst/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E9A664-6A1F-4669-B824-45C483379CD4}"/>
              </a:ext>
            </a:extLst>
          </p:cNvPr>
          <p:cNvCxnSpPr>
            <a:cxnSpLocks/>
          </p:cNvCxnSpPr>
          <p:nvPr/>
        </p:nvCxnSpPr>
        <p:spPr>
          <a:xfrm>
            <a:off x="790113" y="4210234"/>
            <a:ext cx="1012054" cy="1080857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CB14B-8FA4-4A15-968E-592403DA129C}"/>
              </a:ext>
            </a:extLst>
          </p:cNvPr>
          <p:cNvSpPr/>
          <p:nvPr/>
        </p:nvSpPr>
        <p:spPr>
          <a:xfrm>
            <a:off x="2814225" y="753595"/>
            <a:ext cx="7332952" cy="2228294"/>
          </a:xfrm>
          <a:prstGeom prst="rect">
            <a:avLst/>
          </a:prstGeom>
          <a:solidFill>
            <a:srgbClr val="00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OneToMany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notaCompra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NotaCompraItem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listaNotaCompraItem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F843F-D648-4946-A907-21063DF25BF6}"/>
              </a:ext>
            </a:extLst>
          </p:cNvPr>
          <p:cNvSpPr/>
          <p:nvPr/>
        </p:nvSpPr>
        <p:spPr>
          <a:xfrm>
            <a:off x="7091403" y="5205716"/>
            <a:ext cx="3686087" cy="24605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2EA79A-00B1-46F5-9511-EEFD35A23373}"/>
              </a:ext>
            </a:extLst>
          </p:cNvPr>
          <p:cNvSpPr/>
          <p:nvPr/>
        </p:nvSpPr>
        <p:spPr>
          <a:xfrm>
            <a:off x="6480702" y="1985911"/>
            <a:ext cx="1615734" cy="324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6D15B9E-D2A2-4B30-90F5-6D9F0CAF5060}"/>
              </a:ext>
            </a:extLst>
          </p:cNvPr>
          <p:cNvSpPr/>
          <p:nvPr/>
        </p:nvSpPr>
        <p:spPr>
          <a:xfrm>
            <a:off x="104551" y="2814221"/>
            <a:ext cx="3664004" cy="1396013"/>
          </a:xfrm>
          <a:prstGeom prst="snip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No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DOMINADO</a:t>
            </a:r>
            <a:r>
              <a:rPr lang="en-US" dirty="0"/>
              <a:t>, </a:t>
            </a:r>
            <a:r>
              <a:rPr lang="en-US" dirty="0" err="1"/>
              <a:t>mapeamos</a:t>
            </a:r>
            <a:r>
              <a:rPr lang="en-US" dirty="0"/>
              <a:t> para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DOMINANTE</a:t>
            </a:r>
            <a:r>
              <a:rPr lang="en-US" dirty="0"/>
              <a:t> com </a:t>
            </a:r>
            <a:r>
              <a:rPr lang="en-US" u="sng" dirty="0" err="1"/>
              <a:t>mappedBy</a:t>
            </a:r>
            <a:endParaRPr lang="en-US" u="sn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AC5BA5-2496-4104-B1F2-B124F06834F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768555" y="2764730"/>
            <a:ext cx="963243" cy="747498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1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Finalizando a declara</a:t>
            </a:r>
            <a:r>
              <a:rPr lang="en-US" sz="2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ção</a:t>
            </a:r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das </a:t>
            </a:r>
            <a:r>
              <a:rPr lang="en-US" sz="24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entidades</a:t>
            </a:r>
            <a:endParaRPr lang="pt-B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5925" y="683578"/>
            <a:ext cx="11479305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*Utilizando os atalhos do Eclipse: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1)Gerar os getters e setters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2)Gerar 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equals()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hashCode()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usando a chave primária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Opcional, mas é interessante: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3)Gerar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toString()</a:t>
            </a:r>
          </a:p>
          <a:p>
            <a:pPr marL="0" indent="0">
              <a:buNone/>
            </a:pPr>
            <a:endParaRPr lang="pt-BR" u="sng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(*) Alguns construtores específicos ainda serão criados ao longo dos exercícios</a:t>
            </a:r>
          </a:p>
        </p:txBody>
      </p:sp>
    </p:spTree>
    <p:extLst>
      <p:ext uri="{BB962C8B-B14F-4D97-AF65-F5344CB8AC3E}">
        <p14:creationId xmlns:p14="http://schemas.microsoft.com/office/powerpoint/2010/main" val="3651528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Ciclo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vida</a:t>
            </a:r>
            <a:r>
              <a:rPr lang="en-US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 das </a:t>
            </a:r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entidades</a:t>
            </a:r>
            <a:endParaRPr lang="en-US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3A90EB3B-DB1A-4DB0-86EB-9C899581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167" y="1809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00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Ciclo de Vida das Entidades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 Máquina de Estados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* Estratégicas de Loading</a:t>
            </a:r>
          </a:p>
        </p:txBody>
      </p:sp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EntityManager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3FE9D15-E6E4-4556-AE13-B2B0A598DEE1}"/>
              </a:ext>
            </a:extLst>
          </p:cNvPr>
          <p:cNvSpPr/>
          <p:nvPr/>
        </p:nvSpPr>
        <p:spPr>
          <a:xfrm>
            <a:off x="3396000" y="2321330"/>
            <a:ext cx="5400000" cy="2520000"/>
          </a:xfrm>
          <a:prstGeom prst="cloudCallout">
            <a:avLst>
              <a:gd name="adj1" fmla="val 34854"/>
              <a:gd name="adj2" fmla="val -13995"/>
            </a:avLst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latin typeface="Candara" panose="020E0502030303020204" pitchFamily="34" charset="0"/>
              </a:rPr>
              <a:t>EntityManager</a:t>
            </a:r>
            <a:endParaRPr lang="en-US" sz="4000" i="1" dirty="0">
              <a:latin typeface="Candara" panose="020E0502030303020204" pitchFamily="34" charset="0"/>
            </a:endParaRP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88DE0FEF-C3A7-4D75-B970-F2E52AA4C25C}"/>
              </a:ext>
            </a:extLst>
          </p:cNvPr>
          <p:cNvSpPr/>
          <p:nvPr/>
        </p:nvSpPr>
        <p:spPr>
          <a:xfrm>
            <a:off x="8333452" y="1089189"/>
            <a:ext cx="3240000" cy="1080000"/>
          </a:xfrm>
          <a:prstGeom prst="wave">
            <a:avLst>
              <a:gd name="adj1" fmla="val 8298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Cache L1</a:t>
            </a:r>
          </a:p>
        </p:txBody>
      </p:sp>
      <p:sp>
        <p:nvSpPr>
          <p:cNvPr id="8" name="Wave 7">
            <a:extLst>
              <a:ext uri="{FF2B5EF4-FFF2-40B4-BE49-F238E27FC236}">
                <a16:creationId xmlns:a16="http://schemas.microsoft.com/office/drawing/2014/main" id="{D2BDBD9D-657C-41BD-914C-1BDFDA36DF61}"/>
              </a:ext>
            </a:extLst>
          </p:cNvPr>
          <p:cNvSpPr/>
          <p:nvPr/>
        </p:nvSpPr>
        <p:spPr>
          <a:xfrm>
            <a:off x="1178947" y="1089189"/>
            <a:ext cx="3240000" cy="1080000"/>
          </a:xfrm>
          <a:prstGeom prst="wave">
            <a:avLst>
              <a:gd name="adj1" fmla="val 8298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Principal interface do JPA</a:t>
            </a:r>
          </a:p>
        </p:txBody>
      </p:sp>
      <p:sp>
        <p:nvSpPr>
          <p:cNvPr id="9" name="Wave 8">
            <a:extLst>
              <a:ext uri="{FF2B5EF4-FFF2-40B4-BE49-F238E27FC236}">
                <a16:creationId xmlns:a16="http://schemas.microsoft.com/office/drawing/2014/main" id="{849F87E0-F810-46D0-B87D-7A3AF627784C}"/>
              </a:ext>
            </a:extLst>
          </p:cNvPr>
          <p:cNvSpPr/>
          <p:nvPr/>
        </p:nvSpPr>
        <p:spPr>
          <a:xfrm>
            <a:off x="919560" y="4616059"/>
            <a:ext cx="3240000" cy="1080000"/>
          </a:xfrm>
          <a:prstGeom prst="wave">
            <a:avLst>
              <a:gd name="adj1" fmla="val 8298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Gerência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do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Ciclo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de Vida de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Entidades</a:t>
            </a:r>
            <a:endParaRPr lang="en-US" sz="2400" i="1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EF9122AA-5FC0-453D-A41E-5B0EA34F9151}"/>
              </a:ext>
            </a:extLst>
          </p:cNvPr>
          <p:cNvSpPr/>
          <p:nvPr/>
        </p:nvSpPr>
        <p:spPr>
          <a:xfrm>
            <a:off x="8232000" y="4841330"/>
            <a:ext cx="3240000" cy="1080000"/>
          </a:xfrm>
          <a:prstGeom prst="wave">
            <a:avLst>
              <a:gd name="adj1" fmla="val 8298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Gerência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do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Contexto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sz="2400" i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Persistência</a:t>
            </a:r>
            <a:endParaRPr lang="en-US" sz="2400" i="1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69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EntityManager -&gt;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ela 26">
            <a:extLst>
              <a:ext uri="{FF2B5EF4-FFF2-40B4-BE49-F238E27FC236}">
                <a16:creationId xmlns:a16="http://schemas.microsoft.com/office/drawing/2014/main" id="{95884FE0-EF9D-434F-A6D2-D98980CBA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90935"/>
              </p:ext>
            </p:extLst>
          </p:nvPr>
        </p:nvGraphicFramePr>
        <p:xfrm>
          <a:off x="3148819" y="1295466"/>
          <a:ext cx="5894363" cy="4267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75">
                <a:tc>
                  <a:txBody>
                    <a:bodyPr/>
                    <a:lstStyle/>
                    <a:p>
                      <a:pPr algn="ctr"/>
                      <a:r>
                        <a:rPr lang="pt-BR" sz="4400" b="1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EntityManager</a:t>
                      </a:r>
                      <a:endParaRPr lang="pt-BR" sz="4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4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persist()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4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merge()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4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remove()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4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find()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4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createQuery()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52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629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Produto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7" y="2104007"/>
            <a:ext cx="6933461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ProdutoService</a:t>
            </a:r>
            <a:endParaRPr lang="en-US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4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Introdução</a:t>
            </a:r>
            <a:endParaRPr lang="en-US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3A90EB3B-DB1A-4DB0-86EB-9C899581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167" y="180900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Produto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o sub-pacote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.service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ProdutoService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EntityManager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como atributo privado e marcar sua injeção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&gt;Implementar os métodos: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Produto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salvar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(Produto p)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Produto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buscarPeloId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List&lt;Produto&gt;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listar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void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remover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(Produto p)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sz="2000" dirty="0">
                <a:latin typeface="Candara" panose="020E0502030303020204" pitchFamily="34" charset="0"/>
              </a:rPr>
              <a:t>(1)Tente fazer usando apenas com as informações deste slide</a:t>
            </a:r>
          </a:p>
          <a:p>
            <a:pPr marL="0" indent="0">
              <a:buNone/>
            </a:pPr>
            <a:r>
              <a:rPr lang="pt-BR" sz="2000" dirty="0">
                <a:latin typeface="Candara" panose="020E0502030303020204" pitchFamily="34" charset="0"/>
              </a:rPr>
              <a:t>(2)Uma vez pronto, consulte no próximo slide a solução</a:t>
            </a:r>
            <a:endParaRPr lang="pt-B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19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Produto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&gt;Solução: classe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ProdutoService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:</a:t>
            </a:r>
            <a:endParaRPr lang="pt-BR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6ADF4-3929-4250-BFF2-2D27A5D1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89" y="1297049"/>
            <a:ext cx="8278380" cy="5096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6531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Produto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rgbClr val="54823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b="1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1)Abrir a classe </a:t>
            </a:r>
            <a:r>
              <a:rPr lang="pt-BR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Produto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a)Gerar construtor que recebe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descricao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b)Gerar construtor padrão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2)Abrir a classe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LabJpaApplicationTests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  <a:endParaRPr lang="pt-BR" b="1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a)Renomear a classe para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u="sng" dirty="0">
                <a:latin typeface="Consolas" panose="020B0609020204030204" pitchFamily="49" charset="0"/>
              </a:rPr>
              <a:t>DataLoader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b)Renomear o único método para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load()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D0CBF935-8B38-449A-AD45-9E1EECCE6B24}"/>
              </a:ext>
            </a:extLst>
          </p:cNvPr>
          <p:cNvSpPr/>
          <p:nvPr/>
        </p:nvSpPr>
        <p:spPr>
          <a:xfrm>
            <a:off x="545231" y="683578"/>
            <a:ext cx="11377480" cy="679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Carga inicial de Produtos</a:t>
            </a:r>
            <a:endParaRPr lang="en-US" sz="24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06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Produto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rgbClr val="54823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3)Em </a:t>
            </a:r>
            <a:r>
              <a:rPr lang="pt-BR" b="1" u="sng" dirty="0">
                <a:latin typeface="Consolas" panose="020B0609020204030204" pitchFamily="49" charset="0"/>
              </a:rPr>
              <a:t>DataLoader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codar a carga dos dados: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 a)Na classe:                                          b)No método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load()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D0CBF935-8B38-449A-AD45-9E1EECCE6B24}"/>
              </a:ext>
            </a:extLst>
          </p:cNvPr>
          <p:cNvSpPr/>
          <p:nvPr/>
        </p:nvSpPr>
        <p:spPr>
          <a:xfrm>
            <a:off x="545231" y="683578"/>
            <a:ext cx="11377480" cy="679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Carga inicial de Produtos</a:t>
            </a:r>
            <a:endParaRPr lang="en-US" sz="2400" i="1" dirty="0">
              <a:solidFill>
                <a:srgbClr val="FFFF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6EA88C-E99A-4E8B-B8DE-4BD1D26F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40" y="2644695"/>
            <a:ext cx="3960000" cy="945566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5C29B3-7513-4023-B2EA-98A0BBF6984B}"/>
              </a:ext>
            </a:extLst>
          </p:cNvPr>
          <p:cNvSpPr/>
          <p:nvPr/>
        </p:nvSpPr>
        <p:spPr>
          <a:xfrm>
            <a:off x="5060272" y="2645546"/>
            <a:ext cx="6862439" cy="36354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//1.produto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Produto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Produto(</a:t>
            </a:r>
            <a:r>
              <a:rPr lang="pt-B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"Furadeira"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Produto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Produto(</a:t>
            </a:r>
            <a:r>
              <a:rPr lang="pt-B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"Lixadeira"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Plaina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Tupia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Produto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p5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Produto(</a:t>
            </a:r>
            <a:r>
              <a:rPr lang="pt-B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"Serra Circular"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p3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p4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p5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produtoService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p5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List&lt;Produto&gt;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listaProduto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C0"/>
                </a:solidFill>
                <a:latin typeface="Consolas" panose="020B0609020204030204" pitchFamily="49" charset="0"/>
              </a:rPr>
              <a:t>produtoService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.listar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listaProduto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6329F-DC37-4BA5-9693-C7D83E04C8F6}"/>
              </a:ext>
            </a:extLst>
          </p:cNvPr>
          <p:cNvSpPr/>
          <p:nvPr/>
        </p:nvSpPr>
        <p:spPr>
          <a:xfrm>
            <a:off x="5051393" y="4145868"/>
            <a:ext cx="360000" cy="1127464"/>
          </a:xfrm>
          <a:prstGeom prst="rect">
            <a:avLst/>
          </a:prstGeom>
          <a:solidFill>
            <a:srgbClr val="ED7D31">
              <a:alpha val="1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8C7F1F-2FEC-45D0-ABA8-664CCAF911CB}"/>
              </a:ext>
            </a:extLst>
          </p:cNvPr>
          <p:cNvSpPr/>
          <p:nvPr/>
        </p:nvSpPr>
        <p:spPr>
          <a:xfrm>
            <a:off x="3119357" y="4289780"/>
            <a:ext cx="1757446" cy="8396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Atenção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6844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2496833" y="1989334"/>
          <a:ext cx="7198334" cy="287933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59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solidFill>
                            <a:srgbClr val="FFFF00"/>
                          </a:solidFill>
                          <a:latin typeface="Calibri" pitchFamily="34" charset="0"/>
                        </a:rPr>
                        <a:t>EntityManager</a:t>
                      </a:r>
                      <a:endParaRPr lang="pt-BR" sz="2400" b="1" dirty="0">
                        <a:solidFill>
                          <a:srgbClr val="FFFF00"/>
                        </a:solidFill>
                        <a:latin typeface="Calibri" pitchFamily="34" charset="0"/>
                      </a:endParaRP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9525" cap="rnd" cmpd="sng" algn="ctr">
                      <a:noFill/>
                      <a:prstDash val="solid"/>
                    </a:lnT>
                    <a:lnB w="2857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u="none" dirty="0">
                          <a:solidFill>
                            <a:srgbClr val="FFFF00"/>
                          </a:solidFill>
                          <a:latin typeface="Calibri" pitchFamily="34" charset="0"/>
                        </a:rPr>
                        <a:t>SQL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2857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Courier New" pitchFamily="49" charset="0"/>
                          <a:cs typeface="Courier New" pitchFamily="49" charset="0"/>
                        </a:rPr>
                        <a:t>persist</a:t>
                      </a:r>
                      <a:endParaRPr lang="pt-BR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28575" cap="rnd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INSERT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28575" cap="rnd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Courier New" pitchFamily="49" charset="0"/>
                          <a:cs typeface="Courier New" pitchFamily="49" charset="0"/>
                        </a:rPr>
                        <a:t>merge</a:t>
                      </a: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UPDATE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Courier New" pitchFamily="49" charset="0"/>
                          <a:cs typeface="Courier New" pitchFamily="49" charset="0"/>
                        </a:rPr>
                        <a:t>remove</a:t>
                      </a: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DELETE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Courier New" pitchFamily="49" charset="0"/>
                          <a:cs typeface="Courier New" pitchFamily="49" charset="0"/>
                        </a:rPr>
                        <a:t>find</a:t>
                      </a:r>
                      <a:endParaRPr lang="pt-BR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SELECT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>
                      <a:noFill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ítulo 2">
            <a:extLst>
              <a:ext uri="{FF2B5EF4-FFF2-40B4-BE49-F238E27FC236}">
                <a16:creationId xmlns:a16="http://schemas.microsoft.com/office/drawing/2014/main" id="{C67120F8-6D1A-49D8-B9FD-9ADAB92662D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EntityManager x SQL</a:t>
            </a:r>
          </a:p>
        </p:txBody>
      </p:sp>
    </p:spTree>
    <p:extLst>
      <p:ext uri="{BB962C8B-B14F-4D97-AF65-F5344CB8AC3E}">
        <p14:creationId xmlns:p14="http://schemas.microsoft.com/office/powerpoint/2010/main" val="325357657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2496833" y="1989334"/>
          <a:ext cx="7198334" cy="287933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59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solidFill>
                            <a:srgbClr val="FFFF00"/>
                          </a:solidFill>
                          <a:latin typeface="Calibri" pitchFamily="34" charset="0"/>
                        </a:rPr>
                        <a:t>EntityManager</a:t>
                      </a:r>
                      <a:endParaRPr lang="pt-BR" sz="2400" b="1" dirty="0">
                        <a:solidFill>
                          <a:srgbClr val="FFFF00"/>
                        </a:solidFill>
                        <a:latin typeface="Calibri" pitchFamily="34" charset="0"/>
                      </a:endParaRP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9525" cap="rnd" cmpd="sng" algn="ctr">
                      <a:noFill/>
                      <a:prstDash val="solid"/>
                    </a:lnT>
                    <a:lnB w="2857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u="none" dirty="0">
                          <a:solidFill>
                            <a:srgbClr val="FFFF00"/>
                          </a:solidFill>
                          <a:latin typeface="Calibri" pitchFamily="34" charset="0"/>
                        </a:rPr>
                        <a:t>SQL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2857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Courier New" pitchFamily="49" charset="0"/>
                          <a:cs typeface="Courier New" pitchFamily="49" charset="0"/>
                        </a:rPr>
                        <a:t>persist</a:t>
                      </a:r>
                      <a:endParaRPr lang="pt-BR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 w="28575" cap="rnd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INSERT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 w="28575" cap="rnd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Courier New" pitchFamily="49" charset="0"/>
                          <a:cs typeface="Courier New" pitchFamily="49" charset="0"/>
                        </a:rPr>
                        <a:t>merge</a:t>
                      </a: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UPDATE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Courier New" pitchFamily="49" charset="0"/>
                          <a:cs typeface="Courier New" pitchFamily="49" charset="0"/>
                        </a:rPr>
                        <a:t>remove</a:t>
                      </a: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DELETE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8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Courier New" pitchFamily="49" charset="0"/>
                          <a:cs typeface="Courier New" pitchFamily="49" charset="0"/>
                        </a:rPr>
                        <a:t>find</a:t>
                      </a:r>
                      <a:endParaRPr lang="pt-BR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9" marR="91419" marT="45709" marB="45709" anchor="ctr">
                    <a:lnL w="9525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libri" pitchFamily="34" charset="0"/>
                        </a:rPr>
                        <a:t>SELECT</a:t>
                      </a:r>
                    </a:p>
                  </a:txBody>
                  <a:tcPr marL="91419" marR="91419" marT="45709" marB="45709" anchor="ctr">
                    <a:lnL>
                      <a:noFill/>
                    </a:lnL>
                    <a:lnR w="9525" cap="rnd" cmpd="sng" algn="ctr">
                      <a:noFill/>
                      <a:prstDash val="solid"/>
                    </a:lnR>
                    <a:lnT>
                      <a:noFill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Multiplicar 1"/>
          <p:cNvSpPr/>
          <p:nvPr/>
        </p:nvSpPr>
        <p:spPr bwMode="auto">
          <a:xfrm>
            <a:off x="2496833" y="-170167"/>
            <a:ext cx="7198334" cy="7198334"/>
          </a:xfrm>
          <a:prstGeom prst="mathMultiply">
            <a:avLst>
              <a:gd name="adj1" fmla="val 13884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9" tIns="45709" rIns="91419" bIns="45709" numCol="1" rtlCol="0" anchor="t" anchorCtr="0" compatLnSpc="1">
            <a:prstTxWarp prst="textNoShape">
              <a:avLst/>
            </a:prstTxWarp>
          </a:bodyPr>
          <a:lstStyle/>
          <a:p>
            <a:pPr defTabSz="957072" fontAlgn="base">
              <a:spcBef>
                <a:spcPct val="0"/>
              </a:spcBef>
              <a:spcAft>
                <a:spcPct val="0"/>
              </a:spcAft>
            </a:pPr>
            <a:endParaRPr lang="pt-BR" sz="1900">
              <a:latin typeface="Arial" charset="0"/>
              <a:cs typeface="Arial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03AD6587-9A70-4532-96AB-9BB121EEA3F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EntityManager x SQL</a:t>
            </a:r>
          </a:p>
        </p:txBody>
      </p:sp>
    </p:spTree>
    <p:extLst>
      <p:ext uri="{BB962C8B-B14F-4D97-AF65-F5344CB8AC3E}">
        <p14:creationId xmlns:p14="http://schemas.microsoft.com/office/powerpoint/2010/main" val="38331777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2">
            <a:extLst>
              <a:ext uri="{FF2B5EF4-FFF2-40B4-BE49-F238E27FC236}">
                <a16:creationId xmlns:a16="http://schemas.microsoft.com/office/drawing/2014/main" id="{271AB8AB-36B2-4AFD-8395-EDE55576E62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Ciclo de Vida de Entidades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6" name="Nuvem 5"/>
          <p:cNvSpPr/>
          <p:nvPr/>
        </p:nvSpPr>
        <p:spPr>
          <a:xfrm>
            <a:off x="2919246" y="2774779"/>
            <a:ext cx="7063471" cy="1920634"/>
          </a:xfrm>
          <a:prstGeom prst="cloud">
            <a:avLst/>
          </a:prstGeom>
          <a:solidFill>
            <a:srgbClr val="2F5597">
              <a:alpha val="50196"/>
            </a:srgbClr>
          </a:solidFill>
          <a:ln w="38100" cap="rnd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7" name="Retângulo de cantos arredondados 5"/>
          <p:cNvSpPr/>
          <p:nvPr/>
        </p:nvSpPr>
        <p:spPr>
          <a:xfrm>
            <a:off x="3841821" y="955553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atin typeface="Candara" panose="020E0502030303020204" pitchFamily="34" charset="0"/>
              </a:rPr>
              <a:t>Transient</a:t>
            </a:r>
          </a:p>
        </p:txBody>
      </p:sp>
      <p:sp>
        <p:nvSpPr>
          <p:cNvPr id="8" name="Retângulo de cantos arredondados 6"/>
          <p:cNvSpPr/>
          <p:nvPr/>
        </p:nvSpPr>
        <p:spPr>
          <a:xfrm>
            <a:off x="3843219" y="3287116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atin typeface="Candara" panose="020E0502030303020204" pitchFamily="34" charset="0"/>
              </a:rPr>
              <a:t>Managed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2368494" y="5481503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atin typeface="Candara" panose="020E0502030303020204" pitchFamily="34" charset="0"/>
              </a:rPr>
              <a:t>Detached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666001" y="5750707"/>
            <a:ext cx="2159500" cy="719833"/>
          </a:xfrm>
          <a:prstGeom prst="roundRect">
            <a:avLst/>
          </a:prstGeom>
          <a:solidFill>
            <a:srgbClr val="002060"/>
          </a:solidFill>
          <a:ln w="38100" cap="rnd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atin typeface="Candara" panose="020E0502030303020204" pitchFamily="34" charset="0"/>
              </a:rPr>
              <a:t>Removed</a:t>
            </a:r>
          </a:p>
        </p:txBody>
      </p:sp>
      <p:sp>
        <p:nvSpPr>
          <p:cNvPr id="11" name="Rosca 10"/>
          <p:cNvSpPr/>
          <p:nvPr/>
        </p:nvSpPr>
        <p:spPr>
          <a:xfrm>
            <a:off x="1575840" y="1157559"/>
            <a:ext cx="310320" cy="310320"/>
          </a:xfrm>
          <a:prstGeom prst="donut">
            <a:avLst/>
          </a:prstGeom>
          <a:solidFill>
            <a:schemeClr val="tx1"/>
          </a:solidFill>
          <a:ln w="127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Conector em curva 12"/>
          <p:cNvCxnSpPr>
            <a:cxnSpLocks/>
            <a:stCxn id="11" idx="6"/>
            <a:endCxn id="7" idx="1"/>
          </p:cNvCxnSpPr>
          <p:nvPr/>
        </p:nvCxnSpPr>
        <p:spPr>
          <a:xfrm>
            <a:off x="1886160" y="1312719"/>
            <a:ext cx="1955661" cy="27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3"/>
          <p:cNvCxnSpPr>
            <a:stCxn id="7" idx="2"/>
            <a:endCxn id="8" idx="0"/>
          </p:cNvCxnSpPr>
          <p:nvPr/>
        </p:nvCxnSpPr>
        <p:spPr>
          <a:xfrm rot="16200000" flipH="1">
            <a:off x="4116405" y="2480552"/>
            <a:ext cx="1611730" cy="1398"/>
          </a:xfrm>
          <a:prstGeom prst="curved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25"/>
          <p:cNvCxnSpPr>
            <a:cxnSpLocks/>
          </p:cNvCxnSpPr>
          <p:nvPr/>
        </p:nvCxnSpPr>
        <p:spPr>
          <a:xfrm flipH="1">
            <a:off x="4008477" y="4022001"/>
            <a:ext cx="1" cy="14512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26"/>
          <p:cNvCxnSpPr>
            <a:stCxn id="11" idx="4"/>
            <a:endCxn id="8" idx="1"/>
          </p:cNvCxnSpPr>
          <p:nvPr/>
        </p:nvCxnSpPr>
        <p:spPr>
          <a:xfrm rot="16200000" flipH="1">
            <a:off x="1697532" y="1501346"/>
            <a:ext cx="2179154" cy="2112219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36"/>
          <p:cNvCxnSpPr>
            <a:cxnSpLocks/>
          </p:cNvCxnSpPr>
          <p:nvPr/>
        </p:nvCxnSpPr>
        <p:spPr>
          <a:xfrm flipH="1" flipV="1">
            <a:off x="4362382" y="3975141"/>
            <a:ext cx="3973" cy="149806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lindro 16"/>
          <p:cNvSpPr/>
          <p:nvPr/>
        </p:nvSpPr>
        <p:spPr>
          <a:xfrm>
            <a:off x="8249745" y="3219294"/>
            <a:ext cx="805157" cy="855479"/>
          </a:xfrm>
          <a:prstGeom prst="can">
            <a:avLst/>
          </a:prstGeom>
          <a:solidFill>
            <a:srgbClr val="660066"/>
          </a:solidFill>
          <a:ln w="3810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</a:rPr>
              <a:t>BD</a:t>
            </a:r>
          </a:p>
        </p:txBody>
      </p:sp>
      <p:cxnSp>
        <p:nvCxnSpPr>
          <p:cNvPr id="18" name="Conector angulado 51"/>
          <p:cNvCxnSpPr>
            <a:stCxn id="8" idx="3"/>
            <a:endCxn id="17" idx="2"/>
          </p:cNvCxnSpPr>
          <p:nvPr/>
        </p:nvCxnSpPr>
        <p:spPr>
          <a:xfrm>
            <a:off x="6002719" y="3647033"/>
            <a:ext cx="2247026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343616" y="965240"/>
            <a:ext cx="598103" cy="369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new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918715" y="2213256"/>
            <a:ext cx="1149674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merge()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359734" y="4768833"/>
            <a:ext cx="1149674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merge()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801370" y="5039369"/>
            <a:ext cx="1287532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remove()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703375" y="3296780"/>
            <a:ext cx="1011815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find()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632982" y="2636177"/>
            <a:ext cx="2516837" cy="369247"/>
          </a:xfrm>
          <a:prstGeom prst="rect">
            <a:avLst/>
          </a:prstGeom>
          <a:solidFill>
            <a:srgbClr val="203864"/>
          </a:solidFill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latin typeface="Calibri" pitchFamily="34" charset="0"/>
                <a:cs typeface="Courier New" pitchFamily="49" charset="0"/>
              </a:rPr>
              <a:t>Contexto de Persistência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379670" y="3276189"/>
            <a:ext cx="158908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2000" i="1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sincronização</a:t>
            </a:r>
          </a:p>
          <a:p>
            <a:pPr algn="ctr"/>
            <a:r>
              <a:rPr lang="pt-BR" sz="2000" i="1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automática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485190" y="4563449"/>
            <a:ext cx="163512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latin typeface="Calibri" pitchFamily="34" charset="0"/>
                <a:cs typeface="Courier New" pitchFamily="49" charset="0"/>
              </a:rPr>
              <a:t>Contexto acaba</a:t>
            </a:r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/>
          </p:nvPr>
        </p:nvGraphicFramePr>
        <p:xfrm>
          <a:off x="9775231" y="755152"/>
          <a:ext cx="2192087" cy="1584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7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Calibri" pitchFamily="34" charset="0"/>
                        </a:rPr>
                        <a:t>EntityManager</a:t>
                      </a:r>
                      <a:endParaRPr lang="pt-BR" sz="1800" b="1" dirty="0">
                        <a:solidFill>
                          <a:srgbClr val="FFFF00"/>
                        </a:solidFill>
                        <a:latin typeface="Calibri" pitchFamily="34" charset="0"/>
                      </a:endParaRP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persist()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merge()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remove()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find()</a:t>
                      </a:r>
                    </a:p>
                  </a:txBody>
                  <a:tcPr marL="91419" marR="9141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Elipse 27"/>
          <p:cNvSpPr/>
          <p:nvPr/>
        </p:nvSpPr>
        <p:spPr>
          <a:xfrm>
            <a:off x="5785489" y="765232"/>
            <a:ext cx="504000" cy="431900"/>
          </a:xfrm>
          <a:prstGeom prst="ellipse">
            <a:avLst/>
          </a:prstGeom>
          <a:solidFill>
            <a:srgbClr val="7030A0"/>
          </a:solidFill>
          <a:ln w="12700" cap="rnd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Consolas" panose="020B0609020204030204" pitchFamily="49" charset="0"/>
              </a:rPr>
              <a:t>id</a:t>
            </a:r>
          </a:p>
        </p:txBody>
      </p:sp>
      <p:cxnSp>
        <p:nvCxnSpPr>
          <p:cNvPr id="30" name="Conector reto 29"/>
          <p:cNvCxnSpPr>
            <a:cxnSpLocks/>
            <a:endCxn id="28" idx="7"/>
          </p:cNvCxnSpPr>
          <p:nvPr/>
        </p:nvCxnSpPr>
        <p:spPr>
          <a:xfrm flipV="1">
            <a:off x="5848739" y="828482"/>
            <a:ext cx="366941" cy="287646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cxnSpLocks/>
            <a:stCxn id="28" idx="5"/>
            <a:endCxn id="28" idx="1"/>
          </p:cNvCxnSpPr>
          <p:nvPr/>
        </p:nvCxnSpPr>
        <p:spPr>
          <a:xfrm flipH="1" flipV="1">
            <a:off x="5859298" y="828482"/>
            <a:ext cx="356382" cy="305400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5762634" y="3053501"/>
            <a:ext cx="504000" cy="431900"/>
          </a:xfrm>
          <a:prstGeom prst="ellipse">
            <a:avLst/>
          </a:prstGeom>
          <a:solidFill>
            <a:srgbClr val="7030A0"/>
          </a:solidFill>
          <a:ln w="12700" cap="rnd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33" name="Elipse 32"/>
          <p:cNvSpPr/>
          <p:nvPr/>
        </p:nvSpPr>
        <p:spPr>
          <a:xfrm>
            <a:off x="4269460" y="5891968"/>
            <a:ext cx="504000" cy="431900"/>
          </a:xfrm>
          <a:prstGeom prst="ellipse">
            <a:avLst/>
          </a:prstGeom>
          <a:solidFill>
            <a:srgbClr val="7030A0"/>
          </a:solidFill>
          <a:ln w="12700" cap="rnd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34" name="Elipse 33"/>
          <p:cNvSpPr/>
          <p:nvPr/>
        </p:nvSpPr>
        <p:spPr>
          <a:xfrm>
            <a:off x="7568156" y="6230644"/>
            <a:ext cx="504000" cy="431900"/>
          </a:xfrm>
          <a:prstGeom prst="ellipse">
            <a:avLst/>
          </a:prstGeom>
          <a:solidFill>
            <a:srgbClr val="7030A0"/>
          </a:solidFill>
          <a:ln w="12700" cap="rnd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Consolas" panose="020B0609020204030204" pitchFamily="49" charset="0"/>
              </a:rPr>
              <a:t>id</a:t>
            </a:r>
          </a:p>
        </p:txBody>
      </p:sp>
      <p:cxnSp>
        <p:nvCxnSpPr>
          <p:cNvPr id="35" name="Conector angulado 44"/>
          <p:cNvCxnSpPr>
            <a:cxnSpLocks/>
          </p:cNvCxnSpPr>
          <p:nvPr/>
        </p:nvCxnSpPr>
        <p:spPr>
          <a:xfrm flipH="1">
            <a:off x="5788670" y="4022253"/>
            <a:ext cx="12700" cy="168153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3493324" y="1781718"/>
            <a:ext cx="1425391" cy="36933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persist()</a:t>
            </a:r>
          </a:p>
        </p:txBody>
      </p:sp>
    </p:spTree>
    <p:extLst>
      <p:ext uri="{BB962C8B-B14F-4D97-AF65-F5344CB8AC3E}">
        <p14:creationId xmlns:p14="http://schemas.microsoft.com/office/powerpoint/2010/main" val="3338913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8" grpId="0" animBg="1"/>
      <p:bldP spid="32" grpId="0" animBg="1"/>
      <p:bldP spid="33" grpId="0" animBg="1"/>
      <p:bldP spid="34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35204" y="762442"/>
            <a:ext cx="8534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Courier New" pitchFamily="49" charset="0"/>
              </a:rPr>
              <a:t>Quando o </a:t>
            </a:r>
            <a:r>
              <a:rPr lang="pt-BR" sz="2800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Courier New" pitchFamily="49" charset="0"/>
              </a:rPr>
              <a:t>Contexto de Persistência</a:t>
            </a:r>
            <a:r>
              <a:rPr lang="pt-BR" sz="28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Courier New" pitchFamily="49" charset="0"/>
              </a:rPr>
              <a:t> é criado e destruído?</a:t>
            </a: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271AB8AB-36B2-4AFD-8395-EDE55576E62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Contexto de Persist</a:t>
            </a:r>
            <a:r>
              <a:rPr lang="en-US" sz="2400" b="1" dirty="0" err="1">
                <a:solidFill>
                  <a:srgbClr val="003399"/>
                </a:solidFill>
                <a:latin typeface="Candara" panose="020E0502030303020204" pitchFamily="34" charset="0"/>
              </a:rPr>
              <a:t>ência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7283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35204" y="762442"/>
            <a:ext cx="8534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Courier New" pitchFamily="49" charset="0"/>
              </a:rPr>
              <a:t>Quando o </a:t>
            </a:r>
            <a:r>
              <a:rPr lang="pt-BR" sz="2800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Courier New" pitchFamily="49" charset="0"/>
              </a:rPr>
              <a:t>Contexto de Persistência</a:t>
            </a:r>
            <a:r>
              <a:rPr lang="pt-BR" sz="28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Courier New" pitchFamily="49" charset="0"/>
              </a:rPr>
              <a:t> é criado e destruído?</a:t>
            </a: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271AB8AB-36B2-4AFD-8395-EDE55576E62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Contexto de Persist</a:t>
            </a:r>
            <a:r>
              <a:rPr lang="en-US" sz="2400" b="1" dirty="0" err="1">
                <a:solidFill>
                  <a:srgbClr val="003399"/>
                </a:solidFill>
                <a:latin typeface="Candara" panose="020E0502030303020204" pitchFamily="34" charset="0"/>
              </a:rPr>
              <a:t>ência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A80BEF6-2A54-4057-9023-A9CC4C829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39" y="1500031"/>
            <a:ext cx="8278380" cy="5096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Nuvem 5">
            <a:extLst>
              <a:ext uri="{FF2B5EF4-FFF2-40B4-BE49-F238E27FC236}">
                <a16:creationId xmlns:a16="http://schemas.microsoft.com/office/drawing/2014/main" id="{518233E0-BA98-4538-B998-9757D0E692C9}"/>
              </a:ext>
            </a:extLst>
          </p:cNvPr>
          <p:cNvSpPr/>
          <p:nvPr/>
        </p:nvSpPr>
        <p:spPr>
          <a:xfrm>
            <a:off x="756077" y="2634512"/>
            <a:ext cx="3799643" cy="1040843"/>
          </a:xfrm>
          <a:prstGeom prst="cloud">
            <a:avLst/>
          </a:prstGeom>
          <a:solidFill>
            <a:srgbClr val="2F5597">
              <a:alpha val="10196"/>
            </a:srgbClr>
          </a:solidFill>
          <a:ln w="38100" cap="rnd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40" name="Nuvem 5">
            <a:extLst>
              <a:ext uri="{FF2B5EF4-FFF2-40B4-BE49-F238E27FC236}">
                <a16:creationId xmlns:a16="http://schemas.microsoft.com/office/drawing/2014/main" id="{26806C42-6025-40EA-99C3-01D8D12F933B}"/>
              </a:ext>
            </a:extLst>
          </p:cNvPr>
          <p:cNvSpPr/>
          <p:nvPr/>
        </p:nvSpPr>
        <p:spPr>
          <a:xfrm>
            <a:off x="756077" y="3574721"/>
            <a:ext cx="3799643" cy="1040843"/>
          </a:xfrm>
          <a:prstGeom prst="cloud">
            <a:avLst/>
          </a:prstGeom>
          <a:solidFill>
            <a:srgbClr val="2F5597">
              <a:alpha val="10196"/>
            </a:srgbClr>
          </a:solidFill>
          <a:ln w="38100" cap="rnd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41" name="Nuvem 5">
            <a:extLst>
              <a:ext uri="{FF2B5EF4-FFF2-40B4-BE49-F238E27FC236}">
                <a16:creationId xmlns:a16="http://schemas.microsoft.com/office/drawing/2014/main" id="{7BC3A5DB-5620-4BB8-918C-1CD5BA4DD934}"/>
              </a:ext>
            </a:extLst>
          </p:cNvPr>
          <p:cNvSpPr/>
          <p:nvPr/>
        </p:nvSpPr>
        <p:spPr>
          <a:xfrm>
            <a:off x="756077" y="4514930"/>
            <a:ext cx="3799643" cy="1193412"/>
          </a:xfrm>
          <a:prstGeom prst="cloud">
            <a:avLst/>
          </a:prstGeom>
          <a:solidFill>
            <a:srgbClr val="2F5597">
              <a:alpha val="10196"/>
            </a:srgbClr>
          </a:solidFill>
          <a:ln w="38100" cap="rnd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43" name="Nuvem 5">
            <a:extLst>
              <a:ext uri="{FF2B5EF4-FFF2-40B4-BE49-F238E27FC236}">
                <a16:creationId xmlns:a16="http://schemas.microsoft.com/office/drawing/2014/main" id="{976E2343-673C-4E20-86BB-27FD984F5887}"/>
              </a:ext>
            </a:extLst>
          </p:cNvPr>
          <p:cNvSpPr/>
          <p:nvPr/>
        </p:nvSpPr>
        <p:spPr>
          <a:xfrm>
            <a:off x="756077" y="5546727"/>
            <a:ext cx="3799643" cy="1193412"/>
          </a:xfrm>
          <a:prstGeom prst="cloud">
            <a:avLst/>
          </a:prstGeom>
          <a:solidFill>
            <a:srgbClr val="2F5597">
              <a:alpha val="10196"/>
            </a:srgbClr>
          </a:solidFill>
          <a:ln w="38100" cap="rnd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3FC149DD-3763-4BC6-BCAC-3B3EAE509574}"/>
              </a:ext>
            </a:extLst>
          </p:cNvPr>
          <p:cNvSpPr/>
          <p:nvPr/>
        </p:nvSpPr>
        <p:spPr>
          <a:xfrm>
            <a:off x="4938223" y="1356510"/>
            <a:ext cx="4676294" cy="2067328"/>
          </a:xfrm>
          <a:prstGeom prst="wave">
            <a:avLst>
              <a:gd name="adj1" fmla="val 10402"/>
              <a:gd name="adj2" fmla="val -803"/>
            </a:avLst>
          </a:prstGeom>
          <a:solidFill>
            <a:srgbClr val="2F559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todos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métodos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ndara" panose="020E0502030303020204" pitchFamily="34" charset="0"/>
              </a:rPr>
              <a:t>transacionais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da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</a:rPr>
              <a:t>classe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 de service</a:t>
            </a:r>
            <a:endParaRPr lang="en-US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153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Fornecedor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7" y="2104007"/>
            <a:ext cx="6933461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FornecedorService</a:t>
            </a:r>
            <a:endParaRPr lang="en-US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9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Desafios da Integração OO e Relacional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B5BF23-899F-4094-9EAC-E41E79553261}"/>
              </a:ext>
            </a:extLst>
          </p:cNvPr>
          <p:cNvSpPr/>
          <p:nvPr/>
        </p:nvSpPr>
        <p:spPr>
          <a:xfrm>
            <a:off x="985418" y="1180730"/>
            <a:ext cx="2520000" cy="108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andara" panose="020E0502030303020204" pitchFamily="34" charset="0"/>
              </a:rPr>
              <a:t>Aplicação</a:t>
            </a:r>
            <a:r>
              <a:rPr lang="en-US" sz="2000" dirty="0">
                <a:latin typeface="Candara" panose="020E0502030303020204" pitchFamily="34" charset="0"/>
              </a:rPr>
              <a:t> OO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4637534-DCD5-4BBA-A80D-3A8EB22006B5}"/>
              </a:ext>
            </a:extLst>
          </p:cNvPr>
          <p:cNvSpPr/>
          <p:nvPr/>
        </p:nvSpPr>
        <p:spPr>
          <a:xfrm>
            <a:off x="8947783" y="1182548"/>
            <a:ext cx="2520000" cy="10800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Banco de dados </a:t>
            </a:r>
            <a:r>
              <a:rPr lang="en-US" sz="2000" dirty="0" err="1">
                <a:latin typeface="Candara" panose="020E0502030303020204" pitchFamily="34" charset="0"/>
              </a:rPr>
              <a:t>Relacional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9C7FC-87A4-4696-9F73-BDCA456A8C5B}"/>
              </a:ext>
            </a:extLst>
          </p:cNvPr>
          <p:cNvSpPr/>
          <p:nvPr/>
        </p:nvSpPr>
        <p:spPr>
          <a:xfrm>
            <a:off x="985417" y="2911877"/>
            <a:ext cx="6738154" cy="2689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&gt;</a:t>
            </a:r>
            <a:r>
              <a:rPr lang="en-US" sz="2400" dirty="0" err="1"/>
              <a:t>Configurar</a:t>
            </a:r>
            <a:r>
              <a:rPr lang="en-US" sz="2400" dirty="0"/>
              <a:t> a </a:t>
            </a:r>
            <a:r>
              <a:rPr lang="en-US" sz="2400" dirty="0" err="1"/>
              <a:t>conexão</a:t>
            </a:r>
            <a:r>
              <a:rPr lang="en-US" sz="2400" dirty="0"/>
              <a:t> com BD</a:t>
            </a:r>
          </a:p>
          <a:p>
            <a:r>
              <a:rPr lang="en-US" sz="2400" dirty="0"/>
              <a:t>&gt;</a:t>
            </a:r>
            <a:r>
              <a:rPr lang="en-US" sz="2400" dirty="0" err="1"/>
              <a:t>Declarar</a:t>
            </a:r>
            <a:r>
              <a:rPr lang="en-US" sz="2400" dirty="0"/>
              <a:t> queries SQL</a:t>
            </a:r>
          </a:p>
          <a:p>
            <a:r>
              <a:rPr lang="en-US" sz="2400" dirty="0"/>
              <a:t>&gt;Trocar dados de </a:t>
            </a:r>
            <a:r>
              <a:rPr lang="en-US" sz="2400" dirty="0" err="1"/>
              <a:t>negócio</a:t>
            </a:r>
            <a:r>
              <a:rPr lang="en-US" sz="2400" dirty="0"/>
              <a:t> no SQL</a:t>
            </a:r>
          </a:p>
          <a:p>
            <a:r>
              <a:rPr lang="en-US" sz="2400" dirty="0"/>
              <a:t>&gt;</a:t>
            </a:r>
            <a:r>
              <a:rPr lang="en-US" sz="2400" dirty="0" err="1"/>
              <a:t>Executar</a:t>
            </a:r>
            <a:r>
              <a:rPr lang="en-US" sz="2400" dirty="0"/>
              <a:t> o SQL</a:t>
            </a:r>
          </a:p>
          <a:p>
            <a:r>
              <a:rPr lang="en-US" sz="2400" dirty="0"/>
              <a:t>&gt;</a:t>
            </a:r>
            <a:r>
              <a:rPr lang="en-US" sz="2400" dirty="0" err="1"/>
              <a:t>Receber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resultados</a:t>
            </a:r>
            <a:endParaRPr lang="en-US" sz="2400" dirty="0"/>
          </a:p>
          <a:p>
            <a:r>
              <a:rPr lang="en-US" sz="2400" dirty="0"/>
              <a:t>&gt;Trocar </a:t>
            </a:r>
            <a:r>
              <a:rPr lang="en-US" sz="2400" dirty="0" err="1"/>
              <a:t>os</a:t>
            </a:r>
            <a:r>
              <a:rPr lang="en-US" sz="2400" dirty="0"/>
              <a:t> dados do BD </a:t>
            </a:r>
            <a:r>
              <a:rPr lang="en-US" sz="2400" dirty="0" err="1"/>
              <a:t>pelos</a:t>
            </a:r>
            <a:r>
              <a:rPr lang="en-US" sz="2400" dirty="0"/>
              <a:t> dados de </a:t>
            </a:r>
            <a:r>
              <a:rPr lang="en-US" sz="2400" dirty="0" err="1"/>
              <a:t>negócio</a:t>
            </a:r>
            <a:endParaRPr lang="en-US" sz="24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C7F0965-8FB3-494D-8CF3-19ED48F51EF0}"/>
              </a:ext>
            </a:extLst>
          </p:cNvPr>
          <p:cNvSpPr/>
          <p:nvPr/>
        </p:nvSpPr>
        <p:spPr>
          <a:xfrm>
            <a:off x="2041231" y="2411649"/>
            <a:ext cx="408373" cy="4052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557C0-2B16-437C-8660-87E0C098C913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3505418" y="1720730"/>
            <a:ext cx="5442365" cy="18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34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Fornecedor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No pacote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.service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FornecedorService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EntityManager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como atributo privado e marcar sua injeção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&gt;Implementar os métodos: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Fornecedor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salvar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(Fornecedor f)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Fornecedor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buscarPeloId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List&lt;Fornecedor&gt;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listar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	void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remover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(Fornecedor f)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17553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Fornecedor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&gt;Solução: classe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FornecedorService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:</a:t>
            </a:r>
            <a:endParaRPr lang="pt-BR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11F4F-0DB9-4E06-913B-7FE73DB7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46" y="1242202"/>
            <a:ext cx="9326277" cy="5201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244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Fornecedor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1)Abrir </a:t>
            </a:r>
            <a:r>
              <a:rPr lang="pt-BR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Fornecedor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a)Declarar construtor que recebe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razaoSocial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b)Declarar também construtor padrão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E5B08AAD-1E07-4102-9A45-BA41C424B85E}"/>
              </a:ext>
            </a:extLst>
          </p:cNvPr>
          <p:cNvSpPr/>
          <p:nvPr/>
        </p:nvSpPr>
        <p:spPr>
          <a:xfrm>
            <a:off x="545231" y="683578"/>
            <a:ext cx="11377480" cy="679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Carga inicial de Fornecedor</a:t>
            </a:r>
            <a:endParaRPr lang="en-US" sz="24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65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Fornecedor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3)Em </a:t>
            </a:r>
            <a:r>
              <a:rPr lang="en-US" b="1" dirty="0" err="1">
                <a:latin typeface="Consolas" panose="020B0609020204030204" pitchFamily="49" charset="0"/>
              </a:rPr>
              <a:t>DataLoader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a)Na classe:                                          b)No método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load()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E5B08AAD-1E07-4102-9A45-BA41C424B85E}"/>
              </a:ext>
            </a:extLst>
          </p:cNvPr>
          <p:cNvSpPr/>
          <p:nvPr/>
        </p:nvSpPr>
        <p:spPr>
          <a:xfrm>
            <a:off x="545231" y="683578"/>
            <a:ext cx="11377480" cy="679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Carga inicial de Fornecedor</a:t>
            </a:r>
            <a:endParaRPr lang="en-US" sz="2400" i="1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0FB8F-7069-41A5-9942-2CAFD3D887A2}"/>
              </a:ext>
            </a:extLst>
          </p:cNvPr>
          <p:cNvSpPr/>
          <p:nvPr/>
        </p:nvSpPr>
        <p:spPr>
          <a:xfrm>
            <a:off x="5060272" y="2645546"/>
            <a:ext cx="6862439" cy="2388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//2.fornecedor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Fornecedor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Fornecedor(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"Gasômetro Madeiras"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Fornecedor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Fornecedor(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"Loja do Mecânico"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fornecedorService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fornecedorService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List&lt;Fornecedor&gt;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listaFornecedor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fornecedorService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.listar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listaFornecedor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1BCAEC-3034-43D0-ABBA-C77F51AAF0DD}"/>
              </a:ext>
            </a:extLst>
          </p:cNvPr>
          <p:cNvSpPr/>
          <p:nvPr/>
        </p:nvSpPr>
        <p:spPr>
          <a:xfrm>
            <a:off x="649551" y="2682470"/>
            <a:ext cx="4268202" cy="11704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Autowired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FornecedorService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fornecedorService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7489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NotaCompra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7" y="2104007"/>
            <a:ext cx="6933461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NotaCompraService</a:t>
            </a:r>
            <a:endParaRPr lang="en-US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12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NotaCompra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No pacote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.service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NotaCompraService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&gt;Ela servirá para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NotaCompra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NotaCompraItem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&gt;Implementar os métodos: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NotaCompra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buscarNotaCompraPeloId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(Long id)</a:t>
            </a:r>
            <a:endParaRPr lang="pt-BR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NotaCompra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salvar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NotaCompra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nota) {</a:t>
            </a:r>
            <a:endParaRPr lang="pt-BR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List&lt;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NotaCompra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u="sng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listarNotaCompra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buscarNotaCompraItemPeloId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salvar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List&lt;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&gt; </a:t>
            </a:r>
            <a:r>
              <a:rPr lang="en-US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listarNotaCompraItem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65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NotaCompra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&gt;Solução: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classe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NotaCompraService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:</a:t>
            </a:r>
            <a:endParaRPr lang="pt-BR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EBE8E-0A8C-458C-A3D5-9BEF9C8C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386" y="827578"/>
            <a:ext cx="5366765" cy="54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9448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NotaCompra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1)Em </a:t>
            </a:r>
            <a:r>
              <a:rPr lang="pt-BR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NotaCompra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a)Declarar construtor que recebe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dataEmissao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fornecedor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b)Declarar construtor padrão</a:t>
            </a:r>
          </a:p>
          <a:p>
            <a:pPr marL="0" indent="0">
              <a:buNone/>
            </a:pPr>
            <a:endParaRPr lang="pt-BR" u="sng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2)Em </a:t>
            </a:r>
            <a:r>
              <a:rPr lang="pt-BR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NotaCompraItem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a)Declarar construtor que recebe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notaCompra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produto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valorCompradoProduto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quantidade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a)Declarar construtor padrão</a:t>
            </a:r>
            <a:endParaRPr lang="pt-BR" sz="2400" u="sng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8E57F478-4763-42E7-B49F-8E15A40706A2}"/>
              </a:ext>
            </a:extLst>
          </p:cNvPr>
          <p:cNvSpPr/>
          <p:nvPr/>
        </p:nvSpPr>
        <p:spPr>
          <a:xfrm>
            <a:off x="545231" y="683578"/>
            <a:ext cx="11377480" cy="679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Carga inicial de NotaCompra e itens - 1/3</a:t>
            </a:r>
            <a:endParaRPr lang="en-US" sz="24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29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NotaCompra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3)Em </a:t>
            </a:r>
            <a:r>
              <a:rPr lang="en-US" b="1" dirty="0" err="1">
                <a:latin typeface="Consolas" panose="020B0609020204030204" pitchFamily="49" charset="0"/>
              </a:rPr>
              <a:t>DataLoader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implementar da carga de notas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a)Na classe:                                          b)No método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load()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carregar notas: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0FB8F-7069-41A5-9942-2CAFD3D887A2}"/>
              </a:ext>
            </a:extLst>
          </p:cNvPr>
          <p:cNvSpPr/>
          <p:nvPr/>
        </p:nvSpPr>
        <p:spPr>
          <a:xfrm>
            <a:off x="5060272" y="2691348"/>
            <a:ext cx="6862439" cy="2218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//3.Nota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Compra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nc1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(2021, 1, 15), 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nc1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.salvarNotaCompra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nc1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nc2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(2022, 2, 20), 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nc2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.salvarNotaCompra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nc2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.listarNotaCompra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1BCAEC-3034-43D0-ABBA-C77F51AAF0DD}"/>
              </a:ext>
            </a:extLst>
          </p:cNvPr>
          <p:cNvSpPr/>
          <p:nvPr/>
        </p:nvSpPr>
        <p:spPr>
          <a:xfrm>
            <a:off x="649551" y="2682470"/>
            <a:ext cx="4268202" cy="117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>
                <a:solidFill>
                  <a:srgbClr val="FF0000"/>
                </a:solidFill>
                <a:latin typeface="Consolas" panose="020B0609020204030204" pitchFamily="49" charset="0"/>
              </a:rPr>
              <a:t>@Autowired</a:t>
            </a:r>
          </a:p>
          <a:p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 NotaCompraService </a:t>
            </a:r>
            <a:r>
              <a:rPr lang="en-US" sz="1300" b="1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B35E6A82-E569-4726-AB5F-003D3A2A6548}"/>
              </a:ext>
            </a:extLst>
          </p:cNvPr>
          <p:cNvSpPr/>
          <p:nvPr/>
        </p:nvSpPr>
        <p:spPr>
          <a:xfrm>
            <a:off x="545231" y="683578"/>
            <a:ext cx="11377480" cy="679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Carga inicial de NotaCompra e itens - 2/3</a:t>
            </a:r>
            <a:endParaRPr lang="en-US" sz="24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11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EntityManager -&gt; NotaCompra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3)Em </a:t>
            </a:r>
            <a:r>
              <a:rPr lang="en-US" b="1" dirty="0" err="1">
                <a:latin typeface="Consolas" panose="020B0609020204030204" pitchFamily="49" charset="0"/>
              </a:rPr>
              <a:t>DataLoader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implementar da carga de itens: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  c)No método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load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carregar itens: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1BCAEC-3034-43D0-ABBA-C77F51AAF0DD}"/>
              </a:ext>
            </a:extLst>
          </p:cNvPr>
          <p:cNvSpPr/>
          <p:nvPr/>
        </p:nvSpPr>
        <p:spPr>
          <a:xfrm>
            <a:off x="1146699" y="2682469"/>
            <a:ext cx="9193056" cy="3629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//4.Nota Compra Item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NotaCompraItem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i1_1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NotaCompraItem(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nc1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BigDecimal(</a:t>
            </a:r>
            <a:r>
              <a:rPr lang="en-US" sz="1400" b="1">
                <a:solidFill>
                  <a:srgbClr val="2A00FF"/>
                </a:solidFill>
                <a:latin typeface="Consolas" panose="020B0609020204030204" pitchFamily="49" charset="0"/>
              </a:rPr>
              <a:t>"300.00"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), 2);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NotaCompraItem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i1_2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NotaCompraItem(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nc1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BigDecimal(</a:t>
            </a:r>
            <a:r>
              <a:rPr lang="en-US" sz="1400" b="1">
                <a:solidFill>
                  <a:srgbClr val="2A00FF"/>
                </a:solidFill>
                <a:latin typeface="Consolas" panose="020B0609020204030204" pitchFamily="49" charset="0"/>
              </a:rPr>
              <a:t>"1000.00"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), 1);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NotaCompraItem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i1_3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NotaCompraItem(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nc1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p3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BigDecimal(</a:t>
            </a:r>
            <a:r>
              <a:rPr lang="en-US" sz="1400" b="1">
                <a:solidFill>
                  <a:srgbClr val="2A00FF"/>
                </a:solidFill>
                <a:latin typeface="Consolas" panose="020B0609020204030204" pitchFamily="49" charset="0"/>
              </a:rPr>
              <a:t>"500.00"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), 3);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i1_1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.salvarNotaCompraItem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i1_1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i1_2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.salvarNotaCompraItem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i1_2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i1_3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.salvarNotaCompraItem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i1_3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NotaCompraItem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i2_1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NotaCompraItem(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nc2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p4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BigDecimal(</a:t>
            </a:r>
            <a:r>
              <a:rPr lang="en-US" sz="1400" b="1">
                <a:solidFill>
                  <a:srgbClr val="2A00FF"/>
                </a:solidFill>
                <a:latin typeface="Consolas" panose="020B0609020204030204" pitchFamily="49" charset="0"/>
              </a:rPr>
              <a:t>"400.00"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), 7);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NotaCompraItem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i2_2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NotaCompraItem(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nc2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BigDecimal(</a:t>
            </a:r>
            <a:r>
              <a:rPr lang="en-US" sz="1400" b="1">
                <a:solidFill>
                  <a:srgbClr val="2A00FF"/>
                </a:solidFill>
                <a:latin typeface="Consolas" panose="020B0609020204030204" pitchFamily="49" charset="0"/>
              </a:rPr>
              <a:t>"1000.00"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), 2);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NotaCompraItem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i2_3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NotaCompraItem(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nc2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p5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BigDecimal(</a:t>
            </a:r>
            <a:r>
              <a:rPr lang="en-US" sz="1400" b="1">
                <a:solidFill>
                  <a:srgbClr val="2A00FF"/>
                </a:solidFill>
                <a:latin typeface="Consolas" panose="020B0609020204030204" pitchFamily="49" charset="0"/>
              </a:rPr>
              <a:t>"700.00"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), 1);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i2_1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.salvarNotaCompraItem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i2_1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i2_2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.salvarNotaCompraItem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i2_2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i2_3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.salvarNotaCompraItem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i2_3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notaCompraService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.listarNotaCompraItem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().forEach( System.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::println );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B35E6A82-E569-4726-AB5F-003D3A2A6548}"/>
              </a:ext>
            </a:extLst>
          </p:cNvPr>
          <p:cNvSpPr/>
          <p:nvPr/>
        </p:nvSpPr>
        <p:spPr>
          <a:xfrm>
            <a:off x="545231" y="683578"/>
            <a:ext cx="11377480" cy="679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Carga inicial de NotaCompra e itens - 3/3</a:t>
            </a:r>
            <a:endParaRPr lang="en-US" sz="24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8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Solução de Middleware de Integração OO e Relacional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B5BF23-899F-4094-9EAC-E41E79553261}"/>
              </a:ext>
            </a:extLst>
          </p:cNvPr>
          <p:cNvSpPr/>
          <p:nvPr/>
        </p:nvSpPr>
        <p:spPr>
          <a:xfrm>
            <a:off x="985418" y="1180730"/>
            <a:ext cx="2520000" cy="108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andara" panose="020E0502030303020204" pitchFamily="34" charset="0"/>
              </a:rPr>
              <a:t>Aplicação</a:t>
            </a:r>
            <a:r>
              <a:rPr lang="en-US" sz="2000" dirty="0">
                <a:latin typeface="Candara" panose="020E0502030303020204" pitchFamily="34" charset="0"/>
              </a:rPr>
              <a:t> OO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4637534-DCD5-4BBA-A80D-3A8EB22006B5}"/>
              </a:ext>
            </a:extLst>
          </p:cNvPr>
          <p:cNvSpPr/>
          <p:nvPr/>
        </p:nvSpPr>
        <p:spPr>
          <a:xfrm>
            <a:off x="8947783" y="1180730"/>
            <a:ext cx="2520000" cy="10800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Banco de dados </a:t>
            </a:r>
            <a:r>
              <a:rPr lang="en-US" sz="2000" dirty="0" err="1">
                <a:latin typeface="Candara" panose="020E0502030303020204" pitchFamily="34" charset="0"/>
              </a:rPr>
              <a:t>Relacional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557C0-2B16-437C-8660-87E0C098C913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3505418" y="1720730"/>
            <a:ext cx="54423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0C6B587-7443-45C5-881D-83C6AE2E774C}"/>
              </a:ext>
            </a:extLst>
          </p:cNvPr>
          <p:cNvSpPr/>
          <p:nvPr/>
        </p:nvSpPr>
        <p:spPr>
          <a:xfrm>
            <a:off x="4344674" y="1000730"/>
            <a:ext cx="3960000" cy="28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Candara" panose="020E0502030303020204" pitchFamily="34" charset="0"/>
              </a:rPr>
              <a:t>Middleware de </a:t>
            </a:r>
          </a:p>
          <a:p>
            <a:pPr algn="ctr"/>
            <a:r>
              <a:rPr lang="en-US" sz="2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Integração</a:t>
            </a:r>
            <a:r>
              <a:rPr lang="en-US" sz="2800" b="1" dirty="0">
                <a:solidFill>
                  <a:srgbClr val="FFFF00"/>
                </a:solidFill>
                <a:latin typeface="Candara" panose="020E0502030303020204" pitchFamily="34" charset="0"/>
              </a:rPr>
              <a:t> OO e </a:t>
            </a:r>
            <a:r>
              <a:rPr lang="en-US" sz="2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Relacional</a:t>
            </a:r>
            <a:endParaRPr lang="en-US" sz="2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9C7FC-87A4-4696-9F73-BDCA456A8C5B}"/>
              </a:ext>
            </a:extLst>
          </p:cNvPr>
          <p:cNvSpPr/>
          <p:nvPr/>
        </p:nvSpPr>
        <p:spPr>
          <a:xfrm>
            <a:off x="4972365" y="3025748"/>
            <a:ext cx="2982027" cy="603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2642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Executar DataLoader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5)Executar o método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load()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b="1" dirty="0" err="1">
                <a:latin typeface="Consolas" panose="020B0609020204030204" pitchFamily="49" charset="0"/>
              </a:rPr>
              <a:t>DataLoader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6)Uma vez tudo carregado, comentar as seguintes anotações para a classe não ser mais executada: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//@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SpringBootTest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//@Test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554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</a:rPr>
              <a:t>Otimizando o acesso ao banco</a:t>
            </a:r>
            <a:endParaRPr lang="pt-BR" sz="2400" b="1" dirty="0">
              <a:solidFill>
                <a:schemeClr val="accent5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9932976D-9210-4FBD-9D24-15F1260561A5}"/>
              </a:ext>
            </a:extLst>
          </p:cNvPr>
          <p:cNvSpPr/>
          <p:nvPr/>
        </p:nvSpPr>
        <p:spPr>
          <a:xfrm>
            <a:off x="1402668" y="1740023"/>
            <a:ext cx="9000000" cy="3240000"/>
          </a:xfrm>
          <a:prstGeom prst="pie">
            <a:avLst>
              <a:gd name="adj1" fmla="val 5406251"/>
              <a:gd name="adj2" fmla="val 1620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3600" b="1" i="1" dirty="0">
                <a:solidFill>
                  <a:schemeClr val="bg1"/>
                </a:solidFill>
                <a:latin typeface="Candara" panose="020E0502030303020204" pitchFamily="34" charset="0"/>
              </a:rPr>
              <a:t>LAZY Loading</a:t>
            </a:r>
          </a:p>
        </p:txBody>
      </p:sp>
      <p:sp>
        <p:nvSpPr>
          <p:cNvPr id="4" name="Círculo Parcial 3">
            <a:extLst>
              <a:ext uri="{FF2B5EF4-FFF2-40B4-BE49-F238E27FC236}">
                <a16:creationId xmlns:a16="http://schemas.microsoft.com/office/drawing/2014/main" id="{2AF6ADCB-9FBA-4B40-8405-86C14A66664E}"/>
              </a:ext>
            </a:extLst>
          </p:cNvPr>
          <p:cNvSpPr/>
          <p:nvPr/>
        </p:nvSpPr>
        <p:spPr>
          <a:xfrm flipH="1">
            <a:off x="1805130" y="1740023"/>
            <a:ext cx="9000000" cy="3240000"/>
          </a:xfrm>
          <a:prstGeom prst="pie">
            <a:avLst>
              <a:gd name="adj1" fmla="val 5406251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3600" b="1" i="1" dirty="0">
                <a:solidFill>
                  <a:schemeClr val="bg1"/>
                </a:solidFill>
                <a:latin typeface="Candara" panose="020E0502030303020204" pitchFamily="34" charset="0"/>
              </a:rPr>
              <a:t>EAGER Loading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ADFE-906F-431C-812A-F1C2434FAB05}"/>
              </a:ext>
            </a:extLst>
          </p:cNvPr>
          <p:cNvSpPr txBox="1"/>
          <p:nvPr/>
        </p:nvSpPr>
        <p:spPr>
          <a:xfrm>
            <a:off x="5895348" y="3105835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ndara" panose="020E0502030303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6815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</a:rPr>
              <a:t>Otimizando o acesso ao banco</a:t>
            </a:r>
            <a:endParaRPr lang="pt-BR" sz="2400" b="1" dirty="0">
              <a:solidFill>
                <a:schemeClr val="accent5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Círculo Parcial 3">
            <a:extLst>
              <a:ext uri="{FF2B5EF4-FFF2-40B4-BE49-F238E27FC236}">
                <a16:creationId xmlns:a16="http://schemas.microsoft.com/office/drawing/2014/main" id="{2AF6ADCB-9FBA-4B40-8405-86C14A66664E}"/>
              </a:ext>
            </a:extLst>
          </p:cNvPr>
          <p:cNvSpPr/>
          <p:nvPr/>
        </p:nvSpPr>
        <p:spPr>
          <a:xfrm flipH="1">
            <a:off x="1805130" y="1740023"/>
            <a:ext cx="9000000" cy="3240000"/>
          </a:xfrm>
          <a:prstGeom prst="pie">
            <a:avLst>
              <a:gd name="adj1" fmla="val 5406251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3600" b="1" i="1" dirty="0">
                <a:solidFill>
                  <a:schemeClr val="bg1"/>
                </a:solidFill>
                <a:latin typeface="Candara" panose="020E0502030303020204" pitchFamily="34" charset="0"/>
              </a:rPr>
              <a:t>EAGER Loading</a:t>
            </a:r>
          </a:p>
        </p:txBody>
      </p:sp>
    </p:spTree>
    <p:extLst>
      <p:ext uri="{BB962C8B-B14F-4D97-AF65-F5344CB8AC3E}">
        <p14:creationId xmlns:p14="http://schemas.microsoft.com/office/powerpoint/2010/main" val="456990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441804-2D91-4060-B9FA-FBB7B404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2" y="2233446"/>
            <a:ext cx="10888595" cy="2391109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Eager Loading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9B8C88-B863-4CBA-B8B7-916601CF94CC}"/>
              </a:ext>
            </a:extLst>
          </p:cNvPr>
          <p:cNvSpPr/>
          <p:nvPr/>
        </p:nvSpPr>
        <p:spPr>
          <a:xfrm>
            <a:off x="7949799" y="316957"/>
            <a:ext cx="2521258" cy="1957945"/>
          </a:xfrm>
          <a:prstGeom prst="downArrow">
            <a:avLst>
              <a:gd name="adj1" fmla="val 71831"/>
              <a:gd name="adj2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ndara" panose="020E0502030303020204" pitchFamily="34" charset="0"/>
              </a:rPr>
              <a:t>Quando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buscamos</a:t>
            </a:r>
            <a:r>
              <a:rPr lang="en-US" sz="2400" dirty="0">
                <a:latin typeface="Candara" panose="020E0502030303020204" pitchFamily="34" charset="0"/>
              </a:rPr>
              <a:t> o </a:t>
            </a:r>
            <a:r>
              <a:rPr lang="en-US" sz="2400" b="1" dirty="0">
                <a:latin typeface="Candara" panose="020E0502030303020204" pitchFamily="34" charset="0"/>
              </a:rPr>
              <a:t>item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2961F7-BA7E-4666-BE4C-36B8A3072502}"/>
              </a:ext>
            </a:extLst>
          </p:cNvPr>
          <p:cNvSpPr/>
          <p:nvPr/>
        </p:nvSpPr>
        <p:spPr>
          <a:xfrm>
            <a:off x="5575177" y="2603682"/>
            <a:ext cx="720000" cy="720000"/>
          </a:xfrm>
          <a:prstGeom prst="ellipse">
            <a:avLst/>
          </a:prstGeom>
          <a:solidFill>
            <a:srgbClr val="FFFF00">
              <a:alpha val="20000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952BFF20-BEC2-49BB-B4EF-54845B90D878}"/>
              </a:ext>
            </a:extLst>
          </p:cNvPr>
          <p:cNvSpPr/>
          <p:nvPr/>
        </p:nvSpPr>
        <p:spPr>
          <a:xfrm flipH="1">
            <a:off x="5786005" y="2081767"/>
            <a:ext cx="1139851" cy="479013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F6C0B3DC-CCFA-44CE-B929-10842FB286B1}"/>
              </a:ext>
            </a:extLst>
          </p:cNvPr>
          <p:cNvSpPr/>
          <p:nvPr/>
        </p:nvSpPr>
        <p:spPr>
          <a:xfrm>
            <a:off x="7763367" y="4797987"/>
            <a:ext cx="2894121" cy="1409748"/>
          </a:xfrm>
          <a:prstGeom prst="wav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O </a:t>
            </a:r>
            <a:r>
              <a:rPr lang="en-US" sz="2400" dirty="0" err="1">
                <a:latin typeface="Candara" panose="020E0502030303020204" pitchFamily="34" charset="0"/>
              </a:rPr>
              <a:t>carregamento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será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andara" panose="020E0502030303020204" pitchFamily="34" charset="0"/>
              </a:rPr>
              <a:t>EAGER</a:t>
            </a:r>
          </a:p>
        </p:txBody>
      </p:sp>
    </p:spTree>
    <p:extLst>
      <p:ext uri="{BB962C8B-B14F-4D97-AF65-F5344CB8AC3E}">
        <p14:creationId xmlns:p14="http://schemas.microsoft.com/office/powerpoint/2010/main" val="5504966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Eager Loading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2B70BD66-F007-48CA-952F-17A131F4B6E0}"/>
              </a:ext>
            </a:extLst>
          </p:cNvPr>
          <p:cNvSpPr/>
          <p:nvPr/>
        </p:nvSpPr>
        <p:spPr>
          <a:xfrm>
            <a:off x="3714487" y="2236977"/>
            <a:ext cx="4763026" cy="2532575"/>
          </a:xfrm>
          <a:prstGeom prst="wav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andara" panose="020E0502030303020204" pitchFamily="34" charset="0"/>
              </a:rPr>
              <a:t>Demonstração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  <a:latin typeface="Candara" panose="020E0502030303020204" pitchFamily="34" charset="0"/>
              </a:rPr>
              <a:t>EAGER</a:t>
            </a:r>
            <a:endParaRPr lang="en-US" sz="44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1286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Loading Demonstration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6EB7C30E-4368-4275-92DF-EE6BF139D066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1)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Criar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classe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de teste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LoadingDemo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anotá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-la com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SpringBootTest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2)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atributo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service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do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tipo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NotaCompraService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anotá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-lo com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Autowired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51875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EAGER Loading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D875C-9D33-43AE-B0BD-914F1DF3BF51}"/>
              </a:ext>
            </a:extLst>
          </p:cNvPr>
          <p:cNvSpPr/>
          <p:nvPr/>
        </p:nvSpPr>
        <p:spPr>
          <a:xfrm>
            <a:off x="861134" y="1544715"/>
            <a:ext cx="10800000" cy="4873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@Test</a:t>
            </a:r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demoEagerLoading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NotaCompraItem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.buscarNotaCompraItemPeloId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( 1L 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dataEmissao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.getNotaCompra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getDataEmissao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dataEmissao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"Aconteceu carregamento EAGER"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2B70BD66-F007-48CA-952F-17A131F4B6E0}"/>
              </a:ext>
            </a:extLst>
          </p:cNvPr>
          <p:cNvSpPr/>
          <p:nvPr/>
        </p:nvSpPr>
        <p:spPr>
          <a:xfrm>
            <a:off x="861134" y="838432"/>
            <a:ext cx="10800000" cy="1080000"/>
          </a:xfrm>
          <a:prstGeom prst="wave">
            <a:avLst>
              <a:gd name="adj1" fmla="val 11267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Candara" panose="020E0502030303020204" pitchFamily="34" charset="0"/>
              </a:rPr>
              <a:t>EAGER</a:t>
            </a:r>
            <a:endParaRPr lang="en-US" sz="20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5852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</a:rPr>
              <a:t>Otimizando o acesso ao banco</a:t>
            </a:r>
            <a:endParaRPr lang="pt-BR" sz="2400" b="1" dirty="0">
              <a:solidFill>
                <a:schemeClr val="accent5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9932976D-9210-4FBD-9D24-15F1260561A5}"/>
              </a:ext>
            </a:extLst>
          </p:cNvPr>
          <p:cNvSpPr/>
          <p:nvPr/>
        </p:nvSpPr>
        <p:spPr>
          <a:xfrm>
            <a:off x="1402668" y="1740023"/>
            <a:ext cx="9000000" cy="3240000"/>
          </a:xfrm>
          <a:prstGeom prst="pie">
            <a:avLst>
              <a:gd name="adj1" fmla="val 5406251"/>
              <a:gd name="adj2" fmla="val 1620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3600" b="1" i="1" dirty="0">
                <a:solidFill>
                  <a:schemeClr val="bg1"/>
                </a:solidFill>
                <a:latin typeface="Candara" panose="020E0502030303020204" pitchFamily="34" charset="0"/>
              </a:rPr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23090153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26B1A3C-FD88-4AEE-9BB4-E371F0FF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2" y="2233446"/>
            <a:ext cx="10888595" cy="239110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Lazy Loading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9B8C88-B863-4CBA-B8B7-916601CF94CC}"/>
              </a:ext>
            </a:extLst>
          </p:cNvPr>
          <p:cNvSpPr/>
          <p:nvPr/>
        </p:nvSpPr>
        <p:spPr>
          <a:xfrm>
            <a:off x="1908699" y="634489"/>
            <a:ext cx="2521258" cy="1749731"/>
          </a:xfrm>
          <a:prstGeom prst="downArrow">
            <a:avLst>
              <a:gd name="adj1" fmla="val 71831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ndara" panose="020E0502030303020204" pitchFamily="34" charset="0"/>
              </a:rPr>
              <a:t>Quando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buscamos</a:t>
            </a:r>
            <a:r>
              <a:rPr lang="en-US" sz="2400" dirty="0">
                <a:latin typeface="Candara" panose="020E0502030303020204" pitchFamily="34" charset="0"/>
              </a:rPr>
              <a:t> a </a:t>
            </a:r>
            <a:r>
              <a:rPr lang="en-US" sz="2400" b="1" dirty="0">
                <a:latin typeface="Candara" panose="020E0502030303020204" pitchFamily="34" charset="0"/>
              </a:rPr>
              <a:t>Nota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2961F7-BA7E-4666-BE4C-36B8A3072502}"/>
              </a:ext>
            </a:extLst>
          </p:cNvPr>
          <p:cNvSpPr/>
          <p:nvPr/>
        </p:nvSpPr>
        <p:spPr>
          <a:xfrm>
            <a:off x="6305925" y="2567867"/>
            <a:ext cx="720000" cy="720000"/>
          </a:xfrm>
          <a:prstGeom prst="ellipse">
            <a:avLst/>
          </a:prstGeom>
          <a:solidFill>
            <a:srgbClr val="FFFF00">
              <a:alpha val="2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952BFF20-BEC2-49BB-B4EF-54845B90D878}"/>
              </a:ext>
            </a:extLst>
          </p:cNvPr>
          <p:cNvSpPr/>
          <p:nvPr/>
        </p:nvSpPr>
        <p:spPr>
          <a:xfrm>
            <a:off x="5623728" y="2044238"/>
            <a:ext cx="1139851" cy="479013"/>
          </a:xfrm>
          <a:prstGeom prst="curved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F6C0B3DC-CCFA-44CE-B929-10842FB286B1}"/>
              </a:ext>
            </a:extLst>
          </p:cNvPr>
          <p:cNvSpPr/>
          <p:nvPr/>
        </p:nvSpPr>
        <p:spPr>
          <a:xfrm>
            <a:off x="2822341" y="4813763"/>
            <a:ext cx="2894121" cy="1409748"/>
          </a:xfrm>
          <a:prstGeom prst="wav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O </a:t>
            </a:r>
            <a:r>
              <a:rPr lang="en-US" sz="2400" dirty="0" err="1">
                <a:latin typeface="Candara" panose="020E0502030303020204" pitchFamily="34" charset="0"/>
              </a:rPr>
              <a:t>carregamento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será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andara" panose="020E0502030303020204" pitchFamily="34" charset="0"/>
              </a:rPr>
              <a:t>LAZY</a:t>
            </a:r>
          </a:p>
        </p:txBody>
      </p:sp>
    </p:spTree>
    <p:extLst>
      <p:ext uri="{BB962C8B-B14F-4D97-AF65-F5344CB8AC3E}">
        <p14:creationId xmlns:p14="http://schemas.microsoft.com/office/powerpoint/2010/main" val="4174337863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Lazy Loading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2B70BD66-F007-48CA-952F-17A131F4B6E0}"/>
              </a:ext>
            </a:extLst>
          </p:cNvPr>
          <p:cNvSpPr/>
          <p:nvPr/>
        </p:nvSpPr>
        <p:spPr>
          <a:xfrm>
            <a:off x="3714487" y="2236977"/>
            <a:ext cx="4763026" cy="2532575"/>
          </a:xfrm>
          <a:prstGeom prst="wav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andara" panose="020E0502030303020204" pitchFamily="34" charset="0"/>
              </a:rPr>
              <a:t>Demonstração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  <a:latin typeface="Candara" panose="020E0502030303020204" pitchFamily="34" charset="0"/>
              </a:rPr>
              <a:t>LAZY</a:t>
            </a:r>
          </a:p>
        </p:txBody>
      </p:sp>
    </p:spTree>
    <p:extLst>
      <p:ext uri="{BB962C8B-B14F-4D97-AF65-F5344CB8AC3E}">
        <p14:creationId xmlns:p14="http://schemas.microsoft.com/office/powerpoint/2010/main" val="39767696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de um Middleware de Integração OO x Relacional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0C6B587-7443-45C5-881D-83C6AE2E774C}"/>
              </a:ext>
            </a:extLst>
          </p:cNvPr>
          <p:cNvSpPr/>
          <p:nvPr/>
        </p:nvSpPr>
        <p:spPr>
          <a:xfrm>
            <a:off x="1056443" y="1000730"/>
            <a:ext cx="10688714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Configuração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declarativa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da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conexão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do BD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D328B9C3-F4A7-4E59-9007-36984551EBDB}"/>
              </a:ext>
            </a:extLst>
          </p:cNvPr>
          <p:cNvSpPr/>
          <p:nvPr/>
        </p:nvSpPr>
        <p:spPr>
          <a:xfrm>
            <a:off x="1056443" y="2349000"/>
            <a:ext cx="10688714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Recurso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de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Mapeamento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Objeto-Relacional</a:t>
            </a:r>
            <a:endParaRPr lang="en-US" sz="2800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FE1811DF-18A4-45D2-B4B7-1FE682288CC7}"/>
              </a:ext>
            </a:extLst>
          </p:cNvPr>
          <p:cNvSpPr/>
          <p:nvPr/>
        </p:nvSpPr>
        <p:spPr>
          <a:xfrm>
            <a:off x="1056443" y="3697270"/>
            <a:ext cx="10688714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Suporte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à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operações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de CRUD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718A409D-7949-41DA-9BA0-C73B9F5D120C}"/>
              </a:ext>
            </a:extLst>
          </p:cNvPr>
          <p:cNvSpPr/>
          <p:nvPr/>
        </p:nvSpPr>
        <p:spPr>
          <a:xfrm>
            <a:off x="1056443" y="5045540"/>
            <a:ext cx="10688714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Fornecer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uma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linguagem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de consulta OO</a:t>
            </a:r>
          </a:p>
        </p:txBody>
      </p:sp>
    </p:spTree>
    <p:extLst>
      <p:ext uri="{BB962C8B-B14F-4D97-AF65-F5344CB8AC3E}">
        <p14:creationId xmlns:p14="http://schemas.microsoft.com/office/powerpoint/2010/main" val="25801049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Lazy Loading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E649F3-651F-4CB0-A466-C031357834EF}"/>
              </a:ext>
            </a:extLst>
          </p:cNvPr>
          <p:cNvSpPr/>
          <p:nvPr/>
        </p:nvSpPr>
        <p:spPr>
          <a:xfrm>
            <a:off x="910914" y="1633491"/>
            <a:ext cx="10750220" cy="4474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demoLazyLoading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NotaCompra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.buscarNotaCompraPeloId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( 1L 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tamanho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.getListaNotaCompraItem().size();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tamanho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 carregamento foi LAZY e por isso lançou exception"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2B70BD66-F007-48CA-952F-17A131F4B6E0}"/>
              </a:ext>
            </a:extLst>
          </p:cNvPr>
          <p:cNvSpPr/>
          <p:nvPr/>
        </p:nvSpPr>
        <p:spPr>
          <a:xfrm>
            <a:off x="910913" y="838432"/>
            <a:ext cx="10771597" cy="1080000"/>
          </a:xfrm>
          <a:prstGeom prst="wav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Candara" panose="020E0502030303020204" pitchFamily="34" charset="0"/>
              </a:rPr>
              <a:t>LAZY</a:t>
            </a:r>
          </a:p>
        </p:txBody>
      </p:sp>
    </p:spTree>
    <p:extLst>
      <p:ext uri="{BB962C8B-B14F-4D97-AF65-F5344CB8AC3E}">
        <p14:creationId xmlns:p14="http://schemas.microsoft.com/office/powerpoint/2010/main" val="2764336335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LazyInitializationException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A6A684-F51D-4905-B034-A44C5C8C4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838432"/>
            <a:ext cx="10800000" cy="166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E6FB7D-222D-4756-8116-7BD43F7B0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99" y="3031724"/>
            <a:ext cx="5671698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D6067-AD20-4D8A-B094-E05CC5525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998" y="3041718"/>
            <a:ext cx="4872002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398154-D83E-47C7-B7FC-B2387887C1FA}"/>
              </a:ext>
            </a:extLst>
          </p:cNvPr>
          <p:cNvSpPr/>
          <p:nvPr/>
        </p:nvSpPr>
        <p:spPr>
          <a:xfrm>
            <a:off x="695999" y="838432"/>
            <a:ext cx="2810681" cy="914400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B9A1F-0A6B-4D46-AEBE-0157602BB805}"/>
              </a:ext>
            </a:extLst>
          </p:cNvPr>
          <p:cNvSpPr/>
          <p:nvPr/>
        </p:nvSpPr>
        <p:spPr>
          <a:xfrm>
            <a:off x="695998" y="3023962"/>
            <a:ext cx="5671698" cy="1800000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B660C52-CA67-461F-8E09-051C428E8DF8}"/>
              </a:ext>
            </a:extLst>
          </p:cNvPr>
          <p:cNvSpPr/>
          <p:nvPr/>
        </p:nvSpPr>
        <p:spPr>
          <a:xfrm>
            <a:off x="1677879" y="2305379"/>
            <a:ext cx="568171" cy="5592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83406-30CF-4E19-A43B-E9F34D8C049D}"/>
              </a:ext>
            </a:extLst>
          </p:cNvPr>
          <p:cNvSpPr/>
          <p:nvPr/>
        </p:nvSpPr>
        <p:spPr>
          <a:xfrm>
            <a:off x="7945515" y="838432"/>
            <a:ext cx="3550485" cy="1102800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BFCE4-0352-424F-972E-B58C9D979E7C}"/>
              </a:ext>
            </a:extLst>
          </p:cNvPr>
          <p:cNvSpPr/>
          <p:nvPr/>
        </p:nvSpPr>
        <p:spPr>
          <a:xfrm>
            <a:off x="6623997" y="3023962"/>
            <a:ext cx="4872002" cy="1790006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396E0D7-FCD3-4519-B3FD-8439DABF0C58}"/>
              </a:ext>
            </a:extLst>
          </p:cNvPr>
          <p:cNvSpPr/>
          <p:nvPr/>
        </p:nvSpPr>
        <p:spPr>
          <a:xfrm>
            <a:off x="9152586" y="2303280"/>
            <a:ext cx="568171" cy="5592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36B33B-7411-4403-9B25-5F1D50C14779}"/>
              </a:ext>
            </a:extLst>
          </p:cNvPr>
          <p:cNvSpPr/>
          <p:nvPr/>
        </p:nvSpPr>
        <p:spPr>
          <a:xfrm>
            <a:off x="7767962" y="4210285"/>
            <a:ext cx="4108900" cy="227041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no Session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significa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não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há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contexto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persistência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ativo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ou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entidade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está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no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estado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Detached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058125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2630BDB-42EE-4564-8376-6092FE7A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717" y="3329080"/>
            <a:ext cx="720000" cy="72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389717" y="3329080"/>
            <a:ext cx="10548000" cy="720000"/>
          </a:xfrm>
          <a:prstGeom prst="roundRect">
            <a:avLst>
              <a:gd name="adj" fmla="val 2036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Planejando</a:t>
            </a:r>
            <a:r>
              <a:rPr lang="en-US" sz="2800" b="1" dirty="0">
                <a:solidFill>
                  <a:srgbClr val="FFFF00"/>
                </a:solidFill>
                <a:latin typeface="Candara" panose="020E0502030303020204" pitchFamily="34" charset="0"/>
              </a:rPr>
              <a:t> as </a:t>
            </a:r>
            <a:r>
              <a:rPr lang="en-US" sz="28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consultas</a:t>
            </a:r>
            <a:r>
              <a:rPr lang="en-US" sz="2800" dirty="0">
                <a:latin typeface="Candara" panose="020E0502030303020204" pitchFamily="34" charset="0"/>
              </a:rPr>
              <a:t> -&gt; </a:t>
            </a:r>
            <a:r>
              <a:rPr lang="en-US" sz="2800" dirty="0" err="1">
                <a:latin typeface="Candara" panose="020E0502030303020204" pitchFamily="34" charset="0"/>
              </a:rPr>
              <a:t>criar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métodos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de </a:t>
            </a:r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serviço</a:t>
            </a:r>
            <a:r>
              <a:rPr lang="en-US" sz="2800" b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especializados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F5A5E-936F-4CB3-B77D-CA99427D63DC}"/>
              </a:ext>
            </a:extLst>
          </p:cNvPr>
          <p:cNvSpPr/>
          <p:nvPr/>
        </p:nvSpPr>
        <p:spPr>
          <a:xfrm>
            <a:off x="1389717" y="1036548"/>
            <a:ext cx="10548000" cy="720000"/>
          </a:xfrm>
          <a:prstGeom prst="roundRect">
            <a:avLst>
              <a:gd name="adj" fmla="val 203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@OneToMany(fetch=FetchType.</a:t>
            </a:r>
            <a:r>
              <a:rPr lang="pt-BR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46239D7B-EF70-4489-B02D-47E58BCF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69717" y="1036548"/>
            <a:ext cx="720000" cy="72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1DC10-EFEA-481E-A9FF-AB45FB2A686A}"/>
              </a:ext>
            </a:extLst>
          </p:cNvPr>
          <p:cNvSpPr/>
          <p:nvPr/>
        </p:nvSpPr>
        <p:spPr>
          <a:xfrm>
            <a:off x="1389717" y="1964178"/>
            <a:ext cx="10548000" cy="720000"/>
          </a:xfrm>
          <a:prstGeom prst="roundRect">
            <a:avLst>
              <a:gd name="adj" fmla="val 203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chemeClr val="bg1"/>
                </a:solidFill>
                <a:latin typeface="Candara" panose="020E0502030303020204" pitchFamily="34" charset="0"/>
              </a:rPr>
              <a:t>Design Pattern </a:t>
            </a:r>
            <a:r>
              <a:rPr lang="pt-BR" sz="2800" u="sng" dirty="0">
                <a:solidFill>
                  <a:srgbClr val="FFFF00"/>
                </a:solidFill>
                <a:latin typeface="Candara" panose="020E0502030303020204" pitchFamily="34" charset="0"/>
              </a:rPr>
              <a:t>OpenEntityManagerInView</a:t>
            </a:r>
            <a:endParaRPr lang="en-US" sz="2800" u="sng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AC7D4AAE-8CDC-481D-9816-A7D42231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69717" y="1964178"/>
            <a:ext cx="720000" cy="720000"/>
          </a:xfrm>
          <a:prstGeom prst="rect">
            <a:avLst/>
          </a:prstGeom>
        </p:spPr>
      </p:pic>
      <p:sp>
        <p:nvSpPr>
          <p:cNvPr id="13" name="Título 2">
            <a:extLst>
              <a:ext uri="{FF2B5EF4-FFF2-40B4-BE49-F238E27FC236}">
                <a16:creationId xmlns:a16="http://schemas.microsoft.com/office/drawing/2014/main" id="{3C538D8F-C363-4CCB-9285-CB927D66EE3E}"/>
              </a:ext>
            </a:extLst>
          </p:cNvPr>
          <p:cNvSpPr txBox="1">
            <a:spLocks/>
          </p:cNvSpPr>
          <p:nvPr/>
        </p:nvSpPr>
        <p:spPr>
          <a:xfrm>
            <a:off x="1802166" y="18209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Como resolver o </a:t>
            </a:r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LazyInitializationException</a:t>
            </a:r>
          </a:p>
        </p:txBody>
      </p:sp>
    </p:spTree>
    <p:extLst>
      <p:ext uri="{BB962C8B-B14F-4D97-AF65-F5344CB8AC3E}">
        <p14:creationId xmlns:p14="http://schemas.microsoft.com/office/powerpoint/2010/main" val="590205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8D1497-9B15-4CB1-B3BB-A511BF485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41" y="927154"/>
            <a:ext cx="10800000" cy="512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Planejando as consultas</a:t>
            </a:r>
          </a:p>
        </p:txBody>
      </p:sp>
      <p:sp>
        <p:nvSpPr>
          <p:cNvPr id="8" name="Nuvem 5">
            <a:extLst>
              <a:ext uri="{FF2B5EF4-FFF2-40B4-BE49-F238E27FC236}">
                <a16:creationId xmlns:a16="http://schemas.microsoft.com/office/drawing/2014/main" id="{17ABB0CE-D4BA-47FB-897D-CDB3BFB9612E}"/>
              </a:ext>
            </a:extLst>
          </p:cNvPr>
          <p:cNvSpPr/>
          <p:nvPr/>
        </p:nvSpPr>
        <p:spPr>
          <a:xfrm>
            <a:off x="7430611" y="1131395"/>
            <a:ext cx="4761390" cy="2334514"/>
          </a:xfrm>
          <a:prstGeom prst="cloud">
            <a:avLst/>
          </a:prstGeom>
          <a:solidFill>
            <a:srgbClr val="2F5597">
              <a:alpha val="10196"/>
            </a:srgbClr>
          </a:solidFill>
          <a:ln w="38100" cap="rnd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Contexto de persistência é </a:t>
            </a:r>
            <a:r>
              <a:rPr lang="pt-BR" sz="2400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ativado</a:t>
            </a: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a cada invocação de método </a:t>
            </a:r>
            <a:r>
              <a:rPr lang="pt-BR" sz="2400" b="1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transacional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A82CBBA-530A-418F-8269-F10CDC66B4F0}"/>
              </a:ext>
            </a:extLst>
          </p:cNvPr>
          <p:cNvSpPr/>
          <p:nvPr/>
        </p:nvSpPr>
        <p:spPr>
          <a:xfrm>
            <a:off x="624285" y="3650940"/>
            <a:ext cx="725121" cy="645851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C87BAFC-131E-4CB0-9E15-F772A4C9F3CF}"/>
              </a:ext>
            </a:extLst>
          </p:cNvPr>
          <p:cNvSpPr/>
          <p:nvPr/>
        </p:nvSpPr>
        <p:spPr>
          <a:xfrm>
            <a:off x="624285" y="4619559"/>
            <a:ext cx="725121" cy="1204191"/>
          </a:xfrm>
          <a:prstGeom prst="homePlate">
            <a:avLst>
              <a:gd name="adj" fmla="val 40206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D60D360-6B06-4CA3-85EC-E1BA03F6B4B4}"/>
              </a:ext>
            </a:extLst>
          </p:cNvPr>
          <p:cNvSpPr/>
          <p:nvPr/>
        </p:nvSpPr>
        <p:spPr>
          <a:xfrm>
            <a:off x="7943977" y="927154"/>
            <a:ext cx="725121" cy="571238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56017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Resolvendo </a:t>
            </a:r>
            <a:r>
              <a:rPr lang="pt-BR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LazyInitializationException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2B70BD66-F007-48CA-952F-17A131F4B6E0}"/>
              </a:ext>
            </a:extLst>
          </p:cNvPr>
          <p:cNvSpPr/>
          <p:nvPr/>
        </p:nvSpPr>
        <p:spPr>
          <a:xfrm>
            <a:off x="1997476" y="1740023"/>
            <a:ext cx="8575829" cy="3029529"/>
          </a:xfrm>
          <a:prstGeom prst="wave">
            <a:avLst>
              <a:gd name="adj1" fmla="val 8984"/>
              <a:gd name="adj2" fmla="val 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andara" panose="020E0502030303020204" pitchFamily="34" charset="0"/>
              </a:rPr>
              <a:t>Demonstração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sz="60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Planejando</a:t>
            </a:r>
            <a:r>
              <a:rPr lang="en-US" sz="6000" b="1" dirty="0">
                <a:solidFill>
                  <a:srgbClr val="FFFF00"/>
                </a:solidFill>
                <a:latin typeface="Candara" panose="020E0502030303020204" pitchFamily="34" charset="0"/>
              </a:rPr>
              <a:t> as </a:t>
            </a:r>
            <a:r>
              <a:rPr lang="en-US" sz="60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consultas</a:t>
            </a:r>
            <a:endParaRPr lang="en-US" sz="60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17286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Resolvendo </a:t>
            </a:r>
            <a:r>
              <a:rPr lang="pt-BR" sz="2400" b="1" u="sng" dirty="0">
                <a:solidFill>
                  <a:srgbClr val="FF0000"/>
                </a:solidFill>
                <a:latin typeface="Candara" panose="020E0502030303020204" pitchFamily="34" charset="0"/>
              </a:rPr>
              <a:t>LazyInitializationException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045239-A942-4010-979C-F20A4291D278}"/>
              </a:ext>
            </a:extLst>
          </p:cNvPr>
          <p:cNvSpPr/>
          <p:nvPr/>
        </p:nvSpPr>
        <p:spPr>
          <a:xfrm>
            <a:off x="861134" y="1846555"/>
            <a:ext cx="10800000" cy="4750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mesmo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código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do anterior...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demoPlanejandoConsulta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//mas invocando outro método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NotaCompra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C00000"/>
                </a:solidFill>
                <a:latin typeface="Consolas" panose="020B0609020204030204" pitchFamily="49" charset="0"/>
              </a:rPr>
              <a:t>buscarNotaCompraPeloId</a:t>
            </a:r>
            <a:r>
              <a:rPr lang="pt-BR" sz="1600" u="sng" dirty="0">
                <a:solidFill>
                  <a:srgbClr val="C00000"/>
                </a:solidFill>
                <a:latin typeface="Consolas" panose="020B0609020204030204" pitchFamily="49" charset="0"/>
              </a:rPr>
              <a:t>ComListaItem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( 1L );</a:t>
            </a:r>
            <a:endParaRPr lang="pt-BR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tamanho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.getListaNotaCompraItem().size();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tamanho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 carregamento foi LAZY e por isso lançou exception"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2B70BD66-F007-48CA-952F-17A131F4B6E0}"/>
              </a:ext>
            </a:extLst>
          </p:cNvPr>
          <p:cNvSpPr/>
          <p:nvPr/>
        </p:nvSpPr>
        <p:spPr>
          <a:xfrm>
            <a:off x="861134" y="1004715"/>
            <a:ext cx="10800000" cy="1080000"/>
          </a:xfrm>
          <a:prstGeom prst="wave">
            <a:avLst>
              <a:gd name="adj1" fmla="val 8984"/>
              <a:gd name="adj2" fmla="val 0"/>
            </a:avLst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Planejando</a:t>
            </a:r>
            <a:r>
              <a:rPr lang="en-US" sz="3200" b="1" dirty="0">
                <a:solidFill>
                  <a:srgbClr val="FFFF00"/>
                </a:solidFill>
                <a:latin typeface="Candara" panose="020E0502030303020204" pitchFamily="34" charset="0"/>
              </a:rPr>
              <a:t> as </a:t>
            </a:r>
            <a:r>
              <a:rPr lang="en-US" sz="32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consultas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59468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BFE28B0-8103-4232-8AF9-380D9C8F36F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Resolvendo </a:t>
            </a:r>
            <a:r>
              <a:rPr lang="pt-BR" sz="2400" b="1" u="sng" dirty="0">
                <a:solidFill>
                  <a:srgbClr val="FF0000"/>
                </a:solidFill>
                <a:latin typeface="Candara" panose="020E0502030303020204" pitchFamily="34" charset="0"/>
              </a:rPr>
              <a:t>LazyInitializationException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2B70BD66-F007-48CA-952F-17A131F4B6E0}"/>
              </a:ext>
            </a:extLst>
          </p:cNvPr>
          <p:cNvSpPr/>
          <p:nvPr/>
        </p:nvSpPr>
        <p:spPr>
          <a:xfrm>
            <a:off x="861134" y="1004715"/>
            <a:ext cx="10800000" cy="1080000"/>
          </a:xfrm>
          <a:prstGeom prst="wave">
            <a:avLst>
              <a:gd name="adj1" fmla="val 8984"/>
              <a:gd name="adj2" fmla="val 0"/>
            </a:avLst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Planejando</a:t>
            </a:r>
            <a:r>
              <a:rPr lang="en-US" sz="3200" b="1" dirty="0">
                <a:solidFill>
                  <a:srgbClr val="FFFF00"/>
                </a:solidFill>
                <a:latin typeface="Candara" panose="020E0502030303020204" pitchFamily="34" charset="0"/>
              </a:rPr>
              <a:t> as </a:t>
            </a:r>
            <a:r>
              <a:rPr lang="en-US" sz="32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consultas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Wave 7">
            <a:extLst>
              <a:ext uri="{FF2B5EF4-FFF2-40B4-BE49-F238E27FC236}">
                <a16:creationId xmlns:a16="http://schemas.microsoft.com/office/drawing/2014/main" id="{20214250-9C0F-470F-8449-99A284E9A885}"/>
              </a:ext>
            </a:extLst>
          </p:cNvPr>
          <p:cNvSpPr/>
          <p:nvPr/>
        </p:nvSpPr>
        <p:spPr>
          <a:xfrm>
            <a:off x="861134" y="2512381"/>
            <a:ext cx="10800000" cy="2121704"/>
          </a:xfrm>
          <a:prstGeom prst="wave">
            <a:avLst>
              <a:gd name="adj1" fmla="val 8984"/>
              <a:gd name="adj2" fmla="val 0"/>
            </a:avLst>
          </a:prstGeom>
          <a:solidFill>
            <a:schemeClr val="bg1"/>
          </a:solidFill>
          <a:ln w="38100">
            <a:solidFill>
              <a:srgbClr val="4F7AC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solidFill>
                  <a:schemeClr val="accent5"/>
                </a:solidFill>
                <a:latin typeface="Candara" panose="020E0502030303020204" pitchFamily="34" charset="0"/>
              </a:rPr>
              <a:t>Agora </a:t>
            </a:r>
            <a:r>
              <a:rPr lang="en-US" sz="3600" i="1" dirty="0" err="1">
                <a:solidFill>
                  <a:schemeClr val="accent5"/>
                </a:solidFill>
                <a:latin typeface="Candara" panose="020E0502030303020204" pitchFamily="34" charset="0"/>
              </a:rPr>
              <a:t>tudo</a:t>
            </a:r>
            <a:r>
              <a:rPr lang="en-US" sz="3600" i="1" dirty="0">
                <a:solidFill>
                  <a:schemeClr val="accent5"/>
                </a:solidFill>
                <a:latin typeface="Candara" panose="020E0502030303020204" pitchFamily="34" charset="0"/>
              </a:rPr>
              <a:t> </a:t>
            </a:r>
            <a:r>
              <a:rPr lang="en-US" sz="3600" i="1" dirty="0" err="1">
                <a:solidFill>
                  <a:schemeClr val="accent5"/>
                </a:solidFill>
                <a:latin typeface="Candara" panose="020E0502030303020204" pitchFamily="34" charset="0"/>
              </a:rPr>
              <a:t>funciona</a:t>
            </a:r>
            <a:endParaRPr lang="en-US" sz="3600" i="1" dirty="0">
              <a:solidFill>
                <a:schemeClr val="accent5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04705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Tópicos</a:t>
            </a:r>
            <a:r>
              <a:rPr lang="en-US" sz="3200" b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Candara" panose="020E0502030303020204" pitchFamily="34" charset="0"/>
              </a:rPr>
              <a:t>Avançados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561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Candara" panose="020E0502030303020204" pitchFamily="34" charset="0"/>
              </a:rPr>
              <a:t>JPA Listeners</a:t>
            </a:r>
            <a:endParaRPr lang="pt-BR" sz="40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3A90EB3B-DB1A-4DB0-86EB-9C899581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167" y="1809000"/>
            <a:ext cx="900000" cy="900000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3C34DBC7-2DA9-4361-956D-CD3EFAD28BF4}"/>
              </a:ext>
            </a:extLst>
          </p:cNvPr>
          <p:cNvSpPr/>
          <p:nvPr/>
        </p:nvSpPr>
        <p:spPr>
          <a:xfrm>
            <a:off x="1802167" y="752193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rgbClr val="FFFF00"/>
                </a:solidFill>
                <a:latin typeface="Candara" panose="020E0502030303020204" pitchFamily="34" charset="0"/>
              </a:rPr>
              <a:t>Tópicos</a:t>
            </a:r>
            <a:r>
              <a:rPr lang="en-US" sz="3200" i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3200" i="1" dirty="0" err="1">
                <a:solidFill>
                  <a:srgbClr val="FFFF00"/>
                </a:solidFill>
                <a:latin typeface="Candara" panose="020E0502030303020204" pitchFamily="34" charset="0"/>
              </a:rPr>
              <a:t>avançados</a:t>
            </a:r>
            <a:endParaRPr lang="en-US" sz="32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245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Nova entidade -&gt; </a:t>
            </a: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Endereco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37B7B-8A37-47D7-8D35-BBCC93D8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88" y="777248"/>
            <a:ext cx="10800000" cy="55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135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JPA como Middleware de Integração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B5BF23-899F-4094-9EAC-E41E79553261}"/>
              </a:ext>
            </a:extLst>
          </p:cNvPr>
          <p:cNvSpPr/>
          <p:nvPr/>
        </p:nvSpPr>
        <p:spPr>
          <a:xfrm>
            <a:off x="985418" y="2889000"/>
            <a:ext cx="2520000" cy="108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andara" panose="020E0502030303020204" pitchFamily="34" charset="0"/>
              </a:rPr>
              <a:t>Aplicação</a:t>
            </a:r>
            <a:r>
              <a:rPr lang="en-US" sz="2000" dirty="0">
                <a:latin typeface="Candara" panose="020E0502030303020204" pitchFamily="34" charset="0"/>
              </a:rPr>
              <a:t> Java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4637534-DCD5-4BBA-A80D-3A8EB22006B5}"/>
              </a:ext>
            </a:extLst>
          </p:cNvPr>
          <p:cNvSpPr/>
          <p:nvPr/>
        </p:nvSpPr>
        <p:spPr>
          <a:xfrm>
            <a:off x="8947783" y="2889000"/>
            <a:ext cx="2520000" cy="10800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Banco de dados </a:t>
            </a:r>
            <a:r>
              <a:rPr lang="en-US" sz="2000" dirty="0" err="1">
                <a:latin typeface="Candara" panose="020E0502030303020204" pitchFamily="34" charset="0"/>
              </a:rPr>
              <a:t>Relacional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557C0-2B16-437C-8660-87E0C098C913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3505418" y="3429000"/>
            <a:ext cx="54423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0C6B587-7443-45C5-881D-83C6AE2E774C}"/>
              </a:ext>
            </a:extLst>
          </p:cNvPr>
          <p:cNvSpPr/>
          <p:nvPr/>
        </p:nvSpPr>
        <p:spPr>
          <a:xfrm>
            <a:off x="4344674" y="1089000"/>
            <a:ext cx="3960000" cy="4680000"/>
          </a:xfrm>
          <a:prstGeom prst="snip2Diag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JPA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1D553C0-AD0C-41A1-8CC2-6B2E007B57F7}"/>
              </a:ext>
            </a:extLst>
          </p:cNvPr>
          <p:cNvSpPr/>
          <p:nvPr/>
        </p:nvSpPr>
        <p:spPr>
          <a:xfrm>
            <a:off x="4884674" y="2225849"/>
            <a:ext cx="2880000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JPA API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70EDC11B-0834-42B8-8F5F-1F926CCB1BE8}"/>
              </a:ext>
            </a:extLst>
          </p:cNvPr>
          <p:cNvSpPr/>
          <p:nvPr/>
        </p:nvSpPr>
        <p:spPr>
          <a:xfrm>
            <a:off x="4884674" y="3969000"/>
            <a:ext cx="2880000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JPA Provider</a:t>
            </a:r>
          </a:p>
        </p:txBody>
      </p:sp>
    </p:spTree>
    <p:extLst>
      <p:ext uri="{BB962C8B-B14F-4D97-AF65-F5344CB8AC3E}">
        <p14:creationId xmlns:p14="http://schemas.microsoft.com/office/powerpoint/2010/main" val="32146704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Nova entidade -&gt; </a:t>
            </a: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Endereco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F180DB4B-AADA-4009-AEE2-2AF5FA139F5E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Endereco terá chave primária diferente: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*A PK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codigo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será String e seguirá o padrão UUID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*Será preenchida pelo Java e não pelo banco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30218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Nova entidade -&gt; </a:t>
            </a: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Endereco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8BDBB-1415-4FBC-BD7B-5954ACAF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136" y="1021312"/>
            <a:ext cx="3993413" cy="54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1E03DA-3FB0-425E-B0B6-376AB1076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14" y="1021312"/>
            <a:ext cx="5407502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E6AE0C-892E-4DF4-96A6-D5D4C28B0107}"/>
              </a:ext>
            </a:extLst>
          </p:cNvPr>
          <p:cNvSpPr/>
          <p:nvPr/>
        </p:nvSpPr>
        <p:spPr>
          <a:xfrm>
            <a:off x="923279" y="2321329"/>
            <a:ext cx="4563122" cy="785445"/>
          </a:xfrm>
          <a:prstGeom prst="roundRect">
            <a:avLst>
              <a:gd name="adj" fmla="val 49445"/>
            </a:avLst>
          </a:prstGeom>
          <a:solidFill>
            <a:srgbClr val="ED7D31">
              <a:alpha val="1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889191-3B21-41DD-A9D5-86AE332D308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486401" y="1510534"/>
            <a:ext cx="1877735" cy="12035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5CD2C357-8658-4502-AE2B-2285FD7FAEB1}"/>
              </a:ext>
            </a:extLst>
          </p:cNvPr>
          <p:cNvSpPr/>
          <p:nvPr/>
        </p:nvSpPr>
        <p:spPr>
          <a:xfrm>
            <a:off x="5476382" y="2572009"/>
            <a:ext cx="437968" cy="284084"/>
          </a:xfrm>
          <a:prstGeom prst="diamond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26090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Nova entidade -&gt; </a:t>
            </a: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Endereco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3D1CE0A-33FF-41CF-A9FD-BB15138697E6}"/>
              </a:ext>
            </a:extLst>
          </p:cNvPr>
          <p:cNvSpPr/>
          <p:nvPr/>
        </p:nvSpPr>
        <p:spPr>
          <a:xfrm>
            <a:off x="3250706" y="3826755"/>
            <a:ext cx="5690587" cy="2485747"/>
          </a:xfrm>
          <a:prstGeom prst="cloud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i="1" dirty="0">
                <a:solidFill>
                  <a:srgbClr val="FFFF00"/>
                </a:solidFill>
                <a:latin typeface="Candara" panose="020E0502030303020204" pitchFamily="34" charset="0"/>
              </a:rPr>
              <a:t>JPA Listener</a:t>
            </a:r>
            <a:endParaRPr lang="pt-BR" sz="4000" b="1" i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C9CFF04F-6614-4EAF-A578-2C9FC6C78A00}"/>
              </a:ext>
            </a:extLst>
          </p:cNvPr>
          <p:cNvSpPr/>
          <p:nvPr/>
        </p:nvSpPr>
        <p:spPr>
          <a:xfrm>
            <a:off x="896646" y="1175168"/>
            <a:ext cx="10800000" cy="216000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002060"/>
                </a:solidFill>
                <a:latin typeface="Candara" panose="020E0502030303020204" pitchFamily="34" charset="0"/>
              </a:rPr>
              <a:t>Como </a:t>
            </a:r>
            <a:r>
              <a:rPr lang="pt-BR" sz="3600" dirty="0">
                <a:solidFill>
                  <a:schemeClr val="accent2"/>
                </a:solidFill>
                <a:latin typeface="Candara" panose="020E0502030303020204" pitchFamily="34" charset="0"/>
              </a:rPr>
              <a:t>disparar</a:t>
            </a:r>
            <a:r>
              <a:rPr lang="pt-BR" sz="3600" dirty="0">
                <a:solidFill>
                  <a:srgbClr val="002060"/>
                </a:solidFill>
                <a:latin typeface="Candara" panose="020E0502030303020204" pitchFamily="34" charset="0"/>
              </a:rPr>
              <a:t> o preenchimento da PK antes de um novo endereco ser inserido no banco?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37085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JPA Listener</a:t>
            </a:r>
            <a:endParaRPr lang="pt-B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EC8211FE-5FA3-4ACA-9C3F-42E17D9276A4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&gt;Recurso do JPA para se capturar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eventos de persitência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&gt;Anota-se métodos usando as seguintes anotações: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4C5C0C-2A4D-4350-844D-822D93EA2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58368"/>
              </p:ext>
            </p:extLst>
          </p:nvPr>
        </p:nvGraphicFramePr>
        <p:xfrm>
          <a:off x="1056443" y="2033561"/>
          <a:ext cx="10315852" cy="385479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53288">
                  <a:extLst>
                    <a:ext uri="{9D8B030D-6E8A-4147-A177-3AD203B41FA5}">
                      <a16:colId xmlns:a16="http://schemas.microsoft.com/office/drawing/2014/main" val="336352573"/>
                    </a:ext>
                  </a:extLst>
                </a:gridCol>
                <a:gridCol w="7362564">
                  <a:extLst>
                    <a:ext uri="{9D8B030D-6E8A-4147-A177-3AD203B41FA5}">
                      <a16:colId xmlns:a16="http://schemas.microsoft.com/office/drawing/2014/main" val="2771448473"/>
                    </a:ext>
                  </a:extLst>
                </a:gridCol>
              </a:tblGrid>
              <a:tr h="481849">
                <a:tc>
                  <a:txBody>
                    <a:bodyPr/>
                    <a:lstStyle/>
                    <a:p>
                      <a:r>
                        <a:rPr lang="en-US" sz="2400" dirty="0"/>
                        <a:t>Listener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Evento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798564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4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PrePersit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Antes de </a:t>
                      </a:r>
                      <a:r>
                        <a:rPr lang="en-US" sz="2400" u="sng" dirty="0">
                          <a:latin typeface="Consolas" panose="020B0609020204030204" pitchFamily="49" charset="0"/>
                        </a:rPr>
                        <a:t>persist</a:t>
                      </a:r>
                      <a:r>
                        <a:rPr lang="en-US" sz="2400" dirty="0"/>
                        <a:t> ser </a:t>
                      </a:r>
                      <a:r>
                        <a:rPr lang="en-US" sz="2400" dirty="0" err="1"/>
                        <a:t>invocado</a:t>
                      </a:r>
                      <a:r>
                        <a:rPr lang="en-US" sz="2400" dirty="0"/>
                        <a:t> para nova </a:t>
                      </a:r>
                      <a:r>
                        <a:rPr lang="en-US" sz="2400" dirty="0" err="1"/>
                        <a:t>entidade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857507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4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PostPersist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Depois</a:t>
                      </a:r>
                      <a:r>
                        <a:rPr lang="en-US" sz="2400" dirty="0"/>
                        <a:t> de </a:t>
                      </a:r>
                      <a:r>
                        <a:rPr lang="en-US" sz="2400" u="sng" dirty="0">
                          <a:latin typeface="Consolas" panose="020B0609020204030204" pitchFamily="49" charset="0"/>
                        </a:rPr>
                        <a:t>persist</a:t>
                      </a:r>
                      <a:r>
                        <a:rPr lang="en-US" sz="2400" dirty="0"/>
                        <a:t> ser </a:t>
                      </a:r>
                      <a:r>
                        <a:rPr lang="en-US" sz="2400" dirty="0" err="1"/>
                        <a:t>invocado</a:t>
                      </a:r>
                      <a:r>
                        <a:rPr lang="en-US" sz="2400" dirty="0"/>
                        <a:t> para nova </a:t>
                      </a:r>
                      <a:r>
                        <a:rPr lang="en-US" sz="2400" dirty="0" err="1"/>
                        <a:t>entidade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364527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PreRemove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Antes de </a:t>
                      </a:r>
                      <a:r>
                        <a:rPr lang="en-US" sz="2400" dirty="0" err="1"/>
                        <a:t>uma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entidade</a:t>
                      </a:r>
                      <a:r>
                        <a:rPr lang="en-US" sz="2400" dirty="0"/>
                        <a:t> ser </a:t>
                      </a:r>
                      <a:r>
                        <a:rPr lang="en-US" sz="2400" dirty="0" err="1"/>
                        <a:t>removida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681876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PostRemove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Depois</a:t>
                      </a:r>
                      <a:r>
                        <a:rPr lang="en-US" sz="2400" dirty="0"/>
                        <a:t> de </a:t>
                      </a:r>
                      <a:r>
                        <a:rPr lang="en-US" sz="2400" dirty="0" err="1"/>
                        <a:t>uma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entidade</a:t>
                      </a:r>
                      <a:r>
                        <a:rPr lang="en-US" sz="2400" dirty="0"/>
                        <a:t> ser </a:t>
                      </a:r>
                      <a:r>
                        <a:rPr lang="en-US" sz="2400" dirty="0" err="1"/>
                        <a:t>removida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942826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548235"/>
                          </a:solidFill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400" dirty="0" err="1">
                          <a:solidFill>
                            <a:srgbClr val="548235"/>
                          </a:solidFill>
                          <a:latin typeface="Consolas" panose="020B0609020204030204" pitchFamily="49" charset="0"/>
                        </a:rPr>
                        <a:t>PreUpdate</a:t>
                      </a:r>
                      <a:endParaRPr lang="en-US" sz="2400" b="1" dirty="0">
                        <a:solidFill>
                          <a:srgbClr val="54823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Antes de </a:t>
                      </a:r>
                      <a:r>
                        <a:rPr lang="en-US" sz="2400" dirty="0" err="1"/>
                        <a:t>uma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operação</a:t>
                      </a:r>
                      <a:r>
                        <a:rPr lang="en-US" sz="2400" dirty="0"/>
                        <a:t> de </a:t>
                      </a:r>
                      <a:r>
                        <a:rPr lang="en-US" sz="2400" dirty="0" err="1"/>
                        <a:t>atualização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450711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548235"/>
                          </a:solidFill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400" dirty="0" err="1">
                          <a:solidFill>
                            <a:srgbClr val="548235"/>
                          </a:solidFill>
                          <a:latin typeface="Consolas" panose="020B0609020204030204" pitchFamily="49" charset="0"/>
                        </a:rPr>
                        <a:t>PostUpdate</a:t>
                      </a:r>
                      <a:endParaRPr lang="en-US" sz="2400" b="1" dirty="0">
                        <a:solidFill>
                          <a:srgbClr val="54823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Depois</a:t>
                      </a:r>
                      <a:r>
                        <a:rPr lang="en-US" sz="2400" dirty="0"/>
                        <a:t> de </a:t>
                      </a:r>
                      <a:r>
                        <a:rPr lang="en-US" sz="2400" dirty="0" err="1"/>
                        <a:t>uma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operação</a:t>
                      </a:r>
                      <a:r>
                        <a:rPr lang="en-US" sz="2400" dirty="0"/>
                        <a:t> de </a:t>
                      </a:r>
                      <a:r>
                        <a:rPr lang="en-US" sz="2400" dirty="0" err="1"/>
                        <a:t>atualização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11027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4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PostLoad</a:t>
                      </a:r>
                      <a:endParaRPr 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Depois</a:t>
                      </a:r>
                      <a:r>
                        <a:rPr lang="en-US" sz="2400" dirty="0"/>
                        <a:t> de </a:t>
                      </a:r>
                      <a:r>
                        <a:rPr lang="en-US" sz="2400" dirty="0" err="1"/>
                        <a:t>uma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entidade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ter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sido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carregada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02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34368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JPA Listener -&gt; PK para Endereco</a:t>
            </a:r>
            <a:endParaRPr lang="pt-B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DA77DBA7-F888-45DA-B741-B506B2AB2508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&gt;Para preencher o valor da PK de Endereco antes de ser persistida: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E49A27-3B85-4D90-A40D-E07DBDCC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52" y="1421330"/>
            <a:ext cx="7923409" cy="43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2939265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Candara" panose="020E0502030303020204" pitchFamily="34" charset="0"/>
              </a:rPr>
              <a:t>Outros usos de JPA Listener</a:t>
            </a:r>
            <a:endParaRPr lang="pt-B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DA77DBA7-F888-45DA-B741-B506B2AB2508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&gt;Para log: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&gt;Registrar data e hora quando uma entidade foi persistida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&gt;Registrar data e hora quando uma entidade foi atualizada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&gt;Calcular dados: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&gt;Ao persistir ou atualizar, invocar método para calcular um campo secundário (ou seja, a partir de outros campos)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08223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CF0F59-C008-4D37-9DBB-020A44EF3281}"/>
              </a:ext>
            </a:extLst>
          </p:cNvPr>
          <p:cNvSpPr/>
          <p:nvPr/>
        </p:nvSpPr>
        <p:spPr>
          <a:xfrm>
            <a:off x="1802167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i="1" dirty="0">
                <a:latin typeface="Candara" panose="020E0502030303020204" pitchFamily="34" charset="0"/>
              </a:rPr>
              <a:t>Relatórios</a:t>
            </a:r>
            <a:r>
              <a:rPr lang="pt-PT" sz="4400" b="1" i="1" dirty="0">
                <a:latin typeface="Candara" panose="020E0502030303020204" pitchFamily="34" charset="0"/>
              </a:rPr>
              <a:t> e DTO</a:t>
            </a:r>
          </a:p>
          <a:p>
            <a:pPr algn="ctr"/>
            <a:r>
              <a:rPr lang="pt-PT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(Data Transfer Object)</a:t>
            </a:r>
            <a:endParaRPr lang="pt-BR" sz="4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3A90EB3B-DB1A-4DB0-86EB-9C899581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167" y="1809000"/>
            <a:ext cx="900000" cy="900000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65664FD8-92FD-4601-BA66-FEAD67C94548}"/>
              </a:ext>
            </a:extLst>
          </p:cNvPr>
          <p:cNvSpPr/>
          <p:nvPr/>
        </p:nvSpPr>
        <p:spPr>
          <a:xfrm>
            <a:off x="1802167" y="752193"/>
            <a:ext cx="9000000" cy="9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rgbClr val="FFFF00"/>
                </a:solidFill>
                <a:latin typeface="Candara" panose="020E0502030303020204" pitchFamily="34" charset="0"/>
              </a:rPr>
              <a:t>Tópicos</a:t>
            </a:r>
            <a:r>
              <a:rPr lang="en-US" sz="3200" i="1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3200" i="1" dirty="0" err="1">
                <a:solidFill>
                  <a:srgbClr val="FFFF00"/>
                </a:solidFill>
                <a:latin typeface="Candara" panose="020E0502030303020204" pitchFamily="34" charset="0"/>
              </a:rPr>
              <a:t>avançados</a:t>
            </a:r>
            <a:endParaRPr lang="en-US" sz="32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8747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767" y="2767434"/>
            <a:ext cx="10759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i="1" dirty="0">
                <a:solidFill>
                  <a:schemeClr val="accent5">
                    <a:lumMod val="75000"/>
                  </a:schemeClr>
                </a:solidFill>
              </a:rPr>
              <a:t>Relatório de </a:t>
            </a:r>
            <a:r>
              <a:rPr lang="pt-BR" sz="5400" b="1" i="1" u="sng" dirty="0">
                <a:solidFill>
                  <a:schemeClr val="accent5">
                    <a:lumMod val="75000"/>
                  </a:schemeClr>
                </a:solidFill>
              </a:rPr>
              <a:t>Total Comprado</a:t>
            </a:r>
            <a:r>
              <a:rPr lang="pt-BR" sz="5400" b="1" i="1" dirty="0">
                <a:solidFill>
                  <a:schemeClr val="accent5">
                    <a:lumMod val="75000"/>
                  </a:schemeClr>
                </a:solidFill>
              </a:rPr>
              <a:t> de Produtos por </a:t>
            </a:r>
            <a:r>
              <a:rPr lang="pt-BR" sz="5400" b="1" i="1" u="sng" dirty="0">
                <a:solidFill>
                  <a:schemeClr val="accent5">
                    <a:lumMod val="75000"/>
                  </a:schemeClr>
                </a:solidFill>
              </a:rPr>
              <a:t>Fornecedor</a:t>
            </a:r>
            <a:endParaRPr lang="pt-BR" sz="54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B9E665B0-AB46-4CAD-9F34-8C8AF2D5EC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Projetando relatório com DTO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C9708B8-5660-4309-AB2B-26E2545EDDCA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4764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B9E665B0-AB46-4CAD-9F34-8C8AF2D5EC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Projetando relatório com DTO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C9708B8-5660-4309-AB2B-26E2545EDDCA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6A45C1-3E29-4F45-83AF-5A36BB87B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772543"/>
              </p:ext>
            </p:extLst>
          </p:nvPr>
        </p:nvGraphicFramePr>
        <p:xfrm>
          <a:off x="2299317" y="2296296"/>
          <a:ext cx="7593367" cy="169905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308629">
                  <a:extLst>
                    <a:ext uri="{9D8B030D-6E8A-4147-A177-3AD203B41FA5}">
                      <a16:colId xmlns:a16="http://schemas.microsoft.com/office/drawing/2014/main" val="1629921542"/>
                    </a:ext>
                  </a:extLst>
                </a:gridCol>
                <a:gridCol w="3284738">
                  <a:extLst>
                    <a:ext uri="{9D8B030D-6E8A-4147-A177-3AD203B41FA5}">
                      <a16:colId xmlns:a16="http://schemas.microsoft.com/office/drawing/2014/main" val="2854270323"/>
                    </a:ext>
                  </a:extLst>
                </a:gridCol>
              </a:tblGrid>
              <a:tr h="566352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Fornecedor</a:t>
                      </a:r>
                      <a:r>
                        <a:rPr lang="en-US" sz="24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Razão</a:t>
                      </a:r>
                      <a:r>
                        <a:rPr lang="en-US" sz="2400" dirty="0">
                          <a:latin typeface="Candara" panose="020E0502030303020204" pitchFamily="34" charset="0"/>
                        </a:rPr>
                        <a:t>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Total 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comprado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140034"/>
                  </a:ext>
                </a:extLst>
              </a:tr>
              <a:tr h="566352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Gasômetro</a:t>
                      </a:r>
                      <a:r>
                        <a:rPr lang="en-US" sz="24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Madeiras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3.100,00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453526"/>
                  </a:ext>
                </a:extLst>
              </a:tr>
              <a:tr h="56635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Loja do 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Mecânico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5.500,00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98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864631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F72BCF18-F3FF-4BE4-8649-F04E281B0C1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Projetando relatório com DTO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64F76B-236B-4B75-931B-3830062A975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37B7B-8A37-47D7-8D35-BBCC93D8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88" y="777248"/>
            <a:ext cx="10800000" cy="55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615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JPA como Middleware de Integração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B5BF23-899F-4094-9EAC-E41E79553261}"/>
              </a:ext>
            </a:extLst>
          </p:cNvPr>
          <p:cNvSpPr/>
          <p:nvPr/>
        </p:nvSpPr>
        <p:spPr>
          <a:xfrm>
            <a:off x="985418" y="2889000"/>
            <a:ext cx="2520000" cy="108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andara" panose="020E0502030303020204" pitchFamily="34" charset="0"/>
              </a:rPr>
              <a:t>Aplicação</a:t>
            </a:r>
            <a:r>
              <a:rPr lang="en-US" sz="2000" dirty="0">
                <a:latin typeface="Candara" panose="020E0502030303020204" pitchFamily="34" charset="0"/>
              </a:rPr>
              <a:t> Java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4637534-DCD5-4BBA-A80D-3A8EB22006B5}"/>
              </a:ext>
            </a:extLst>
          </p:cNvPr>
          <p:cNvSpPr/>
          <p:nvPr/>
        </p:nvSpPr>
        <p:spPr>
          <a:xfrm>
            <a:off x="8947783" y="2889000"/>
            <a:ext cx="2520000" cy="10800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Banco de dados </a:t>
            </a:r>
            <a:r>
              <a:rPr lang="en-US" sz="2000" dirty="0" err="1">
                <a:latin typeface="Candara" panose="020E0502030303020204" pitchFamily="34" charset="0"/>
              </a:rPr>
              <a:t>Relacional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557C0-2B16-437C-8660-87E0C098C913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3505418" y="3429000"/>
            <a:ext cx="54423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0C6B587-7443-45C5-881D-83C6AE2E774C}"/>
              </a:ext>
            </a:extLst>
          </p:cNvPr>
          <p:cNvSpPr/>
          <p:nvPr/>
        </p:nvSpPr>
        <p:spPr>
          <a:xfrm>
            <a:off x="4344674" y="1089000"/>
            <a:ext cx="3960000" cy="4680000"/>
          </a:xfrm>
          <a:prstGeom prst="snip2Diag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JPA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1D553C0-AD0C-41A1-8CC2-6B2E007B57F7}"/>
              </a:ext>
            </a:extLst>
          </p:cNvPr>
          <p:cNvSpPr/>
          <p:nvPr/>
        </p:nvSpPr>
        <p:spPr>
          <a:xfrm>
            <a:off x="4884674" y="2225849"/>
            <a:ext cx="2880000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JPA API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70EDC11B-0834-42B8-8F5F-1F926CCB1BE8}"/>
              </a:ext>
            </a:extLst>
          </p:cNvPr>
          <p:cNvSpPr/>
          <p:nvPr/>
        </p:nvSpPr>
        <p:spPr>
          <a:xfrm>
            <a:off x="4884674" y="3969000"/>
            <a:ext cx="2880000" cy="1080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JPA Provider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79E030CC-AAC5-43C2-8C1C-A15F13529ADF}"/>
              </a:ext>
            </a:extLst>
          </p:cNvPr>
          <p:cNvSpPr/>
          <p:nvPr/>
        </p:nvSpPr>
        <p:spPr>
          <a:xfrm>
            <a:off x="3144302" y="4194000"/>
            <a:ext cx="1800000" cy="1080000"/>
          </a:xfrm>
          <a:prstGeom prst="wav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andara" panose="020E0502030303020204" pitchFamily="34" charset="0"/>
              </a:rPr>
              <a:t>EclipseLink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68DE959D-C3A9-4890-8605-71D8B9E6F1EF}"/>
              </a:ext>
            </a:extLst>
          </p:cNvPr>
          <p:cNvSpPr/>
          <p:nvPr/>
        </p:nvSpPr>
        <p:spPr>
          <a:xfrm>
            <a:off x="5386016" y="4869000"/>
            <a:ext cx="1800000" cy="1080000"/>
          </a:xfrm>
          <a:prstGeom prst="wav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andara" panose="020E0502030303020204" pitchFamily="34" charset="0"/>
              </a:rPr>
              <a:t>OpenJPA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04B13B70-64CE-4B18-B195-37E63B2D20B1}"/>
              </a:ext>
            </a:extLst>
          </p:cNvPr>
          <p:cNvSpPr/>
          <p:nvPr/>
        </p:nvSpPr>
        <p:spPr>
          <a:xfrm>
            <a:off x="7562863" y="4419000"/>
            <a:ext cx="1800000" cy="1080000"/>
          </a:xfrm>
          <a:prstGeom prst="wav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10415901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3C9F136-2913-4488-B52C-2C10FCF2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88" y="777248"/>
            <a:ext cx="10800000" cy="558543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080242" y="261383"/>
            <a:ext cx="6767186" cy="719912"/>
          </a:xfrm>
          <a:prstGeom prst="rect">
            <a:avLst/>
          </a:prstGeom>
        </p:spPr>
        <p:txBody>
          <a:bodyPr anchor="ctr" anchorCtr="0"/>
          <a:lstStyle>
            <a:lvl1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2pPr>
            <a:lvl3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3pPr>
            <a:lvl4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4pPr>
            <a:lvl5pPr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5pPr>
            <a:lvl6pPr marL="4572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6pPr>
            <a:lvl7pPr marL="9144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7pPr>
            <a:lvl8pPr marL="13716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8pPr>
            <a:lvl9pPr marL="1828800" algn="r" defTabSz="957263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endParaRPr lang="pt-BR" sz="2799" kern="0" dirty="0">
              <a:effectLst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78006" y="4756117"/>
            <a:ext cx="2301906" cy="180000"/>
          </a:xfrm>
          <a:prstGeom prst="rect">
            <a:avLst/>
          </a:prstGeom>
          <a:solidFill>
            <a:srgbClr val="0000FF">
              <a:alpha val="20000"/>
            </a:srgb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CaixaDeTexto 9">
            <a:extLst>
              <a:ext uri="{FF2B5EF4-FFF2-40B4-BE49-F238E27FC236}">
                <a16:creationId xmlns:a16="http://schemas.microsoft.com/office/drawing/2014/main" id="{F3B31778-8137-4A4E-8455-468B14963FEF}"/>
              </a:ext>
            </a:extLst>
          </p:cNvPr>
          <p:cNvSpPr txBox="1"/>
          <p:nvPr/>
        </p:nvSpPr>
        <p:spPr>
          <a:xfrm>
            <a:off x="6408430" y="1889180"/>
            <a:ext cx="3240000" cy="180000"/>
          </a:xfrm>
          <a:prstGeom prst="rect">
            <a:avLst/>
          </a:prstGeom>
          <a:solidFill>
            <a:srgbClr val="0000FF">
              <a:alpha val="20000"/>
            </a:srgb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9">
            <a:extLst>
              <a:ext uri="{FF2B5EF4-FFF2-40B4-BE49-F238E27FC236}">
                <a16:creationId xmlns:a16="http://schemas.microsoft.com/office/drawing/2014/main" id="{CC4D8447-E3A2-4202-B534-723752AA50FC}"/>
              </a:ext>
            </a:extLst>
          </p:cNvPr>
          <p:cNvSpPr txBox="1"/>
          <p:nvPr/>
        </p:nvSpPr>
        <p:spPr>
          <a:xfrm>
            <a:off x="6408430" y="2067080"/>
            <a:ext cx="3240000" cy="180000"/>
          </a:xfrm>
          <a:prstGeom prst="rect">
            <a:avLst/>
          </a:prstGeom>
          <a:solidFill>
            <a:srgbClr val="0000FF">
              <a:alpha val="20000"/>
            </a:srgb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CaixaDeTexto 9">
            <a:extLst>
              <a:ext uri="{FF2B5EF4-FFF2-40B4-BE49-F238E27FC236}">
                <a16:creationId xmlns:a16="http://schemas.microsoft.com/office/drawing/2014/main" id="{57BCF2DA-18DE-4DF4-9859-C93CB8DBC182}"/>
              </a:ext>
            </a:extLst>
          </p:cNvPr>
          <p:cNvSpPr txBox="1"/>
          <p:nvPr/>
        </p:nvSpPr>
        <p:spPr>
          <a:xfrm>
            <a:off x="5416060" y="1543496"/>
            <a:ext cx="4023063" cy="180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CaixaDeTexto 9">
            <a:extLst>
              <a:ext uri="{FF2B5EF4-FFF2-40B4-BE49-F238E27FC236}">
                <a16:creationId xmlns:a16="http://schemas.microsoft.com/office/drawing/2014/main" id="{415B0178-9B9E-432E-94FC-664BF65DFADA}"/>
              </a:ext>
            </a:extLst>
          </p:cNvPr>
          <p:cNvSpPr txBox="1"/>
          <p:nvPr/>
        </p:nvSpPr>
        <p:spPr>
          <a:xfrm>
            <a:off x="1065389" y="1713920"/>
            <a:ext cx="2897527" cy="180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9ADAA4FE-9611-4846-AF8B-09AF7C5615C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Projetando relatório com DTO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A38939-6107-420C-873B-6496285ACCC9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21713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54658E79-8B56-42F8-8B67-6474123E809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Query JPQL</a:t>
            </a:r>
          </a:p>
        </p:txBody>
      </p: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D78FA44C-CBBC-434D-933C-8303B89ACDB3}"/>
              </a:ext>
            </a:extLst>
          </p:cNvPr>
          <p:cNvSpPr/>
          <p:nvPr/>
        </p:nvSpPr>
        <p:spPr>
          <a:xfrm>
            <a:off x="923279" y="981294"/>
            <a:ext cx="10658762" cy="3599583"/>
          </a:xfrm>
          <a:prstGeom prst="round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</a:t>
            </a:r>
            <a:r>
              <a:rPr lang="en-US" sz="2800" dirty="0" err="1">
                <a:solidFill>
                  <a:srgbClr val="2A00FF"/>
                </a:solidFill>
                <a:latin typeface="Consolas" panose="020B0609020204030204" pitchFamily="49" charset="0"/>
              </a:rPr>
              <a:t>.razaoSocial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2800" dirty="0">
                <a:solidFill>
                  <a:srgbClr val="2A00FF"/>
                </a:solidFill>
                <a:latin typeface="Consolas" panose="020B0609020204030204" pitchFamily="49" charset="0"/>
              </a:rPr>
              <a:t>     </a:t>
            </a:r>
            <a:r>
              <a:rPr lang="pt-BR" sz="2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pt-BR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pt-BR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pt-BR" sz="2800" dirty="0">
                <a:solidFill>
                  <a:srgbClr val="2A00FF"/>
                </a:solidFill>
                <a:latin typeface="Consolas" panose="020B0609020204030204" pitchFamily="49" charset="0"/>
              </a:rPr>
              <a:t>.quantidade </a:t>
            </a:r>
            <a:r>
              <a:rPr lang="pt-BR" sz="28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pt-BR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pt-BR" sz="2800" dirty="0">
                <a:solidFill>
                  <a:srgbClr val="2A00FF"/>
                </a:solidFill>
                <a:latin typeface="Consolas" panose="020B0609020204030204" pitchFamily="49" charset="0"/>
              </a:rPr>
              <a:t>.valorCompraProduto</a:t>
            </a:r>
            <a:r>
              <a:rPr lang="pt-BR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NotaCompraItem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i.notaCompra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 n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n.fornecedor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 f </a:t>
            </a:r>
          </a:p>
          <a:p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group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</a:t>
            </a:r>
            <a:r>
              <a:rPr lang="en-US" sz="2800" dirty="0" err="1">
                <a:solidFill>
                  <a:srgbClr val="2A00FF"/>
                </a:solidFill>
                <a:latin typeface="Consolas" panose="020B0609020204030204" pitchFamily="49" charset="0"/>
              </a:rPr>
              <a:t>.razaoSocial</a:t>
            </a:r>
            <a:endParaRPr lang="en-US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06D2EA7-79EF-4D59-BCF3-E149CAEA998D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009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20943" y="1917183"/>
            <a:ext cx="9054493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99" b="1" i="1" dirty="0"/>
              <a:t>Como recuperar o resultado da query?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20942" y="3011403"/>
            <a:ext cx="9054493" cy="156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799" b="1" i="1" dirty="0">
                <a:solidFill>
                  <a:srgbClr val="0000FF"/>
                </a:solidFill>
              </a:rPr>
              <a:t>Design </a:t>
            </a:r>
            <a:r>
              <a:rPr lang="pt-BR" sz="4799" b="1" i="1" dirty="0" err="1">
                <a:solidFill>
                  <a:srgbClr val="0000FF"/>
                </a:solidFill>
              </a:rPr>
              <a:t>Pattern</a:t>
            </a:r>
            <a:r>
              <a:rPr lang="pt-BR" sz="4799" b="1" i="1" dirty="0">
                <a:solidFill>
                  <a:srgbClr val="0000FF"/>
                </a:solidFill>
              </a:rPr>
              <a:t> </a:t>
            </a:r>
          </a:p>
          <a:p>
            <a:pPr algn="ctr"/>
            <a:r>
              <a:rPr lang="pt-BR" sz="4799" b="1" i="1" dirty="0">
                <a:solidFill>
                  <a:srgbClr val="0000FF"/>
                </a:solidFill>
              </a:rPr>
              <a:t>DTO</a:t>
            </a:r>
          </a:p>
        </p:txBody>
      </p:sp>
    </p:spTree>
    <p:extLst>
      <p:ext uri="{BB962C8B-B14F-4D97-AF65-F5344CB8AC3E}">
        <p14:creationId xmlns:p14="http://schemas.microsoft.com/office/powerpoint/2010/main" val="2360539539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086292C-8FA3-43F8-B4E9-E83E8743FFCB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1)Criar o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DTO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com os campos da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query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	a)Mesmos atributos da query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	b)Construtor recebendo estes atributos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	c)Getters já são suficientes</a:t>
            </a: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(*)é possível também declarar os atributos como final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bg1"/>
                </a:solidFill>
                <a:latin typeface="Candara" panose="020E0502030303020204" pitchFamily="34" charset="0"/>
              </a:rPr>
              <a:t>Recuperando o resultado da query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FAFF6-588F-40B5-8B3D-4FE9E384E388}"/>
              </a:ext>
            </a:extLst>
          </p:cNvPr>
          <p:cNvSpPr/>
          <p:nvPr/>
        </p:nvSpPr>
        <p:spPr>
          <a:xfrm>
            <a:off x="1597981" y="2588457"/>
            <a:ext cx="10502762" cy="3080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fornecedorRazaoSocial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totalComprado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fRazaoSocial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fornecedorRazaoSocial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fRazaoSocial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totalComprado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//getters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são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suficentes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56984753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54AEDBA-A3AB-40BB-A7D1-D48CCA2B04DE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2)Declarar o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método de pesquisa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	a)Deve retornar uma lista do DTO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	b)Declarar a query numa variável String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	c)Usar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EntityManager.createQuery(...)</a:t>
            </a: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bg1"/>
                </a:solidFill>
                <a:latin typeface="Candara" panose="020E0502030303020204" pitchFamily="34" charset="0"/>
              </a:rPr>
              <a:t>Recuperando o resultado da 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4F591-0EA6-44DF-BC99-3CD11DA6E04D}"/>
              </a:ext>
            </a:extLst>
          </p:cNvPr>
          <p:cNvSpPr/>
          <p:nvPr/>
        </p:nvSpPr>
        <p:spPr>
          <a:xfrm>
            <a:off x="772357" y="2845906"/>
            <a:ext cx="10699643" cy="373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pesquisarTotalCompradoPorFornecedor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select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, sum( i.quantidade * i.valorCompraProduto )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from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NotaCompraItem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i.notaCompra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n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n.fornecedor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f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group by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038485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A7CCBCD-45DC-488C-B4B7-433ECEAC5A4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1720943" y="1471056"/>
            <a:ext cx="7991038" cy="2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C04DBBD-D5BF-4846-8B7D-F32EE6B2D4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AD3DC9-8F1F-4DF7-A5BB-27543844F089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3)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Embutir o construtor do DTO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na query:</a:t>
            </a: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	a)Usar o caminho full-qualified do DTO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	b)Cuidado com a posição dos atributos com o construtor do DTO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00E9143-E98F-479A-AD5B-2C274752A2B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chemeClr val="bg1"/>
                </a:solidFill>
                <a:latin typeface="Candara" panose="020E0502030303020204" pitchFamily="34" charset="0"/>
              </a:rPr>
              <a:t>Recuperando o resultado da 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42652-69B1-408F-88C1-95480898E97B}"/>
              </a:ext>
            </a:extLst>
          </p:cNvPr>
          <p:cNvSpPr/>
          <p:nvPr/>
        </p:nvSpPr>
        <p:spPr>
          <a:xfrm>
            <a:off x="772357" y="2845906"/>
            <a:ext cx="10699643" cy="373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pesquisarTotalCompradoPorFornecedor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select </a:t>
            </a:r>
            <a:r>
              <a:rPr lang="en-US" sz="1600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 </a:t>
            </a:r>
            <a:r>
              <a:rPr lang="en-US" sz="1600" dirty="0" err="1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br.inatel.labs.labjpa.dto.</a:t>
            </a:r>
            <a:r>
              <a:rPr lang="en-US" sz="1600" dirty="0" err="1">
                <a:solidFill>
                  <a:schemeClr val="accent2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TotalCompradoPorFornecedorDTO</a:t>
            </a:r>
            <a:r>
              <a:rPr lang="en-US" sz="1600" dirty="0">
                <a:solidFill>
                  <a:srgbClr val="2A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 (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, sum( i.quantidade * i.valorCompraProduto )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 )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from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NotaCompraItem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i.notaCompra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n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n.fornecedor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f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group by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8097443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Relatórios e DTO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o sub-pacote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dto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TotalCompradoPorFornecedorDTO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atributos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constructor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getters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BDECD-04A6-40E0-AC59-2912547A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60" y="3335918"/>
            <a:ext cx="10800000" cy="3107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79418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Relatórios e DTO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pacote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service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RelatorioService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788A5-26F8-4FA5-9117-509FFBC8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0" y="1376948"/>
            <a:ext cx="7200000" cy="2486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85672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Relatórios e DTO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RelatorioService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&gt;Implementar o método de pesquisa: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F3C9B-AF2A-46AB-A064-9192C8EC3BA2}"/>
              </a:ext>
            </a:extLst>
          </p:cNvPr>
          <p:cNvSpPr/>
          <p:nvPr/>
        </p:nvSpPr>
        <p:spPr>
          <a:xfrm>
            <a:off x="772357" y="1798341"/>
            <a:ext cx="10699643" cy="373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>
                <a:solidFill>
                  <a:srgbClr val="323F70"/>
                </a:solidFill>
                <a:latin typeface="Consolas" panose="020B0609020204030204" pitchFamily="49" charset="0"/>
              </a:rPr>
              <a:t>List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TotalCompradoPorFornecedorDTO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pesquisarTotalCompradoPorFornecedor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select new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br.inatel.labs.labjpa.dto.TotalCompradoPorFornecedorDTO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 (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, sum( i.quantidade * i.valorCompraProduto )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 )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from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NotaCompraItem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i.notaCompra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n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   join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n.fornecedor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f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group by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f.razaoSocial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TotalCompradoPorFornecedorDTO.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2780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Relatórios e DTO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de teste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RelatorioServiceTest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&gt;Escrever um método de teste invocando o método de pesquisa: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0227B-1A23-49E4-986A-0D20C39CDE5B}"/>
              </a:ext>
            </a:extLst>
          </p:cNvPr>
          <p:cNvSpPr/>
          <p:nvPr/>
        </p:nvSpPr>
        <p:spPr>
          <a:xfrm>
            <a:off x="772357" y="1798341"/>
            <a:ext cx="10699643" cy="3998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SpringBootTest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RelatorioServiceTest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@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Autowired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RelatorioService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@Test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test() {</a:t>
            </a:r>
          </a:p>
          <a:p>
            <a:r>
              <a:rPr lang="pt-BR" sz="1400" dirty="0">
                <a:solidFill>
                  <a:srgbClr val="323F70"/>
                </a:solidFill>
                <a:latin typeface="Consolas" panose="020B0609020204030204" pitchFamily="49" charset="0"/>
              </a:rPr>
              <a:t>        List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&lt;TotalCompradoPorFornecedorDTO&gt;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listaDTO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.pesquisarTotalCompradoPorFornecedor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listaDTO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listaDTO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184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7209</TotalTime>
  <Words>4170</Words>
  <Application>Microsoft Office PowerPoint</Application>
  <PresentationFormat>Widescreen</PresentationFormat>
  <Paragraphs>869</Paragraphs>
  <Slides>110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20" baseType="lpstr">
      <vt:lpstr>Arial</vt:lpstr>
      <vt:lpstr>Calibri</vt:lpstr>
      <vt:lpstr>Calibri Light</vt:lpstr>
      <vt:lpstr>Candara</vt:lpstr>
      <vt:lpstr>Consolas</vt:lpstr>
      <vt:lpstr>Courier New</vt:lpstr>
      <vt:lpstr>Swis721 BT</vt:lpstr>
      <vt:lpstr>Swis721 Md BT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312</cp:revision>
  <dcterms:created xsi:type="dcterms:W3CDTF">2017-03-24T14:48:15Z</dcterms:created>
  <dcterms:modified xsi:type="dcterms:W3CDTF">2022-07-14T01:37:45Z</dcterms:modified>
</cp:coreProperties>
</file>