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502" r:id="rId2"/>
    <p:sldId id="435" r:id="rId3"/>
    <p:sldId id="441" r:id="rId4"/>
    <p:sldId id="446" r:id="rId5"/>
    <p:sldId id="442" r:id="rId6"/>
    <p:sldId id="444" r:id="rId7"/>
    <p:sldId id="443" r:id="rId8"/>
    <p:sldId id="445" r:id="rId9"/>
    <p:sldId id="440" r:id="rId10"/>
    <p:sldId id="439" r:id="rId11"/>
    <p:sldId id="436" r:id="rId12"/>
    <p:sldId id="449" r:id="rId13"/>
    <p:sldId id="450" r:id="rId14"/>
    <p:sldId id="451" r:id="rId15"/>
    <p:sldId id="447" r:id="rId16"/>
    <p:sldId id="466" r:id="rId17"/>
    <p:sldId id="469" r:id="rId18"/>
    <p:sldId id="480" r:id="rId19"/>
    <p:sldId id="470" r:id="rId20"/>
    <p:sldId id="477" r:id="rId21"/>
    <p:sldId id="478" r:id="rId22"/>
    <p:sldId id="472" r:id="rId23"/>
    <p:sldId id="479" r:id="rId24"/>
    <p:sldId id="467" r:id="rId25"/>
    <p:sldId id="473" r:id="rId26"/>
    <p:sldId id="481" r:id="rId27"/>
    <p:sldId id="482" r:id="rId28"/>
    <p:sldId id="483" r:id="rId29"/>
    <p:sldId id="484" r:id="rId30"/>
    <p:sldId id="485" r:id="rId31"/>
    <p:sldId id="617" r:id="rId32"/>
    <p:sldId id="488" r:id="rId33"/>
    <p:sldId id="486" r:id="rId34"/>
    <p:sldId id="490" r:id="rId35"/>
    <p:sldId id="465" r:id="rId36"/>
    <p:sldId id="461" r:id="rId37"/>
    <p:sldId id="495" r:id="rId38"/>
    <p:sldId id="497" r:id="rId39"/>
    <p:sldId id="498" r:id="rId40"/>
    <p:sldId id="499" r:id="rId41"/>
    <p:sldId id="487" r:id="rId42"/>
    <p:sldId id="491" r:id="rId43"/>
    <p:sldId id="496" r:id="rId44"/>
    <p:sldId id="453" r:id="rId45"/>
    <p:sldId id="458" r:id="rId46"/>
    <p:sldId id="457" r:id="rId47"/>
    <p:sldId id="459" r:id="rId48"/>
    <p:sldId id="460" r:id="rId49"/>
    <p:sldId id="493" r:id="rId50"/>
    <p:sldId id="462" r:id="rId51"/>
    <p:sldId id="464" r:id="rId52"/>
    <p:sldId id="500" r:id="rId53"/>
    <p:sldId id="475" r:id="rId54"/>
    <p:sldId id="448" r:id="rId55"/>
    <p:sldId id="505" r:id="rId56"/>
    <p:sldId id="438" r:id="rId57"/>
    <p:sldId id="507" r:id="rId58"/>
    <p:sldId id="501" r:id="rId59"/>
    <p:sldId id="509" r:id="rId60"/>
    <p:sldId id="510" r:id="rId61"/>
    <p:sldId id="468" r:id="rId62"/>
    <p:sldId id="503" r:id="rId63"/>
    <p:sldId id="506" r:id="rId64"/>
    <p:sldId id="512" r:id="rId65"/>
    <p:sldId id="515" r:id="rId66"/>
    <p:sldId id="508" r:id="rId67"/>
    <p:sldId id="517" r:id="rId68"/>
    <p:sldId id="518" r:id="rId69"/>
    <p:sldId id="514" r:id="rId70"/>
    <p:sldId id="519" r:id="rId71"/>
    <p:sldId id="516" r:id="rId72"/>
    <p:sldId id="521" r:id="rId73"/>
    <p:sldId id="522" r:id="rId74"/>
    <p:sldId id="523" r:id="rId75"/>
    <p:sldId id="520" r:id="rId76"/>
    <p:sldId id="504" r:id="rId77"/>
    <p:sldId id="528" r:id="rId78"/>
    <p:sldId id="526" r:id="rId79"/>
    <p:sldId id="529" r:id="rId80"/>
    <p:sldId id="527" r:id="rId81"/>
    <p:sldId id="524" r:id="rId82"/>
    <p:sldId id="532" r:id="rId83"/>
    <p:sldId id="533" r:id="rId84"/>
    <p:sldId id="525" r:id="rId85"/>
    <p:sldId id="536" r:id="rId86"/>
    <p:sldId id="537" r:id="rId87"/>
    <p:sldId id="546" r:id="rId88"/>
    <p:sldId id="547" r:id="rId89"/>
    <p:sldId id="548" r:id="rId90"/>
    <p:sldId id="549" r:id="rId91"/>
    <p:sldId id="550" r:id="rId92"/>
    <p:sldId id="551" r:id="rId93"/>
    <p:sldId id="552" r:id="rId94"/>
    <p:sldId id="553" r:id="rId95"/>
    <p:sldId id="554" r:id="rId96"/>
    <p:sldId id="542" r:id="rId97"/>
    <p:sldId id="535" r:id="rId98"/>
    <p:sldId id="538" r:id="rId99"/>
    <p:sldId id="539" r:id="rId100"/>
    <p:sldId id="540" r:id="rId101"/>
    <p:sldId id="541" r:id="rId102"/>
    <p:sldId id="543" r:id="rId103"/>
    <p:sldId id="544" r:id="rId104"/>
    <p:sldId id="530" r:id="rId105"/>
    <p:sldId id="555" r:id="rId106"/>
    <p:sldId id="556" r:id="rId107"/>
    <p:sldId id="557" r:id="rId108"/>
    <p:sldId id="559" r:id="rId109"/>
    <p:sldId id="511" r:id="rId110"/>
    <p:sldId id="545" r:id="rId111"/>
    <p:sldId id="561" r:id="rId112"/>
    <p:sldId id="562" r:id="rId113"/>
    <p:sldId id="563" r:id="rId114"/>
    <p:sldId id="564" r:id="rId115"/>
    <p:sldId id="565" r:id="rId116"/>
    <p:sldId id="566" r:id="rId117"/>
    <p:sldId id="568" r:id="rId118"/>
    <p:sldId id="571" r:id="rId119"/>
    <p:sldId id="567" r:id="rId120"/>
    <p:sldId id="569" r:id="rId121"/>
    <p:sldId id="570" r:id="rId122"/>
    <p:sldId id="616" r:id="rId123"/>
    <p:sldId id="262" r:id="rId1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F0"/>
    <a:srgbClr val="003399"/>
    <a:srgbClr val="2F5597"/>
    <a:srgbClr val="FFFF00"/>
    <a:srgbClr val="002060"/>
    <a:srgbClr val="4469B2"/>
    <a:srgbClr val="ED7D31"/>
    <a:srgbClr val="D7E5F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8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1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6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6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9.svg"/><Relationship Id="rId5" Type="http://schemas.openxmlformats.org/officeDocument/2006/relationships/image" Target="../media/image7.sv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9.svg"/><Relationship Id="rId5" Type="http://schemas.openxmlformats.org/officeDocument/2006/relationships/image" Target="../media/image7.sv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9.svg"/><Relationship Id="rId5" Type="http://schemas.openxmlformats.org/officeDocument/2006/relationships/image" Target="../media/image7.sv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9.svg"/><Relationship Id="rId5" Type="http://schemas.openxmlformats.org/officeDocument/2006/relationships/image" Target="../media/image5.svg"/><Relationship Id="rId10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7" Type="http://schemas.openxmlformats.org/officeDocument/2006/relationships/image" Target="../media/image61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Autor: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05 out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478497" y="748174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</a:t>
            </a:r>
            <a:r>
              <a:rPr lang="en-US" sz="2400" dirty="0" err="1">
                <a:latin typeface="Candara" panose="020E0502030303020204" pitchFamily="34" charset="0"/>
              </a:rPr>
              <a:t>nativos</a:t>
            </a:r>
            <a:r>
              <a:rPr lang="en-US" sz="2400" dirty="0">
                <a:latin typeface="Candara" panose="020E0502030303020204" pitchFamily="34" charset="0"/>
              </a:rPr>
              <a:t> do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478497" y="168914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Recursos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em</a:t>
            </a:r>
            <a:r>
              <a:rPr lang="en-US" sz="2400" dirty="0">
                <a:latin typeface="Candara" panose="020E0502030303020204" pitchFamily="34" charset="0"/>
              </a:rPr>
              <a:t> tempo-</a:t>
            </a:r>
            <a:r>
              <a:rPr lang="en-US" sz="2400" dirty="0" err="1">
                <a:latin typeface="Candara" panose="020E0502030303020204" pitchFamily="34" charset="0"/>
              </a:rPr>
              <a:t>complicação</a:t>
            </a:r>
            <a:r>
              <a:rPr lang="en-US" sz="2400" dirty="0">
                <a:latin typeface="Candara" panose="020E0502030303020204" pitchFamily="34" charset="0"/>
              </a:rPr>
              <a:t> e tempo-</a:t>
            </a:r>
            <a:r>
              <a:rPr lang="en-US" sz="2400" dirty="0" err="1">
                <a:latin typeface="Candara" panose="020E0502030303020204" pitchFamily="34" charset="0"/>
              </a:rPr>
              <a:t>execução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desempenho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478497" y="362882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de </a:t>
            </a:r>
            <a:r>
              <a:rPr lang="en-US" sz="2400" dirty="0" err="1">
                <a:latin typeface="Candara" panose="020E0502030303020204" pitchFamily="34" charset="0"/>
              </a:rPr>
              <a:t>tamanho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fixo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478497" y="455645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possuem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regras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inserção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ou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remoção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FB7A28-D167-452E-9763-47AB93DA517A}"/>
              </a:ext>
            </a:extLst>
          </p:cNvPr>
          <p:cNvSpPr/>
          <p:nvPr/>
        </p:nvSpPr>
        <p:spPr>
          <a:xfrm>
            <a:off x="1478497" y="548408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há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estrutura</a:t>
            </a:r>
            <a:r>
              <a:rPr lang="en-US" sz="2400" dirty="0">
                <a:latin typeface="Candara" panose="020E0502030303020204" pitchFamily="34" charset="0"/>
              </a:rPr>
              <a:t> dados </a:t>
            </a:r>
            <a:r>
              <a:rPr lang="en-US" sz="2400" dirty="0" err="1">
                <a:latin typeface="Candara" panose="020E0502030303020204" pitchFamily="34" charset="0"/>
              </a:rPr>
              <a:t>mais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complexa</a:t>
            </a:r>
            <a:r>
              <a:rPr lang="en-US" sz="2400" dirty="0">
                <a:latin typeface="Candara" panose="020E0502030303020204" pitchFamily="34" charset="0"/>
              </a:rPr>
              <a:t>, </a:t>
            </a:r>
            <a:r>
              <a:rPr lang="en-US" sz="2400" dirty="0" err="1">
                <a:latin typeface="Candara" panose="020E0502030303020204" pitchFamily="34" charset="0"/>
              </a:rPr>
              <a:t>como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mapas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chave</a:t>
            </a:r>
            <a:r>
              <a:rPr lang="en-US" sz="2400" dirty="0">
                <a:latin typeface="Candara" panose="020E0502030303020204" pitchFamily="34" charset="0"/>
              </a:rPr>
              <a:t>-valor</a:t>
            </a:r>
          </a:p>
        </p:txBody>
      </p:sp>
      <p:pic>
        <p:nvPicPr>
          <p:cNvPr id="25" name="Graphic 24" descr="Thumbs up sign">
            <a:extLst>
              <a:ext uri="{FF2B5EF4-FFF2-40B4-BE49-F238E27FC236}">
                <a16:creationId xmlns:a16="http://schemas.microsoft.com/office/drawing/2014/main" id="{77369D6A-20FF-4437-BE13-7CDB05418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54840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10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42BDC2D-2C3B-437B-A782-29240AAF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8740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69870DBD-3045-4269-856B-7E2ABCF5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988EA99-31AF-434A-A586-E69C9A170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58357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EE7C3B54-8696-4BC4-BD5B-AD1D17717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39" name="Título 2">
            <a:extLst>
              <a:ext uri="{FF2B5EF4-FFF2-40B4-BE49-F238E27FC236}">
                <a16:creationId xmlns:a16="http://schemas.microsoft.com/office/drawing/2014/main" id="{6DFF771F-D939-4907-BAA1-3020CEA2ADB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4935995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78725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42328"/>
              </p:ext>
            </p:extLst>
          </p:nvPr>
        </p:nvGraphicFramePr>
        <p:xfrm>
          <a:off x="7757990" y="4349690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8309" y="4374435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3501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753129" y="2758924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O </a:t>
            </a:r>
            <a:r>
              <a:rPr lang="en-US" sz="2000" b="1" i="1" dirty="0">
                <a:latin typeface="Candara" panose="020E0502030303020204" pitchFamily="34" charset="0"/>
              </a:rPr>
              <a:t>HashMap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organização</a:t>
            </a:r>
            <a:r>
              <a:rPr lang="en-US" sz="2000" i="1" dirty="0">
                <a:latin typeface="Candara" panose="020E0502030303020204" pitchFamily="34" charset="0"/>
              </a:rPr>
              <a:t> “</a:t>
            </a:r>
            <a:r>
              <a:rPr lang="en-US" sz="2000" i="1" dirty="0" err="1">
                <a:latin typeface="Candara" panose="020E0502030303020204" pitchFamily="34" charset="0"/>
              </a:rPr>
              <a:t>caótica</a:t>
            </a:r>
            <a:r>
              <a:rPr lang="en-US" sz="2000" i="1" dirty="0">
                <a:latin typeface="Candara" panose="020E0502030303020204" pitchFamily="34" charset="0"/>
              </a:rPr>
              <a:t>” </a:t>
            </a:r>
            <a:r>
              <a:rPr lang="en-US" sz="2000" i="1" dirty="0" err="1">
                <a:latin typeface="Candara" panose="020E0502030303020204" pitchFamily="34" charset="0"/>
              </a:rPr>
              <a:t>internamente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sp>
        <p:nvSpPr>
          <p:cNvPr id="48" name="Título 2">
            <a:extLst>
              <a:ext uri="{FF2B5EF4-FFF2-40B4-BE49-F238E27FC236}">
                <a16:creationId xmlns:a16="http://schemas.microsoft.com/office/drawing/2014/main" id="{68B25B02-0E6E-4F46-AE47-9F508951EF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2952514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TreeMap</a:t>
            </a:r>
          </a:p>
        </p:txBody>
      </p:sp>
    </p:spTree>
    <p:extLst>
      <p:ext uri="{BB962C8B-B14F-4D97-AF65-F5344CB8AC3E}">
        <p14:creationId xmlns:p14="http://schemas.microsoft.com/office/powerpoint/2010/main" val="15092739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TreeMap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68026"/>
              </p:ext>
            </p:extLst>
          </p:nvPr>
        </p:nvGraphicFramePr>
        <p:xfrm>
          <a:off x="6336141" y="3780821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7893" y="3796117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0791"/>
              </p:ext>
            </p:extLst>
          </p:nvPr>
        </p:nvGraphicFramePr>
        <p:xfrm>
          <a:off x="7695846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6165" y="4939180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47206"/>
              </p:ext>
            </p:extLst>
          </p:nvPr>
        </p:nvGraphicFramePr>
        <p:xfrm>
          <a:off x="5036693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879" y="4914435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554898" y="2470700"/>
            <a:ext cx="4512454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>
                <a:latin typeface="Candara" panose="020E0502030303020204" pitchFamily="34" charset="0"/>
              </a:rPr>
              <a:t>TreeMap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</a:t>
            </a:r>
            <a:r>
              <a:rPr lang="en-US" sz="2000" i="1" dirty="0">
                <a:latin typeface="Candara" panose="020E0502030303020204" pitchFamily="34" charset="0"/>
              </a:rPr>
              <a:t>-se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árvore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1B7226-086B-490E-BD93-49B7FCA12FF1}"/>
              </a:ext>
            </a:extLst>
          </p:cNvPr>
          <p:cNvCxnSpPr>
            <a:cxnSpLocks/>
            <a:stCxn id="45" idx="0"/>
            <a:endCxn id="27" idx="2"/>
          </p:cNvCxnSpPr>
          <p:nvPr/>
        </p:nvCxnSpPr>
        <p:spPr>
          <a:xfrm flipV="1">
            <a:off x="6178130" y="4351413"/>
            <a:ext cx="1299448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EA64E2-383E-4221-B6D3-F01C13B9F6E7}"/>
              </a:ext>
            </a:extLst>
          </p:cNvPr>
          <p:cNvCxnSpPr>
            <a:cxnSpLocks/>
            <a:stCxn id="41" idx="0"/>
            <a:endCxn id="27" idx="2"/>
          </p:cNvCxnSpPr>
          <p:nvPr/>
        </p:nvCxnSpPr>
        <p:spPr>
          <a:xfrm flipH="1" flipV="1">
            <a:off x="7477578" y="4351413"/>
            <a:ext cx="1359705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751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SobreMap_1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o respectivo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1F519-12C8-49B8-8556-CCE87F7E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3" y="1297049"/>
            <a:ext cx="8280000" cy="5135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28798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keySet()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ABA57-5246-474D-B655-3D81309E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2" y="1297049"/>
            <a:ext cx="9000000" cy="1179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44702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values()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4A358A-9F3A-45DF-8299-543F5498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8" y="1363560"/>
            <a:ext cx="9000000" cy="1094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47676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entrySet()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FDDEB-264F-4D1C-BC7C-6221B604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6" y="1393766"/>
            <a:ext cx="9000000" cy="2169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61036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solidFill>
                  <a:srgbClr val="2F5597"/>
                </a:solidFill>
                <a:latin typeface="Consolas" panose="020B0609020204030204" pitchFamily="49" charset="0"/>
              </a:rPr>
              <a:t>Map e Streams</a:t>
            </a:r>
            <a:endParaRPr lang="pt-PT" sz="8800" b="1" dirty="0">
              <a:solidFill>
                <a:srgbClr val="2F559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00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Simulando um banco de dados de Animais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&gt;Usando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Map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Streams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podemos simular um banco de dados de Animais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C8386-FBE4-4F3C-83FB-B0EF7493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422340"/>
            <a:ext cx="1020269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&gt;Abrir Eclipse e configurar o workspace (vide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 Eclipse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um projeto Java: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lab-java-collections-project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br.inatel.labs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</a:p>
          <a:p>
            <a:pPr marL="0" indent="0">
              <a:buNone/>
            </a:pP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(*) Dica: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use atalhos do Eclipse para gerar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o construtor e getters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556A49-0D7D-44B2-9737-7D014D58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502" y="1801837"/>
            <a:ext cx="4866824" cy="44410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62935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1)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outro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construtor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que recebe apenas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os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setters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para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id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e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E5A7B-6481-438F-ACB5-0CD7C30F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72" y="2363211"/>
            <a:ext cx="3960000" cy="388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24870-0606-4E3B-864E-FA9BD1B3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68" y="2363211"/>
            <a:ext cx="3960000" cy="2603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AE4084-4EEE-467E-93D5-924C1506E2D5}"/>
              </a:ext>
            </a:extLst>
          </p:cNvPr>
          <p:cNvSpPr/>
          <p:nvPr/>
        </p:nvSpPr>
        <p:spPr>
          <a:xfrm>
            <a:off x="9479417" y="2280752"/>
            <a:ext cx="2352583" cy="1282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Dica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atalho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 Eclipse: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Ctrl + 3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gcuf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constructor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ggas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setters</a:t>
            </a:r>
          </a:p>
        </p:txBody>
      </p:sp>
    </p:spTree>
    <p:extLst>
      <p:ext uri="{BB962C8B-B14F-4D97-AF65-F5344CB8AC3E}">
        <p14:creationId xmlns:p14="http://schemas.microsoft.com/office/powerpoint/2010/main" val="12663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2)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atributo privado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do tipo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Map&lt;Long, 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53104-7E7B-46CE-AE1D-89B47645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848375"/>
            <a:ext cx="9000000" cy="1715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595496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3)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Animal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(Animal novoAnimal)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&gt;Definir a implementação do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gerarPK(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gerar números long únicos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162AE-CB7B-47DD-A22F-D6A1417E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4" y="1297049"/>
            <a:ext cx="7200000" cy="2951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14796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4)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(Animal animal)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92FAF-E933-404B-B613-BD9F902F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97" y="1463830"/>
            <a:ext cx="9000000" cy="2034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67075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5)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listAll()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A49EA-4796-4AD9-A0CB-647FC195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90" y="1649834"/>
            <a:ext cx="9000000" cy="258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9344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6)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Animal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findById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89DBB-6DA0-43A8-9DD7-5B4CC911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90" y="1592009"/>
            <a:ext cx="9000000" cy="2264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11596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7)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boolean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0A18D-42F3-40A8-87BB-36A0E43B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12" y="1518124"/>
            <a:ext cx="9000000" cy="4090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76931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(DESAFIO)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*DESAFIO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metódo 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</a:t>
            </a:r>
            <a:r>
              <a:rPr lang="pt-BR" sz="2400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findByNome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(String fragNome)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&gt;Busca por lista de animais usando fragmentos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em qualquer posição e ignorando caixa e espaços vazios: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&gt;Exemplo: “  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” irá retornar Tar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ga</a:t>
            </a:r>
          </a:p>
        </p:txBody>
      </p:sp>
    </p:spTree>
    <p:extLst>
      <p:ext uri="{BB962C8B-B14F-4D97-AF65-F5344CB8AC3E}">
        <p14:creationId xmlns:p14="http://schemas.microsoft.com/office/powerpoint/2010/main" val="33772499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(DESAFIO)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*SOLUÇÃO DO 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metódo 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</a:t>
            </a:r>
            <a:r>
              <a:rPr lang="pt-BR" sz="2400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findByNome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(String fragNome)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&gt;Busca por lista de animais usando fragmentos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em qualquer posição e ignorando caixa e espaços vazios: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&gt;Exemplo: “  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” irá retornar Tar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ga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AF3A10-6956-469E-A975-AD4D234B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8" y="3563577"/>
            <a:ext cx="10800000" cy="2112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B95E47-0974-4931-8101-5E700986D3B1}"/>
              </a:ext>
            </a:extLst>
          </p:cNvPr>
          <p:cNvSpPr/>
          <p:nvPr/>
        </p:nvSpPr>
        <p:spPr>
          <a:xfrm>
            <a:off x="639192" y="1181987"/>
            <a:ext cx="11274641" cy="46861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576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final)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JUnit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AnimalDatabaseByMapTest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único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test()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*Instanciar a classe a ser testada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*Inserir 5 animais (usar o construtor que recebe o nome)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*Listar todos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*Buscar um animal com ID 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*Buscar um animal com ID inexistente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*Atualizar 1 animal com outro nome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*Remover 1 animal com ID 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*Remover 1 animal com ID inexistente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*DESAFIO: buscar um animais com fragmento de seu nomes.</a:t>
            </a:r>
          </a:p>
        </p:txBody>
      </p:sp>
    </p:spTree>
    <p:extLst>
      <p:ext uri="{BB962C8B-B14F-4D97-AF65-F5344CB8AC3E}">
        <p14:creationId xmlns:p14="http://schemas.microsoft.com/office/powerpoint/2010/main" val="64861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mesmo pacote, 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SobreArrays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método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&gt;Execute para ver o resultado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F606C-9E91-44DD-BEA8-FA23A743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0" y="1343943"/>
            <a:ext cx="7200000" cy="32137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22420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pt-BR" sz="2400" dirty="0">
                <a:solidFill>
                  <a:srgbClr val="FFFF00"/>
                </a:solidFill>
                <a:latin typeface="Candara" panose="020E0502030303020204" pitchFamily="34" charset="0"/>
              </a:rPr>
              <a:t>Solução sugerida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A1D65-1328-45F4-A239-2700A904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6" y="791143"/>
            <a:ext cx="4010889" cy="57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1011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pt-BR" sz="2400" dirty="0">
                <a:solidFill>
                  <a:srgbClr val="FFFF00"/>
                </a:solidFill>
                <a:latin typeface="Candara" panose="020E0502030303020204" pitchFamily="34" charset="0"/>
              </a:rPr>
              <a:t>Opcional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*Opcional: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mudar a implementação para </a:t>
            </a:r>
            <a:r>
              <a:rPr lang="pt-BR" b="1" dirty="0">
                <a:solidFill>
                  <a:srgbClr val="7030A0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&gt;Quais mudanças acontecem?</a:t>
            </a:r>
          </a:p>
        </p:txBody>
      </p:sp>
    </p:spTree>
    <p:extLst>
      <p:ext uri="{BB962C8B-B14F-4D97-AF65-F5344CB8AC3E}">
        <p14:creationId xmlns:p14="http://schemas.microsoft.com/office/powerpoint/2010/main" val="24686991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&gt;Desafio: Comente o bloco do for e use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Enhanced For (Java 5)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511AB-86AA-4477-A9A8-BD36B832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64" y="1297049"/>
            <a:ext cx="11160000" cy="33389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78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Java Collections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3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 dirty="0">
                <a:latin typeface="Consolas" panose="020B0609020204030204" pitchFamily="49" charset="0"/>
              </a:rPr>
              <a:t>Collection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TreeSet</a:t>
            </a:r>
            <a:endParaRPr lang="pt-PT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LinkedList</a:t>
            </a:r>
            <a:endParaRPr lang="pt-PT" sz="22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</p:spTree>
    <p:extLst>
      <p:ext uri="{BB962C8B-B14F-4D97-AF65-F5344CB8AC3E}">
        <p14:creationId xmlns:p14="http://schemas.microsoft.com/office/powerpoint/2010/main" val="319978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ArrayList&lt;&gt;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B63-C2F6-4DFB-B056-E5DD24C5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58" y="1297048"/>
            <a:ext cx="5400000" cy="2334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076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ArrayList&lt;&gt;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ordem de inserção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9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refatorar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criar um método que retorna uma implementação de Collection: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a partir de new &gt; Ctrl + 1 &gt;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Extract to method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AE593-DEBB-4298-987F-63655A28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9" y="2637445"/>
            <a:ext cx="7200000" cy="2310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7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Array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&gt;Extrair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buildCollectionImplementation()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&gt;alterar o tipo de retorno para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Collection&lt;String&gt;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&gt;retornar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-&gt;Deve ficar assim: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074A-5282-496A-A70B-1874532A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01" y="2240493"/>
            <a:ext cx="5400000" cy="2796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050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Sem ordem definida</a:t>
            </a:r>
          </a:p>
        </p:txBody>
      </p:sp>
    </p:spTree>
    <p:extLst>
      <p:ext uri="{BB962C8B-B14F-4D97-AF65-F5344CB8AC3E}">
        <p14:creationId xmlns:p14="http://schemas.microsoft.com/office/powerpoint/2010/main" val="35091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&gt;Alterar o retorno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TreeSet&lt;String&gt;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44326-CE4F-42B7-ABAA-2AC50772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19" y="1297049"/>
            <a:ext cx="7200000" cy="1073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86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TreeSet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é uma árvore balanceada. É impressa na ordem natural dos elementos.</a:t>
            </a:r>
          </a:p>
        </p:txBody>
      </p:sp>
    </p:spTree>
    <p:extLst>
      <p:ext uri="{BB962C8B-B14F-4D97-AF65-F5344CB8AC3E}">
        <p14:creationId xmlns:p14="http://schemas.microsoft.com/office/powerpoint/2010/main" val="31027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2494625"/>
            <a:ext cx="5983550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8E77988C-513C-4084-A142-27BD17E975BD}"/>
              </a:ext>
            </a:extLst>
          </p:cNvPr>
          <p:cNvSpPr/>
          <p:nvPr/>
        </p:nvSpPr>
        <p:spPr>
          <a:xfrm>
            <a:off x="6906826" y="1074198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Adiciona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outra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4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entender 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E3509-3C65-4ED9-A1F8-B36AA5A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728679"/>
            <a:ext cx="9000000" cy="3179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74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&gt;Continuar codando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4AA4B-061B-420F-A1C1-F8F3977E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8" y="1297049"/>
            <a:ext cx="9000000" cy="2072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22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&gt;Completando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F5643-829E-45D5-96E5-C8789ED1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11" y="1363191"/>
            <a:ext cx="9000000" cy="2626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15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Não.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O método manipula os dados internos o que vai demandar um tempo para fazê-lo.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Se outra thread assumir o controle quando a primeira thread ainda está manipulando, os dados internos pode se tornar inconsistentes.</a:t>
            </a:r>
          </a:p>
        </p:txBody>
      </p:sp>
    </p:spTree>
    <p:extLst>
      <p:ext uri="{BB962C8B-B14F-4D97-AF65-F5344CB8AC3E}">
        <p14:creationId xmlns:p14="http://schemas.microsoft.com/office/powerpoint/2010/main" val="411408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3906178"/>
            <a:ext cx="3977198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923276" y="4300841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2485D395-80B0-4982-9772-78E1D71B8BEB}"/>
              </a:ext>
            </a:extLst>
          </p:cNvPr>
          <p:cNvSpPr/>
          <p:nvPr/>
        </p:nvSpPr>
        <p:spPr>
          <a:xfrm>
            <a:off x="7770922" y="3551910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quantidade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5DDD8-4802-42AA-A1B6-7BD6D2BF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97" y="1262014"/>
            <a:ext cx="10800000" cy="25704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 rot="20447533">
            <a:off x="8728714" y="1431618"/>
            <a:ext cx="3428681" cy="1059426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Construindo</a:t>
            </a:r>
            <a:r>
              <a:rPr lang="en-US" sz="2000" dirty="0"/>
              <a:t> a </a:t>
            </a:r>
            <a:r>
              <a:rPr lang="en-US" sz="2000" dirty="0" err="1"/>
              <a:t>partir</a:t>
            </a:r>
            <a:r>
              <a:rPr lang="en-US" sz="2000" dirty="0"/>
              <a:t> de </a:t>
            </a:r>
            <a:r>
              <a:rPr lang="en-US" sz="2000" dirty="0" err="1"/>
              <a:t>outra</a:t>
            </a:r>
            <a:r>
              <a:rPr lang="en-US" sz="2000" dirty="0"/>
              <a:t> </a:t>
            </a:r>
            <a:r>
              <a:rPr lang="en-US" sz="2000" dirty="0" err="1"/>
              <a:t>coleção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6855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92D5D-2A27-4AF0-A9C0-EF30426A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5" y="1297049"/>
            <a:ext cx="6840000" cy="4923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9005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&gt;Refatorar para um método os if´s que testam o tamanho: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você acha o mais legível?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Sendo redundante, </a:t>
            </a:r>
            <a:r>
              <a:rPr lang="pt-BR" b="1" dirty="0">
                <a:solidFill>
                  <a:srgbClr val="FF0000"/>
                </a:solidFill>
                <a:latin typeface="Candara" panose="020E0502030303020204" pitchFamily="34" charset="0"/>
              </a:rPr>
              <a:t>deixar apenas um if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. 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52F98-8108-4A3E-90AB-2B3D9963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3" y="1732605"/>
            <a:ext cx="7200000" cy="270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7300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896643" y="2853780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22E56BBB-F956-449D-A068-91BF7D417611}"/>
              </a:ext>
            </a:extLst>
          </p:cNvPr>
          <p:cNvSpPr/>
          <p:nvPr/>
        </p:nvSpPr>
        <p:spPr>
          <a:xfrm>
            <a:off x="6997083" y="2108894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Limpa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1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35A55-2B1A-46A1-9065-9D51C31E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4" y="1401906"/>
            <a:ext cx="7200000" cy="3074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33148-9595-4B68-9DCA-D4AC1050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97" y="4113051"/>
            <a:ext cx="3600000" cy="2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81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Cuidados com clear()</a:t>
            </a:r>
            <a:endParaRPr lang="pt-PT" sz="3600" b="1" i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1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50437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385753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127536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4630190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4656352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9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827307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086123"/>
            <a:ext cx="24857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827306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199322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263222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276587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2792038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uble Wave 63">
            <a:extLst>
              <a:ext uri="{FF2B5EF4-FFF2-40B4-BE49-F238E27FC236}">
                <a16:creationId xmlns:a16="http://schemas.microsoft.com/office/drawing/2014/main" id="{7E5DECA7-0F2D-47DD-8162-5E13FC2EE054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Double Wave 62">
            <a:extLst>
              <a:ext uri="{FF2B5EF4-FFF2-40B4-BE49-F238E27FC236}">
                <a16:creationId xmlns:a16="http://schemas.microsoft.com/office/drawing/2014/main" id="{085BE78C-5B5F-4331-99B0-1D367B82F219}"/>
              </a:ext>
            </a:extLst>
          </p:cNvPr>
          <p:cNvSpPr/>
          <p:nvPr/>
        </p:nvSpPr>
        <p:spPr>
          <a:xfrm>
            <a:off x="815265" y="4639064"/>
            <a:ext cx="8399757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As </a:t>
            </a:r>
            <a:r>
              <a:rPr lang="en-US" sz="2000" i="1" dirty="0" err="1">
                <a:latin typeface="Candara" panose="020E0502030303020204" pitchFamily="34" charset="0"/>
              </a:rPr>
              <a:t>duas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varíaveis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apontam</a:t>
            </a:r>
            <a:r>
              <a:rPr lang="en-US" sz="2000" i="1" dirty="0">
                <a:latin typeface="Candara" panose="020E0502030303020204" pitchFamily="34" charset="0"/>
              </a:rPr>
              <a:t> para o </a:t>
            </a:r>
            <a:r>
              <a:rPr lang="en-US" sz="2000" i="1" dirty="0" err="1">
                <a:latin typeface="Candara" panose="020E0502030303020204" pitchFamily="34" charset="0"/>
              </a:rPr>
              <a:t>mesmo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;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Ambas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pelo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4675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 ArrayList&lt;&gt;(animais)</a:t>
            </a:r>
            <a:r>
              <a:rPr lang="pt-BR" dirty="0">
                <a:solidFill>
                  <a:srgbClr val="0033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0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03986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4171085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441085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543864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5708642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5171543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59264-9AC3-4A1D-B849-DF35E1990D51}"/>
              </a:ext>
            </a:extLst>
          </p:cNvPr>
          <p:cNvSpPr/>
          <p:nvPr/>
        </p:nvSpPr>
        <p:spPr>
          <a:xfrm>
            <a:off x="4599657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218E74-1ECE-4F13-9B94-59495DAE1E4E}"/>
              </a:ext>
            </a:extLst>
          </p:cNvPr>
          <p:cNvSpPr/>
          <p:nvPr/>
        </p:nvSpPr>
        <p:spPr>
          <a:xfrm>
            <a:off x="5760013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29BC6B-CA9A-4B2B-B6C6-EF05BA620CE9}"/>
              </a:ext>
            </a:extLst>
          </p:cNvPr>
          <p:cNvSpPr/>
          <p:nvPr/>
        </p:nvSpPr>
        <p:spPr>
          <a:xfrm>
            <a:off x="6920369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3EE95-F2DD-4729-92A9-65813BEF48A5}"/>
              </a:ext>
            </a:extLst>
          </p:cNvPr>
          <p:cNvSpPr/>
          <p:nvPr/>
        </p:nvSpPr>
        <p:spPr>
          <a:xfrm>
            <a:off x="8080726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E42101-C26F-40FC-B018-348DF633C5F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5319657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0B10BF-919D-4E20-B80E-48E2768C1B78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480013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EEA84C-3305-49B6-BD92-42E5DD7AE2B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640369" y="5708642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Turtle">
            <a:extLst>
              <a:ext uri="{FF2B5EF4-FFF2-40B4-BE49-F238E27FC236}">
                <a16:creationId xmlns:a16="http://schemas.microsoft.com/office/drawing/2014/main" id="{F379ED7C-50C5-46BC-A4A0-A5C541A8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5528642"/>
            <a:ext cx="540000" cy="540000"/>
          </a:xfrm>
          <a:prstGeom prst="rect">
            <a:avLst/>
          </a:prstGeom>
        </p:spPr>
      </p:pic>
      <p:pic>
        <p:nvPicPr>
          <p:cNvPr id="73" name="Graphic 72" descr="Rabbit">
            <a:extLst>
              <a:ext uri="{FF2B5EF4-FFF2-40B4-BE49-F238E27FC236}">
                <a16:creationId xmlns:a16="http://schemas.microsoft.com/office/drawing/2014/main" id="{6724D189-532B-41D5-8E8C-A0E16F7D1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5528642"/>
            <a:ext cx="540000" cy="540000"/>
          </a:xfrm>
          <a:prstGeom prst="rect">
            <a:avLst/>
          </a:prstGeom>
        </p:spPr>
      </p:pic>
      <p:pic>
        <p:nvPicPr>
          <p:cNvPr id="74" name="Graphic 73" descr="Dog">
            <a:extLst>
              <a:ext uri="{FF2B5EF4-FFF2-40B4-BE49-F238E27FC236}">
                <a16:creationId xmlns:a16="http://schemas.microsoft.com/office/drawing/2014/main" id="{1F6135B1-B0D9-491B-B474-9313D23D5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5528642"/>
            <a:ext cx="540000" cy="540000"/>
          </a:xfrm>
          <a:prstGeom prst="rect">
            <a:avLst/>
          </a:prstGeom>
        </p:spPr>
      </p:pic>
      <p:pic>
        <p:nvPicPr>
          <p:cNvPr id="75" name="Graphic 74" descr="Cat">
            <a:extLst>
              <a:ext uri="{FF2B5EF4-FFF2-40B4-BE49-F238E27FC236}">
                <a16:creationId xmlns:a16="http://schemas.microsoft.com/office/drawing/2014/main" id="{D48815E4-1741-496C-9E72-12CC3926E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552864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5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995982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208348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995982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2475447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745447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2791898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2611898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2611898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2611898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2611898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374300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4013004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3475905"/>
            <a:ext cx="286333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Subtítulo 1">
            <a:extLst>
              <a:ext uri="{FF2B5EF4-FFF2-40B4-BE49-F238E27FC236}">
                <a16:creationId xmlns:a16="http://schemas.microsoft.com/office/drawing/2014/main" id="{31D9664B-33E9-4B7F-8D20-4D8E36B9BBC0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78" name="Double Wave 77">
            <a:extLst>
              <a:ext uri="{FF2B5EF4-FFF2-40B4-BE49-F238E27FC236}">
                <a16:creationId xmlns:a16="http://schemas.microsoft.com/office/drawing/2014/main" id="{9D80BC8A-A185-4140-B6E0-B0F0E087EA42}"/>
              </a:ext>
            </a:extLst>
          </p:cNvPr>
          <p:cNvSpPr/>
          <p:nvPr/>
        </p:nvSpPr>
        <p:spPr>
          <a:xfrm>
            <a:off x="713910" y="5331522"/>
            <a:ext cx="850111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Cada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varíavel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seu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próprio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.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invocar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000" i="1" dirty="0">
                <a:latin typeface="Candara" panose="020E0502030303020204" pitchFamily="34" charset="0"/>
              </a:rPr>
              <a:t>, </a:t>
            </a:r>
            <a:r>
              <a:rPr lang="en-US" sz="2000" i="1" dirty="0" err="1">
                <a:latin typeface="Candara" panose="020E0502030303020204" pitchFamily="34" charset="0"/>
              </a:rPr>
              <a:t>somente</a:t>
            </a:r>
            <a:r>
              <a:rPr lang="en-US" sz="2000" i="1" dirty="0">
                <a:latin typeface="Candara" panose="020E0502030303020204" pitchFamily="34" charset="0"/>
              </a:rPr>
              <a:t> um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será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afetado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4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BC36F-5C51-4BE1-9DD6-FF3235697AA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B33D-B6F6-4B07-93A5-7498CC487B2F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5E8EC-5C81-4D69-9863-9AB42ABE1FC7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CEA75-D783-46FB-B1E6-527065D69C0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2B958-60BD-4573-B3A3-C39898F170C3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6A4DA3-44E6-4DD2-9A31-1AE2D8463F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082F26-B23D-4E8B-B85E-1E0ED66894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93B61B-5951-406D-A420-CB237BACBD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51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1)Criar a classe </a:t>
            </a:r>
            <a:r>
              <a:rPr lang="en-US" dirty="0">
                <a:latin typeface="Consolas" panose="020B0609020204030204" pitchFamily="49" charset="0"/>
              </a:rPr>
              <a:t>SobreCollection_3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2)Declarar o método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referenciandoColecao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4B5A8D-270C-4B6A-8A71-CD22844E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15" y="2294516"/>
            <a:ext cx="3600000" cy="89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B1AD6-DB3A-4B44-A3D2-F2F6AC3B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15" y="3406396"/>
            <a:ext cx="4680000" cy="2910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1CB4-1930-40B4-959A-BE6BC057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97" y="4275549"/>
            <a:ext cx="4320000" cy="21680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7D27311-3399-4225-AAB3-9F07795A3518}"/>
              </a:ext>
            </a:extLst>
          </p:cNvPr>
          <p:cNvSpPr/>
          <p:nvPr/>
        </p:nvSpPr>
        <p:spPr>
          <a:xfrm>
            <a:off x="4046899" y="4334825"/>
            <a:ext cx="1549216" cy="43500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0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instanciandoNovaColecao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647F3-01DC-42F2-98A5-3BB26ACA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28" y="1832045"/>
            <a:ext cx="3600000" cy="10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0DDC5-4990-4B11-A744-74E442AC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8" y="3065891"/>
            <a:ext cx="5400000" cy="3293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0C858791-622F-4A17-B74C-B29A1E0EB353}"/>
              </a:ext>
            </a:extLst>
          </p:cNvPr>
          <p:cNvSpPr/>
          <p:nvPr/>
        </p:nvSpPr>
        <p:spPr>
          <a:xfrm>
            <a:off x="6264925" y="4050502"/>
            <a:ext cx="488500" cy="43500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6C01B-9613-444C-B15E-E43361E01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76" y="4306971"/>
            <a:ext cx="4320000" cy="2136607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841815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Aprofundando no tema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86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List&lt;...&gt;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7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4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104F1FD7-F7C9-4E09-A1D3-54AFA054CE7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99532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136BF7B3-6F4E-41AD-AB0A-D046309BE72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07793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0CE9DF5F-3EC2-4DF4-8FA4-E1F049BDE6A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38150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sp>
        <p:nvSpPr>
          <p:cNvPr id="21" name="Título 2">
            <a:extLst>
              <a:ext uri="{FF2B5EF4-FFF2-40B4-BE49-F238E27FC236}">
                <a16:creationId xmlns:a16="http://schemas.microsoft.com/office/drawing/2014/main" id="{AB0444EF-3760-456C-94D2-5ABBD06F0700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17356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432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1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2">
            <a:extLst>
              <a:ext uri="{FF2B5EF4-FFF2-40B4-BE49-F238E27FC236}">
                <a16:creationId xmlns:a16="http://schemas.microsoft.com/office/drawing/2014/main" id="{A44C9C85-30E0-4032-B472-D1201AE5AF6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10339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54474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98979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Mantém</a:t>
            </a:r>
            <a:r>
              <a:rPr lang="en-US" sz="2800" dirty="0">
                <a:latin typeface="Candara" panose="020E0502030303020204" pitchFamily="34" charset="0"/>
              </a:rPr>
              <a:t> 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1804470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Aceitam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5A706-0BF2-4F4B-B42E-718BA54BEA13}"/>
              </a:ext>
            </a:extLst>
          </p:cNvPr>
          <p:cNvSpPr/>
          <p:nvPr/>
        </p:nvSpPr>
        <p:spPr>
          <a:xfrm>
            <a:off x="4052628" y="4500979"/>
            <a:ext cx="7790183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2757280E-660C-4AEF-BE07-9BB06BBCD2CE}"/>
              </a:ext>
            </a:extLst>
          </p:cNvPr>
          <p:cNvSpPr/>
          <p:nvPr/>
        </p:nvSpPr>
        <p:spPr>
          <a:xfrm>
            <a:off x="4250784" y="4755753"/>
            <a:ext cx="7119891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C1C540-F4A0-4BAA-9EF4-E47E2C10B31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B3670-EAB5-4A90-B8C0-B0D34F999AF7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8133-C145-4CB4-94CD-1BB6B279257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154296" y="5292852"/>
            <a:ext cx="1096488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CF732-EF7F-4EB0-9AA8-4D01151054C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05C09-9E4B-437E-89DC-B2C114310F48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45F01-2C0D-46AD-B413-FFBDF391CFEF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2951A7-8BBD-467A-B0E1-5D90B0125850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598428-A2C8-4615-A175-B3F095ED93E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75E659-68E6-46A3-A2E5-0C914E4EF82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1D53C-56BA-4DC2-BE86-B025477433B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D778AAF0-D268-404B-AA24-7AECC488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4" name="Graphic 23" descr="Rabbit">
            <a:extLst>
              <a:ext uri="{FF2B5EF4-FFF2-40B4-BE49-F238E27FC236}">
                <a16:creationId xmlns:a16="http://schemas.microsoft.com/office/drawing/2014/main" id="{1FE7E717-CFED-4F21-BD75-7602A520A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20BBD336-2F73-4F20-B519-A26D364BC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6" name="Graphic 25" descr="Cat">
            <a:extLst>
              <a:ext uri="{FF2B5EF4-FFF2-40B4-BE49-F238E27FC236}">
                <a16:creationId xmlns:a16="http://schemas.microsoft.com/office/drawing/2014/main" id="{0A113CB1-4552-4F24-8EEB-1594228C3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Rectangle 45">
            <a:extLst>
              <a:ext uri="{FF2B5EF4-FFF2-40B4-BE49-F238E27FC236}">
                <a16:creationId xmlns:a16="http://schemas.microsoft.com/office/drawing/2014/main" id="{6D09BF1D-4089-4299-B44C-F8FC4A8A0A41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28" name="Graphic 26" descr="Giraffe">
            <a:extLst>
              <a:ext uri="{FF2B5EF4-FFF2-40B4-BE49-F238E27FC236}">
                <a16:creationId xmlns:a16="http://schemas.microsoft.com/office/drawing/2014/main" id="{84B03F0C-ACAC-4EC0-9C8F-640B6B46FA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C60C2138-8A0C-48C7-A430-DCD20BE5B847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41362-44C4-4943-A6CF-14C7829B8A22}"/>
              </a:ext>
            </a:extLst>
          </p:cNvPr>
          <p:cNvSpPr/>
          <p:nvPr/>
        </p:nvSpPr>
        <p:spPr>
          <a:xfrm>
            <a:off x="10268274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2" name="Straight Arrow Connector 48">
            <a:extLst>
              <a:ext uri="{FF2B5EF4-FFF2-40B4-BE49-F238E27FC236}">
                <a16:creationId xmlns:a16="http://schemas.microsoft.com/office/drawing/2014/main" id="{22886415-F351-464A-952C-FC0E8B96D36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827918" y="529285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133E967-BCB1-43FD-9569-03488FD50ED7}"/>
              </a:ext>
            </a:extLst>
          </p:cNvPr>
          <p:cNvSpPr/>
          <p:nvPr/>
        </p:nvSpPr>
        <p:spPr>
          <a:xfrm>
            <a:off x="8121130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E4EB563-5035-4ED4-B3BF-32A6B476BC06}"/>
              </a:ext>
            </a:extLst>
          </p:cNvPr>
          <p:cNvSpPr/>
          <p:nvPr/>
        </p:nvSpPr>
        <p:spPr>
          <a:xfrm>
            <a:off x="10441843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1804470"/>
            <a:ext cx="720000" cy="720000"/>
          </a:xfrm>
          <a:prstGeom prst="rect">
            <a:avLst/>
          </a:prstGeom>
        </p:spPr>
      </p:pic>
      <p:pic>
        <p:nvPicPr>
          <p:cNvPr id="40" name="Graphic 39" descr="Cat">
            <a:extLst>
              <a:ext uri="{FF2B5EF4-FFF2-40B4-BE49-F238E27FC236}">
                <a16:creationId xmlns:a16="http://schemas.microsoft.com/office/drawing/2014/main" id="{A424567C-F1E5-406C-8211-D1010727A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8274" y="506026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ser: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12417-A679-4C34-B392-4CF1FE4F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7" y="4923865"/>
            <a:ext cx="3600000" cy="986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ouble Wave 9">
            <a:extLst>
              <a:ext uri="{FF2B5EF4-FFF2-40B4-BE49-F238E27FC236}">
                <a16:creationId xmlns:a16="http://schemas.microsoft.com/office/drawing/2014/main" id="{8D02D869-455C-4858-B029-0B7431D62759}"/>
              </a:ext>
            </a:extLst>
          </p:cNvPr>
          <p:cNvSpPr/>
          <p:nvPr/>
        </p:nvSpPr>
        <p:spPr>
          <a:xfrm>
            <a:off x="9133867" y="4174528"/>
            <a:ext cx="285714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Ordem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inserção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62EEC-7542-46B0-BEED-C5739FD5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8" y="1792293"/>
            <a:ext cx="7200000" cy="2022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352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*Usando a classe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criar List: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impressão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pela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ordem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inserção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5C73A-B7BB-4FCF-8426-9354B761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4" y="1719676"/>
            <a:ext cx="7200000" cy="368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1737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Formas alternativas de criação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classe utilitária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possuir métodos alternativos para se criar List: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E95B-3247-458D-85BC-80F20BE4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1" y="1297049"/>
            <a:ext cx="8926171" cy="4496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B1ACBB-F196-4826-8A1A-CE55AAC1E862}"/>
              </a:ext>
            </a:extLst>
          </p:cNvPr>
          <p:cNvSpPr/>
          <p:nvPr/>
        </p:nvSpPr>
        <p:spPr>
          <a:xfrm>
            <a:off x="1173330" y="3464512"/>
            <a:ext cx="3949085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A1E37-4648-4C66-ADFE-D39BF1E2F349}"/>
              </a:ext>
            </a:extLst>
          </p:cNvPr>
          <p:cNvSpPr/>
          <p:nvPr/>
        </p:nvSpPr>
        <p:spPr>
          <a:xfrm>
            <a:off x="1173329" y="4433685"/>
            <a:ext cx="7056271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3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pt-BR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emptyList()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vazia e com um detalhe: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A instância é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5FA09-A87D-46A7-8AB6-93007B8C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2236944"/>
            <a:ext cx="6120000" cy="1286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7EFE2-109B-4D25-AEC2-6D5EF559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05021"/>
            <a:ext cx="6120000" cy="1283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949328-5906-4629-BF1D-D409812A5D19}"/>
              </a:ext>
            </a:extLst>
          </p:cNvPr>
          <p:cNvSpPr/>
          <p:nvPr/>
        </p:nvSpPr>
        <p:spPr>
          <a:xfrm>
            <a:off x="1057621" y="4341024"/>
            <a:ext cx="4563123" cy="1447059"/>
          </a:xfrm>
          <a:prstGeom prst="rightArrow">
            <a:avLst>
              <a:gd name="adj1" fmla="val 50000"/>
              <a:gd name="adj2" fmla="val 7992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r>
              <a:rPr lang="en-US" dirty="0" err="1"/>
              <a:t>lança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UnsupportedOperationException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446412" y="2565654"/>
            <a:ext cx="3240350" cy="577049"/>
          </a:xfrm>
          <a:prstGeom prst="leftArrow">
            <a:avLst>
              <a:gd name="adj1" fmla="val 56154"/>
              <a:gd name="adj2" fmla="val 9615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17227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uma exception deve ser lançada...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FB4B-072C-4442-B088-539C484A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1846326"/>
            <a:ext cx="7200000" cy="151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5413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Collections.unmodifiableList()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en-US" i="1" u="sng" dirty="0" err="1">
                <a:latin typeface="Consolas" panose="020B0609020204030204" pitchFamily="49" charset="0"/>
              </a:rPr>
              <a:t>unmodifiableList</a:t>
            </a:r>
            <a:r>
              <a:rPr lang="pt-BR" b="1" i="1" u="sng" dirty="0">
                <a:latin typeface="Consolas" panose="020B0609020204030204" pitchFamily="49" charset="0"/>
              </a:rPr>
              <a:t>()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a partir de outra instância: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Esta instância também será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FD7E9-E711-47EC-9D54-471F520D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51" y="2113881"/>
            <a:ext cx="9000000" cy="3187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252621" y="4733837"/>
            <a:ext cx="2719526" cy="765101"/>
          </a:xfrm>
          <a:prstGeom prst="leftArrow">
            <a:avLst>
              <a:gd name="adj1" fmla="val 56154"/>
              <a:gd name="adj2" fmla="val 96154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</a:t>
            </a:r>
            <a:r>
              <a:rPr lang="en-US" dirty="0" err="1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8E65-CC90-4FEB-BD33-F445029F729D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523C29-5FC2-4795-ACD8-011083D7544D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8253C-61C4-4ED7-8DA0-A4E57D397B70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52AA62-1BED-457F-BEAC-79B19EF5A79F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587DF-BD93-446B-957D-7A7838A4D74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9DBE7-E0CC-4C35-906F-429430599D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4FDD5F-D3E3-407D-A616-BEDE464EEAC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Turtle">
            <a:extLst>
              <a:ext uri="{FF2B5EF4-FFF2-40B4-BE49-F238E27FC236}">
                <a16:creationId xmlns:a16="http://schemas.microsoft.com/office/drawing/2014/main" id="{8C0EFACD-BE15-4FDA-8CED-3DAD64BF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33" name="Graphic 32" descr="Rabbit">
            <a:extLst>
              <a:ext uri="{FF2B5EF4-FFF2-40B4-BE49-F238E27FC236}">
                <a16:creationId xmlns:a16="http://schemas.microsoft.com/office/drawing/2014/main" id="{558C8682-508A-4A6F-A106-A3DF4720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2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Collections.unmodifieableList()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a exception deve ser lançada na linha 26...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09D0-113F-4137-ABBF-794C3698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85" y="1732141"/>
            <a:ext cx="10800000" cy="3825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1876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Classe utilitária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A7B02-5715-47BF-A941-D61B6BA3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180786"/>
            <a:ext cx="892617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4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b="1" i="1" dirty="0">
                <a:latin typeface="Candara" panose="020E0502030303020204" pitchFamily="34" charset="0"/>
              </a:rPr>
              <a:t>Ordenação</a:t>
            </a:r>
            <a:endParaRPr lang="pt-PT" sz="54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61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ordenação de coleções é um requisito de negócio frequentemente solicitado pelos usuários.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desempenha a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&gt;Existem 2 estratégias de ordenação: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94FA47F-66DA-47C0-8879-6C1AD6986A00}"/>
              </a:ext>
            </a:extLst>
          </p:cNvPr>
          <p:cNvSpPr/>
          <p:nvPr/>
        </p:nvSpPr>
        <p:spPr>
          <a:xfrm>
            <a:off x="896644" y="4071793"/>
            <a:ext cx="3240000" cy="10440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Estratégias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ordenação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5763087" y="3180123"/>
            <a:ext cx="4320000" cy="1044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E3EBCBD-4B1E-42A3-960B-87FBD0777FF5}"/>
              </a:ext>
            </a:extLst>
          </p:cNvPr>
          <p:cNvSpPr/>
          <p:nvPr/>
        </p:nvSpPr>
        <p:spPr>
          <a:xfrm>
            <a:off x="5763087" y="5142123"/>
            <a:ext cx="4320000" cy="1044000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D0A37-0017-4529-B93E-26DECAEF01C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136644" y="3702123"/>
            <a:ext cx="1626443" cy="8916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662EE-33E4-4695-82DA-3F91DC2BD26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136644" y="4593793"/>
            <a:ext cx="1626443" cy="10703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40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257813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Comparable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simples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&gt;Esta Interface é reconhecida pelo </a:t>
            </a:r>
            <a:r>
              <a:rPr lang="pt-BR" i="1" u="sng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Collections.sort()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&gt;Todas as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classes wrappers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já implementam -&gt;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String, Integer, Double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&gt;Minhas classes de domínio podem implementá-la quando quero definir a estratégia de ordenação, implementando o método </a:t>
            </a:r>
            <a:r>
              <a:rPr lang="pt-BR" i="1" u="sng" dirty="0">
                <a:solidFill>
                  <a:srgbClr val="003399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compareTo</a:t>
            </a:r>
            <a:r>
              <a:rPr lang="pt-BR" i="1" dirty="0">
                <a:solidFill>
                  <a:srgbClr val="003399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endParaRPr lang="pt-BR" i="1" dirty="0">
              <a:solidFill>
                <a:srgbClr val="003399"/>
              </a:solidFill>
              <a:highlight>
                <a:srgbClr val="00FFFF"/>
              </a:highlight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8098-C0B0-4D9B-88D4-931321DA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57" y="3318235"/>
            <a:ext cx="9000000" cy="3007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31D21230-AD11-40CA-B9E5-556F527E5791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65614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SobreComparable_1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4B66C5-6A96-4B8C-A9F2-B3990441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2" y="1706647"/>
            <a:ext cx="6480000" cy="3100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56541-1150-4A8F-B4DB-CD7C4691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000" y="4361656"/>
            <a:ext cx="3600000" cy="181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E9F437-9BFD-4015-AA74-06BCCD2F3A41}"/>
              </a:ext>
            </a:extLst>
          </p:cNvPr>
          <p:cNvSpPr/>
          <p:nvPr/>
        </p:nvSpPr>
        <p:spPr>
          <a:xfrm>
            <a:off x="5477523" y="4950965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F8CA15E-ACAE-42BA-8424-218B7D92C935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967670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*Definindo a estratégia de ordenação na minha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classe de domínio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declarar a implementação de 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Comparable&lt;Animal&gt;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codificar o método </a:t>
            </a:r>
            <a:r>
              <a:rPr lang="pt-BR" u="sng" dirty="0">
                <a:solidFill>
                  <a:schemeClr val="accent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compareTo()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o atributo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57F76-B605-4FA5-9790-5F504DF0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7" y="2200564"/>
            <a:ext cx="9000000" cy="3071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53823C7-9968-4AEC-B465-FAB0760DE3E6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90330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SobreComparable_2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D2100-0F40-49C4-9886-D024C6AF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4" y="1757537"/>
            <a:ext cx="6840000" cy="4092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CFD025-6908-4DFC-86A9-E3D22570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64" y="881880"/>
            <a:ext cx="4320000" cy="122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493932-65A3-42E6-8BD5-8B57812E72EB}"/>
              </a:ext>
            </a:extLst>
          </p:cNvPr>
          <p:cNvSpPr/>
          <p:nvPr/>
        </p:nvSpPr>
        <p:spPr>
          <a:xfrm rot="16200000">
            <a:off x="7580117" y="3055330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585973B-DD12-437A-82BA-2FFF94F57207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5368987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31751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sofisticada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&gt;Uma classe adicional é criada implementanda a interface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endParaRPr lang="pt-BR" i="1" u="sng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&gt;Colocamos a estratégica de ordenação no método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compare(o1, o2)</a:t>
            </a:r>
            <a:r>
              <a:rPr lang="pt-BR" i="1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&gt;É possivel declarar vários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com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estratégias diferentes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pt-BR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5F1F6-DA2C-4B68-BBBC-1C6689D3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3" y="28145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2C8E2-2F8F-428A-9D8E-D4B4A556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03" y="4744115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176C8-8CAA-4E08-8625-E35A4BBBC7C9}"/>
              </a:ext>
            </a:extLst>
          </p:cNvPr>
          <p:cNvCxnSpPr/>
          <p:nvPr/>
        </p:nvCxnSpPr>
        <p:spPr>
          <a:xfrm>
            <a:off x="2707690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FE7D6-14DA-4F6C-A15D-F1A93652F5BD}"/>
              </a:ext>
            </a:extLst>
          </p:cNvPr>
          <p:cNvCxnSpPr/>
          <p:nvPr/>
        </p:nvCxnSpPr>
        <p:spPr>
          <a:xfrm>
            <a:off x="4875321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E53BE-DEFE-4C03-87EE-89AF5299BEC7}"/>
              </a:ext>
            </a:extLst>
          </p:cNvPr>
          <p:cNvCxnSpPr/>
          <p:nvPr/>
        </p:nvCxnSpPr>
        <p:spPr>
          <a:xfrm>
            <a:off x="2746161" y="6013143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E328C5-BEAF-4FDE-AF31-6B8FD9030FF4}"/>
              </a:ext>
            </a:extLst>
          </p:cNvPr>
          <p:cNvCxnSpPr/>
          <p:nvPr/>
        </p:nvCxnSpPr>
        <p:spPr>
          <a:xfrm>
            <a:off x="4762873" y="5999828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971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ComparadorPorNome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também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interface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2B598-3FD3-4F53-B53B-583E61C5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28" y="16476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A66EF-9926-4AFC-A367-956BEAFE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63736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1FEC2155-9EFA-4148-8FD1-1EC02E8C9342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9051944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(Nota colocar os nome e IDs aleatórios)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E1AAD-E4B7-4781-8181-2AC49E7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1736535"/>
            <a:ext cx="6120000" cy="489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72BA9B2-A6F8-4C70-924B-83855194D3EC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6880316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4400" dirty="0" err="1">
                <a:latin typeface="Consolas" panose="020B0609020204030204" pitchFamily="49" charset="0"/>
              </a:rPr>
              <a:t>avançado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513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 avançado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&gt;Com os recursos avançados do Java como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Lambda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method reference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é possivel codar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 de uma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moderna e elegante: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*Expressão Lambda: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*Fábrica de Comparator: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*Method Reference: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1400" dirty="0" err="1">
                <a:latin typeface="Consolas" panose="020B0609020204030204" pitchFamily="49" charset="0"/>
              </a:rPr>
              <a:t>avançado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D1BBAA2C-A572-4680-A1B1-A1819D470496}"/>
              </a:ext>
            </a:extLst>
          </p:cNvPr>
          <p:cNvSpPr txBox="1">
            <a:spLocks/>
          </p:cNvSpPr>
          <p:nvPr/>
        </p:nvSpPr>
        <p:spPr>
          <a:xfrm>
            <a:off x="580008" y="2050740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(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) -&gt;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.getNome().</a:t>
            </a:r>
            <a:r>
              <a:rPr lang="en-US" sz="2000" b="1" dirty="0" err="1">
                <a:latin typeface="Consolas" panose="020B0609020204030204" pitchFamily="49" charset="0"/>
              </a:rPr>
              <a:t>compareTo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.getNome())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16E10512-56F9-446A-9650-47459B034B26}"/>
              </a:ext>
            </a:extLst>
          </p:cNvPr>
          <p:cNvSpPr txBox="1">
            <a:spLocks/>
          </p:cNvSpPr>
          <p:nvPr/>
        </p:nvSpPr>
        <p:spPr>
          <a:xfrm>
            <a:off x="626372" y="3557503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Comparator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a -&gt; </a:t>
            </a:r>
            <a:r>
              <a:rPr lang="en-US" sz="2000" b="1" i="1" dirty="0" err="1">
                <a:latin typeface="Consolas" panose="020B0609020204030204" pitchFamily="49" charset="0"/>
              </a:rPr>
              <a:t>a.getNome</a:t>
            </a:r>
            <a:r>
              <a:rPr lang="en-US" sz="2000" b="1" i="1" dirty="0">
                <a:latin typeface="Consolas" panose="020B0609020204030204" pitchFamily="49" charset="0"/>
              </a:rPr>
              <a:t>()  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ubtítulo 1">
            <a:extLst>
              <a:ext uri="{FF2B5EF4-FFF2-40B4-BE49-F238E27FC236}">
                <a16:creationId xmlns:a16="http://schemas.microsoft.com/office/drawing/2014/main" id="{A3966367-219D-4979-8867-5394B55B0103}"/>
              </a:ext>
            </a:extLst>
          </p:cNvPr>
          <p:cNvSpPr txBox="1">
            <a:spLocks/>
          </p:cNvSpPr>
          <p:nvPr/>
        </p:nvSpPr>
        <p:spPr>
          <a:xfrm>
            <a:off x="672736" y="5126409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latin typeface="Consolas" panose="020B0609020204030204" pitchFamily="49" charset="0"/>
              </a:rPr>
              <a:t>Comparator.</a:t>
            </a:r>
            <a:r>
              <a:rPr lang="en-US" sz="2000" b="1" i="1" dirty="0" err="1"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Animal::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getNome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latin typeface="Consolas" panose="020B0609020204030204" pitchFamily="49" charset="0"/>
              </a:rPr>
              <a:t>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23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 -&gt; Comparator avançado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DESAFIO: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SobreComparator_2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&gt;Declare o método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uma lista de animais (exercícios anteriores) e os recursos avançados do Java mostrados no slide anterior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37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Set&lt;...&gt;</a:t>
            </a:r>
          </a:p>
        </p:txBody>
      </p:sp>
    </p:spTree>
    <p:extLst>
      <p:ext uri="{BB962C8B-B14F-4D97-AF65-F5344CB8AC3E}">
        <p14:creationId xmlns:p14="http://schemas.microsoft.com/office/powerpoint/2010/main" val="19974673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4376691" y="2814221"/>
            <a:ext cx="3875884" cy="2974020"/>
          </a:xfrm>
          <a:prstGeom prst="roundRect">
            <a:avLst>
              <a:gd name="adj" fmla="val 3533"/>
            </a:avLst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30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233963"/>
            <a:ext cx="7754672" cy="199816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04423"/>
            <a:ext cx="7128769" cy="112957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HashSet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//ignorado pq já existe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233963"/>
            <a:ext cx="3076856" cy="1998162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1359" y="499920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1359" y="5269208"/>
            <a:ext cx="1118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8259120" y="4854731"/>
            <a:ext cx="720000" cy="72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507759" y="4910339"/>
            <a:ext cx="720000" cy="72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4725666" y="4854731"/>
            <a:ext cx="720000" cy="72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10070964" y="4964240"/>
            <a:ext cx="720000" cy="72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HashSet</a:t>
            </a:r>
          </a:p>
        </p:txBody>
      </p:sp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69FC0057-A336-460E-AE57-C5E56CB56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1330" y="32454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49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8820707" cy="269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TreeSet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5388747" y="2195973"/>
            <a:ext cx="3782730" cy="403615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5740892" y="2583402"/>
            <a:ext cx="2976979" cy="31426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685429"/>
            <a:ext cx="3076856" cy="254669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026862" y="3902073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3186862" y="4154750"/>
            <a:ext cx="2554030" cy="173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6056120" y="3818224"/>
            <a:ext cx="540000" cy="54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641975" y="2747330"/>
            <a:ext cx="540000" cy="54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7751445" y="5000061"/>
            <a:ext cx="540000" cy="54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7287823" y="3818224"/>
            <a:ext cx="540000" cy="54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TreeSet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B9E77D-7CDA-404F-A61B-B61D23A4C0E3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6326120" y="3287330"/>
            <a:ext cx="585855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C52AFF-6627-4C79-8DDE-590B74FA0E1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flipH="1" flipV="1">
            <a:off x="6911975" y="3287330"/>
            <a:ext cx="645848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D87BC-29E3-4D04-8112-7F30E066668C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7557823" y="4358224"/>
            <a:ext cx="463622" cy="6418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Wave 9">
            <a:extLst>
              <a:ext uri="{FF2B5EF4-FFF2-40B4-BE49-F238E27FC236}">
                <a16:creationId xmlns:a16="http://schemas.microsoft.com/office/drawing/2014/main" id="{EAC06ECE-86E3-4149-BB0A-AAA33AAF0C5F}"/>
              </a:ext>
            </a:extLst>
          </p:cNvPr>
          <p:cNvSpPr/>
          <p:nvPr/>
        </p:nvSpPr>
        <p:spPr>
          <a:xfrm>
            <a:off x="7768681" y="1317939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Usa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Árvore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Balanceada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latin typeface="Candara" panose="020E0502030303020204" pitchFamily="34" charset="0"/>
              </a:rPr>
              <a:t> de dados </a:t>
            </a:r>
            <a:r>
              <a:rPr lang="en-US" sz="2000" i="1" dirty="0" err="1">
                <a:latin typeface="Candara" panose="020E0502030303020204" pitchFamily="34" charset="0"/>
              </a:rPr>
              <a:t>interna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8" name="Graphic 27" descr="Cat">
            <a:extLst>
              <a:ext uri="{FF2B5EF4-FFF2-40B4-BE49-F238E27FC236}">
                <a16:creationId xmlns:a16="http://schemas.microsoft.com/office/drawing/2014/main" id="{3CEE2691-8761-4850-8468-BDAE17E8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02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aceita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293193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garantia</a:t>
            </a:r>
            <a:r>
              <a:rPr lang="en-US" sz="2800" dirty="0">
                <a:latin typeface="Candara" panose="020E0502030303020204" pitchFamily="34" charset="0"/>
              </a:rPr>
              <a:t> da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2931934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FE189D-0651-4D37-B480-E333B9E47D5D}"/>
              </a:ext>
            </a:extLst>
          </p:cNvPr>
          <p:cNvSpPr/>
          <p:nvPr/>
        </p:nvSpPr>
        <p:spPr>
          <a:xfrm>
            <a:off x="1515484" y="186705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Usa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equals()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e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hashCode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para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diferenciar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objetos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4" name="Graphic 33" descr="Thumbs up sign">
            <a:extLst>
              <a:ext uri="{FF2B5EF4-FFF2-40B4-BE49-F238E27FC236}">
                <a16:creationId xmlns:a16="http://schemas.microsoft.com/office/drawing/2014/main" id="{FB08CD16-AD0C-416C-A3A0-74A90BB9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86705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34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*Entendendo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HashSet: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implementações de HashSet: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72E81-B56F-490A-B72E-9D028C0D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000" y="4994339"/>
            <a:ext cx="3600000" cy="1180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3608C-18E6-49CA-9FB7-2EF024D3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1" y="2325974"/>
            <a:ext cx="6120000" cy="2894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5578398" y="5273336"/>
            <a:ext cx="2393738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indefinida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5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*Agora, vamos entender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TreeSet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SobreSet_2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implementação TreeSet: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BA721-2509-48F9-B95E-EDBBFD5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02" y="4743578"/>
            <a:ext cx="4680000" cy="1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73E0C-3657-41C2-9421-D47F2F09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83" y="2269358"/>
            <a:ext cx="6120000" cy="2950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781234" y="5381281"/>
            <a:ext cx="6521067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u="sng" dirty="0" err="1"/>
              <a:t>árvore</a:t>
            </a:r>
            <a:r>
              <a:rPr lang="en-US" u="sng" dirty="0"/>
              <a:t> </a:t>
            </a:r>
            <a:r>
              <a:rPr lang="en-US" u="sng" dirty="0" err="1"/>
              <a:t>balanceada</a:t>
            </a:r>
            <a:r>
              <a:rPr lang="en-US" dirty="0"/>
              <a:t> </a:t>
            </a:r>
            <a:r>
              <a:rPr lang="en-US" dirty="0" err="1"/>
              <a:t>mantem</a:t>
            </a:r>
            <a:r>
              <a:rPr lang="en-US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natural dos </a:t>
            </a:r>
            <a:r>
              <a:rPr lang="en-US" b="1" dirty="0" err="1"/>
              <a:t>elementos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18669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SobreSet_3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no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usar implementação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LinkedHashSet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é a caraterística desta implementação?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Resposta: LinkedHashSet mantém a ordenação de inserção (mesma característica de List)</a:t>
            </a:r>
          </a:p>
        </p:txBody>
      </p:sp>
    </p:spTree>
    <p:extLst>
      <p:ext uri="{BB962C8B-B14F-4D97-AF65-F5344CB8AC3E}">
        <p14:creationId xmlns:p14="http://schemas.microsoft.com/office/powerpoint/2010/main" val="38287185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Map&lt;_ , _&gt;</a:t>
            </a:r>
          </a:p>
        </p:txBody>
      </p:sp>
    </p:spTree>
    <p:extLst>
      <p:ext uri="{BB962C8B-B14F-4D97-AF65-F5344CB8AC3E}">
        <p14:creationId xmlns:p14="http://schemas.microsoft.com/office/powerpoint/2010/main" val="17505595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8256242" y="683581"/>
            <a:ext cx="3875884" cy="5104660"/>
          </a:xfrm>
          <a:prstGeom prst="roundRect">
            <a:avLst>
              <a:gd name="adj" fmla="val 3533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3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&gt;Estrutura de dados que relaciona um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chave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a um </a:t>
            </a:r>
            <a:r>
              <a:rPr lang="pt-BR" b="1" dirty="0">
                <a:solidFill>
                  <a:schemeClr val="accent6"/>
                </a:solidFill>
                <a:latin typeface="Candara" panose="020E0502030303020204" pitchFamily="34" charset="0"/>
              </a:rPr>
              <a:t>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&gt;Em algumas linguagem, é conhecido com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dicionário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 Generics com 2 argumentos: Map&lt;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 (Key): tipo da chave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 (Value): tipo do 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&gt;Exemplo: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2C82E34E-E843-4D90-94B6-9DDDE104EFCD}"/>
              </a:ext>
            </a:extLst>
          </p:cNvPr>
          <p:cNvSpPr txBox="1">
            <a:spLocks/>
          </p:cNvSpPr>
          <p:nvPr/>
        </p:nvSpPr>
        <p:spPr>
          <a:xfrm>
            <a:off x="2405848" y="3328316"/>
            <a:ext cx="9694896" cy="50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876E5D-5B59-414A-B098-D929840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47714"/>
              </p:ext>
            </p:extLst>
          </p:nvPr>
        </p:nvGraphicFramePr>
        <p:xfrm>
          <a:off x="2618912" y="4749553"/>
          <a:ext cx="3477087" cy="171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1692675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19819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100912"/>
                  </a:ext>
                </a:extLst>
              </a:tr>
            </a:tbl>
          </a:graphicData>
        </a:graphic>
      </p:graphicFrame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978DC72B-C40A-4A5E-B464-1495032A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002" y="5865611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5C58C3AB-772F-4CFE-B728-5846088B3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9002" y="5269893"/>
            <a:ext cx="540000" cy="540000"/>
          </a:xfrm>
          <a:prstGeom prst="rect">
            <a:avLst/>
          </a:prstGeom>
        </p:spPr>
      </p:pic>
      <p:pic>
        <p:nvPicPr>
          <p:cNvPr id="9" name="Graphic 8" descr="Turtle">
            <a:extLst>
              <a:ext uri="{FF2B5EF4-FFF2-40B4-BE49-F238E27FC236}">
                <a16:creationId xmlns:a16="http://schemas.microsoft.com/office/drawing/2014/main" id="{32A783F7-C15A-42C7-824E-F4C271804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002" y="4753769"/>
            <a:ext cx="540000" cy="5400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7B83C1C1-8936-43B7-B6A0-C111E504E39F}"/>
              </a:ext>
            </a:extLst>
          </p:cNvPr>
          <p:cNvSpPr/>
          <p:nvPr/>
        </p:nvSpPr>
        <p:spPr>
          <a:xfrm>
            <a:off x="3240349" y="4110361"/>
            <a:ext cx="666296" cy="639192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1FB5E0-46A9-448C-87E1-8922F58F00B1}"/>
              </a:ext>
            </a:extLst>
          </p:cNvPr>
          <p:cNvSpPr/>
          <p:nvPr/>
        </p:nvSpPr>
        <p:spPr>
          <a:xfrm>
            <a:off x="4915854" y="4082502"/>
            <a:ext cx="666296" cy="639192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744188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26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34370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1624109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par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248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760960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2032484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Recupera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 </a:t>
            </a:r>
            <a:r>
              <a:rPr lang="en-US" sz="2000" b="1" i="1" dirty="0">
                <a:solidFill>
                  <a:schemeClr val="bg1"/>
                </a:solidFill>
                <a:latin typeface="Candara" panose="020E0502030303020204" pitchFamily="34" charset="0"/>
              </a:rPr>
              <a:t>valor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passando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0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arrayDeAnimais[4] =   ;//erro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Wave 9">
            <a:extLst>
              <a:ext uri="{FF2B5EF4-FFF2-40B4-BE49-F238E27FC236}">
                <a16:creationId xmlns:a16="http://schemas.microsoft.com/office/drawing/2014/main" id="{2119B244-D4B6-4113-A23F-570286DA27FE}"/>
              </a:ext>
            </a:extLst>
          </p:cNvPr>
          <p:cNvSpPr/>
          <p:nvPr/>
        </p:nvSpPr>
        <p:spPr>
          <a:xfrm>
            <a:off x="8857501" y="4284014"/>
            <a:ext cx="30768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Não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54" name="Double Wave 53">
            <a:extLst>
              <a:ext uri="{FF2B5EF4-FFF2-40B4-BE49-F238E27FC236}">
                <a16:creationId xmlns:a16="http://schemas.microsoft.com/office/drawing/2014/main" id="{0BF67DFC-BD06-417C-9FF5-8C7ED488487A}"/>
              </a:ext>
            </a:extLst>
          </p:cNvPr>
          <p:cNvSpPr/>
          <p:nvPr/>
        </p:nvSpPr>
        <p:spPr>
          <a:xfrm>
            <a:off x="6567026" y="2935930"/>
            <a:ext cx="51885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ArrayIndexOutOfBoundException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7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3133824"/>
            <a:ext cx="8704317" cy="1180724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Wave 9">
            <a:extLst>
              <a:ext uri="{FF2B5EF4-FFF2-40B4-BE49-F238E27FC236}">
                <a16:creationId xmlns:a16="http://schemas.microsoft.com/office/drawing/2014/main" id="{642D2079-3AF1-453A-B6A5-5F68B5BFBA7C}"/>
              </a:ext>
            </a:extLst>
          </p:cNvPr>
          <p:cNvSpPr/>
          <p:nvPr/>
        </p:nvSpPr>
        <p:spPr>
          <a:xfrm>
            <a:off x="8398276" y="2440855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Mesma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idéia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dos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correspondentes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Collections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743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34118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586078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outro Map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completamente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426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722929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967820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se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está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contida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no Map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770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131305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4028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Set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todas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718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530806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023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Collection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valores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00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94805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29451"/>
            <a:ext cx="3648722" cy="117325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Set de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Entry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(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representando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/Valor)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261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40900713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353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9493034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DA8B11A-32A0-43E8-82E8-6DC2322BD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6137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E4BD522C-67D9-4F7F-8387-B023A5D649B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010092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3204</Words>
  <Application>Microsoft Office PowerPoint</Application>
  <PresentationFormat>Widescreen</PresentationFormat>
  <Paragraphs>854</Paragraphs>
  <Slides>123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33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205</cp:revision>
  <dcterms:created xsi:type="dcterms:W3CDTF">2017-03-24T14:48:15Z</dcterms:created>
  <dcterms:modified xsi:type="dcterms:W3CDTF">2022-10-05T18:27:12Z</dcterms:modified>
</cp:coreProperties>
</file>