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1" r:id="rId2"/>
    <p:sldId id="435" r:id="rId3"/>
    <p:sldId id="441" r:id="rId4"/>
    <p:sldId id="446" r:id="rId5"/>
    <p:sldId id="442" r:id="rId6"/>
    <p:sldId id="444" r:id="rId7"/>
    <p:sldId id="443" r:id="rId8"/>
    <p:sldId id="445" r:id="rId9"/>
    <p:sldId id="440" r:id="rId10"/>
    <p:sldId id="439" r:id="rId11"/>
    <p:sldId id="436" r:id="rId12"/>
    <p:sldId id="449" r:id="rId13"/>
    <p:sldId id="450" r:id="rId14"/>
    <p:sldId id="451" r:id="rId15"/>
    <p:sldId id="447" r:id="rId16"/>
    <p:sldId id="466" r:id="rId17"/>
    <p:sldId id="469" r:id="rId18"/>
    <p:sldId id="480" r:id="rId19"/>
    <p:sldId id="470" r:id="rId20"/>
    <p:sldId id="477" r:id="rId21"/>
    <p:sldId id="478" r:id="rId22"/>
    <p:sldId id="472" r:id="rId23"/>
    <p:sldId id="479" r:id="rId24"/>
    <p:sldId id="467" r:id="rId25"/>
    <p:sldId id="473" r:id="rId26"/>
    <p:sldId id="481" r:id="rId27"/>
    <p:sldId id="482" r:id="rId28"/>
    <p:sldId id="483" r:id="rId29"/>
    <p:sldId id="484" r:id="rId30"/>
    <p:sldId id="485" r:id="rId31"/>
    <p:sldId id="468" r:id="rId32"/>
    <p:sldId id="465" r:id="rId33"/>
    <p:sldId id="453" r:id="rId34"/>
    <p:sldId id="458" r:id="rId35"/>
    <p:sldId id="457" r:id="rId36"/>
    <p:sldId id="459" r:id="rId37"/>
    <p:sldId id="460" r:id="rId38"/>
    <p:sldId id="461" r:id="rId39"/>
    <p:sldId id="462" r:id="rId40"/>
    <p:sldId id="464" r:id="rId41"/>
    <p:sldId id="475" r:id="rId42"/>
    <p:sldId id="437" r:id="rId43"/>
    <p:sldId id="448" r:id="rId44"/>
    <p:sldId id="426" r:id="rId45"/>
    <p:sldId id="438" r:id="rId46"/>
    <p:sldId id="474" r:id="rId47"/>
    <p:sldId id="476" r:id="rId48"/>
    <p:sldId id="306" r:id="rId49"/>
    <p:sldId id="262" r:id="rId50"/>
    <p:sldId id="418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2F5597"/>
    <a:srgbClr val="D7E5F9"/>
    <a:srgbClr val="003399"/>
    <a:srgbClr val="7030A0"/>
    <a:srgbClr val="002060"/>
    <a:srgbClr val="C00000"/>
    <a:srgbClr val="548235"/>
    <a:srgbClr val="CC33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16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0.svg"/><Relationship Id="rId5" Type="http://schemas.openxmlformats.org/officeDocument/2006/relationships/image" Target="../media/image7.svg"/><Relationship Id="rId10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0.svg"/><Relationship Id="rId5" Type="http://schemas.openxmlformats.org/officeDocument/2006/relationships/image" Target="../media/image7.svg"/><Relationship Id="rId10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696000" y="745724"/>
            <a:ext cx="10800000" cy="46341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IDP Labs</a:t>
            </a:r>
          </a:p>
          <a:p>
            <a:pPr algn="ctr"/>
            <a:r>
              <a:rPr lang="pt-BR" sz="54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Java Collections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EECE36ED-C48F-4D71-9A91-14CF658C70D0}"/>
              </a:ext>
            </a:extLst>
          </p:cNvPr>
          <p:cNvSpPr txBox="1">
            <a:spLocks/>
          </p:cNvSpPr>
          <p:nvPr/>
        </p:nvSpPr>
        <p:spPr>
          <a:xfrm>
            <a:off x="696000" y="5615415"/>
            <a:ext cx="36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Criado por: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C4FE4E89-2C69-494A-BCD7-7F45626AB85A}"/>
              </a:ext>
            </a:extLst>
          </p:cNvPr>
          <p:cNvSpPr txBox="1">
            <a:spLocks/>
          </p:cNvSpPr>
          <p:nvPr/>
        </p:nvSpPr>
        <p:spPr>
          <a:xfrm>
            <a:off x="7896000" y="5615415"/>
            <a:ext cx="36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42303D97-45CB-4D01-BC77-396C7F9557B6}"/>
              </a:ext>
            </a:extLst>
          </p:cNvPr>
          <p:cNvSpPr txBox="1">
            <a:spLocks/>
          </p:cNvSpPr>
          <p:nvPr/>
        </p:nvSpPr>
        <p:spPr>
          <a:xfrm>
            <a:off x="4296000" y="5615415"/>
            <a:ext cx="36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 em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06/04/2022</a:t>
            </a:r>
          </a:p>
        </p:txBody>
      </p:sp>
    </p:spTree>
    <p:extLst>
      <p:ext uri="{BB962C8B-B14F-4D97-AF65-F5344CB8AC3E}">
        <p14:creationId xmlns:p14="http://schemas.microsoft.com/office/powerpoint/2010/main" val="154896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2630BDB-42EE-4564-8376-6092FE7A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748174"/>
            <a:ext cx="720000" cy="72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363084" y="748174"/>
            <a:ext cx="10548000" cy="720000"/>
          </a:xfrm>
          <a:prstGeom prst="roundRect">
            <a:avLst>
              <a:gd name="adj" fmla="val 2036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</a:t>
            </a:r>
            <a:r>
              <a:rPr lang="en-US" sz="2400" dirty="0" err="1">
                <a:latin typeface="Candara" panose="020E0502030303020204" pitchFamily="34" charset="0"/>
              </a:rPr>
              <a:t>nativos</a:t>
            </a:r>
            <a:r>
              <a:rPr lang="en-US" sz="2400" dirty="0">
                <a:latin typeface="Candara" panose="020E0502030303020204" pitchFamily="34" charset="0"/>
              </a:rPr>
              <a:t> do Java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19085E-E7D1-4095-8E5C-ADC1B521439C}"/>
              </a:ext>
            </a:extLst>
          </p:cNvPr>
          <p:cNvSpPr/>
          <p:nvPr/>
        </p:nvSpPr>
        <p:spPr>
          <a:xfrm>
            <a:off x="1363084" y="1689140"/>
            <a:ext cx="10548000" cy="720000"/>
          </a:xfrm>
          <a:prstGeom prst="roundRect">
            <a:avLst>
              <a:gd name="adj" fmla="val 2036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Recursos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em</a:t>
            </a:r>
            <a:r>
              <a:rPr lang="en-US" sz="2400" dirty="0">
                <a:latin typeface="Candara" panose="020E0502030303020204" pitchFamily="34" charset="0"/>
              </a:rPr>
              <a:t> tempo-</a:t>
            </a:r>
            <a:r>
              <a:rPr lang="en-US" sz="2400" dirty="0" err="1">
                <a:latin typeface="Candara" panose="020E0502030303020204" pitchFamily="34" charset="0"/>
              </a:rPr>
              <a:t>complicação</a:t>
            </a:r>
            <a:r>
              <a:rPr lang="en-US" sz="2400" dirty="0">
                <a:latin typeface="Candara" panose="020E0502030303020204" pitchFamily="34" charset="0"/>
              </a:rPr>
              <a:t> e tempo-</a:t>
            </a:r>
            <a:r>
              <a:rPr lang="en-US" sz="2400" dirty="0" err="1">
                <a:latin typeface="Candara" panose="020E0502030303020204" pitchFamily="34" charset="0"/>
              </a:rPr>
              <a:t>execução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desempenho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6ABB15F5-BC78-4757-A482-1DE7D03B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689140"/>
            <a:ext cx="720000" cy="720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3F5A5E-936F-4CB3-B77D-CA99427D63DC}"/>
              </a:ext>
            </a:extLst>
          </p:cNvPr>
          <p:cNvSpPr/>
          <p:nvPr/>
        </p:nvSpPr>
        <p:spPr>
          <a:xfrm>
            <a:off x="1363084" y="3628828"/>
            <a:ext cx="10548000" cy="720000"/>
          </a:xfrm>
          <a:prstGeom prst="roundRect">
            <a:avLst>
              <a:gd name="adj" fmla="val 203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de </a:t>
            </a:r>
            <a:r>
              <a:rPr lang="en-US" sz="2400" dirty="0" err="1">
                <a:latin typeface="Candara" panose="020E0502030303020204" pitchFamily="34" charset="0"/>
              </a:rPr>
              <a:t>tamanho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fixo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46239D7B-EF70-4489-B02D-47E58BCF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3628828"/>
            <a:ext cx="720000" cy="72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91DC10-EFEA-481E-A9FF-AB45FB2A686A}"/>
              </a:ext>
            </a:extLst>
          </p:cNvPr>
          <p:cNvSpPr/>
          <p:nvPr/>
        </p:nvSpPr>
        <p:spPr>
          <a:xfrm>
            <a:off x="1363084" y="4556458"/>
            <a:ext cx="10548000" cy="720000"/>
          </a:xfrm>
          <a:prstGeom prst="roundRect">
            <a:avLst>
              <a:gd name="adj" fmla="val 203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possuem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regras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inserção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ou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remoção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AC7D4AAE-8CDC-481D-9816-A7D42231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4556458"/>
            <a:ext cx="720000" cy="72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FB7A28-D167-452E-9763-47AB93DA517A}"/>
              </a:ext>
            </a:extLst>
          </p:cNvPr>
          <p:cNvSpPr/>
          <p:nvPr/>
        </p:nvSpPr>
        <p:spPr>
          <a:xfrm>
            <a:off x="1363084" y="5484088"/>
            <a:ext cx="10548000" cy="720000"/>
          </a:xfrm>
          <a:prstGeom prst="roundRect">
            <a:avLst>
              <a:gd name="adj" fmla="val 203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há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estrutura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mais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complexa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como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mapas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chave</a:t>
            </a:r>
            <a:r>
              <a:rPr lang="en-US" sz="2400" dirty="0">
                <a:latin typeface="Candara" panose="020E0502030303020204" pitchFamily="34" charset="0"/>
              </a:rPr>
              <a:t>-valor</a:t>
            </a:r>
          </a:p>
        </p:txBody>
      </p:sp>
      <p:pic>
        <p:nvPicPr>
          <p:cNvPr id="25" name="Graphic 24" descr="Thumbs up sign">
            <a:extLst>
              <a:ext uri="{FF2B5EF4-FFF2-40B4-BE49-F238E27FC236}">
                <a16:creationId xmlns:a16="http://schemas.microsoft.com/office/drawing/2014/main" id="{77369D6A-20FF-4437-BE13-7CDB05418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548408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6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&gt;Abrir Eclipse e configurar o workspace (vide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Lab Eclipse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um projeto Java: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lab-java-collections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	*pacote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br.inatel.idplabs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	*classe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</a:p>
          <a:p>
            <a:pPr marL="0" indent="0">
              <a:buNone/>
            </a:pP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(*) Dica: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 atalhos do Eclipsepara gerar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 construtor e getters</a:t>
            </a:r>
            <a:endParaRPr lang="pt-BR" sz="20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89E09-D9D7-4BA4-89EB-C4949EBA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536" y="1673851"/>
            <a:ext cx="4712798" cy="46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629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mesmo pacote, 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SobreArrays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método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&gt;Execute para ver o resultado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F606C-9E91-44DD-BEA8-FA23A7435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70" y="1343943"/>
            <a:ext cx="7200000" cy="3213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224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&gt;Desafio: Comente o bloco do for e use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Enhanced For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&gt;Solução: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58B7A0-359E-4130-A778-CA63BB7E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14" y="1297049"/>
            <a:ext cx="10800000" cy="3406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784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Java Collections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3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</p:spTree>
    <p:extLst>
      <p:ext uri="{BB962C8B-B14F-4D97-AF65-F5344CB8AC3E}">
        <p14:creationId xmlns:p14="http://schemas.microsoft.com/office/powerpoint/2010/main" val="319978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SobreCollection_1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DB63-C2F6-4DFB-B056-E5DD24C5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58" y="1297048"/>
            <a:ext cx="5400000" cy="2334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076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ordem de inserção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9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Vamos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refatorar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criar um método que retorna uma implementação de Collection: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&gt;Selecionar a partir de new &gt; Ctrl + 1 &gt;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Extract to method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4AE593-DEBB-4298-987F-63655A28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79" y="2637445"/>
            <a:ext cx="7200000" cy="23105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57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Array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&gt;Extrair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buildCollectionImplementation()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&gt;alterar o tipo de retorno para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Collection&lt;String&gt;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&gt;retornar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-&gt;Deve ficar assim: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074A-5282-496A-A70B-1874532A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01" y="2240493"/>
            <a:ext cx="5400000" cy="2796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050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Sem ordem definida</a:t>
            </a:r>
          </a:p>
        </p:txBody>
      </p:sp>
    </p:spTree>
    <p:extLst>
      <p:ext uri="{BB962C8B-B14F-4D97-AF65-F5344CB8AC3E}">
        <p14:creationId xmlns:p14="http://schemas.microsoft.com/office/powerpoint/2010/main" val="35091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&gt;Alterar o retorno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TreeSet&lt;String&gt;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144326-CE4F-42B7-ABAA-2AC50772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19" y="1297049"/>
            <a:ext cx="7200000" cy="1073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3863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TreeSet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é uma árvore balanceada. É impressa na ordem natural dos elementos.</a:t>
            </a:r>
          </a:p>
        </p:txBody>
      </p:sp>
    </p:spTree>
    <p:extLst>
      <p:ext uri="{BB962C8B-B14F-4D97-AF65-F5344CB8AC3E}">
        <p14:creationId xmlns:p14="http://schemas.microsoft.com/office/powerpoint/2010/main" val="310273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2494625"/>
            <a:ext cx="5983550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8E77988C-513C-4084-A142-27BD17E975BD}"/>
              </a:ext>
            </a:extLst>
          </p:cNvPr>
          <p:cNvSpPr/>
          <p:nvPr/>
        </p:nvSpPr>
        <p:spPr>
          <a:xfrm>
            <a:off x="6906826" y="1074198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Adiciona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outra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46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entender 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E3509-3C65-4ED9-A1F8-B36AA5A0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6" y="1728679"/>
            <a:ext cx="9000000" cy="3179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374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&gt;Continuar codando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4AA4B-061B-420F-A1C1-F8F3977E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8" y="1297049"/>
            <a:ext cx="9000000" cy="2072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2221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&gt;Completando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addAll()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4C1BE-4720-42DF-A367-07E0F91E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12" y="1219611"/>
            <a:ext cx="9000000" cy="2779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215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addAll()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Não.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O método manipula os dados internos o que via demandar um tempo para fazê-lo.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Se outra thread assumir o controle quando a primeira thread ainda está manipulado, os dados internos pode se tornar inconsistentes.</a:t>
            </a:r>
          </a:p>
        </p:txBody>
      </p:sp>
    </p:spTree>
    <p:extLst>
      <p:ext uri="{BB962C8B-B14F-4D97-AF65-F5344CB8AC3E}">
        <p14:creationId xmlns:p14="http://schemas.microsoft.com/office/powerpoint/2010/main" val="4114084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3906178"/>
            <a:ext cx="3977198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923276" y="4300841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6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85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isEmpty e size()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10262-60A5-4260-8858-0389657E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90" y="1250753"/>
            <a:ext cx="9000000" cy="5192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77A2502-C63A-4F40-B011-FF41AFA7DFF0}"/>
              </a:ext>
            </a:extLst>
          </p:cNvPr>
          <p:cNvSpPr/>
          <p:nvPr/>
        </p:nvSpPr>
        <p:spPr>
          <a:xfrm>
            <a:off x="8050876" y="1793193"/>
            <a:ext cx="2636669" cy="985519"/>
          </a:xfrm>
          <a:prstGeom prst="leftArrow">
            <a:avLst>
              <a:gd name="adj1" fmla="val 64413"/>
              <a:gd name="adj2" fmla="val 536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Construindo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coleção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55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Classe utilitária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A7B02-5715-47BF-A941-D61B6BA3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1180786"/>
            <a:ext cx="8926171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4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List&lt;...&gt;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94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104F1FD7-F7C9-4E09-A1D3-54AFA054CE7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399532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sp>
        <p:nvSpPr>
          <p:cNvPr id="13" name="Título 2">
            <a:extLst>
              <a:ext uri="{FF2B5EF4-FFF2-40B4-BE49-F238E27FC236}">
                <a16:creationId xmlns:a16="http://schemas.microsoft.com/office/drawing/2014/main" id="{136BF7B3-6F4E-41AD-AB0A-D046309BE72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607793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0CE9DF5F-3EC2-4DF4-8FA4-E1F049BDE6A5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538150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sp>
        <p:nvSpPr>
          <p:cNvPr id="21" name="Título 2">
            <a:extLst>
              <a:ext uri="{FF2B5EF4-FFF2-40B4-BE49-F238E27FC236}">
                <a16:creationId xmlns:a16="http://schemas.microsoft.com/office/drawing/2014/main" id="{AB0444EF-3760-456C-94D2-5ABBD06F0700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717356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345599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2">
            <a:extLst>
              <a:ext uri="{FF2B5EF4-FFF2-40B4-BE49-F238E27FC236}">
                <a16:creationId xmlns:a16="http://schemas.microsoft.com/office/drawing/2014/main" id="{A44C9C85-30E0-4032-B472-D1201AE5AF6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51033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6BC36F-5C51-4BE1-9DD6-FF3235697AA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4B33D-B6F6-4B07-93A5-7498CC487B2F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65E8EC-5C81-4D69-9863-9AB42ABE1FC7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CEA75-D783-46FB-B1E6-527065D69C0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F2B958-60BD-4573-B3A3-C39898F170C3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6A4DA3-44E6-4DD2-9A31-1AE2D8463F8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082F26-B23D-4E8B-B85E-1E0ED668945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93B61B-5951-406D-A420-CB237BACBDD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51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Wave 9">
            <a:extLst>
              <a:ext uri="{FF2B5EF4-FFF2-40B4-BE49-F238E27FC236}">
                <a16:creationId xmlns:a16="http://schemas.microsoft.com/office/drawing/2014/main" id="{F8923960-B075-4964-ADC8-0D910CEC67EF}"/>
              </a:ext>
            </a:extLst>
          </p:cNvPr>
          <p:cNvSpPr/>
          <p:nvPr/>
        </p:nvSpPr>
        <p:spPr>
          <a:xfrm>
            <a:off x="8030917" y="3631557"/>
            <a:ext cx="388291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andara" panose="020E0502030303020204" pitchFamily="34" charset="0"/>
              </a:rPr>
              <a:t>A memória é realocada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54474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695634" y="748174"/>
            <a:ext cx="10215449" cy="936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Mantém</a:t>
            </a:r>
            <a:r>
              <a:rPr lang="en-US" sz="2800" dirty="0">
                <a:latin typeface="Candara" panose="020E0502030303020204" pitchFamily="34" charset="0"/>
              </a:rPr>
              <a:t> 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8D417BB0-A9AF-4D48-8F7A-BFDD18007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634" y="748174"/>
            <a:ext cx="936000" cy="936000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695634" y="1990170"/>
            <a:ext cx="10215449" cy="936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Aceitam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041536C6-35B1-41F7-8E1A-D83496E78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634" y="199017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03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solidFill>
            <a:srgbClr val="002060"/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0FDEA96-9AEC-493E-92EA-C01AE6A84B2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187548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&gt;...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2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titulo</a:t>
            </a:r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9932976D-9210-4FBD-9D24-15F1260561A5}"/>
              </a:ext>
            </a:extLst>
          </p:cNvPr>
          <p:cNvSpPr/>
          <p:nvPr/>
        </p:nvSpPr>
        <p:spPr>
          <a:xfrm>
            <a:off x="2192784" y="1740023"/>
            <a:ext cx="7279690" cy="3124940"/>
          </a:xfrm>
          <a:prstGeom prst="pie">
            <a:avLst>
              <a:gd name="adj1" fmla="val 5406251"/>
              <a:gd name="adj2" fmla="val 162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" name="Círculo Parcial 3">
            <a:extLst>
              <a:ext uri="{FF2B5EF4-FFF2-40B4-BE49-F238E27FC236}">
                <a16:creationId xmlns:a16="http://schemas.microsoft.com/office/drawing/2014/main" id="{2AF6ADCB-9FBA-4B40-8405-86C14A66664E}"/>
              </a:ext>
            </a:extLst>
          </p:cNvPr>
          <p:cNvSpPr/>
          <p:nvPr/>
        </p:nvSpPr>
        <p:spPr>
          <a:xfrm flipH="1">
            <a:off x="2456155" y="1740023"/>
            <a:ext cx="7279690" cy="3124940"/>
          </a:xfrm>
          <a:prstGeom prst="pie">
            <a:avLst>
              <a:gd name="adj1" fmla="val 5406251"/>
              <a:gd name="adj2" fmla="val 1620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F66053-1A2B-444B-9C31-202E8CF9E44D}"/>
              </a:ext>
            </a:extLst>
          </p:cNvPr>
          <p:cNvSpPr/>
          <p:nvPr/>
        </p:nvSpPr>
        <p:spPr>
          <a:xfrm>
            <a:off x="6096000" y="1740023"/>
            <a:ext cx="3639845" cy="3124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Candara" panose="020E0502030303020204" pitchFamily="34" charset="0"/>
              </a:rPr>
              <a:t>...</a:t>
            </a:r>
            <a:endParaRPr lang="pt-PT" sz="3200" dirty="0">
              <a:latin typeface="Candara" panose="020E0502030303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2B2AEC7-E3F4-4379-B5FC-A198B098C3EC}"/>
              </a:ext>
            </a:extLst>
          </p:cNvPr>
          <p:cNvSpPr/>
          <p:nvPr/>
        </p:nvSpPr>
        <p:spPr>
          <a:xfrm>
            <a:off x="2192784" y="1740023"/>
            <a:ext cx="3639845" cy="3124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Candara" panose="020E0502030303020204" pitchFamily="34" charset="0"/>
              </a:rPr>
              <a:t>...</a:t>
            </a:r>
            <a:endParaRPr lang="pt-PT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24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titulo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&gt;...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83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&gt;...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3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2630BDB-42EE-4564-8376-6092FE7A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748174"/>
            <a:ext cx="720000" cy="72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363084" y="748174"/>
            <a:ext cx="10548000" cy="720000"/>
          </a:xfrm>
          <a:prstGeom prst="roundRect">
            <a:avLst>
              <a:gd name="adj" fmla="val 2036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…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19085E-E7D1-4095-8E5C-ADC1B521439C}"/>
              </a:ext>
            </a:extLst>
          </p:cNvPr>
          <p:cNvSpPr/>
          <p:nvPr/>
        </p:nvSpPr>
        <p:spPr>
          <a:xfrm>
            <a:off x="1363084" y="1689140"/>
            <a:ext cx="10548000" cy="720000"/>
          </a:xfrm>
          <a:prstGeom prst="roundRect">
            <a:avLst>
              <a:gd name="adj" fmla="val 2036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…</a:t>
            </a:r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6ABB15F5-BC78-4757-A482-1DE7D03B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689140"/>
            <a:ext cx="720000" cy="720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3F5A5E-936F-4CB3-B77D-CA99427D63DC}"/>
              </a:ext>
            </a:extLst>
          </p:cNvPr>
          <p:cNvSpPr/>
          <p:nvPr/>
        </p:nvSpPr>
        <p:spPr>
          <a:xfrm>
            <a:off x="1363084" y="3628828"/>
            <a:ext cx="10548000" cy="720000"/>
          </a:xfrm>
          <a:prstGeom prst="roundRect">
            <a:avLst>
              <a:gd name="adj" fmla="val 203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…</a:t>
            </a:r>
          </a:p>
        </p:txBody>
      </p:sp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46239D7B-EF70-4489-B02D-47E58BCF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3628828"/>
            <a:ext cx="720000" cy="72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91DC10-EFEA-481E-A9FF-AB45FB2A686A}"/>
              </a:ext>
            </a:extLst>
          </p:cNvPr>
          <p:cNvSpPr/>
          <p:nvPr/>
        </p:nvSpPr>
        <p:spPr>
          <a:xfrm>
            <a:off x="1363084" y="4556458"/>
            <a:ext cx="10548000" cy="720000"/>
          </a:xfrm>
          <a:prstGeom prst="roundRect">
            <a:avLst>
              <a:gd name="adj" fmla="val 203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…</a:t>
            </a:r>
          </a:p>
        </p:txBody>
      </p:sp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AC7D4AAE-8CDC-481D-9816-A7D42231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455645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7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titulo</a:t>
            </a:r>
          </a:p>
        </p:txBody>
      </p:sp>
    </p:spTree>
    <p:extLst>
      <p:ext uri="{BB962C8B-B14F-4D97-AF65-F5344CB8AC3E}">
        <p14:creationId xmlns:p14="http://schemas.microsoft.com/office/powerpoint/2010/main" val="7413788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01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>
                <a:solidFill>
                  <a:srgbClr val="7030A0"/>
                </a:solidFill>
                <a:latin typeface="Candara" panose="020E0502030303020204" pitchFamily="34" charset="0"/>
              </a:rPr>
              <a:t>Obrigado</a:t>
            </a:r>
            <a:endParaRPr lang="pt-BR" sz="8000" b="1" i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6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8E65-CC90-4FEB-BD33-F445029F729D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523C29-5FC2-4795-ACD8-011083D7544D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B8253C-61C4-4ED7-8DA0-A4E57D397B70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52AA62-1BED-457F-BEAC-79B19EF5A79F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587DF-BD93-446B-957D-7A7838A4D741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89DBE7-E0CC-4C35-906F-429430599DC8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4FDD5F-D3E3-407D-A616-BEDE464EEAC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Turtle">
            <a:extLst>
              <a:ext uri="{FF2B5EF4-FFF2-40B4-BE49-F238E27FC236}">
                <a16:creationId xmlns:a16="http://schemas.microsoft.com/office/drawing/2014/main" id="{8C0EFACD-BE15-4FDA-8CED-3DAD64BF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33" name="Graphic 32" descr="Rabbit">
            <a:extLst>
              <a:ext uri="{FF2B5EF4-FFF2-40B4-BE49-F238E27FC236}">
                <a16:creationId xmlns:a16="http://schemas.microsoft.com/office/drawing/2014/main" id="{558C8682-508A-4A6F-A106-A3DF47204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1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8" name="Graphic 27" descr="Cat">
            <a:extLst>
              <a:ext uri="{FF2B5EF4-FFF2-40B4-BE49-F238E27FC236}">
                <a16:creationId xmlns:a16="http://schemas.microsoft.com/office/drawing/2014/main" id="{3CEE2691-8761-4850-8468-BDAE17E8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arrayDeAnimais[4] =   ;//erro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uble Wave 9">
            <a:extLst>
              <a:ext uri="{FF2B5EF4-FFF2-40B4-BE49-F238E27FC236}">
                <a16:creationId xmlns:a16="http://schemas.microsoft.com/office/drawing/2014/main" id="{2119B244-D4B6-4113-A23F-570286DA27FE}"/>
              </a:ext>
            </a:extLst>
          </p:cNvPr>
          <p:cNvSpPr/>
          <p:nvPr/>
        </p:nvSpPr>
        <p:spPr>
          <a:xfrm>
            <a:off x="8857501" y="4284014"/>
            <a:ext cx="30768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Não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54" name="Double Wave 53">
            <a:extLst>
              <a:ext uri="{FF2B5EF4-FFF2-40B4-BE49-F238E27FC236}">
                <a16:creationId xmlns:a16="http://schemas.microsoft.com/office/drawing/2014/main" id="{0BF67DFC-BD06-417C-9FF5-8C7ED488487A}"/>
              </a:ext>
            </a:extLst>
          </p:cNvPr>
          <p:cNvSpPr/>
          <p:nvPr/>
        </p:nvSpPr>
        <p:spPr>
          <a:xfrm>
            <a:off x="6567026" y="2935930"/>
            <a:ext cx="51885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ArrayIndexOutOfBoundException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37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1024</Words>
  <Application>Microsoft Office PowerPoint</Application>
  <PresentationFormat>Widescreen</PresentationFormat>
  <Paragraphs>335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129</cp:revision>
  <dcterms:created xsi:type="dcterms:W3CDTF">2017-03-24T14:48:15Z</dcterms:created>
  <dcterms:modified xsi:type="dcterms:W3CDTF">2022-04-14T17:30:40Z</dcterms:modified>
</cp:coreProperties>
</file>