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502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488" r:id="rId32"/>
    <p:sldId id="489" r:id="rId33"/>
    <p:sldId id="486" r:id="rId34"/>
    <p:sldId id="490" r:id="rId35"/>
    <p:sldId id="465" r:id="rId36"/>
    <p:sldId id="461" r:id="rId37"/>
    <p:sldId id="495" r:id="rId38"/>
    <p:sldId id="497" r:id="rId39"/>
    <p:sldId id="498" r:id="rId40"/>
    <p:sldId id="499" r:id="rId41"/>
    <p:sldId id="487" r:id="rId42"/>
    <p:sldId id="491" r:id="rId43"/>
    <p:sldId id="496" r:id="rId44"/>
    <p:sldId id="453" r:id="rId45"/>
    <p:sldId id="458" r:id="rId46"/>
    <p:sldId id="457" r:id="rId47"/>
    <p:sldId id="459" r:id="rId48"/>
    <p:sldId id="460" r:id="rId49"/>
    <p:sldId id="493" r:id="rId50"/>
    <p:sldId id="462" r:id="rId51"/>
    <p:sldId id="464" r:id="rId52"/>
    <p:sldId id="500" r:id="rId53"/>
    <p:sldId id="475" r:id="rId54"/>
    <p:sldId id="448" r:id="rId55"/>
    <p:sldId id="505" r:id="rId56"/>
    <p:sldId id="438" r:id="rId57"/>
    <p:sldId id="507" r:id="rId58"/>
    <p:sldId id="501" r:id="rId59"/>
    <p:sldId id="509" r:id="rId60"/>
    <p:sldId id="510" r:id="rId61"/>
    <p:sldId id="468" r:id="rId62"/>
    <p:sldId id="503" r:id="rId63"/>
    <p:sldId id="506" r:id="rId64"/>
    <p:sldId id="512" r:id="rId65"/>
    <p:sldId id="515" r:id="rId66"/>
    <p:sldId id="508" r:id="rId67"/>
    <p:sldId id="517" r:id="rId68"/>
    <p:sldId id="518" r:id="rId69"/>
    <p:sldId id="514" r:id="rId70"/>
    <p:sldId id="519" r:id="rId71"/>
    <p:sldId id="516" r:id="rId72"/>
    <p:sldId id="521" r:id="rId73"/>
    <p:sldId id="522" r:id="rId74"/>
    <p:sldId id="523" r:id="rId75"/>
    <p:sldId id="520" r:id="rId76"/>
    <p:sldId id="504" r:id="rId77"/>
    <p:sldId id="528" r:id="rId78"/>
    <p:sldId id="526" r:id="rId79"/>
    <p:sldId id="529" r:id="rId80"/>
    <p:sldId id="527" r:id="rId81"/>
    <p:sldId id="524" r:id="rId82"/>
    <p:sldId id="532" r:id="rId83"/>
    <p:sldId id="533" r:id="rId84"/>
    <p:sldId id="525" r:id="rId85"/>
    <p:sldId id="536" r:id="rId86"/>
    <p:sldId id="537" r:id="rId87"/>
    <p:sldId id="546" r:id="rId88"/>
    <p:sldId id="547" r:id="rId89"/>
    <p:sldId id="548" r:id="rId90"/>
    <p:sldId id="549" r:id="rId91"/>
    <p:sldId id="550" r:id="rId92"/>
    <p:sldId id="551" r:id="rId93"/>
    <p:sldId id="552" r:id="rId94"/>
    <p:sldId id="553" r:id="rId95"/>
    <p:sldId id="554" r:id="rId96"/>
    <p:sldId id="542" r:id="rId97"/>
    <p:sldId id="535" r:id="rId98"/>
    <p:sldId id="538" r:id="rId99"/>
    <p:sldId id="539" r:id="rId100"/>
    <p:sldId id="540" r:id="rId101"/>
    <p:sldId id="541" r:id="rId102"/>
    <p:sldId id="543" r:id="rId103"/>
    <p:sldId id="544" r:id="rId104"/>
    <p:sldId id="530" r:id="rId105"/>
    <p:sldId id="555" r:id="rId106"/>
    <p:sldId id="556" r:id="rId107"/>
    <p:sldId id="557" r:id="rId108"/>
    <p:sldId id="559" r:id="rId109"/>
    <p:sldId id="511" r:id="rId110"/>
    <p:sldId id="545" r:id="rId111"/>
    <p:sldId id="561" r:id="rId112"/>
    <p:sldId id="562" r:id="rId113"/>
    <p:sldId id="437" r:id="rId114"/>
    <p:sldId id="558" r:id="rId115"/>
    <p:sldId id="513" r:id="rId116"/>
    <p:sldId id="560" r:id="rId117"/>
    <p:sldId id="426" r:id="rId118"/>
    <p:sldId id="474" r:id="rId119"/>
    <p:sldId id="476" r:id="rId120"/>
    <p:sldId id="534" r:id="rId121"/>
    <p:sldId id="306" r:id="rId122"/>
    <p:sldId id="262" r:id="rId123"/>
    <p:sldId id="418" r:id="rId1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3399"/>
    <a:srgbClr val="2F5597"/>
    <a:srgbClr val="FFFF00"/>
    <a:srgbClr val="002060"/>
    <a:srgbClr val="4469B2"/>
    <a:srgbClr val="ED7D31"/>
    <a:srgbClr val="D7E5F9"/>
    <a:srgbClr val="7030A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8.svg"/><Relationship Id="rId5" Type="http://schemas.openxmlformats.org/officeDocument/2006/relationships/image" Target="../media/image5.sv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0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24.04.2022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2BDC2D-2C3B-437B-A782-29240AAF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40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69870DBD-3045-4269-856B-7E2ABCF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88EA99-31AF-434A-A586-E69C9A1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8357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EE7C3B54-8696-4BC4-BD5B-AD1D1771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39" name="Título 2">
            <a:extLst>
              <a:ext uri="{FF2B5EF4-FFF2-40B4-BE49-F238E27FC236}">
                <a16:creationId xmlns:a16="http://schemas.microsoft.com/office/drawing/2014/main" id="{6DFF771F-D939-4907-BAA1-3020CEA2ADB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4935995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8725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2328"/>
              </p:ext>
            </p:extLst>
          </p:nvPr>
        </p:nvGraphicFramePr>
        <p:xfrm>
          <a:off x="7757990" y="4349690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09" y="4374435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501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753129" y="2758924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O </a:t>
            </a:r>
            <a:r>
              <a:rPr lang="en-US" sz="2000" b="1" i="1" dirty="0">
                <a:latin typeface="Candara" panose="020E0502030303020204" pitchFamily="34" charset="0"/>
              </a:rPr>
              <a:t>HashMap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organização</a:t>
            </a:r>
            <a:r>
              <a:rPr lang="en-US" sz="2000" i="1" dirty="0">
                <a:latin typeface="Candara" panose="020E0502030303020204" pitchFamily="34" charset="0"/>
              </a:rPr>
              <a:t> “</a:t>
            </a:r>
            <a:r>
              <a:rPr lang="en-US" sz="2000" i="1" dirty="0" err="1">
                <a:latin typeface="Candara" panose="020E0502030303020204" pitchFamily="34" charset="0"/>
              </a:rPr>
              <a:t>caótica</a:t>
            </a:r>
            <a:r>
              <a:rPr lang="en-US" sz="2000" i="1" dirty="0">
                <a:latin typeface="Candara" panose="020E0502030303020204" pitchFamily="34" charset="0"/>
              </a:rPr>
              <a:t>” </a:t>
            </a:r>
            <a:r>
              <a:rPr lang="en-US" sz="2000" i="1" dirty="0" err="1">
                <a:latin typeface="Candara" panose="020E0502030303020204" pitchFamily="34" charset="0"/>
              </a:rPr>
              <a:t>internamente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sp>
        <p:nvSpPr>
          <p:cNvPr id="48" name="Título 2">
            <a:extLst>
              <a:ext uri="{FF2B5EF4-FFF2-40B4-BE49-F238E27FC236}">
                <a16:creationId xmlns:a16="http://schemas.microsoft.com/office/drawing/2014/main" id="{68B25B02-0E6E-4F46-AE47-9F508951EF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2952514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15092739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TreeMap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8026"/>
              </p:ext>
            </p:extLst>
          </p:nvPr>
        </p:nvGraphicFramePr>
        <p:xfrm>
          <a:off x="6336141" y="3780821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893" y="3796117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791"/>
              </p:ext>
            </p:extLst>
          </p:nvPr>
        </p:nvGraphicFramePr>
        <p:xfrm>
          <a:off x="7695846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6165" y="4939180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7206"/>
              </p:ext>
            </p:extLst>
          </p:nvPr>
        </p:nvGraphicFramePr>
        <p:xfrm>
          <a:off x="5036693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79" y="4914435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554898" y="2470700"/>
            <a:ext cx="4512454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Candara" panose="020E0502030303020204" pitchFamily="34" charset="0"/>
              </a:rPr>
              <a:t>TreeMap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</a:t>
            </a:r>
            <a:r>
              <a:rPr lang="en-US" sz="2000" i="1" dirty="0">
                <a:latin typeface="Candara" panose="020E0502030303020204" pitchFamily="34" charset="0"/>
              </a:rPr>
              <a:t>-se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árvore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B7226-086B-490E-BD93-49B7FCA12FF1}"/>
              </a:ext>
            </a:extLst>
          </p:cNvPr>
          <p:cNvCxnSpPr>
            <a:cxnSpLocks/>
            <a:stCxn id="45" idx="0"/>
            <a:endCxn id="27" idx="2"/>
          </p:cNvCxnSpPr>
          <p:nvPr/>
        </p:nvCxnSpPr>
        <p:spPr>
          <a:xfrm flipV="1">
            <a:off x="6178130" y="4351413"/>
            <a:ext cx="1299448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A64E2-383E-4221-B6D3-F01C13B9F6E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477578" y="4351413"/>
            <a:ext cx="1359705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5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SobreMap_1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o respectivo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1F519-12C8-49B8-8556-CCE87F7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1297049"/>
            <a:ext cx="8280000" cy="5135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keySet()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ABA57-5246-474D-B655-3D81309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" y="1297049"/>
            <a:ext cx="9000000" cy="117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470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values()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A358A-9F3A-45DF-8299-543F5498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8" y="1363560"/>
            <a:ext cx="9000000" cy="109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7676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entrySet()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FDDEB-264F-4D1C-BC7C-6221B604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6" y="1393766"/>
            <a:ext cx="9000000" cy="216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036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solidFill>
                  <a:srgbClr val="2F5597"/>
                </a:solidFill>
                <a:latin typeface="Consolas" panose="020B0609020204030204" pitchFamily="49" charset="0"/>
              </a:rPr>
              <a:t>Map e Streams</a:t>
            </a:r>
            <a:endParaRPr lang="pt-PT" sz="8800" b="1" dirty="0">
              <a:solidFill>
                <a:srgbClr val="2F559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0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Simulando um banco de dados de Animais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&gt;Usando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Map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Streams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podemos simular um banco de dados de Animais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9E49C-7A9F-4BE5-8A5F-2E66B707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95182"/>
            <a:ext cx="733527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br.inatel.idplabs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use atalhos do Eclipse 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construtor e getters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9E09-D9D7-4BA4-89EB-C4949EBA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230" y="1699887"/>
            <a:ext cx="4680000" cy="464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1)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outro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construtor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que recebe apenas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setters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para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id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e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5A7B-6481-438F-ACB5-0CD7C30F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72" y="2363211"/>
            <a:ext cx="3960000" cy="388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24870-0606-4E3B-864E-FA9BD1B3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8" y="2363211"/>
            <a:ext cx="3960000" cy="2603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E4084-4EEE-467E-93D5-924C1506E2D5}"/>
              </a:ext>
            </a:extLst>
          </p:cNvPr>
          <p:cNvSpPr/>
          <p:nvPr/>
        </p:nvSpPr>
        <p:spPr>
          <a:xfrm>
            <a:off x="9479417" y="2280752"/>
            <a:ext cx="2352583" cy="1282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atalho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 Eclipse: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Ctrl + 3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gcuf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constructor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ggas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setters</a:t>
            </a:r>
          </a:p>
        </p:txBody>
      </p:sp>
    </p:spTree>
    <p:extLst>
      <p:ext uri="{BB962C8B-B14F-4D97-AF65-F5344CB8AC3E}">
        <p14:creationId xmlns:p14="http://schemas.microsoft.com/office/powerpoint/2010/main" val="12663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2)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atributo privado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Map&lt;Long, 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59549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3)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796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solidFill>
            <a:srgbClr val="002060"/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0FDEA96-9AEC-493E-92EA-C01AE6A84B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1875486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&gt;...</a:t>
            </a: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97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</a:p>
        </p:txBody>
      </p:sp>
    </p:spTree>
    <p:extLst>
      <p:ext uri="{BB962C8B-B14F-4D97-AF65-F5344CB8AC3E}">
        <p14:creationId xmlns:p14="http://schemas.microsoft.com/office/powerpoint/2010/main" val="20765935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2192784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2456155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F66053-1A2B-444B-9C31-202E8CF9E44D}"/>
              </a:ext>
            </a:extLst>
          </p:cNvPr>
          <p:cNvSpPr/>
          <p:nvPr/>
        </p:nvSpPr>
        <p:spPr>
          <a:xfrm>
            <a:off x="6096000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AEC7-E3F4-4379-B5FC-A198B098C3EC}"/>
              </a:ext>
            </a:extLst>
          </p:cNvPr>
          <p:cNvSpPr/>
          <p:nvPr/>
        </p:nvSpPr>
        <p:spPr>
          <a:xfrm>
            <a:off x="2192784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249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32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363084" y="748174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363084" y="1689140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363084" y="362882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363084" y="455645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?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8403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8B7A0-359E-4130-A778-CA63BB7E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4" y="1297049"/>
            <a:ext cx="10800000" cy="3406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addAll()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4C1BE-4720-42DF-A367-07E0F91E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2" y="1219611"/>
            <a:ext cx="9000000" cy="2779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8"/>
            <a:ext cx="7799222" cy="45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7127597" y="1378017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&gt;Sendo redundante, deixar apenas um if. 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8"/>
            <a:ext cx="7799222" cy="45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7127597" y="1378017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1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Cuidados com clear()</a:t>
            </a:r>
            <a:endParaRPr lang="pt-PT" sz="3600" b="1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1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50437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385753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127536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4630190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4656352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827307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086123"/>
            <a:ext cx="24857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827306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199322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263222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276587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2792038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uble Wave 63">
            <a:extLst>
              <a:ext uri="{FF2B5EF4-FFF2-40B4-BE49-F238E27FC236}">
                <a16:creationId xmlns:a16="http://schemas.microsoft.com/office/drawing/2014/main" id="{7E5DECA7-0F2D-47DD-8162-5E13FC2EE054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085BE78C-5B5F-4331-99B0-1D367B82F219}"/>
              </a:ext>
            </a:extLst>
          </p:cNvPr>
          <p:cNvSpPr/>
          <p:nvPr/>
        </p:nvSpPr>
        <p:spPr>
          <a:xfrm>
            <a:off x="815265" y="4639064"/>
            <a:ext cx="8399757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As </a:t>
            </a:r>
            <a:r>
              <a:rPr lang="en-US" sz="2000" i="1" dirty="0" err="1">
                <a:latin typeface="Candara" panose="020E0502030303020204" pitchFamily="34" charset="0"/>
              </a:rPr>
              <a:t>duas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varíaveis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apontam</a:t>
            </a:r>
            <a:r>
              <a:rPr lang="en-US" sz="2000" i="1" dirty="0">
                <a:latin typeface="Candara" panose="020E0502030303020204" pitchFamily="34" charset="0"/>
              </a:rPr>
              <a:t> para o </a:t>
            </a:r>
            <a:r>
              <a:rPr lang="en-US" sz="2000" i="1" dirty="0" err="1">
                <a:latin typeface="Candara" panose="020E0502030303020204" pitchFamily="34" charset="0"/>
              </a:rPr>
              <a:t>mesmo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;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Ambas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pelo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467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ArrayList&lt;&gt;(animais)</a:t>
            </a:r>
            <a:r>
              <a:rPr lang="pt-BR" dirty="0">
                <a:solidFill>
                  <a:srgbClr val="0033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0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03986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4171085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441085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543864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5708642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5171543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59264-9AC3-4A1D-B849-DF35E1990D51}"/>
              </a:ext>
            </a:extLst>
          </p:cNvPr>
          <p:cNvSpPr/>
          <p:nvPr/>
        </p:nvSpPr>
        <p:spPr>
          <a:xfrm>
            <a:off x="4599657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218E74-1ECE-4F13-9B94-59495DAE1E4E}"/>
              </a:ext>
            </a:extLst>
          </p:cNvPr>
          <p:cNvSpPr/>
          <p:nvPr/>
        </p:nvSpPr>
        <p:spPr>
          <a:xfrm>
            <a:off x="5760013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29BC6B-CA9A-4B2B-B6C6-EF05BA620CE9}"/>
              </a:ext>
            </a:extLst>
          </p:cNvPr>
          <p:cNvSpPr/>
          <p:nvPr/>
        </p:nvSpPr>
        <p:spPr>
          <a:xfrm>
            <a:off x="6920369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3EE95-F2DD-4729-92A9-65813BEF48A5}"/>
              </a:ext>
            </a:extLst>
          </p:cNvPr>
          <p:cNvSpPr/>
          <p:nvPr/>
        </p:nvSpPr>
        <p:spPr>
          <a:xfrm>
            <a:off x="8080726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2101-C26F-40FC-B018-348DF633C5F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319657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B10BF-919D-4E20-B80E-48E2768C1B7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80013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EA84C-3305-49B6-BD92-42E5DD7AE2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40369" y="5708642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urtle">
            <a:extLst>
              <a:ext uri="{FF2B5EF4-FFF2-40B4-BE49-F238E27FC236}">
                <a16:creationId xmlns:a16="http://schemas.microsoft.com/office/drawing/2014/main" id="{F379ED7C-50C5-46BC-A4A0-A5C541A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5528642"/>
            <a:ext cx="540000" cy="540000"/>
          </a:xfrm>
          <a:prstGeom prst="rect">
            <a:avLst/>
          </a:prstGeom>
        </p:spPr>
      </p:pic>
      <p:pic>
        <p:nvPicPr>
          <p:cNvPr id="73" name="Graphic 72" descr="Rabbit">
            <a:extLst>
              <a:ext uri="{FF2B5EF4-FFF2-40B4-BE49-F238E27FC236}">
                <a16:creationId xmlns:a16="http://schemas.microsoft.com/office/drawing/2014/main" id="{6724D189-532B-41D5-8E8C-A0E16F7D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5528642"/>
            <a:ext cx="540000" cy="540000"/>
          </a:xfrm>
          <a:prstGeom prst="rect">
            <a:avLst/>
          </a:prstGeom>
        </p:spPr>
      </p:pic>
      <p:pic>
        <p:nvPicPr>
          <p:cNvPr id="74" name="Graphic 73" descr="Dog">
            <a:extLst>
              <a:ext uri="{FF2B5EF4-FFF2-40B4-BE49-F238E27FC236}">
                <a16:creationId xmlns:a16="http://schemas.microsoft.com/office/drawing/2014/main" id="{1F6135B1-B0D9-491B-B474-9313D23D5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5528642"/>
            <a:ext cx="540000" cy="540000"/>
          </a:xfrm>
          <a:prstGeom prst="rect">
            <a:avLst/>
          </a:prstGeom>
        </p:spPr>
      </p:pic>
      <p:pic>
        <p:nvPicPr>
          <p:cNvPr id="75" name="Graphic 74" descr="Cat">
            <a:extLst>
              <a:ext uri="{FF2B5EF4-FFF2-40B4-BE49-F238E27FC236}">
                <a16:creationId xmlns:a16="http://schemas.microsoft.com/office/drawing/2014/main" id="{D48815E4-1741-496C-9E72-12CC3926E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55286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995982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208348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995982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2475447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745447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2791898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2611898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2611898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2611898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2611898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374300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4013004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3475905"/>
            <a:ext cx="286333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Subtítulo 1">
            <a:extLst>
              <a:ext uri="{FF2B5EF4-FFF2-40B4-BE49-F238E27FC236}">
                <a16:creationId xmlns:a16="http://schemas.microsoft.com/office/drawing/2014/main" id="{31D9664B-33E9-4B7F-8D20-4D8E36B9BBC0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9D80BC8A-A185-4140-B6E0-B0F0E087EA42}"/>
              </a:ext>
            </a:extLst>
          </p:cNvPr>
          <p:cNvSpPr/>
          <p:nvPr/>
        </p:nvSpPr>
        <p:spPr>
          <a:xfrm>
            <a:off x="713910" y="5331522"/>
            <a:ext cx="850111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Cada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varíavel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seu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próprio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.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invocar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i="1" dirty="0">
                <a:latin typeface="Candara" panose="020E0502030303020204" pitchFamily="34" charset="0"/>
              </a:rPr>
              <a:t>, </a:t>
            </a:r>
            <a:r>
              <a:rPr lang="en-US" sz="2000" i="1" dirty="0" err="1">
                <a:latin typeface="Candara" panose="020E0502030303020204" pitchFamily="34" charset="0"/>
              </a:rPr>
              <a:t>somente</a:t>
            </a:r>
            <a:r>
              <a:rPr lang="en-US" sz="2000" i="1" dirty="0">
                <a:latin typeface="Candara" panose="020E0502030303020204" pitchFamily="34" charset="0"/>
              </a:rPr>
              <a:t> um </a:t>
            </a:r>
            <a:r>
              <a:rPr lang="en-US" sz="2000" i="1" dirty="0" err="1">
                <a:latin typeface="Candara" panose="020E0502030303020204" pitchFamily="34" charset="0"/>
              </a:rPr>
              <a:t>espação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será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afetado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1)Criar a classe </a:t>
            </a:r>
            <a:r>
              <a:rPr lang="en-US" dirty="0">
                <a:latin typeface="Consolas" panose="020B0609020204030204" pitchFamily="49" charset="0"/>
              </a:rPr>
              <a:t>SobreCollection_3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2)Declarar o método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referenciandoColecao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B5A8D-270C-4B6A-8A71-CD22844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5" y="2294516"/>
            <a:ext cx="3600000" cy="89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B1AD6-DB3A-4B44-A3D2-F2F6AC3B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5" y="3406396"/>
            <a:ext cx="4680000" cy="291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1CB4-1930-40B4-959A-BE6BC05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97" y="4275549"/>
            <a:ext cx="4320000" cy="2168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7D27311-3399-4225-AAB3-9F07795A3518}"/>
              </a:ext>
            </a:extLst>
          </p:cNvPr>
          <p:cNvSpPr/>
          <p:nvPr/>
        </p:nvSpPr>
        <p:spPr>
          <a:xfrm>
            <a:off x="4046899" y="4334825"/>
            <a:ext cx="1549216" cy="43500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instanciandoNovaColecao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47F3-01DC-42F2-98A5-3BB26AC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" y="1832045"/>
            <a:ext cx="3600000" cy="1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0DDC5-4990-4B11-A744-74E442AC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8" y="3065891"/>
            <a:ext cx="5400000" cy="329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C858791-622F-4A17-B74C-B29A1E0EB353}"/>
              </a:ext>
            </a:extLst>
          </p:cNvPr>
          <p:cNvSpPr/>
          <p:nvPr/>
        </p:nvSpPr>
        <p:spPr>
          <a:xfrm>
            <a:off x="6264925" y="4050502"/>
            <a:ext cx="488500" cy="43500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6C01B-9613-444C-B15E-E43361E0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76" y="4306971"/>
            <a:ext cx="4320000" cy="213660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41815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Aprofundando no tema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6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98979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Formas alternativas de criação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classe utilitária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possuir métodos alternativos para se criar List: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E95B-3247-458D-85BC-80F20BE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1" y="1297049"/>
            <a:ext cx="8926171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1ACBB-F196-4826-8A1A-CE55AAC1E862}"/>
              </a:ext>
            </a:extLst>
          </p:cNvPr>
          <p:cNvSpPr/>
          <p:nvPr/>
        </p:nvSpPr>
        <p:spPr>
          <a:xfrm>
            <a:off x="1173330" y="3464512"/>
            <a:ext cx="3949085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A1E37-4648-4C66-ADFE-D39BF1E2F349}"/>
              </a:ext>
            </a:extLst>
          </p:cNvPr>
          <p:cNvSpPr/>
          <p:nvPr/>
        </p:nvSpPr>
        <p:spPr>
          <a:xfrm>
            <a:off x="1173329" y="4433685"/>
            <a:ext cx="7056271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pt-BR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emptyList()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vazia e com um detalhe: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A instância é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FA09-A87D-46A7-8AB6-93007B8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2236944"/>
            <a:ext cx="6120000" cy="128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7EFE2-109B-4D25-AEC2-6D5EF55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05021"/>
            <a:ext cx="6120000" cy="128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49328-5906-4629-BF1D-D409812A5D19}"/>
              </a:ext>
            </a:extLst>
          </p:cNvPr>
          <p:cNvSpPr/>
          <p:nvPr/>
        </p:nvSpPr>
        <p:spPr>
          <a:xfrm>
            <a:off x="1057621" y="4341024"/>
            <a:ext cx="4563123" cy="1447059"/>
          </a:xfrm>
          <a:prstGeom prst="rightArrow">
            <a:avLst>
              <a:gd name="adj1" fmla="val 50000"/>
              <a:gd name="adj2" fmla="val 7992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r>
              <a:rPr lang="en-US" dirty="0" err="1"/>
              <a:t>lança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UnsupportedOperationException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446412" y="2565654"/>
            <a:ext cx="3240350" cy="577049"/>
          </a:xfrm>
          <a:prstGeom prst="leftArrow">
            <a:avLst>
              <a:gd name="adj1" fmla="val 56154"/>
              <a:gd name="adj2" fmla="val 9615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1722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uma exception deve ser lançada...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FB4B-072C-4442-B088-539C484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1846326"/>
            <a:ext cx="7200000" cy="151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413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Collections.unmodifiableList()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latin typeface="Consolas" panose="020B0609020204030204" pitchFamily="49" charset="0"/>
              </a:rPr>
              <a:t>unmodifiableList</a:t>
            </a:r>
            <a:r>
              <a:rPr lang="pt-BR" b="1" i="1" u="sng" dirty="0">
                <a:latin typeface="Consolas" panose="020B0609020204030204" pitchFamily="49" charset="0"/>
              </a:rPr>
              <a:t>()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a partir de outra instância: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Esta instância também será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7E9-E711-47EC-9D54-471F520D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1" y="2113881"/>
            <a:ext cx="9000000" cy="318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252621" y="4733837"/>
            <a:ext cx="2719526" cy="765101"/>
          </a:xfrm>
          <a:prstGeom prst="leftArrow">
            <a:avLst>
              <a:gd name="adj1" fmla="val 56154"/>
              <a:gd name="adj2" fmla="val 9615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Collections.unmodifieableList()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a exception deve ser lançada na linha 26...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09D0-113F-4137-ABBF-794C369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1732141"/>
            <a:ext cx="10800000" cy="382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876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Ordenação</a:t>
            </a:r>
            <a:endParaRPr lang="pt-PT" sz="5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1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Integer, Double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compareTo()</a:t>
            </a: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compareTo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37C547D-44F9-4D76-8386-1CBB1D4C504B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37C547D-44F9-4D76-8386-1CBB1D4C504B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Set&lt;...&gt;</a:t>
            </a:r>
          </a:p>
        </p:txBody>
      </p:sp>
    </p:spTree>
    <p:extLst>
      <p:ext uri="{BB962C8B-B14F-4D97-AF65-F5344CB8AC3E}">
        <p14:creationId xmlns:p14="http://schemas.microsoft.com/office/powerpoint/2010/main" val="19974673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00" y="4994339"/>
            <a:ext cx="3600000" cy="1180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5578398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u="sng" dirty="0" err="1"/>
              <a:t>árvore</a:t>
            </a:r>
            <a:r>
              <a:rPr lang="en-US" u="sng" dirty="0"/>
              <a:t> </a:t>
            </a:r>
            <a:r>
              <a:rPr lang="en-US" u="sng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Resposta: LinkedHashSet mantém a ordenação de inserção (mesma característica de List)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Map&lt;_ , _&gt;</a:t>
            </a:r>
          </a:p>
        </p:txBody>
      </p:sp>
    </p:spTree>
    <p:extLst>
      <p:ext uri="{BB962C8B-B14F-4D97-AF65-F5344CB8AC3E}">
        <p14:creationId xmlns:p14="http://schemas.microsoft.com/office/powerpoint/2010/main" val="1750559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8256242" y="683581"/>
            <a:ext cx="3875884" cy="5104660"/>
          </a:xfrm>
          <a:prstGeom prst="roundRect">
            <a:avLst>
              <a:gd name="adj" fmla="val 3533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&gt;Estrutura de dados que relaciona um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chave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 um </a:t>
            </a:r>
            <a:r>
              <a:rPr lang="pt-BR" b="1" dirty="0">
                <a:solidFill>
                  <a:schemeClr val="accent6"/>
                </a:solidFill>
                <a:latin typeface="Candara" panose="020E0502030303020204" pitchFamily="34" charset="0"/>
              </a:rPr>
              <a:t>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&gt;Em algumas linguagem, é conhecido com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dicionário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 Generics com 2 argumentos: Map&lt;K,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 (Key): tipo da chave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 (Value): tipo do 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&gt;Exemplo: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C82E34E-E843-4D90-94B6-9DDDE104EFCD}"/>
              </a:ext>
            </a:extLst>
          </p:cNvPr>
          <p:cNvSpPr txBox="1">
            <a:spLocks/>
          </p:cNvSpPr>
          <p:nvPr/>
        </p:nvSpPr>
        <p:spPr>
          <a:xfrm>
            <a:off x="2405848" y="3328316"/>
            <a:ext cx="9694896" cy="5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76E5D-5B59-414A-B098-D929840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7714"/>
              </p:ext>
            </p:extLst>
          </p:nvPr>
        </p:nvGraphicFramePr>
        <p:xfrm>
          <a:off x="2618912" y="4749553"/>
          <a:ext cx="3477087" cy="171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1692675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19819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00912"/>
                  </a:ext>
                </a:extLst>
              </a:tr>
            </a:tbl>
          </a:graphicData>
        </a:graphic>
      </p:graphicFrame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978DC72B-C40A-4A5E-B464-1495032A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02" y="5865611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5C58C3AB-772F-4CFE-B728-5846088B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002" y="5269893"/>
            <a:ext cx="540000" cy="540000"/>
          </a:xfrm>
          <a:prstGeom prst="rect">
            <a:avLst/>
          </a:prstGeom>
        </p:spPr>
      </p:pic>
      <p:pic>
        <p:nvPicPr>
          <p:cNvPr id="9" name="Graphic 8" descr="Turtle">
            <a:extLst>
              <a:ext uri="{FF2B5EF4-FFF2-40B4-BE49-F238E27FC236}">
                <a16:creationId xmlns:a16="http://schemas.microsoft.com/office/drawing/2014/main" id="{32A783F7-C15A-42C7-824E-F4C271804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002" y="4753769"/>
            <a:ext cx="540000" cy="540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B83C1C1-8936-43B7-B6A0-C111E504E39F}"/>
              </a:ext>
            </a:extLst>
          </p:cNvPr>
          <p:cNvSpPr/>
          <p:nvPr/>
        </p:nvSpPr>
        <p:spPr>
          <a:xfrm>
            <a:off x="3240349" y="4110361"/>
            <a:ext cx="666296" cy="6391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1FB5E0-46A9-448C-87E1-8922F58F00B1}"/>
              </a:ext>
            </a:extLst>
          </p:cNvPr>
          <p:cNvSpPr/>
          <p:nvPr/>
        </p:nvSpPr>
        <p:spPr>
          <a:xfrm>
            <a:off x="4915854" y="4082502"/>
            <a:ext cx="666296" cy="63919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44188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2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34370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1624109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par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24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760960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2032484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Recupera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</a:rPr>
              <a:t>valor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passando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3133824"/>
            <a:ext cx="8704317" cy="118072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9">
            <a:extLst>
              <a:ext uri="{FF2B5EF4-FFF2-40B4-BE49-F238E27FC236}">
                <a16:creationId xmlns:a16="http://schemas.microsoft.com/office/drawing/2014/main" id="{642D2079-3AF1-453A-B6A5-5F68B5BFBA7C}"/>
              </a:ext>
            </a:extLst>
          </p:cNvPr>
          <p:cNvSpPr/>
          <p:nvPr/>
        </p:nvSpPr>
        <p:spPr>
          <a:xfrm>
            <a:off x="8398276" y="2440855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Mesma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idéia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dos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correspondentes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Collections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43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34118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586078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outro Map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completamente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26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722929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967820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se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está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contida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no Map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70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131305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4028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Set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todas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18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530806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023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Collection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valores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00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94805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29451"/>
            <a:ext cx="3648722" cy="117325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Set de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Entry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representando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/Valor)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61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40900713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53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9493034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DA8B11A-32A0-43E8-82E8-6DC2322B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6137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4BD522C-67D9-4F7F-8387-B023A5D649B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01009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2852</Words>
  <Application>Microsoft Office PowerPoint</Application>
  <PresentationFormat>Widescreen</PresentationFormat>
  <Paragraphs>808</Paragraphs>
  <Slides>123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3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177</cp:revision>
  <dcterms:created xsi:type="dcterms:W3CDTF">2017-03-24T14:48:15Z</dcterms:created>
  <dcterms:modified xsi:type="dcterms:W3CDTF">2022-04-25T16:16:27Z</dcterms:modified>
</cp:coreProperties>
</file>