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4"/>
  </p:notesMasterIdLst>
  <p:sldIdLst>
    <p:sldId id="502" r:id="rId2"/>
    <p:sldId id="435" r:id="rId3"/>
    <p:sldId id="441" r:id="rId4"/>
    <p:sldId id="446" r:id="rId5"/>
    <p:sldId id="442" r:id="rId6"/>
    <p:sldId id="444" r:id="rId7"/>
    <p:sldId id="443" r:id="rId8"/>
    <p:sldId id="445" r:id="rId9"/>
    <p:sldId id="440" r:id="rId10"/>
    <p:sldId id="439" r:id="rId11"/>
    <p:sldId id="436" r:id="rId12"/>
    <p:sldId id="449" r:id="rId13"/>
    <p:sldId id="450" r:id="rId14"/>
    <p:sldId id="451" r:id="rId15"/>
    <p:sldId id="447" r:id="rId16"/>
    <p:sldId id="466" r:id="rId17"/>
    <p:sldId id="469" r:id="rId18"/>
    <p:sldId id="480" r:id="rId19"/>
    <p:sldId id="470" r:id="rId20"/>
    <p:sldId id="477" r:id="rId21"/>
    <p:sldId id="478" r:id="rId22"/>
    <p:sldId id="472" r:id="rId23"/>
    <p:sldId id="479" r:id="rId24"/>
    <p:sldId id="467" r:id="rId25"/>
    <p:sldId id="473" r:id="rId26"/>
    <p:sldId id="481" r:id="rId27"/>
    <p:sldId id="482" r:id="rId28"/>
    <p:sldId id="483" r:id="rId29"/>
    <p:sldId id="484" r:id="rId30"/>
    <p:sldId id="485" r:id="rId31"/>
    <p:sldId id="488" r:id="rId32"/>
    <p:sldId id="489" r:id="rId33"/>
    <p:sldId id="486" r:id="rId34"/>
    <p:sldId id="490" r:id="rId35"/>
    <p:sldId id="465" r:id="rId36"/>
    <p:sldId id="461" r:id="rId37"/>
    <p:sldId id="495" r:id="rId38"/>
    <p:sldId id="497" r:id="rId39"/>
    <p:sldId id="498" r:id="rId40"/>
    <p:sldId id="499" r:id="rId41"/>
    <p:sldId id="487" r:id="rId42"/>
    <p:sldId id="491" r:id="rId43"/>
    <p:sldId id="496" r:id="rId44"/>
    <p:sldId id="453" r:id="rId45"/>
    <p:sldId id="458" r:id="rId46"/>
    <p:sldId id="457" r:id="rId47"/>
    <p:sldId id="459" r:id="rId48"/>
    <p:sldId id="460" r:id="rId49"/>
    <p:sldId id="493" r:id="rId50"/>
    <p:sldId id="462" r:id="rId51"/>
    <p:sldId id="464" r:id="rId52"/>
    <p:sldId id="500" r:id="rId53"/>
    <p:sldId id="475" r:id="rId54"/>
    <p:sldId id="448" r:id="rId55"/>
    <p:sldId id="505" r:id="rId56"/>
    <p:sldId id="438" r:id="rId57"/>
    <p:sldId id="507" r:id="rId58"/>
    <p:sldId id="501" r:id="rId59"/>
    <p:sldId id="509" r:id="rId60"/>
    <p:sldId id="510" r:id="rId61"/>
    <p:sldId id="468" r:id="rId62"/>
    <p:sldId id="503" r:id="rId63"/>
    <p:sldId id="506" r:id="rId64"/>
    <p:sldId id="512" r:id="rId65"/>
    <p:sldId id="515" r:id="rId66"/>
    <p:sldId id="508" r:id="rId67"/>
    <p:sldId id="517" r:id="rId68"/>
    <p:sldId id="518" r:id="rId69"/>
    <p:sldId id="514" r:id="rId70"/>
    <p:sldId id="519" r:id="rId71"/>
    <p:sldId id="516" r:id="rId72"/>
    <p:sldId id="521" r:id="rId73"/>
    <p:sldId id="522" r:id="rId74"/>
    <p:sldId id="523" r:id="rId75"/>
    <p:sldId id="520" r:id="rId76"/>
    <p:sldId id="504" r:id="rId77"/>
    <p:sldId id="528" r:id="rId78"/>
    <p:sldId id="526" r:id="rId79"/>
    <p:sldId id="529" r:id="rId80"/>
    <p:sldId id="527" r:id="rId81"/>
    <p:sldId id="524" r:id="rId82"/>
    <p:sldId id="532" r:id="rId83"/>
    <p:sldId id="533" r:id="rId84"/>
    <p:sldId id="525" r:id="rId85"/>
    <p:sldId id="536" r:id="rId86"/>
    <p:sldId id="537" r:id="rId87"/>
    <p:sldId id="546" r:id="rId88"/>
    <p:sldId id="547" r:id="rId89"/>
    <p:sldId id="548" r:id="rId90"/>
    <p:sldId id="549" r:id="rId91"/>
    <p:sldId id="550" r:id="rId92"/>
    <p:sldId id="551" r:id="rId93"/>
    <p:sldId id="552" r:id="rId94"/>
    <p:sldId id="553" r:id="rId95"/>
    <p:sldId id="554" r:id="rId96"/>
    <p:sldId id="542" r:id="rId97"/>
    <p:sldId id="535" r:id="rId98"/>
    <p:sldId id="538" r:id="rId99"/>
    <p:sldId id="539" r:id="rId100"/>
    <p:sldId id="540" r:id="rId101"/>
    <p:sldId id="541" r:id="rId102"/>
    <p:sldId id="543" r:id="rId103"/>
    <p:sldId id="544" r:id="rId104"/>
    <p:sldId id="530" r:id="rId105"/>
    <p:sldId id="555" r:id="rId106"/>
    <p:sldId id="556" r:id="rId107"/>
    <p:sldId id="557" r:id="rId108"/>
    <p:sldId id="559" r:id="rId109"/>
    <p:sldId id="511" r:id="rId110"/>
    <p:sldId id="545" r:id="rId111"/>
    <p:sldId id="561" r:id="rId112"/>
    <p:sldId id="562" r:id="rId113"/>
    <p:sldId id="563" r:id="rId114"/>
    <p:sldId id="564" r:id="rId115"/>
    <p:sldId id="565" r:id="rId116"/>
    <p:sldId id="566" r:id="rId117"/>
    <p:sldId id="568" r:id="rId118"/>
    <p:sldId id="571" r:id="rId119"/>
    <p:sldId id="567" r:id="rId120"/>
    <p:sldId id="569" r:id="rId121"/>
    <p:sldId id="570" r:id="rId122"/>
    <p:sldId id="262" r:id="rId123"/>
    <p:sldId id="437" r:id="rId124"/>
    <p:sldId id="558" r:id="rId125"/>
    <p:sldId id="513" r:id="rId126"/>
    <p:sldId id="560" r:id="rId127"/>
    <p:sldId id="426" r:id="rId128"/>
    <p:sldId id="474" r:id="rId129"/>
    <p:sldId id="476" r:id="rId130"/>
    <p:sldId id="534" r:id="rId131"/>
    <p:sldId id="306" r:id="rId132"/>
    <p:sldId id="418" r:id="rId1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3399"/>
    <a:srgbClr val="2F5597"/>
    <a:srgbClr val="FFFF00"/>
    <a:srgbClr val="002060"/>
    <a:srgbClr val="4469B2"/>
    <a:srgbClr val="ED7D31"/>
    <a:srgbClr val="D7E5F9"/>
    <a:srgbClr val="7030A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90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101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58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103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41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6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4.sv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6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4.sv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8.svg"/><Relationship Id="rId5" Type="http://schemas.openxmlformats.org/officeDocument/2006/relationships/image" Target="../media/image7.sv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8.svg"/><Relationship Id="rId5" Type="http://schemas.openxmlformats.org/officeDocument/2006/relationships/image" Target="../media/image7.sv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8.svg"/><Relationship Id="rId5" Type="http://schemas.openxmlformats.org/officeDocument/2006/relationships/image" Target="../media/image7.sv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8.svg"/><Relationship Id="rId5" Type="http://schemas.openxmlformats.org/officeDocument/2006/relationships/image" Target="../media/image5.svg"/><Relationship Id="rId10" Type="http://schemas.openxmlformats.org/officeDocument/2006/relationships/image" Target="../media/image37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7" Type="http://schemas.openxmlformats.org/officeDocument/2006/relationships/image" Target="../media/image64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7" Type="http://schemas.openxmlformats.org/officeDocument/2006/relationships/image" Target="../media/image60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0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Inatel Developer Program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6844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Candara" panose="020E0502030303020204" pitchFamily="34" charset="0"/>
              </a:rPr>
              <a:t>IDP Labs</a:t>
            </a:r>
          </a:p>
          <a:p>
            <a:pPr algn="ctr"/>
            <a:r>
              <a:rPr lang="en-US" sz="6000" b="1" i="1" dirty="0">
                <a:solidFill>
                  <a:srgbClr val="003399"/>
                </a:solidFill>
                <a:latin typeface="Candara" panose="020E0502030303020204" pitchFamily="34" charset="0"/>
              </a:rPr>
              <a:t>Java Collections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Autor: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24.04.2022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8256000" y="5399646"/>
            <a:ext cx="3600000" cy="1080000"/>
          </a:xfrm>
          <a:prstGeom prst="roundRect">
            <a:avLst>
              <a:gd name="adj" fmla="val 269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170099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A2630BDB-42EE-4564-8376-6092FE7AB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748174"/>
            <a:ext cx="720000" cy="720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478497" y="748174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São </a:t>
            </a:r>
            <a:r>
              <a:rPr lang="en-US" sz="2400" dirty="0" err="1">
                <a:latin typeface="Candara" panose="020E0502030303020204" pitchFamily="34" charset="0"/>
              </a:rPr>
              <a:t>nativos</a:t>
            </a:r>
            <a:r>
              <a:rPr lang="en-US" sz="2400" dirty="0">
                <a:latin typeface="Candara" panose="020E0502030303020204" pitchFamily="34" charset="0"/>
              </a:rPr>
              <a:t> do Java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19085E-E7D1-4095-8E5C-ADC1B521439C}"/>
              </a:ext>
            </a:extLst>
          </p:cNvPr>
          <p:cNvSpPr/>
          <p:nvPr/>
        </p:nvSpPr>
        <p:spPr>
          <a:xfrm>
            <a:off x="1478497" y="1689140"/>
            <a:ext cx="10440000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Recursos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em</a:t>
            </a:r>
            <a:r>
              <a:rPr lang="en-US" sz="2400" dirty="0">
                <a:latin typeface="Candara" panose="020E0502030303020204" pitchFamily="34" charset="0"/>
              </a:rPr>
              <a:t> tempo-</a:t>
            </a:r>
            <a:r>
              <a:rPr lang="en-US" sz="2400" dirty="0" err="1">
                <a:latin typeface="Candara" panose="020E0502030303020204" pitchFamily="34" charset="0"/>
              </a:rPr>
              <a:t>complicação</a:t>
            </a:r>
            <a:r>
              <a:rPr lang="en-US" sz="2400" dirty="0">
                <a:latin typeface="Candara" panose="020E0502030303020204" pitchFamily="34" charset="0"/>
              </a:rPr>
              <a:t> e tempo-</a:t>
            </a:r>
            <a:r>
              <a:rPr lang="en-US" sz="2400" dirty="0" err="1">
                <a:latin typeface="Candara" panose="020E0502030303020204" pitchFamily="34" charset="0"/>
              </a:rPr>
              <a:t>execução</a:t>
            </a:r>
            <a:r>
              <a:rPr lang="en-US" sz="2400" dirty="0">
                <a:latin typeface="Candara" panose="020E0502030303020204" pitchFamily="34" charset="0"/>
              </a:rPr>
              <a:t> para </a:t>
            </a:r>
            <a:r>
              <a:rPr lang="en-US" sz="2400" dirty="0" err="1">
                <a:latin typeface="Candara" panose="020E0502030303020204" pitchFamily="34" charset="0"/>
              </a:rPr>
              <a:t>desempenho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6ABB15F5-BC78-4757-A482-1DE7D03BA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1689140"/>
            <a:ext cx="720000" cy="7200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3F5A5E-936F-4CB3-B77D-CA99427D63DC}"/>
              </a:ext>
            </a:extLst>
          </p:cNvPr>
          <p:cNvSpPr/>
          <p:nvPr/>
        </p:nvSpPr>
        <p:spPr>
          <a:xfrm>
            <a:off x="1478497" y="362882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São de </a:t>
            </a:r>
            <a:r>
              <a:rPr lang="en-US" sz="2400" dirty="0" err="1">
                <a:latin typeface="Candara" panose="020E0502030303020204" pitchFamily="34" charset="0"/>
              </a:rPr>
              <a:t>tamanho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fixo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21" name="Graphic 20" descr="Thumbs up sign">
            <a:extLst>
              <a:ext uri="{FF2B5EF4-FFF2-40B4-BE49-F238E27FC236}">
                <a16:creationId xmlns:a16="http://schemas.microsoft.com/office/drawing/2014/main" id="{46239D7B-EF70-4489-B02D-47E58BCF7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3628828"/>
            <a:ext cx="720000" cy="720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91DC10-EFEA-481E-A9FF-AB45FB2A686A}"/>
              </a:ext>
            </a:extLst>
          </p:cNvPr>
          <p:cNvSpPr/>
          <p:nvPr/>
        </p:nvSpPr>
        <p:spPr>
          <a:xfrm>
            <a:off x="1478497" y="455645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Não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possuem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regras</a:t>
            </a:r>
            <a:r>
              <a:rPr lang="en-US" sz="2400" dirty="0">
                <a:latin typeface="Candara" panose="020E0502030303020204" pitchFamily="34" charset="0"/>
              </a:rPr>
              <a:t> para </a:t>
            </a:r>
            <a:r>
              <a:rPr lang="en-US" sz="2400" dirty="0" err="1">
                <a:latin typeface="Candara" panose="020E0502030303020204" pitchFamily="34" charset="0"/>
              </a:rPr>
              <a:t>inserção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ou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remoção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23" name="Graphic 22" descr="Thumbs up sign">
            <a:extLst>
              <a:ext uri="{FF2B5EF4-FFF2-40B4-BE49-F238E27FC236}">
                <a16:creationId xmlns:a16="http://schemas.microsoft.com/office/drawing/2014/main" id="{AC7D4AAE-8CDC-481D-9816-A7D42231D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4556458"/>
            <a:ext cx="720000" cy="7200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FB7A28-D167-452E-9763-47AB93DA517A}"/>
              </a:ext>
            </a:extLst>
          </p:cNvPr>
          <p:cNvSpPr/>
          <p:nvPr/>
        </p:nvSpPr>
        <p:spPr>
          <a:xfrm>
            <a:off x="1478497" y="5484088"/>
            <a:ext cx="10440000" cy="720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Candara" panose="020E0502030303020204" pitchFamily="34" charset="0"/>
              </a:rPr>
              <a:t>Não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há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estrutura</a:t>
            </a:r>
            <a:r>
              <a:rPr lang="en-US" sz="2400" dirty="0">
                <a:latin typeface="Candara" panose="020E0502030303020204" pitchFamily="34" charset="0"/>
              </a:rPr>
              <a:t> dados </a:t>
            </a:r>
            <a:r>
              <a:rPr lang="en-US" sz="2400" dirty="0" err="1">
                <a:latin typeface="Candara" panose="020E0502030303020204" pitchFamily="34" charset="0"/>
              </a:rPr>
              <a:t>mais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complexa</a:t>
            </a:r>
            <a:r>
              <a:rPr lang="en-US" sz="2400" dirty="0">
                <a:latin typeface="Candara" panose="020E0502030303020204" pitchFamily="34" charset="0"/>
              </a:rPr>
              <a:t>, </a:t>
            </a:r>
            <a:r>
              <a:rPr lang="en-US" sz="2400" dirty="0" err="1">
                <a:latin typeface="Candara" panose="020E0502030303020204" pitchFamily="34" charset="0"/>
              </a:rPr>
              <a:t>como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</a:rPr>
              <a:t>mapas</a:t>
            </a:r>
            <a:r>
              <a:rPr lang="en-US" sz="2400" dirty="0">
                <a:latin typeface="Candara" panose="020E0502030303020204" pitchFamily="34" charset="0"/>
              </a:rPr>
              <a:t> de </a:t>
            </a:r>
            <a:r>
              <a:rPr lang="en-US" sz="2400" dirty="0" err="1">
                <a:latin typeface="Candara" panose="020E0502030303020204" pitchFamily="34" charset="0"/>
              </a:rPr>
              <a:t>chave</a:t>
            </a:r>
            <a:r>
              <a:rPr lang="en-US" sz="2400" dirty="0">
                <a:latin typeface="Candara" panose="020E0502030303020204" pitchFamily="34" charset="0"/>
              </a:rPr>
              <a:t>-valor</a:t>
            </a:r>
          </a:p>
        </p:txBody>
      </p:sp>
      <p:pic>
        <p:nvPicPr>
          <p:cNvPr id="25" name="Graphic 24" descr="Thumbs up sign">
            <a:extLst>
              <a:ext uri="{FF2B5EF4-FFF2-40B4-BE49-F238E27FC236}">
                <a16:creationId xmlns:a16="http://schemas.microsoft.com/office/drawing/2014/main" id="{77369D6A-20FF-4437-BE13-7CDB05418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548408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6108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COELHO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42BDC2D-2C3B-437B-A782-29240AAFE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8740"/>
              </p:ext>
            </p:extLst>
          </p:nvPr>
        </p:nvGraphicFramePr>
        <p:xfrm>
          <a:off x="4872637" y="38294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23" name="Graphic 22" descr="Turtle">
            <a:extLst>
              <a:ext uri="{FF2B5EF4-FFF2-40B4-BE49-F238E27FC236}">
                <a16:creationId xmlns:a16="http://schemas.microsoft.com/office/drawing/2014/main" id="{69870DBD-3045-4269-856B-7E2ABCF5B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4389" y="3844778"/>
            <a:ext cx="540000" cy="54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988EA99-31AF-434A-A586-E69C9A170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58357"/>
              </p:ext>
            </p:extLst>
          </p:nvPr>
        </p:nvGraphicFramePr>
        <p:xfrm>
          <a:off x="4581153" y="46502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38" name="Graphic 37" descr="Rabbit">
            <a:extLst>
              <a:ext uri="{FF2B5EF4-FFF2-40B4-BE49-F238E27FC236}">
                <a16:creationId xmlns:a16="http://schemas.microsoft.com/office/drawing/2014/main" id="{EE7C3B54-8696-4BC4-BD5B-AD1D17717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7339" y="4650282"/>
            <a:ext cx="540000" cy="540000"/>
          </a:xfrm>
          <a:prstGeom prst="rect">
            <a:avLst/>
          </a:prstGeom>
        </p:spPr>
      </p:pic>
      <p:sp>
        <p:nvSpPr>
          <p:cNvPr id="39" name="Título 2">
            <a:extLst>
              <a:ext uri="{FF2B5EF4-FFF2-40B4-BE49-F238E27FC236}">
                <a16:creationId xmlns:a16="http://schemas.microsoft.com/office/drawing/2014/main" id="{6DFF771F-D939-4907-BAA1-3020CEA2ADBC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34935995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COELHO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GATO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63FDC53A-C719-4B18-AB01-57E8E478E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8779" y="2207112"/>
            <a:ext cx="540000" cy="540000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8D2D3B-63DA-4D29-A47F-08233C7D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78725"/>
              </p:ext>
            </p:extLst>
          </p:nvPr>
        </p:nvGraphicFramePr>
        <p:xfrm>
          <a:off x="4872637" y="38294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38" name="Graphic 37" descr="Turtle">
            <a:extLst>
              <a:ext uri="{FF2B5EF4-FFF2-40B4-BE49-F238E27FC236}">
                <a16:creationId xmlns:a16="http://schemas.microsoft.com/office/drawing/2014/main" id="{26AFE9EA-D507-4D9D-AF2C-F3DDBBAA1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4389" y="3844778"/>
            <a:ext cx="540000" cy="540000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5A061AB-0CFD-4501-ABBB-C8FD2E460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342328"/>
              </p:ext>
            </p:extLst>
          </p:nvPr>
        </p:nvGraphicFramePr>
        <p:xfrm>
          <a:off x="7757990" y="4349690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4" name="Graphic 43" descr="Cat">
            <a:extLst>
              <a:ext uri="{FF2B5EF4-FFF2-40B4-BE49-F238E27FC236}">
                <a16:creationId xmlns:a16="http://schemas.microsoft.com/office/drawing/2014/main" id="{F4FB4A1D-8BED-4072-A6C3-EED6EEAFD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8309" y="4374435"/>
            <a:ext cx="540000" cy="540000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2400F0D-8398-4C23-BDD0-0EFD328EE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03501"/>
              </p:ext>
            </p:extLst>
          </p:nvPr>
        </p:nvGraphicFramePr>
        <p:xfrm>
          <a:off x="4581153" y="46502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6" name="Graphic 45" descr="Rabbit">
            <a:extLst>
              <a:ext uri="{FF2B5EF4-FFF2-40B4-BE49-F238E27FC236}">
                <a16:creationId xmlns:a16="http://schemas.microsoft.com/office/drawing/2014/main" id="{A3955D8F-393F-4E2D-8D40-5FF7981DE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7339" y="4650282"/>
            <a:ext cx="540000" cy="540000"/>
          </a:xfrm>
          <a:prstGeom prst="rect">
            <a:avLst/>
          </a:prstGeom>
        </p:spPr>
      </p:pic>
      <p:sp>
        <p:nvSpPr>
          <p:cNvPr id="47" name="Double Wave 9">
            <a:extLst>
              <a:ext uri="{FF2B5EF4-FFF2-40B4-BE49-F238E27FC236}">
                <a16:creationId xmlns:a16="http://schemas.microsoft.com/office/drawing/2014/main" id="{69539E7F-DC2A-4C62-9F58-548BA63E4016}"/>
              </a:ext>
            </a:extLst>
          </p:cNvPr>
          <p:cNvSpPr/>
          <p:nvPr/>
        </p:nvSpPr>
        <p:spPr>
          <a:xfrm>
            <a:off x="7753129" y="2758924"/>
            <a:ext cx="4278317" cy="1127659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O </a:t>
            </a:r>
            <a:r>
              <a:rPr lang="en-US" sz="2000" b="1" i="1" dirty="0">
                <a:latin typeface="Candara" panose="020E0502030303020204" pitchFamily="34" charset="0"/>
              </a:rPr>
              <a:t>HashMap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tem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uma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organização</a:t>
            </a:r>
            <a:r>
              <a:rPr lang="en-US" sz="2000" i="1" dirty="0">
                <a:latin typeface="Candara" panose="020E0502030303020204" pitchFamily="34" charset="0"/>
              </a:rPr>
              <a:t> “</a:t>
            </a:r>
            <a:r>
              <a:rPr lang="en-US" sz="2000" i="1" dirty="0" err="1">
                <a:latin typeface="Candara" panose="020E0502030303020204" pitchFamily="34" charset="0"/>
              </a:rPr>
              <a:t>caótica</a:t>
            </a:r>
            <a:r>
              <a:rPr lang="en-US" sz="2000" i="1" dirty="0">
                <a:latin typeface="Candara" panose="020E0502030303020204" pitchFamily="34" charset="0"/>
              </a:rPr>
              <a:t>” </a:t>
            </a:r>
            <a:r>
              <a:rPr lang="en-US" sz="2000" i="1" dirty="0" err="1">
                <a:latin typeface="Candara" panose="020E0502030303020204" pitchFamily="34" charset="0"/>
              </a:rPr>
              <a:t>internamente</a:t>
            </a:r>
            <a:endParaRPr lang="en-US" sz="2000" b="1" i="1" u="sng" dirty="0">
              <a:latin typeface="Candara" panose="020E0502030303020204" pitchFamily="34" charset="0"/>
            </a:endParaRPr>
          </a:p>
        </p:txBody>
      </p:sp>
      <p:sp>
        <p:nvSpPr>
          <p:cNvPr id="48" name="Título 2">
            <a:extLst>
              <a:ext uri="{FF2B5EF4-FFF2-40B4-BE49-F238E27FC236}">
                <a16:creationId xmlns:a16="http://schemas.microsoft.com/office/drawing/2014/main" id="{68B25B02-0E6E-4F46-AE47-9F508951EFC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29525141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571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800" dirty="0">
                <a:solidFill>
                  <a:srgbClr val="2F5597"/>
                </a:solidFill>
                <a:latin typeface="Consolas" panose="020B0609020204030204" pitchFamily="49" charset="0"/>
              </a:rPr>
              <a:t>&lt;&lt;classe&gt;&gt;</a:t>
            </a:r>
          </a:p>
          <a:p>
            <a:pPr algn="ctr"/>
            <a:r>
              <a:rPr lang="pt-PT" sz="4400" b="1" dirty="0">
                <a:solidFill>
                  <a:srgbClr val="2F5597"/>
                </a:solidFill>
                <a:latin typeface="Consolas" panose="020B0609020204030204" pitchFamily="49" charset="0"/>
              </a:rPr>
              <a:t>TreeMap</a:t>
            </a:r>
          </a:p>
        </p:txBody>
      </p:sp>
    </p:spTree>
    <p:extLst>
      <p:ext uri="{BB962C8B-B14F-4D97-AF65-F5344CB8AC3E}">
        <p14:creationId xmlns:p14="http://schemas.microsoft.com/office/powerpoint/2010/main" val="150927397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b="1" u="sng" dirty="0">
                <a:solidFill>
                  <a:schemeClr val="accent5"/>
                </a:solidFill>
                <a:latin typeface="Consolas" panose="020B0609020204030204" pitchFamily="49" charset="0"/>
              </a:rPr>
              <a:t>TreeMap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COELHO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GATO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     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TreeMap</a:t>
            </a:r>
          </a:p>
        </p:txBody>
      </p: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63FDC53A-C719-4B18-AB01-57E8E478E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8779" y="2207112"/>
            <a:ext cx="540000" cy="540000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8D2D3B-63DA-4D29-A47F-08233C7D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68026"/>
              </p:ext>
            </p:extLst>
          </p:nvPr>
        </p:nvGraphicFramePr>
        <p:xfrm>
          <a:off x="6336141" y="3780821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38" name="Graphic 37" descr="Turtle">
            <a:extLst>
              <a:ext uri="{FF2B5EF4-FFF2-40B4-BE49-F238E27FC236}">
                <a16:creationId xmlns:a16="http://schemas.microsoft.com/office/drawing/2014/main" id="{26AFE9EA-D507-4D9D-AF2C-F3DDBBAA1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7893" y="3796117"/>
            <a:ext cx="540000" cy="540000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5A061AB-0CFD-4501-ABBB-C8FD2E460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0791"/>
              </p:ext>
            </p:extLst>
          </p:nvPr>
        </p:nvGraphicFramePr>
        <p:xfrm>
          <a:off x="7695846" y="4914435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4" name="Graphic 43" descr="Cat">
            <a:extLst>
              <a:ext uri="{FF2B5EF4-FFF2-40B4-BE49-F238E27FC236}">
                <a16:creationId xmlns:a16="http://schemas.microsoft.com/office/drawing/2014/main" id="{F4FB4A1D-8BED-4072-A6C3-EED6EEAFD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26165" y="4939180"/>
            <a:ext cx="540000" cy="540000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2400F0D-8398-4C23-BDD0-0EFD328EE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47206"/>
              </p:ext>
            </p:extLst>
          </p:nvPr>
        </p:nvGraphicFramePr>
        <p:xfrm>
          <a:off x="5036693" y="4914435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46" name="Graphic 45" descr="Rabbit">
            <a:extLst>
              <a:ext uri="{FF2B5EF4-FFF2-40B4-BE49-F238E27FC236}">
                <a16:creationId xmlns:a16="http://schemas.microsoft.com/office/drawing/2014/main" id="{A3955D8F-393F-4E2D-8D40-5FF7981DE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2879" y="4914435"/>
            <a:ext cx="540000" cy="540000"/>
          </a:xfrm>
          <a:prstGeom prst="rect">
            <a:avLst/>
          </a:prstGeom>
        </p:spPr>
      </p:pic>
      <p:sp>
        <p:nvSpPr>
          <p:cNvPr id="47" name="Double Wave 9">
            <a:extLst>
              <a:ext uri="{FF2B5EF4-FFF2-40B4-BE49-F238E27FC236}">
                <a16:creationId xmlns:a16="http://schemas.microsoft.com/office/drawing/2014/main" id="{69539E7F-DC2A-4C62-9F58-548BA63E4016}"/>
              </a:ext>
            </a:extLst>
          </p:cNvPr>
          <p:cNvSpPr/>
          <p:nvPr/>
        </p:nvSpPr>
        <p:spPr>
          <a:xfrm>
            <a:off x="7554898" y="2470700"/>
            <a:ext cx="4512454" cy="1127659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err="1">
                <a:latin typeface="Candara" panose="020E0502030303020204" pitchFamily="34" charset="0"/>
              </a:rPr>
              <a:t>TreeMap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organiza</a:t>
            </a:r>
            <a:r>
              <a:rPr lang="en-US" sz="2000" i="1" dirty="0">
                <a:latin typeface="Candara" panose="020E0502030303020204" pitchFamily="34" charset="0"/>
              </a:rPr>
              <a:t>-se </a:t>
            </a:r>
            <a:r>
              <a:rPr lang="en-US" sz="2000" i="1" dirty="0" err="1">
                <a:latin typeface="Candara" panose="020E0502030303020204" pitchFamily="34" charset="0"/>
              </a:rPr>
              <a:t>como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uma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árvore</a:t>
            </a:r>
            <a:endParaRPr lang="en-US" sz="2000" b="1" i="1" u="sng" dirty="0">
              <a:latin typeface="Candara" panose="020E0502030303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1B7226-086B-490E-BD93-49B7FCA12FF1}"/>
              </a:ext>
            </a:extLst>
          </p:cNvPr>
          <p:cNvCxnSpPr>
            <a:cxnSpLocks/>
            <a:stCxn id="45" idx="0"/>
            <a:endCxn id="27" idx="2"/>
          </p:cNvCxnSpPr>
          <p:nvPr/>
        </p:nvCxnSpPr>
        <p:spPr>
          <a:xfrm flipV="1">
            <a:off x="6178130" y="4351413"/>
            <a:ext cx="1299448" cy="5630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EA64E2-383E-4221-B6D3-F01C13B9F6E7}"/>
              </a:ext>
            </a:extLst>
          </p:cNvPr>
          <p:cNvCxnSpPr>
            <a:cxnSpLocks/>
            <a:stCxn id="41" idx="0"/>
            <a:endCxn id="27" idx="2"/>
          </p:cNvCxnSpPr>
          <p:nvPr/>
        </p:nvCxnSpPr>
        <p:spPr>
          <a:xfrm flipH="1" flipV="1">
            <a:off x="7477578" y="4351413"/>
            <a:ext cx="1359705" cy="56302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7518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SobreMap_1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o respectivo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1F519-12C8-49B8-8556-CCE87F7E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23" y="1297049"/>
            <a:ext cx="8280000" cy="51356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7287989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&gt;Entendendo </a:t>
            </a:r>
            <a:r>
              <a:rPr lang="pt-BR" u="sng" dirty="0">
                <a:solidFill>
                  <a:schemeClr val="accent5"/>
                </a:solidFill>
                <a:latin typeface="Consolas" panose="020B0609020204030204" pitchFamily="49" charset="0"/>
              </a:rPr>
              <a:t>keySet()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ABA57-5246-474D-B655-3D81309EC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2" y="1297049"/>
            <a:ext cx="9000000" cy="1179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44702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&gt;Entendendo </a:t>
            </a:r>
            <a:r>
              <a:rPr lang="pt-BR" u="sng" dirty="0">
                <a:solidFill>
                  <a:schemeClr val="accent5"/>
                </a:solidFill>
                <a:latin typeface="Consolas" panose="020B0609020204030204" pitchFamily="49" charset="0"/>
              </a:rPr>
              <a:t>values()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4A358A-9F3A-45DF-8299-543F5498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8" y="1363560"/>
            <a:ext cx="9000000" cy="1094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476767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&gt;Entendendo </a:t>
            </a:r>
            <a:r>
              <a:rPr lang="pt-BR" u="sng" dirty="0">
                <a:solidFill>
                  <a:schemeClr val="accent5"/>
                </a:solidFill>
                <a:latin typeface="Consolas" panose="020B0609020204030204" pitchFamily="49" charset="0"/>
              </a:rPr>
              <a:t>entrySet()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9FDDEB-264F-4D1C-BC7C-6221B604E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06" y="1393766"/>
            <a:ext cx="9000000" cy="2169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61036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571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6000" dirty="0">
                <a:solidFill>
                  <a:srgbClr val="2F5597"/>
                </a:solidFill>
                <a:latin typeface="Consolas" panose="020B0609020204030204" pitchFamily="49" charset="0"/>
              </a:rPr>
              <a:t>Map e Streams</a:t>
            </a:r>
            <a:endParaRPr lang="pt-PT" sz="8800" b="1" dirty="0">
              <a:solidFill>
                <a:srgbClr val="2F559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00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Simulando um banco de dados de Animais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&gt;Usando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Map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Streams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podemos simular um banco de dados de Animais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AC8386-FBE4-4F3C-83FB-B0EF7493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1422340"/>
            <a:ext cx="10202699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6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&gt;Abrir Eclipse e configurar o workspace (vide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Lab Eclipse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 um projeto Java: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lab-java-collections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 pacote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br.inatel.idplabs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&gt;Criar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</a:t>
            </a:r>
          </a:p>
          <a:p>
            <a:pPr marL="0" indent="0">
              <a:buNone/>
            </a:pP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(*) Dica: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use atalhos do Eclipse para gerar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o construtor e getters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89E09-D9D7-4BA4-89EB-C4949EBA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230" y="1699887"/>
            <a:ext cx="4680000" cy="46474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62935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1)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&gt;gerar outro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construtor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que recebe apenas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&gt;gerar os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setters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para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id 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e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 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E5A7B-6481-438F-ACB5-0CD7C30F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72" y="2363211"/>
            <a:ext cx="3960000" cy="3886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24870-0606-4E3B-864E-FA9BD1B39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68" y="2363211"/>
            <a:ext cx="3960000" cy="26030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AE4084-4EEE-467E-93D5-924C1506E2D5}"/>
              </a:ext>
            </a:extLst>
          </p:cNvPr>
          <p:cNvSpPr/>
          <p:nvPr/>
        </p:nvSpPr>
        <p:spPr>
          <a:xfrm>
            <a:off x="9479417" y="2280752"/>
            <a:ext cx="2352583" cy="12828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Dica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atalho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do Eclipse: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Ctrl + 3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gcuf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constructor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ggas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setters</a:t>
            </a:r>
          </a:p>
        </p:txBody>
      </p:sp>
    </p:spTree>
    <p:extLst>
      <p:ext uri="{BB962C8B-B14F-4D97-AF65-F5344CB8AC3E}">
        <p14:creationId xmlns:p14="http://schemas.microsoft.com/office/powerpoint/2010/main" val="1266304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2)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AnimalDatabaseByMap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atributo privado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mapa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do tipo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Map&lt;Long, Animal&gt;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A53104-7E7B-46CE-AE1D-89B476458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6" y="1848375"/>
            <a:ext cx="9000000" cy="1715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6595496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3)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Animal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insert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(Animal novoAnimal)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&gt;Definir a implementação do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gerarPK(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gerar números long únicos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B162AE-CB7B-47DD-A22F-D6A1417E6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14" y="1297049"/>
            <a:ext cx="7200000" cy="2951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147963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4)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void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update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(Animal animal)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92FAF-E933-404B-B613-BD9F902F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97" y="1463830"/>
            <a:ext cx="9000000" cy="20343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670750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5)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List&lt;Animal&gt; listAll()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EA49EA-4796-4AD9-A0CB-647FC1953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90" y="1649834"/>
            <a:ext cx="9000000" cy="2581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9344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6)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Animal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findById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(Long id)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589DBB-6DA0-43A8-9DD7-5B4CC911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90" y="1592009"/>
            <a:ext cx="9000000" cy="2264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3115969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7)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o metódo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public boolean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delete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(Long id)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0A18D-42F3-40A8-87BB-36A0E43B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12" y="1518124"/>
            <a:ext cx="9000000" cy="4090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5769317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(DESAFIO)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*DESAFIO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metódo </a:t>
            </a:r>
            <a:r>
              <a:rPr lang="pt-B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public List&lt;Animal&gt; </a:t>
            </a:r>
            <a:r>
              <a:rPr lang="pt-BR" sz="2400" u="sng" dirty="0">
                <a:solidFill>
                  <a:schemeClr val="accent2"/>
                </a:solidFill>
                <a:latin typeface="Consolas" panose="020B0609020204030204" pitchFamily="49" charset="0"/>
              </a:rPr>
              <a:t>findByNome</a:t>
            </a:r>
            <a:r>
              <a:rPr lang="pt-B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(String fragNome)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&gt;Busca por lista de animais usando fragmentos do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em qualquer posição e ignorando caixa e espaços vazios: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&gt;Exemplo: “  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tArU 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” irá retornar Tar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taru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ga</a:t>
            </a:r>
          </a:p>
        </p:txBody>
      </p:sp>
    </p:spTree>
    <p:extLst>
      <p:ext uri="{BB962C8B-B14F-4D97-AF65-F5344CB8AC3E}">
        <p14:creationId xmlns:p14="http://schemas.microsoft.com/office/powerpoint/2010/main" val="337724996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(DESAFIO)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*SOLUÇÃO DO DESAFIO: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&gt;Declarar metódo </a:t>
            </a:r>
            <a:r>
              <a:rPr lang="pt-B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public List&lt;Animal&gt; </a:t>
            </a:r>
            <a:r>
              <a:rPr lang="pt-BR" sz="2400" u="sng" dirty="0">
                <a:solidFill>
                  <a:schemeClr val="accent2"/>
                </a:solidFill>
                <a:latin typeface="Consolas" panose="020B0609020204030204" pitchFamily="49" charset="0"/>
              </a:rPr>
              <a:t>findByNome</a:t>
            </a:r>
            <a:r>
              <a:rPr lang="pt-B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(String fragNome)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&gt;Busca por lista de animais usando fragmentos do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em qualquer posição e ignorando caixa e espaços vazios: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&gt;Exemplo: “   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tArU 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” irá retornar  Tar</a:t>
            </a:r>
            <a:r>
              <a:rPr lang="pt-BR" sz="24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taru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ga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AF3A10-6956-469E-A975-AD4D234BD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78" y="3563577"/>
            <a:ext cx="10800000" cy="21124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B95E47-0974-4931-8101-5E700986D3B1}"/>
              </a:ext>
            </a:extLst>
          </p:cNvPr>
          <p:cNvSpPr/>
          <p:nvPr/>
        </p:nvSpPr>
        <p:spPr>
          <a:xfrm>
            <a:off x="639192" y="1695635"/>
            <a:ext cx="11274641" cy="4172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9576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(parte final)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classe JUnit 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AnimalDatabaseByMapTest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único método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test()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*Instanciar a classe a ser testada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*Inserir 5 animais (usar o construtor que recebe o nome)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*Listar todos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*Buscar um animal com ID existente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*Buscar um animal com ID inexistente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*Atualizar 1 animal com outro nome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*Remover 1 animal com ID existente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*Remover 1 animal com ID inexistente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*DESAFIO: buscar um animais com fragmento de seu nomes.</a:t>
            </a:r>
          </a:p>
        </p:txBody>
      </p:sp>
    </p:spTree>
    <p:extLst>
      <p:ext uri="{BB962C8B-B14F-4D97-AF65-F5344CB8AC3E}">
        <p14:creationId xmlns:p14="http://schemas.microsoft.com/office/powerpoint/2010/main" val="64861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mesmo pacote, 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SobreArrays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método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&gt;Execute para ver o resultado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3F606C-9E91-44DD-BEA8-FA23A7435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70" y="1343943"/>
            <a:ext cx="7200000" cy="3213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224209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</a:t>
            </a:r>
            <a:r>
              <a:rPr lang="pt-BR" sz="2400" dirty="0">
                <a:solidFill>
                  <a:srgbClr val="FFFF00"/>
                </a:solidFill>
                <a:latin typeface="Candara" panose="020E0502030303020204" pitchFamily="34" charset="0"/>
              </a:rPr>
              <a:t>Solução sugerida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8A1D65-1328-45F4-A239-2700A9045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26" y="791143"/>
            <a:ext cx="4010889" cy="57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10118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Simulando um banco de dados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</a:t>
            </a:r>
            <a:r>
              <a:rPr lang="pt-BR" sz="2400" dirty="0">
                <a:solidFill>
                  <a:srgbClr val="FFFF00"/>
                </a:solidFill>
                <a:latin typeface="Candara" panose="020E0502030303020204" pitchFamily="34" charset="0"/>
              </a:rPr>
              <a:t>Opcional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*Opcional: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&gt;Em 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AnimalDatabaseByMap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mudar a implementação para </a:t>
            </a:r>
            <a:r>
              <a:rPr lang="pt-BR" b="1" dirty="0">
                <a:solidFill>
                  <a:srgbClr val="7030A0"/>
                </a:solidFill>
                <a:latin typeface="Consolas" panose="020B0609020204030204" pitchFamily="49" charset="0"/>
              </a:rPr>
              <a:t>TreeMap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&gt;Quais mudanças acontecem?</a:t>
            </a:r>
          </a:p>
        </p:txBody>
      </p:sp>
    </p:spTree>
    <p:extLst>
      <p:ext uri="{BB962C8B-B14F-4D97-AF65-F5344CB8AC3E}">
        <p14:creationId xmlns:p14="http://schemas.microsoft.com/office/powerpoint/2010/main" val="246869910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4 Thank You Kids Illustrations &amp; Clip Art - iStock">
            <a:extLst>
              <a:ext uri="{FF2B5EF4-FFF2-40B4-BE49-F238E27FC236}">
                <a16:creationId xmlns:a16="http://schemas.microsoft.com/office/drawing/2014/main" id="{74C166AC-8CA8-4F6B-9D92-2A77679F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562100"/>
            <a:ext cx="6182449" cy="396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solidFill>
            <a:srgbClr val="002060"/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70FDEA96-9AEC-493E-92EA-C01AE6A84B29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18754863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&gt;...</a:t>
            </a:r>
          </a:p>
        </p:txBody>
      </p:sp>
    </p:spTree>
    <p:extLst>
      <p:ext uri="{BB962C8B-B14F-4D97-AF65-F5344CB8AC3E}">
        <p14:creationId xmlns:p14="http://schemas.microsoft.com/office/powerpoint/2010/main" val="160516959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2970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&gt;...</a:t>
            </a:r>
          </a:p>
        </p:txBody>
      </p:sp>
    </p:spTree>
    <p:extLst>
      <p:ext uri="{BB962C8B-B14F-4D97-AF65-F5344CB8AC3E}">
        <p14:creationId xmlns:p14="http://schemas.microsoft.com/office/powerpoint/2010/main" val="207659358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titulo</a:t>
            </a:r>
          </a:p>
        </p:txBody>
      </p:sp>
      <p:sp>
        <p:nvSpPr>
          <p:cNvPr id="2" name="Círculo Parcial 1">
            <a:extLst>
              <a:ext uri="{FF2B5EF4-FFF2-40B4-BE49-F238E27FC236}">
                <a16:creationId xmlns:a16="http://schemas.microsoft.com/office/drawing/2014/main" id="{9932976D-9210-4FBD-9D24-15F1260561A5}"/>
              </a:ext>
            </a:extLst>
          </p:cNvPr>
          <p:cNvSpPr/>
          <p:nvPr/>
        </p:nvSpPr>
        <p:spPr>
          <a:xfrm>
            <a:off x="2192784" y="1740023"/>
            <a:ext cx="7279690" cy="3124940"/>
          </a:xfrm>
          <a:prstGeom prst="pie">
            <a:avLst>
              <a:gd name="adj1" fmla="val 5406251"/>
              <a:gd name="adj2" fmla="val 162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" name="Círculo Parcial 3">
            <a:extLst>
              <a:ext uri="{FF2B5EF4-FFF2-40B4-BE49-F238E27FC236}">
                <a16:creationId xmlns:a16="http://schemas.microsoft.com/office/drawing/2014/main" id="{2AF6ADCB-9FBA-4B40-8405-86C14A66664E}"/>
              </a:ext>
            </a:extLst>
          </p:cNvPr>
          <p:cNvSpPr/>
          <p:nvPr/>
        </p:nvSpPr>
        <p:spPr>
          <a:xfrm flipH="1">
            <a:off x="2456155" y="1740023"/>
            <a:ext cx="7279690" cy="3124940"/>
          </a:xfrm>
          <a:prstGeom prst="pie">
            <a:avLst>
              <a:gd name="adj1" fmla="val 5406251"/>
              <a:gd name="adj2" fmla="val 1620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F66053-1A2B-444B-9C31-202E8CF9E44D}"/>
              </a:ext>
            </a:extLst>
          </p:cNvPr>
          <p:cNvSpPr/>
          <p:nvPr/>
        </p:nvSpPr>
        <p:spPr>
          <a:xfrm>
            <a:off x="6096000" y="1740023"/>
            <a:ext cx="3639845" cy="3124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Candara" panose="020E0502030303020204" pitchFamily="34" charset="0"/>
              </a:rPr>
              <a:t>...</a:t>
            </a:r>
            <a:endParaRPr lang="pt-PT" sz="3200" dirty="0">
              <a:latin typeface="Candara" panose="020E0502030303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2B2AEC7-E3F4-4379-B5FC-A198B098C3EC}"/>
              </a:ext>
            </a:extLst>
          </p:cNvPr>
          <p:cNvSpPr/>
          <p:nvPr/>
        </p:nvSpPr>
        <p:spPr>
          <a:xfrm>
            <a:off x="2192784" y="1740023"/>
            <a:ext cx="3639845" cy="3124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Candara" panose="020E0502030303020204" pitchFamily="34" charset="0"/>
              </a:rPr>
              <a:t>...</a:t>
            </a:r>
            <a:endParaRPr lang="pt-PT" sz="3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2494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&gt;...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320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A2630BDB-42EE-4564-8376-6092FE7AB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748174"/>
            <a:ext cx="720000" cy="720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363084" y="748174"/>
            <a:ext cx="10548000" cy="720000"/>
          </a:xfrm>
          <a:prstGeom prst="roundRect">
            <a:avLst>
              <a:gd name="adj" fmla="val 2036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…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19085E-E7D1-4095-8E5C-ADC1B521439C}"/>
              </a:ext>
            </a:extLst>
          </p:cNvPr>
          <p:cNvSpPr/>
          <p:nvPr/>
        </p:nvSpPr>
        <p:spPr>
          <a:xfrm>
            <a:off x="1363084" y="1689140"/>
            <a:ext cx="10548000" cy="720000"/>
          </a:xfrm>
          <a:prstGeom prst="roundRect">
            <a:avLst>
              <a:gd name="adj" fmla="val 2036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…</a:t>
            </a:r>
          </a:p>
        </p:txBody>
      </p:sp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6ABB15F5-BC78-4757-A482-1DE7D03BA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1689140"/>
            <a:ext cx="720000" cy="7200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3F5A5E-936F-4CB3-B77D-CA99427D63DC}"/>
              </a:ext>
            </a:extLst>
          </p:cNvPr>
          <p:cNvSpPr/>
          <p:nvPr/>
        </p:nvSpPr>
        <p:spPr>
          <a:xfrm>
            <a:off x="1363084" y="3628828"/>
            <a:ext cx="10548000" cy="720000"/>
          </a:xfrm>
          <a:prstGeom prst="roundRect">
            <a:avLst>
              <a:gd name="adj" fmla="val 203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…</a:t>
            </a:r>
          </a:p>
        </p:txBody>
      </p:sp>
      <p:pic>
        <p:nvPicPr>
          <p:cNvPr id="21" name="Graphic 20" descr="Thumbs up sign">
            <a:extLst>
              <a:ext uri="{FF2B5EF4-FFF2-40B4-BE49-F238E27FC236}">
                <a16:creationId xmlns:a16="http://schemas.microsoft.com/office/drawing/2014/main" id="{46239D7B-EF70-4489-B02D-47E58BCF7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3628828"/>
            <a:ext cx="720000" cy="720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91DC10-EFEA-481E-A9FF-AB45FB2A686A}"/>
              </a:ext>
            </a:extLst>
          </p:cNvPr>
          <p:cNvSpPr/>
          <p:nvPr/>
        </p:nvSpPr>
        <p:spPr>
          <a:xfrm>
            <a:off x="1363084" y="4556458"/>
            <a:ext cx="10548000" cy="720000"/>
          </a:xfrm>
          <a:prstGeom prst="roundRect">
            <a:avLst>
              <a:gd name="adj" fmla="val 203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ndara" panose="020E0502030303020204" pitchFamily="34" charset="0"/>
              </a:rPr>
              <a:t>…</a:t>
            </a:r>
          </a:p>
        </p:txBody>
      </p:sp>
      <p:pic>
        <p:nvPicPr>
          <p:cNvPr id="23" name="Graphic 22" descr="Thumbs up sign">
            <a:extLst>
              <a:ext uri="{FF2B5EF4-FFF2-40B4-BE49-F238E27FC236}">
                <a16:creationId xmlns:a16="http://schemas.microsoft.com/office/drawing/2014/main" id="{AC7D4AAE-8CDC-481D-9816-A7D42231D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3084" y="455645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2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&gt;Desafio: Comente o bloco do for e use do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Enhanced For</a:t>
            </a: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8020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?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8403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titulo</a:t>
            </a:r>
          </a:p>
        </p:txBody>
      </p:sp>
    </p:spTree>
    <p:extLst>
      <p:ext uri="{BB962C8B-B14F-4D97-AF65-F5344CB8AC3E}">
        <p14:creationId xmlns:p14="http://schemas.microsoft.com/office/powerpoint/2010/main" val="74137884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8000" b="1" i="1">
                <a:solidFill>
                  <a:srgbClr val="7030A0"/>
                </a:solidFill>
                <a:latin typeface="Candara" panose="020E0502030303020204" pitchFamily="34" charset="0"/>
              </a:rPr>
              <a:t>Obrigado</a:t>
            </a:r>
            <a:endParaRPr lang="pt-BR" sz="8000" b="1" i="1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26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&gt;Solução:</a:t>
            </a:r>
            <a:endParaRPr lang="pt-BR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58B7A0-359E-4130-A778-CA63BB7E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14" y="1297049"/>
            <a:ext cx="10800000" cy="34068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6784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Java Collections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35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>
                <a:latin typeface="Consolas" panose="020B0609020204030204" pitchFamily="49" charset="0"/>
              </a:rPr>
              <a:t>Collection</a:t>
            </a:r>
            <a:endParaRPr lang="pt-PT" sz="2000" i="1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TreeSet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LinkedList</a:t>
            </a:r>
            <a:endParaRPr lang="pt-PT" sz="220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</p:spTree>
    <p:extLst>
      <p:ext uri="{BB962C8B-B14F-4D97-AF65-F5344CB8AC3E}">
        <p14:creationId xmlns:p14="http://schemas.microsoft.com/office/powerpoint/2010/main" val="319978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SobreCollection_1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classe?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foi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List&lt;&gt;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DDB63-C2F6-4DFB-B056-E5DD24C50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58" y="1297048"/>
            <a:ext cx="5400000" cy="2334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076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Qual ordem foi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List&lt;&gt;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ordem de inserção</a:t>
            </a:r>
            <a:endParaRPr lang="pt-BR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92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Vamos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refatorar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criar um método que retorna uma implementação de Collection: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&gt;Selecionar a partir de new &gt; Ctrl + 1 &gt;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Extract to method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4AE593-DEBB-4298-987F-63655A28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79" y="2637445"/>
            <a:ext cx="7200000" cy="23105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573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Array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0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&gt;Extrair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buildCollectionImplementation()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&gt;alterar o tipo de retorno para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Collection&lt;String&gt;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&gt;retornar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HashSet&lt;String&gt;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-&gt;Deve ficar assim: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ordem é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C074A-5282-496A-A70B-1874532A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01" y="2240493"/>
            <a:ext cx="5400000" cy="2796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0500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ordem é impressa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HashSet&lt;&gt;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Sem ordem definida</a:t>
            </a:r>
          </a:p>
        </p:txBody>
      </p:sp>
    </p:spTree>
    <p:extLst>
      <p:ext uri="{BB962C8B-B14F-4D97-AF65-F5344CB8AC3E}">
        <p14:creationId xmlns:p14="http://schemas.microsoft.com/office/powerpoint/2010/main" val="350919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&gt;Alterar o retorno para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TreeSet&lt;String&gt;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é impressa para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144326-CE4F-42B7-ABAA-2AC50772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19" y="1297049"/>
            <a:ext cx="7200000" cy="10738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3863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Qual ordem é impressa para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TreeSet&lt;&gt;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</a:t>
            </a:r>
            <a:r>
              <a:rPr lang="pt-BR" b="1" dirty="0">
                <a:solidFill>
                  <a:srgbClr val="7030A0"/>
                </a:solidFill>
                <a:latin typeface="Candara" panose="020E0502030303020204" pitchFamily="34" charset="0"/>
              </a:rPr>
              <a:t>TreeSet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é uma árvore balanceada. É impressa na ordem natural dos elementos.</a:t>
            </a:r>
          </a:p>
        </p:txBody>
      </p:sp>
    </p:spTree>
    <p:extLst>
      <p:ext uri="{BB962C8B-B14F-4D97-AF65-F5344CB8AC3E}">
        <p14:creationId xmlns:p14="http://schemas.microsoft.com/office/powerpoint/2010/main" val="3102738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2CAD0-A460-44F8-B82C-3F985DCE80C6}"/>
              </a:ext>
            </a:extLst>
          </p:cNvPr>
          <p:cNvSpPr/>
          <p:nvPr/>
        </p:nvSpPr>
        <p:spPr>
          <a:xfrm>
            <a:off x="923276" y="2494625"/>
            <a:ext cx="5983550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8E77988C-513C-4084-A142-27BD17E975BD}"/>
              </a:ext>
            </a:extLst>
          </p:cNvPr>
          <p:cNvSpPr/>
          <p:nvPr/>
        </p:nvSpPr>
        <p:spPr>
          <a:xfrm>
            <a:off x="6906826" y="1074198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Adiciona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uma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coleção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em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outra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46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SobreCollection_2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&gt;Codar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entender 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 e verificar se está funcionando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E3509-3C65-4ED9-A1F8-B36AA5A0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6" y="1728679"/>
            <a:ext cx="9000000" cy="3179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3740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&gt;Continuar codando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&gt;Rodar a classe e verificar se está funcionando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4AA4B-061B-420F-A1C1-F8F3977E2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98" y="1297049"/>
            <a:ext cx="9000000" cy="2072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2221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&gt;Completando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*Pergunta: O método addAll() é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thread-safe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4C1BE-4720-42DF-A367-07E0F91E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12" y="1219611"/>
            <a:ext cx="9000000" cy="2779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2157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*Pergunta: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addAll()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é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thread-safe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?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Resposta: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Não.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O método manipula os dados internos o que vai demandar um tempo para fazê-lo. </a:t>
            </a: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Se outra thread assumir o controle quando a primeira thread ainda está manipulando, os dados internos pode se tornar inconsistentes.</a:t>
            </a:r>
          </a:p>
        </p:txBody>
      </p:sp>
    </p:spTree>
    <p:extLst>
      <p:ext uri="{BB962C8B-B14F-4D97-AF65-F5344CB8AC3E}">
        <p14:creationId xmlns:p14="http://schemas.microsoft.com/office/powerpoint/2010/main" val="4114084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2CAD0-A460-44F8-B82C-3F985DCE80C6}"/>
              </a:ext>
            </a:extLst>
          </p:cNvPr>
          <p:cNvSpPr/>
          <p:nvPr/>
        </p:nvSpPr>
        <p:spPr>
          <a:xfrm>
            <a:off x="923276" y="3906178"/>
            <a:ext cx="3977198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5F2CE-E5CA-43D4-A900-0DD070FAA10C}"/>
              </a:ext>
            </a:extLst>
          </p:cNvPr>
          <p:cNvSpPr/>
          <p:nvPr/>
        </p:nvSpPr>
        <p:spPr>
          <a:xfrm>
            <a:off x="923276" y="4300841"/>
            <a:ext cx="3497804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Wave 8">
            <a:extLst>
              <a:ext uri="{FF2B5EF4-FFF2-40B4-BE49-F238E27FC236}">
                <a16:creationId xmlns:a16="http://schemas.microsoft.com/office/drawing/2014/main" id="{2485D395-80B0-4982-9772-78E1D71B8BEB}"/>
              </a:ext>
            </a:extLst>
          </p:cNvPr>
          <p:cNvSpPr/>
          <p:nvPr/>
        </p:nvSpPr>
        <p:spPr>
          <a:xfrm>
            <a:off x="7770922" y="3551910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Verifica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a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quantidade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elementos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6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81CE32-1414-40A4-B44F-84CF9DA0B94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81BAB-E06F-4AB1-8911-1A33E0890279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62696-D638-4CD0-A86E-7EB2C37F5FD6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85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isEmpty()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size()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10262-60A5-4260-8858-0389657E0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12" y="1161978"/>
            <a:ext cx="7799222" cy="45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77A2502-C63A-4F40-B011-FF41AFA7DFF0}"/>
              </a:ext>
            </a:extLst>
          </p:cNvPr>
          <p:cNvSpPr/>
          <p:nvPr/>
        </p:nvSpPr>
        <p:spPr>
          <a:xfrm rot="21016734">
            <a:off x="7127597" y="1378017"/>
            <a:ext cx="2636669" cy="914495"/>
          </a:xfrm>
          <a:prstGeom prst="leftArrow">
            <a:avLst>
              <a:gd name="adj1" fmla="val 64413"/>
              <a:gd name="adj2" fmla="val 536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Construindo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coleção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55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isEmpty()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size()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&gt;Refatorar para um método os if´s que testam o tamanho: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&gt;Sendo redundante, deixar apenas um if. Qual você acha o mais legível?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052F98-8108-4A3E-90AB-2B3D99639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93" y="1732605"/>
            <a:ext cx="7200000" cy="2703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7300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isEmpty()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size()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10262-60A5-4260-8858-0389657E0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12" y="1161978"/>
            <a:ext cx="7799222" cy="45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77A2502-C63A-4F40-B011-FF41AFA7DFF0}"/>
              </a:ext>
            </a:extLst>
          </p:cNvPr>
          <p:cNvSpPr/>
          <p:nvPr/>
        </p:nvSpPr>
        <p:spPr>
          <a:xfrm rot="21016734">
            <a:off x="7127597" y="1378017"/>
            <a:ext cx="2636669" cy="914495"/>
          </a:xfrm>
          <a:prstGeom prst="leftArrow">
            <a:avLst>
              <a:gd name="adj1" fmla="val 64413"/>
              <a:gd name="adj2" fmla="val 536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Construindo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coleção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61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B91B2-A586-435D-A407-BB731A6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8" y="768803"/>
            <a:ext cx="7697274" cy="5906324"/>
          </a:xfrm>
          <a:prstGeom prst="rect">
            <a:avLst/>
          </a:prstGeom>
        </p:spPr>
      </p:pic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5F2CE-E5CA-43D4-A900-0DD070FAA10C}"/>
              </a:ext>
            </a:extLst>
          </p:cNvPr>
          <p:cNvSpPr/>
          <p:nvPr/>
        </p:nvSpPr>
        <p:spPr>
          <a:xfrm>
            <a:off x="896643" y="2853780"/>
            <a:ext cx="3497804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Wave 5">
            <a:extLst>
              <a:ext uri="{FF2B5EF4-FFF2-40B4-BE49-F238E27FC236}">
                <a16:creationId xmlns:a16="http://schemas.microsoft.com/office/drawing/2014/main" id="{22E56BBB-F956-449D-A068-91BF7D417611}"/>
              </a:ext>
            </a:extLst>
          </p:cNvPr>
          <p:cNvSpPr/>
          <p:nvPr/>
        </p:nvSpPr>
        <p:spPr>
          <a:xfrm>
            <a:off x="6997083" y="2108894"/>
            <a:ext cx="4021586" cy="1489772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Limpa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elementos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da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coleção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41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Entendendo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E35A55-2B1A-46A1-9065-9D51C31E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64" y="1401906"/>
            <a:ext cx="7200000" cy="3074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133148-9595-4B68-9DCA-D4AC1050D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497" y="4113051"/>
            <a:ext cx="3600000" cy="2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81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Cuidados com clear()</a:t>
            </a:r>
            <a:endParaRPr lang="pt-PT" sz="3600" b="1" i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185794" y="932156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403324" y="1190972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713910" y="932156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1127461" y="1458071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287461" y="1728071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599657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760013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920369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8080726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319657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480013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640369" y="1728071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1548071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1548071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1548071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1548071"/>
            <a:ext cx="540000" cy="540000"/>
          </a:xfrm>
          <a:prstGeom prst="rect">
            <a:avLst/>
          </a:prstGeom>
        </p:spPr>
      </p:pic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Subtítulo 1">
            <a:extLst>
              <a:ext uri="{FF2B5EF4-FFF2-40B4-BE49-F238E27FC236}">
                <a16:creationId xmlns:a16="http://schemas.microsoft.com/office/drawing/2014/main" id="{CD54C4A7-E2B8-4647-876D-C5064795EFCC}"/>
              </a:ext>
            </a:extLst>
          </p:cNvPr>
          <p:cNvSpPr txBox="1">
            <a:spLocks/>
          </p:cNvSpPr>
          <p:nvPr/>
        </p:nvSpPr>
        <p:spPr>
          <a:xfrm>
            <a:off x="713910" y="2890696"/>
            <a:ext cx="11270944" cy="577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Collection&lt;Animais&gt; outros = </a:t>
            </a:r>
            <a:r>
              <a:rPr lang="pt-BR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3691621"/>
            <a:ext cx="5029228" cy="2054250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3950437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3691620"/>
            <a:ext cx="3076856" cy="2054251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3857536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4127536"/>
            <a:ext cx="1115863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8B20345-8172-4F0D-806B-4266F5748739}"/>
              </a:ext>
            </a:extLst>
          </p:cNvPr>
          <p:cNvSpPr/>
          <p:nvPr/>
        </p:nvSpPr>
        <p:spPr>
          <a:xfrm>
            <a:off x="4599657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951353-19B1-4B35-95F2-7D74F635BE1F}"/>
              </a:ext>
            </a:extLst>
          </p:cNvPr>
          <p:cNvSpPr/>
          <p:nvPr/>
        </p:nvSpPr>
        <p:spPr>
          <a:xfrm>
            <a:off x="5760013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206720-E1A6-4E83-AE19-463A324288D0}"/>
              </a:ext>
            </a:extLst>
          </p:cNvPr>
          <p:cNvSpPr/>
          <p:nvPr/>
        </p:nvSpPr>
        <p:spPr>
          <a:xfrm>
            <a:off x="6920369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F23A45-D84B-4DD9-9F1F-9ED194F416F8}"/>
              </a:ext>
            </a:extLst>
          </p:cNvPr>
          <p:cNvSpPr/>
          <p:nvPr/>
        </p:nvSpPr>
        <p:spPr>
          <a:xfrm>
            <a:off x="8080726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1EE5D8-B63B-4C0C-9A1F-1580F8E834B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319657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962C76-FB0A-4DFB-987C-0D1F0C6E775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480013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11FCA6-6A7E-4787-9A6C-A0C2B5C46D3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40369" y="4487536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Turtle">
            <a:extLst>
              <a:ext uri="{FF2B5EF4-FFF2-40B4-BE49-F238E27FC236}">
                <a16:creationId xmlns:a16="http://schemas.microsoft.com/office/drawing/2014/main" id="{667AA13F-9941-481D-AE63-59720598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4307536"/>
            <a:ext cx="540000" cy="540000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C78EA3FA-9946-44DF-8973-F72DCB50B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4307536"/>
            <a:ext cx="540000" cy="540000"/>
          </a:xfrm>
          <a:prstGeom prst="rect">
            <a:avLst/>
          </a:prstGeom>
        </p:spPr>
      </p:pic>
      <p:pic>
        <p:nvPicPr>
          <p:cNvPr id="59" name="Graphic 58" descr="Dog">
            <a:extLst>
              <a:ext uri="{FF2B5EF4-FFF2-40B4-BE49-F238E27FC236}">
                <a16:creationId xmlns:a16="http://schemas.microsoft.com/office/drawing/2014/main" id="{91785298-0293-4B83-98E0-7AABF1B7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4307536"/>
            <a:ext cx="540000" cy="540000"/>
          </a:xfrm>
          <a:prstGeom prst="rect">
            <a:avLst/>
          </a:prstGeom>
        </p:spPr>
      </p:pic>
      <p:pic>
        <p:nvPicPr>
          <p:cNvPr id="60" name="Graphic 59" descr="Cat">
            <a:extLst>
              <a:ext uri="{FF2B5EF4-FFF2-40B4-BE49-F238E27FC236}">
                <a16:creationId xmlns:a16="http://schemas.microsoft.com/office/drawing/2014/main" id="{A85BF5EA-24CB-4DD4-A754-68A950B19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4307536"/>
            <a:ext cx="540000" cy="540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8324" y="4630190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278324" y="4656352"/>
            <a:ext cx="1125000" cy="2438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uble Wave 64">
            <a:extLst>
              <a:ext uri="{FF2B5EF4-FFF2-40B4-BE49-F238E27FC236}">
                <a16:creationId xmlns:a16="http://schemas.microsoft.com/office/drawing/2014/main" id="{1D326308-0746-45DB-BF7B-C50E04A12736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Variável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Referência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99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Subtítulo 1">
            <a:extLst>
              <a:ext uri="{FF2B5EF4-FFF2-40B4-BE49-F238E27FC236}">
                <a16:creationId xmlns:a16="http://schemas.microsoft.com/office/drawing/2014/main" id="{CD54C4A7-E2B8-4647-876D-C5064795EFCC}"/>
              </a:ext>
            </a:extLst>
          </p:cNvPr>
          <p:cNvSpPr txBox="1">
            <a:spLocks/>
          </p:cNvSpPr>
          <p:nvPr/>
        </p:nvSpPr>
        <p:spPr>
          <a:xfrm>
            <a:off x="713910" y="835865"/>
            <a:ext cx="11270944" cy="674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outros.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1827307"/>
            <a:ext cx="5029228" cy="2054250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2086123"/>
            <a:ext cx="24857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1827306"/>
            <a:ext cx="3076856" cy="2054251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1993222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2263222"/>
            <a:ext cx="1115863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8324" y="2765876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278324" y="2792038"/>
            <a:ext cx="1125000" cy="2438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ouble Wave 63">
            <a:extLst>
              <a:ext uri="{FF2B5EF4-FFF2-40B4-BE49-F238E27FC236}">
                <a16:creationId xmlns:a16="http://schemas.microsoft.com/office/drawing/2014/main" id="{7E5DECA7-0F2D-47DD-8162-5E13FC2EE054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Variável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Referência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63" name="Double Wave 62">
            <a:extLst>
              <a:ext uri="{FF2B5EF4-FFF2-40B4-BE49-F238E27FC236}">
                <a16:creationId xmlns:a16="http://schemas.microsoft.com/office/drawing/2014/main" id="{085BE78C-5B5F-4331-99B0-1D367B82F219}"/>
              </a:ext>
            </a:extLst>
          </p:cNvPr>
          <p:cNvSpPr/>
          <p:nvPr/>
        </p:nvSpPr>
        <p:spPr>
          <a:xfrm>
            <a:off x="815265" y="4639064"/>
            <a:ext cx="8399757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As </a:t>
            </a:r>
            <a:r>
              <a:rPr lang="en-US" sz="2000" i="1" dirty="0" err="1">
                <a:latin typeface="Candara" panose="020E0502030303020204" pitchFamily="34" charset="0"/>
              </a:rPr>
              <a:t>duas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varíaveis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apontam</a:t>
            </a:r>
            <a:r>
              <a:rPr lang="en-US" sz="2000" i="1" dirty="0">
                <a:latin typeface="Candara" panose="020E0502030303020204" pitchFamily="34" charset="0"/>
              </a:rPr>
              <a:t> para o </a:t>
            </a:r>
            <a:r>
              <a:rPr lang="en-US" sz="2000" i="1" dirty="0" err="1">
                <a:latin typeface="Candara" panose="020E0502030303020204" pitchFamily="34" charset="0"/>
              </a:rPr>
              <a:t>mesmo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espaço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;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Ambas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serão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afetadas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pelo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outros.clear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4675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185794" y="932156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403324" y="1190972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713910" y="932156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1127461" y="1458071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287461" y="1728071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599657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760013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920369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8080726" y="1368071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319657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480013" y="1728071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640369" y="1728071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1548071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1548071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1548071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1548071"/>
            <a:ext cx="540000" cy="540000"/>
          </a:xfrm>
          <a:prstGeom prst="rect">
            <a:avLst/>
          </a:prstGeom>
        </p:spPr>
      </p:pic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Subtítulo 1">
            <a:extLst>
              <a:ext uri="{FF2B5EF4-FFF2-40B4-BE49-F238E27FC236}">
                <a16:creationId xmlns:a16="http://schemas.microsoft.com/office/drawing/2014/main" id="{CD54C4A7-E2B8-4647-876D-C5064795EFCC}"/>
              </a:ext>
            </a:extLst>
          </p:cNvPr>
          <p:cNvSpPr txBox="1">
            <a:spLocks/>
          </p:cNvSpPr>
          <p:nvPr/>
        </p:nvSpPr>
        <p:spPr>
          <a:xfrm>
            <a:off x="713910" y="2890696"/>
            <a:ext cx="11270944" cy="577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Collection&lt;Animais&gt; outros = </a:t>
            </a:r>
            <a:r>
              <a:rPr lang="pt-BR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 ArrayList&lt;&gt;(animais)</a:t>
            </a:r>
            <a:r>
              <a:rPr lang="pt-BR" dirty="0">
                <a:solidFill>
                  <a:srgbClr val="0033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3691620"/>
            <a:ext cx="5029228" cy="3037653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3903986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3691620"/>
            <a:ext cx="3076856" cy="3037653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4171085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4441085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8B20345-8172-4F0D-806B-4266F5748739}"/>
              </a:ext>
            </a:extLst>
          </p:cNvPr>
          <p:cNvSpPr/>
          <p:nvPr/>
        </p:nvSpPr>
        <p:spPr>
          <a:xfrm>
            <a:off x="4599657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951353-19B1-4B35-95F2-7D74F635BE1F}"/>
              </a:ext>
            </a:extLst>
          </p:cNvPr>
          <p:cNvSpPr/>
          <p:nvPr/>
        </p:nvSpPr>
        <p:spPr>
          <a:xfrm>
            <a:off x="5760013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206720-E1A6-4E83-AE19-463A324288D0}"/>
              </a:ext>
            </a:extLst>
          </p:cNvPr>
          <p:cNvSpPr/>
          <p:nvPr/>
        </p:nvSpPr>
        <p:spPr>
          <a:xfrm>
            <a:off x="6920369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F23A45-D84B-4DD9-9F1F-9ED194F416F8}"/>
              </a:ext>
            </a:extLst>
          </p:cNvPr>
          <p:cNvSpPr/>
          <p:nvPr/>
        </p:nvSpPr>
        <p:spPr>
          <a:xfrm>
            <a:off x="8080726" y="4127536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1EE5D8-B63B-4C0C-9A1F-1580F8E834B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319657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962C76-FB0A-4DFB-987C-0D1F0C6E775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480013" y="4487536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11FCA6-6A7E-4787-9A6C-A0C2B5C46D3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40369" y="4487536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Turtle">
            <a:extLst>
              <a:ext uri="{FF2B5EF4-FFF2-40B4-BE49-F238E27FC236}">
                <a16:creationId xmlns:a16="http://schemas.microsoft.com/office/drawing/2014/main" id="{667AA13F-9941-481D-AE63-59720598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4307536"/>
            <a:ext cx="540000" cy="540000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C78EA3FA-9946-44DF-8973-F72DCB50B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4307536"/>
            <a:ext cx="540000" cy="540000"/>
          </a:xfrm>
          <a:prstGeom prst="rect">
            <a:avLst/>
          </a:prstGeom>
        </p:spPr>
      </p:pic>
      <p:pic>
        <p:nvPicPr>
          <p:cNvPr id="59" name="Graphic 58" descr="Dog">
            <a:extLst>
              <a:ext uri="{FF2B5EF4-FFF2-40B4-BE49-F238E27FC236}">
                <a16:creationId xmlns:a16="http://schemas.microsoft.com/office/drawing/2014/main" id="{91785298-0293-4B83-98E0-7AABF1B7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4307536"/>
            <a:ext cx="540000" cy="540000"/>
          </a:xfrm>
          <a:prstGeom prst="rect">
            <a:avLst/>
          </a:prstGeom>
        </p:spPr>
      </p:pic>
      <p:pic>
        <p:nvPicPr>
          <p:cNvPr id="60" name="Graphic 59" descr="Cat">
            <a:extLst>
              <a:ext uri="{FF2B5EF4-FFF2-40B4-BE49-F238E27FC236}">
                <a16:creationId xmlns:a16="http://schemas.microsoft.com/office/drawing/2014/main" id="{A85BF5EA-24CB-4DD4-A754-68A950B19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4307536"/>
            <a:ext cx="540000" cy="540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1916" y="5438642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3271916" y="5708642"/>
            <a:ext cx="11314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uble Wave 64">
            <a:extLst>
              <a:ext uri="{FF2B5EF4-FFF2-40B4-BE49-F238E27FC236}">
                <a16:creationId xmlns:a16="http://schemas.microsoft.com/office/drawing/2014/main" id="{1D326308-0746-45DB-BF7B-C50E04A12736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Nova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Instância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63" name="Rectangle 42">
            <a:extLst>
              <a:ext uri="{FF2B5EF4-FFF2-40B4-BE49-F238E27FC236}">
                <a16:creationId xmlns:a16="http://schemas.microsoft.com/office/drawing/2014/main" id="{94FFC62F-CA9F-45F9-906C-E5AD4C970CE3}"/>
              </a:ext>
            </a:extLst>
          </p:cNvPr>
          <p:cNvSpPr/>
          <p:nvPr/>
        </p:nvSpPr>
        <p:spPr>
          <a:xfrm>
            <a:off x="4403324" y="5171543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759264-9AC3-4A1D-B849-DF35E1990D51}"/>
              </a:ext>
            </a:extLst>
          </p:cNvPr>
          <p:cNvSpPr/>
          <p:nvPr/>
        </p:nvSpPr>
        <p:spPr>
          <a:xfrm>
            <a:off x="4599657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9218E74-1ECE-4F13-9B94-59495DAE1E4E}"/>
              </a:ext>
            </a:extLst>
          </p:cNvPr>
          <p:cNvSpPr/>
          <p:nvPr/>
        </p:nvSpPr>
        <p:spPr>
          <a:xfrm>
            <a:off x="5760013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029BC6B-CA9A-4B2B-B6C6-EF05BA620CE9}"/>
              </a:ext>
            </a:extLst>
          </p:cNvPr>
          <p:cNvSpPr/>
          <p:nvPr/>
        </p:nvSpPr>
        <p:spPr>
          <a:xfrm>
            <a:off x="6920369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03EE95-F2DD-4729-92A9-65813BEF48A5}"/>
              </a:ext>
            </a:extLst>
          </p:cNvPr>
          <p:cNvSpPr/>
          <p:nvPr/>
        </p:nvSpPr>
        <p:spPr>
          <a:xfrm>
            <a:off x="8080726" y="534864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FE42101-C26F-40FC-B018-348DF633C5F8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>
            <a:off x="5319657" y="5708642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00B10BF-919D-4E20-B80E-48E2768C1B78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6480013" y="5708642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8EEA84C-3305-49B6-BD92-42E5DD7AE2BD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7640369" y="5708642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 descr="Turtle">
            <a:extLst>
              <a:ext uri="{FF2B5EF4-FFF2-40B4-BE49-F238E27FC236}">
                <a16:creationId xmlns:a16="http://schemas.microsoft.com/office/drawing/2014/main" id="{F379ED7C-50C5-46BC-A4A0-A5C541A8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5528642"/>
            <a:ext cx="540000" cy="540000"/>
          </a:xfrm>
          <a:prstGeom prst="rect">
            <a:avLst/>
          </a:prstGeom>
        </p:spPr>
      </p:pic>
      <p:pic>
        <p:nvPicPr>
          <p:cNvPr id="73" name="Graphic 72" descr="Rabbit">
            <a:extLst>
              <a:ext uri="{FF2B5EF4-FFF2-40B4-BE49-F238E27FC236}">
                <a16:creationId xmlns:a16="http://schemas.microsoft.com/office/drawing/2014/main" id="{6724D189-532B-41D5-8E8C-A0E16F7D1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5528642"/>
            <a:ext cx="540000" cy="540000"/>
          </a:xfrm>
          <a:prstGeom prst="rect">
            <a:avLst/>
          </a:prstGeom>
        </p:spPr>
      </p:pic>
      <p:pic>
        <p:nvPicPr>
          <p:cNvPr id="74" name="Graphic 73" descr="Dog">
            <a:extLst>
              <a:ext uri="{FF2B5EF4-FFF2-40B4-BE49-F238E27FC236}">
                <a16:creationId xmlns:a16="http://schemas.microsoft.com/office/drawing/2014/main" id="{1F6135B1-B0D9-491B-B474-9313D23D5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5528642"/>
            <a:ext cx="540000" cy="540000"/>
          </a:xfrm>
          <a:prstGeom prst="rect">
            <a:avLst/>
          </a:prstGeom>
        </p:spPr>
      </p:pic>
      <p:pic>
        <p:nvPicPr>
          <p:cNvPr id="75" name="Graphic 74" descr="Cat">
            <a:extLst>
              <a:ext uri="{FF2B5EF4-FFF2-40B4-BE49-F238E27FC236}">
                <a16:creationId xmlns:a16="http://schemas.microsoft.com/office/drawing/2014/main" id="{D48815E4-1741-496C-9E72-12CC3926E4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552864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85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Aprofundando sobre clear()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F25300D-63CF-454E-A045-EF63DA81570F}"/>
              </a:ext>
            </a:extLst>
          </p:cNvPr>
          <p:cNvSpPr/>
          <p:nvPr/>
        </p:nvSpPr>
        <p:spPr>
          <a:xfrm>
            <a:off x="4185794" y="1995982"/>
            <a:ext cx="5029228" cy="3037653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490ED792-6404-4F10-B5F6-4C35C4EDA5B4}"/>
              </a:ext>
            </a:extLst>
          </p:cNvPr>
          <p:cNvSpPr/>
          <p:nvPr/>
        </p:nvSpPr>
        <p:spPr>
          <a:xfrm>
            <a:off x="4403324" y="2208348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19344D7-EF28-4770-8E5C-F8775AE7E4C9}"/>
              </a:ext>
            </a:extLst>
          </p:cNvPr>
          <p:cNvSpPr/>
          <p:nvPr/>
        </p:nvSpPr>
        <p:spPr>
          <a:xfrm>
            <a:off x="713910" y="1995982"/>
            <a:ext cx="3076856" cy="3037653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AFEB9-EE46-459C-A784-66FAAC3F0806}"/>
              </a:ext>
            </a:extLst>
          </p:cNvPr>
          <p:cNvSpPr/>
          <p:nvPr/>
        </p:nvSpPr>
        <p:spPr>
          <a:xfrm>
            <a:off x="1127461" y="2475447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0ACF-E103-4FC5-9184-7BE232690D4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3287461" y="2745447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8B20345-8172-4F0D-806B-4266F5748739}"/>
              </a:ext>
            </a:extLst>
          </p:cNvPr>
          <p:cNvSpPr/>
          <p:nvPr/>
        </p:nvSpPr>
        <p:spPr>
          <a:xfrm>
            <a:off x="4599657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951353-19B1-4B35-95F2-7D74F635BE1F}"/>
              </a:ext>
            </a:extLst>
          </p:cNvPr>
          <p:cNvSpPr/>
          <p:nvPr/>
        </p:nvSpPr>
        <p:spPr>
          <a:xfrm>
            <a:off x="5760013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206720-E1A6-4E83-AE19-463A324288D0}"/>
              </a:ext>
            </a:extLst>
          </p:cNvPr>
          <p:cNvSpPr/>
          <p:nvPr/>
        </p:nvSpPr>
        <p:spPr>
          <a:xfrm>
            <a:off x="6920369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F23A45-D84B-4DD9-9F1F-9ED194F416F8}"/>
              </a:ext>
            </a:extLst>
          </p:cNvPr>
          <p:cNvSpPr/>
          <p:nvPr/>
        </p:nvSpPr>
        <p:spPr>
          <a:xfrm>
            <a:off x="8080726" y="2431898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1EE5D8-B63B-4C0C-9A1F-1580F8E834B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319657" y="2791898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962C76-FB0A-4DFB-987C-0D1F0C6E775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480013" y="2791898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11FCA6-6A7E-4787-9A6C-A0C2B5C46D3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40369" y="2791898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Turtle">
            <a:extLst>
              <a:ext uri="{FF2B5EF4-FFF2-40B4-BE49-F238E27FC236}">
                <a16:creationId xmlns:a16="http://schemas.microsoft.com/office/drawing/2014/main" id="{667AA13F-9941-481D-AE63-59720598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657" y="2611898"/>
            <a:ext cx="540000" cy="540000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C78EA3FA-9946-44DF-8973-F72DCB50B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013" y="2611898"/>
            <a:ext cx="540000" cy="540000"/>
          </a:xfrm>
          <a:prstGeom prst="rect">
            <a:avLst/>
          </a:prstGeom>
        </p:spPr>
      </p:pic>
      <p:pic>
        <p:nvPicPr>
          <p:cNvPr id="59" name="Graphic 58" descr="Dog">
            <a:extLst>
              <a:ext uri="{FF2B5EF4-FFF2-40B4-BE49-F238E27FC236}">
                <a16:creationId xmlns:a16="http://schemas.microsoft.com/office/drawing/2014/main" id="{91785298-0293-4B83-98E0-7AABF1B7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69" y="2611898"/>
            <a:ext cx="540000" cy="540000"/>
          </a:xfrm>
          <a:prstGeom prst="rect">
            <a:avLst/>
          </a:prstGeom>
        </p:spPr>
      </p:pic>
      <p:pic>
        <p:nvPicPr>
          <p:cNvPr id="60" name="Graphic 59" descr="Cat">
            <a:extLst>
              <a:ext uri="{FF2B5EF4-FFF2-40B4-BE49-F238E27FC236}">
                <a16:creationId xmlns:a16="http://schemas.microsoft.com/office/drawing/2014/main" id="{A85BF5EA-24CB-4DD4-A754-68A950B19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8888" y="2611898"/>
            <a:ext cx="540000" cy="540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E7F41C8-A922-4200-9A5D-A6F31D58DCCC}"/>
              </a:ext>
            </a:extLst>
          </p:cNvPr>
          <p:cNvSpPr/>
          <p:nvPr/>
        </p:nvSpPr>
        <p:spPr>
          <a:xfrm>
            <a:off x="1111916" y="374300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outros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EA7518-5021-47F2-8964-104C88A21743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3271916" y="4013004"/>
            <a:ext cx="11314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42">
            <a:extLst>
              <a:ext uri="{FF2B5EF4-FFF2-40B4-BE49-F238E27FC236}">
                <a16:creationId xmlns:a16="http://schemas.microsoft.com/office/drawing/2014/main" id="{94FFC62F-CA9F-45F9-906C-E5AD4C970CE3}"/>
              </a:ext>
            </a:extLst>
          </p:cNvPr>
          <p:cNvSpPr/>
          <p:nvPr/>
        </p:nvSpPr>
        <p:spPr>
          <a:xfrm>
            <a:off x="4403324" y="3475905"/>
            <a:ext cx="286333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Subtítulo 1">
            <a:extLst>
              <a:ext uri="{FF2B5EF4-FFF2-40B4-BE49-F238E27FC236}">
                <a16:creationId xmlns:a16="http://schemas.microsoft.com/office/drawing/2014/main" id="{31D9664B-33E9-4B7F-8D20-4D8E36B9BBC0}"/>
              </a:ext>
            </a:extLst>
          </p:cNvPr>
          <p:cNvSpPr txBox="1">
            <a:spLocks/>
          </p:cNvSpPr>
          <p:nvPr/>
        </p:nvSpPr>
        <p:spPr>
          <a:xfrm>
            <a:off x="713910" y="835865"/>
            <a:ext cx="11270944" cy="674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outros.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5" name="Double Wave 64">
            <a:extLst>
              <a:ext uri="{FF2B5EF4-FFF2-40B4-BE49-F238E27FC236}">
                <a16:creationId xmlns:a16="http://schemas.microsoft.com/office/drawing/2014/main" id="{1D326308-0746-45DB-BF7B-C50E04A12736}"/>
              </a:ext>
            </a:extLst>
          </p:cNvPr>
          <p:cNvSpPr/>
          <p:nvPr/>
        </p:nvSpPr>
        <p:spPr>
          <a:xfrm>
            <a:off x="10114625" y="118850"/>
            <a:ext cx="197380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Nova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Instância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78" name="Double Wave 77">
            <a:extLst>
              <a:ext uri="{FF2B5EF4-FFF2-40B4-BE49-F238E27FC236}">
                <a16:creationId xmlns:a16="http://schemas.microsoft.com/office/drawing/2014/main" id="{9D80BC8A-A185-4140-B6E0-B0F0E087EA42}"/>
              </a:ext>
            </a:extLst>
          </p:cNvPr>
          <p:cNvSpPr/>
          <p:nvPr/>
        </p:nvSpPr>
        <p:spPr>
          <a:xfrm>
            <a:off x="713910" y="5331522"/>
            <a:ext cx="8501112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Cada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varíavel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tem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seu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próprio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espaço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.</a:t>
            </a:r>
          </a:p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Ao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invocar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outros.clear</a:t>
            </a:r>
            <a:r>
              <a:rPr lang="en-US" sz="2000" i="1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sz="2000" i="1" dirty="0">
                <a:latin typeface="Candara" panose="020E0502030303020204" pitchFamily="34" charset="0"/>
              </a:rPr>
              <a:t>, </a:t>
            </a:r>
            <a:r>
              <a:rPr lang="en-US" sz="2000" i="1" dirty="0" err="1">
                <a:latin typeface="Candara" panose="020E0502030303020204" pitchFamily="34" charset="0"/>
              </a:rPr>
              <a:t>somente</a:t>
            </a:r>
            <a:r>
              <a:rPr lang="en-US" sz="2000" i="1" dirty="0">
                <a:latin typeface="Candara" panose="020E0502030303020204" pitchFamily="34" charset="0"/>
              </a:rPr>
              <a:t> um </a:t>
            </a:r>
            <a:r>
              <a:rPr lang="en-US" sz="2000" i="1" dirty="0" err="1">
                <a:latin typeface="Candara" panose="020E0502030303020204" pitchFamily="34" charset="0"/>
              </a:rPr>
              <a:t>espação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será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afetado</a:t>
            </a:r>
            <a:endParaRPr lang="en-US" sz="20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4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81CE32-1414-40A4-B44F-84CF9DA0B94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81BAB-E06F-4AB1-8911-1A33E0890279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62696-D638-4CD0-A86E-7EB2C37F5FD6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6BC36F-5C51-4BE1-9DD6-FF3235697AAA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4B33D-B6F6-4B07-93A5-7498CC487B2F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65E8EC-5C81-4D69-9863-9AB42ABE1FC7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CEA75-D783-46FB-B1E6-527065D69C0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F2B958-60BD-4573-B3A3-C39898F170C3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6A4DA3-44E6-4DD2-9A31-1AE2D8463F8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082F26-B23D-4E8B-B85E-1E0ED668945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93B61B-5951-406D-A420-CB237BACBDD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951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Aprofundamente sobre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1)Criar a classe </a:t>
            </a:r>
            <a:r>
              <a:rPr lang="en-US" dirty="0">
                <a:latin typeface="Consolas" panose="020B0609020204030204" pitchFamily="49" charset="0"/>
              </a:rPr>
              <a:t>SobreCollection_3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2)Declarar o método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referenciandoColecao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/>
              <a:t>: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4B5A8D-270C-4B6A-8A71-CD22844EE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15" y="2294516"/>
            <a:ext cx="3600000" cy="891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7B1AD6-DB3A-4B44-A3D2-F2F6AC3B8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15" y="3406396"/>
            <a:ext cx="4680000" cy="2910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F1CB4-1930-40B4-959A-BE6BC0577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497" y="4275549"/>
            <a:ext cx="4320000" cy="216802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17D27311-3399-4225-AAB3-9F07795A3518}"/>
              </a:ext>
            </a:extLst>
          </p:cNvPr>
          <p:cNvSpPr/>
          <p:nvPr/>
        </p:nvSpPr>
        <p:spPr>
          <a:xfrm>
            <a:off x="4046899" y="4334825"/>
            <a:ext cx="1549216" cy="435006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0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Aprofundamente sobre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instanciandoNovaColecao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647F3-01DC-42F2-98A5-3BB26ACA1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28" y="1832045"/>
            <a:ext cx="3600000" cy="103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0DDC5-4990-4B11-A744-74E442AC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28" y="3065891"/>
            <a:ext cx="5400000" cy="32935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0C858791-622F-4A17-B74C-B29A1E0EB353}"/>
              </a:ext>
            </a:extLst>
          </p:cNvPr>
          <p:cNvSpPr/>
          <p:nvPr/>
        </p:nvSpPr>
        <p:spPr>
          <a:xfrm>
            <a:off x="6264925" y="4050502"/>
            <a:ext cx="488500" cy="435006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6C01B-9613-444C-B15E-E43361E01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876" y="4306971"/>
            <a:ext cx="4320000" cy="2136607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841815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Mais sobre Collection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98497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 Aprofundando no tema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clear()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86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List&lt;...&gt;</a:t>
            </a:r>
            <a:endParaRPr lang="pt-PT" sz="3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77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094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43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104F1FD7-F7C9-4E09-A1D3-54AFA054CE7C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399532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sp>
        <p:nvSpPr>
          <p:cNvPr id="13" name="Título 2">
            <a:extLst>
              <a:ext uri="{FF2B5EF4-FFF2-40B4-BE49-F238E27FC236}">
                <a16:creationId xmlns:a16="http://schemas.microsoft.com/office/drawing/2014/main" id="{136BF7B3-6F4E-41AD-AB0A-D046309BE72A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6077933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sp>
        <p:nvSpPr>
          <p:cNvPr id="17" name="Título 2">
            <a:extLst>
              <a:ext uri="{FF2B5EF4-FFF2-40B4-BE49-F238E27FC236}">
                <a16:creationId xmlns:a16="http://schemas.microsoft.com/office/drawing/2014/main" id="{0CE9DF5F-3EC2-4DF4-8FA4-E1F049BDE6A5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538150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sp>
        <p:nvSpPr>
          <p:cNvPr id="21" name="Título 2">
            <a:extLst>
              <a:ext uri="{FF2B5EF4-FFF2-40B4-BE49-F238E27FC236}">
                <a16:creationId xmlns:a16="http://schemas.microsoft.com/office/drawing/2014/main" id="{AB0444EF-3760-456C-94D2-5ABBD06F0700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7173565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4500979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27" name="Título 2">
            <a:extLst>
              <a:ext uri="{FF2B5EF4-FFF2-40B4-BE49-F238E27FC236}">
                <a16:creationId xmlns:a16="http://schemas.microsoft.com/office/drawing/2014/main" id="{544F6A8E-091C-4198-B848-C4005AE2D2D3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94329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01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2">
            <a:extLst>
              <a:ext uri="{FF2B5EF4-FFF2-40B4-BE49-F238E27FC236}">
                <a16:creationId xmlns:a16="http://schemas.microsoft.com/office/drawing/2014/main" id="{A44C9C85-30E0-4032-B472-D1201AE5AF68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510339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uble Wave 9">
            <a:extLst>
              <a:ext uri="{FF2B5EF4-FFF2-40B4-BE49-F238E27FC236}">
                <a16:creationId xmlns:a16="http://schemas.microsoft.com/office/drawing/2014/main" id="{F8923960-B075-4964-ADC8-0D910CEC67EF}"/>
              </a:ext>
            </a:extLst>
          </p:cNvPr>
          <p:cNvSpPr/>
          <p:nvPr/>
        </p:nvSpPr>
        <p:spPr>
          <a:xfrm>
            <a:off x="8030917" y="3631557"/>
            <a:ext cx="388291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>
                <a:latin typeface="Candara" panose="020E0502030303020204" pitchFamily="34" charset="0"/>
              </a:rPr>
              <a:t>A memória é realocada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1544743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6405266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59795"/>
            <a:ext cx="5850385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&lt;Animal&gt;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=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ArrayList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listaDeAnimais.</a:t>
            </a:r>
            <a:r>
              <a:rPr lang="pt-BR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4296" y="5296894"/>
            <a:ext cx="1115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32" name="Rectangle 45">
            <a:extLst>
              <a:ext uri="{FF2B5EF4-FFF2-40B4-BE49-F238E27FC236}">
                <a16:creationId xmlns:a16="http://schemas.microsoft.com/office/drawing/2014/main" id="{846777E3-79B4-4C88-AC9A-A61AF9E5E544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34" name="Graphic 26" descr="Giraffe">
            <a:extLst>
              <a:ext uri="{FF2B5EF4-FFF2-40B4-BE49-F238E27FC236}">
                <a16:creationId xmlns:a16="http://schemas.microsoft.com/office/drawing/2014/main" id="{645252A2-9817-4FD0-A6F5-189F87A74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36" name="Straight Arrow Connector 48">
            <a:extLst>
              <a:ext uri="{FF2B5EF4-FFF2-40B4-BE49-F238E27FC236}">
                <a16:creationId xmlns:a16="http://schemas.microsoft.com/office/drawing/2014/main" id="{F179C8DC-1432-4BE4-A419-7C550CA2E6B0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uble Wave 9">
            <a:extLst>
              <a:ext uri="{FF2B5EF4-FFF2-40B4-BE49-F238E27FC236}">
                <a16:creationId xmlns:a16="http://schemas.microsoft.com/office/drawing/2014/main" id="{F8923960-B075-4964-ADC8-0D910CEC67EF}"/>
              </a:ext>
            </a:extLst>
          </p:cNvPr>
          <p:cNvSpPr/>
          <p:nvPr/>
        </p:nvSpPr>
        <p:spPr>
          <a:xfrm>
            <a:off x="8030917" y="3631557"/>
            <a:ext cx="388291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>
                <a:latin typeface="Candara" panose="020E0502030303020204" pitchFamily="34" charset="0"/>
              </a:rPr>
              <a:t>A memória é realocada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198979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521252" y="80217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atin typeface="Candara" panose="020E0502030303020204" pitchFamily="34" charset="0"/>
              </a:rPr>
              <a:t>Mantém</a:t>
            </a:r>
            <a:r>
              <a:rPr lang="en-US" sz="2800" dirty="0">
                <a:latin typeface="Candara" panose="020E0502030303020204" pitchFamily="34" charset="0"/>
              </a:rPr>
              <a:t> a </a:t>
            </a:r>
            <a:r>
              <a:rPr lang="en-US" sz="2800" dirty="0" err="1">
                <a:latin typeface="Candara" panose="020E0502030303020204" pitchFamily="34" charset="0"/>
              </a:rPr>
              <a:t>ordem</a:t>
            </a:r>
            <a:r>
              <a:rPr lang="en-US" sz="2800" dirty="0">
                <a:latin typeface="Candara" panose="020E0502030303020204" pitchFamily="34" charset="0"/>
              </a:rPr>
              <a:t> de </a:t>
            </a:r>
            <a:r>
              <a:rPr lang="en-US" sz="2800" dirty="0" err="1">
                <a:latin typeface="Candara" panose="020E0502030303020204" pitchFamily="34" charset="0"/>
              </a:rPr>
              <a:t>inserção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99405147-0888-4FEE-90C7-DEEA718253D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Características 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21F311-C0B0-456E-B965-1056EC711DEC}"/>
              </a:ext>
            </a:extLst>
          </p:cNvPr>
          <p:cNvSpPr/>
          <p:nvPr/>
        </p:nvSpPr>
        <p:spPr>
          <a:xfrm>
            <a:off x="1521252" y="1804470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latin typeface="Candara" panose="020E0502030303020204" pitchFamily="34" charset="0"/>
              </a:rPr>
              <a:t>Aceitam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elementos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repetidos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65A706-0BF2-4F4B-B42E-718BA54BEA13}"/>
              </a:ext>
            </a:extLst>
          </p:cNvPr>
          <p:cNvSpPr/>
          <p:nvPr/>
        </p:nvSpPr>
        <p:spPr>
          <a:xfrm>
            <a:off x="4052628" y="4500979"/>
            <a:ext cx="7790183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9" name="Rectangle 42">
            <a:extLst>
              <a:ext uri="{FF2B5EF4-FFF2-40B4-BE49-F238E27FC236}">
                <a16:creationId xmlns:a16="http://schemas.microsoft.com/office/drawing/2014/main" id="{2757280E-660C-4AEF-BE07-9BB06BBCD2CE}"/>
              </a:ext>
            </a:extLst>
          </p:cNvPr>
          <p:cNvSpPr/>
          <p:nvPr/>
        </p:nvSpPr>
        <p:spPr>
          <a:xfrm>
            <a:off x="4250784" y="4755753"/>
            <a:ext cx="7119891" cy="10741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C1C540-F4A0-4BAA-9EF4-E47E2C10B31C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B3670-EAB5-4A90-B8C0-B0D34F999AF7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listaDeAnimais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A78133-C145-4CB4-94CD-1BB6B279257B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3154296" y="5292852"/>
            <a:ext cx="1096488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CF732-EF7F-4EB0-9AA8-4D01151054CA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05C09-9E4B-437E-89DC-B2C114310F48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145F01-2C0D-46AD-B413-FFBDF391CFEF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2951A7-8BBD-467A-B0E1-5D90B0125850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598428-A2C8-4615-A175-B3F095ED93E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75E659-68E6-46A3-A2E5-0C914E4EF82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61D53C-56BA-4DC2-BE86-B025477433B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Turtle">
            <a:extLst>
              <a:ext uri="{FF2B5EF4-FFF2-40B4-BE49-F238E27FC236}">
                <a16:creationId xmlns:a16="http://schemas.microsoft.com/office/drawing/2014/main" id="{D778AAF0-D268-404B-AA24-7AECC4887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4" name="Graphic 23" descr="Rabbit">
            <a:extLst>
              <a:ext uri="{FF2B5EF4-FFF2-40B4-BE49-F238E27FC236}">
                <a16:creationId xmlns:a16="http://schemas.microsoft.com/office/drawing/2014/main" id="{1FE7E717-CFED-4F21-BD75-7602A520A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20BBD336-2F73-4F20-B519-A26D364BC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26" name="Graphic 25" descr="Cat">
            <a:extLst>
              <a:ext uri="{FF2B5EF4-FFF2-40B4-BE49-F238E27FC236}">
                <a16:creationId xmlns:a16="http://schemas.microsoft.com/office/drawing/2014/main" id="{0A113CB1-4552-4F24-8EEB-1594228C3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27" name="Rectangle 45">
            <a:extLst>
              <a:ext uri="{FF2B5EF4-FFF2-40B4-BE49-F238E27FC236}">
                <a16:creationId xmlns:a16="http://schemas.microsoft.com/office/drawing/2014/main" id="{6D09BF1D-4089-4299-B44C-F8FC4A8A0A41}"/>
              </a:ext>
            </a:extLst>
          </p:cNvPr>
          <p:cNvSpPr/>
          <p:nvPr/>
        </p:nvSpPr>
        <p:spPr>
          <a:xfrm>
            <a:off x="9107918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</p:txBody>
      </p:sp>
      <p:pic>
        <p:nvPicPr>
          <p:cNvPr id="28" name="Graphic 26" descr="Giraffe">
            <a:extLst>
              <a:ext uri="{FF2B5EF4-FFF2-40B4-BE49-F238E27FC236}">
                <a16:creationId xmlns:a16="http://schemas.microsoft.com/office/drawing/2014/main" id="{84B03F0C-ACAC-4EC0-9C8F-640B6B46FA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918" y="5041918"/>
            <a:ext cx="540000" cy="540000"/>
          </a:xfrm>
          <a:prstGeom prst="rect">
            <a:avLst/>
          </a:prstGeom>
        </p:spPr>
      </p:pic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C60C2138-8A0C-48C7-A430-DCD20BE5B847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8667561" y="5292852"/>
            <a:ext cx="440357" cy="4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41362-44C4-4943-A6CF-14C7829B8A22}"/>
              </a:ext>
            </a:extLst>
          </p:cNvPr>
          <p:cNvSpPr/>
          <p:nvPr/>
        </p:nvSpPr>
        <p:spPr>
          <a:xfrm>
            <a:off x="10268274" y="4932852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cxnSp>
        <p:nvCxnSpPr>
          <p:cNvPr id="32" name="Straight Arrow Connector 48">
            <a:extLst>
              <a:ext uri="{FF2B5EF4-FFF2-40B4-BE49-F238E27FC236}">
                <a16:creationId xmlns:a16="http://schemas.microsoft.com/office/drawing/2014/main" id="{22886415-F351-464A-952C-FC0E8B96D36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827918" y="5292852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133E967-BCB1-43FD-9569-03488FD50ED7}"/>
              </a:ext>
            </a:extLst>
          </p:cNvPr>
          <p:cNvSpPr/>
          <p:nvPr/>
        </p:nvSpPr>
        <p:spPr>
          <a:xfrm>
            <a:off x="8121130" y="3992274"/>
            <a:ext cx="372862" cy="47939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E4EB563-5035-4ED4-B3BF-32A6B476BC06}"/>
              </a:ext>
            </a:extLst>
          </p:cNvPr>
          <p:cNvSpPr/>
          <p:nvPr/>
        </p:nvSpPr>
        <p:spPr>
          <a:xfrm>
            <a:off x="10441843" y="3992274"/>
            <a:ext cx="372862" cy="47939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Thumbs up sign">
            <a:extLst>
              <a:ext uri="{FF2B5EF4-FFF2-40B4-BE49-F238E27FC236}">
                <a16:creationId xmlns:a16="http://schemas.microsoft.com/office/drawing/2014/main" id="{AA172A9A-2995-43E1-A09A-4035784695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3084" y="802174"/>
            <a:ext cx="720000" cy="720000"/>
          </a:xfrm>
          <a:prstGeom prst="rect">
            <a:avLst/>
          </a:prstGeom>
        </p:spPr>
      </p:pic>
      <p:pic>
        <p:nvPicPr>
          <p:cNvPr id="39" name="Graphic 38" descr="Thumbs up sign">
            <a:extLst>
              <a:ext uri="{FF2B5EF4-FFF2-40B4-BE49-F238E27FC236}">
                <a16:creationId xmlns:a16="http://schemas.microsoft.com/office/drawing/2014/main" id="{BCCD000E-0B64-4BF8-A058-A4DA5C19EC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3084" y="1804470"/>
            <a:ext cx="720000" cy="720000"/>
          </a:xfrm>
          <a:prstGeom prst="rect">
            <a:avLst/>
          </a:prstGeom>
        </p:spPr>
      </p:pic>
      <p:pic>
        <p:nvPicPr>
          <p:cNvPr id="40" name="Graphic 39" descr="Cat">
            <a:extLst>
              <a:ext uri="{FF2B5EF4-FFF2-40B4-BE49-F238E27FC236}">
                <a16:creationId xmlns:a16="http://schemas.microsoft.com/office/drawing/2014/main" id="{A424567C-F1E5-406C-8211-D1010727A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58274" y="506026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03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List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resultado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ser: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12417-A679-4C34-B392-4CF1FE4F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787" y="4923865"/>
            <a:ext cx="3600000" cy="986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Double Wave 9">
            <a:extLst>
              <a:ext uri="{FF2B5EF4-FFF2-40B4-BE49-F238E27FC236}">
                <a16:creationId xmlns:a16="http://schemas.microsoft.com/office/drawing/2014/main" id="{8D02D869-455C-4858-B029-0B7431D62759}"/>
              </a:ext>
            </a:extLst>
          </p:cNvPr>
          <p:cNvSpPr/>
          <p:nvPr/>
        </p:nvSpPr>
        <p:spPr>
          <a:xfrm>
            <a:off x="9133867" y="4174528"/>
            <a:ext cx="2857145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Ordem</a:t>
            </a:r>
            <a:r>
              <a:rPr lang="en-US" sz="2000" i="1" dirty="0">
                <a:latin typeface="Candara" panose="020E0502030303020204" pitchFamily="34" charset="0"/>
              </a:rPr>
              <a:t> de </a:t>
            </a:r>
            <a:r>
              <a:rPr lang="en-US" sz="2000" i="1" dirty="0" err="1">
                <a:latin typeface="Candara" panose="020E0502030303020204" pitchFamily="34" charset="0"/>
              </a:rPr>
              <a:t>inserção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62EEC-7542-46B0-BEED-C5739FD5D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78" y="1792293"/>
            <a:ext cx="7200000" cy="2022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3524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List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*Usando a classe </a:t>
            </a:r>
            <a:r>
              <a:rPr lang="pt-BR" i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criar List: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resultado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impressão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pela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ordem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inserção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5C73A-B7BB-4FCF-8426-9354B7610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54" y="1719676"/>
            <a:ext cx="7200000" cy="3687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17370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 -&gt; Formas alternativas de criação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&gt;A classe utilitária </a:t>
            </a: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Collections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 possuir métodos alternativos para se criar List: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DE95B-3247-458D-85BC-80F20BE45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1" y="1297049"/>
            <a:ext cx="8926171" cy="44964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B1ACBB-F196-4826-8A1A-CE55AAC1E862}"/>
              </a:ext>
            </a:extLst>
          </p:cNvPr>
          <p:cNvSpPr/>
          <p:nvPr/>
        </p:nvSpPr>
        <p:spPr>
          <a:xfrm>
            <a:off x="1173330" y="3464512"/>
            <a:ext cx="3949085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A1E37-4648-4C66-ADFE-D39BF1E2F349}"/>
              </a:ext>
            </a:extLst>
          </p:cNvPr>
          <p:cNvSpPr/>
          <p:nvPr/>
        </p:nvSpPr>
        <p:spPr>
          <a:xfrm>
            <a:off x="1173329" y="4433685"/>
            <a:ext cx="7056271" cy="390618"/>
          </a:xfrm>
          <a:prstGeom prst="rect">
            <a:avLst/>
          </a:prstGeom>
          <a:solidFill>
            <a:srgbClr val="ED7D31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832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Collections.emptyList()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</a:t>
            </a:r>
            <a:r>
              <a:rPr lang="pt-BR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emptyList()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criar uma instância de List vazia e com um detalhe: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 A instância é </a:t>
            </a:r>
            <a:r>
              <a:rPr lang="pt-BR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imutável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5FA09-A87D-46A7-8AB6-93007B8CD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9" y="2236944"/>
            <a:ext cx="6120000" cy="1286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C7EFE2-109B-4D25-AEC2-6D5EF559F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000" y="4505021"/>
            <a:ext cx="6120000" cy="1283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949328-5906-4629-BF1D-D409812A5D19}"/>
              </a:ext>
            </a:extLst>
          </p:cNvPr>
          <p:cNvSpPr/>
          <p:nvPr/>
        </p:nvSpPr>
        <p:spPr>
          <a:xfrm>
            <a:off x="1057621" y="4341024"/>
            <a:ext cx="4563123" cy="1447059"/>
          </a:xfrm>
          <a:prstGeom prst="rightArrow">
            <a:avLst>
              <a:gd name="adj1" fmla="val 50000"/>
              <a:gd name="adj2" fmla="val 79927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r>
              <a:rPr lang="en-US" dirty="0" err="1"/>
              <a:t>lança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UnsupportedOperationException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78445A7-7946-41A4-A442-98C04BCBB7CB}"/>
              </a:ext>
            </a:extLst>
          </p:cNvPr>
          <p:cNvSpPr/>
          <p:nvPr/>
        </p:nvSpPr>
        <p:spPr>
          <a:xfrm>
            <a:off x="5446412" y="2565654"/>
            <a:ext cx="3240350" cy="577049"/>
          </a:xfrm>
          <a:prstGeom prst="leftArrow">
            <a:avLst>
              <a:gd name="adj1" fmla="val 56154"/>
              <a:gd name="adj2" fmla="val 9615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um </a:t>
            </a:r>
            <a:r>
              <a:rPr lang="en-US" dirty="0" err="1"/>
              <a:t>elemento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17227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</a:t>
            </a:r>
            <a:r>
              <a:rPr lang="pt-BR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Collections.emptyList()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Declarar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&gt;Ao rodar, uma exception deve ser lançada...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FFB4B-072C-4442-B088-539C484AB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9" y="1846326"/>
            <a:ext cx="7200000" cy="1513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754131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List -&gt;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Collections.unmodifiableList()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</a:t>
            </a:r>
            <a:r>
              <a:rPr lang="en-US" i="1" u="sng" dirty="0" err="1">
                <a:latin typeface="Consolas" panose="020B0609020204030204" pitchFamily="49" charset="0"/>
              </a:rPr>
              <a:t>unmodifiableList</a:t>
            </a:r>
            <a:r>
              <a:rPr lang="pt-BR" b="1" i="1" u="sng" dirty="0">
                <a:latin typeface="Consolas" panose="020B0609020204030204" pitchFamily="49" charset="0"/>
              </a:rPr>
              <a:t>()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criar uma instância de List a partir de outra instância: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 Esta instância também será </a:t>
            </a:r>
            <a:r>
              <a:rPr lang="pt-BR" b="1" i="1" dirty="0">
                <a:solidFill>
                  <a:schemeClr val="accent2"/>
                </a:solidFill>
                <a:latin typeface="Candara" panose="020E0502030303020204" pitchFamily="34" charset="0"/>
              </a:rPr>
              <a:t>imutável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FD7E9-E711-47EC-9D54-471F520D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51" y="2113881"/>
            <a:ext cx="9000000" cy="3187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378445A7-7946-41A4-A442-98C04BCBB7CB}"/>
              </a:ext>
            </a:extLst>
          </p:cNvPr>
          <p:cNvSpPr/>
          <p:nvPr/>
        </p:nvSpPr>
        <p:spPr>
          <a:xfrm>
            <a:off x="5252621" y="4733837"/>
            <a:ext cx="2719526" cy="765101"/>
          </a:xfrm>
          <a:prstGeom prst="leftArrow">
            <a:avLst>
              <a:gd name="adj1" fmla="val 56154"/>
              <a:gd name="adj2" fmla="val 96154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 </a:t>
            </a:r>
            <a:r>
              <a:rPr lang="en-US" dirty="0" err="1"/>
              <a:t>aqui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4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8E65-CC90-4FEB-BD33-F445029F729D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523C29-5FC2-4795-ACD8-011083D7544D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B8253C-61C4-4ED7-8DA0-A4E57D397B70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52AA62-1BED-457F-BEAC-79B19EF5A79F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587DF-BD93-446B-957D-7A7838A4D741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89DBE7-E0CC-4C35-906F-429430599DC8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4FDD5F-D3E3-407D-A616-BEDE464EEAC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Turtle">
            <a:extLst>
              <a:ext uri="{FF2B5EF4-FFF2-40B4-BE49-F238E27FC236}">
                <a16:creationId xmlns:a16="http://schemas.microsoft.com/office/drawing/2014/main" id="{8C0EFACD-BE15-4FDA-8CED-3DAD64BF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33" name="Graphic 32" descr="Rabbit">
            <a:extLst>
              <a:ext uri="{FF2B5EF4-FFF2-40B4-BE49-F238E27FC236}">
                <a16:creationId xmlns:a16="http://schemas.microsoft.com/office/drawing/2014/main" id="{558C8682-508A-4A6F-A106-A3DF47204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123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</a:t>
            </a:r>
            <a:r>
              <a:rPr lang="pt-BR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Collections.unmodifieableList()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/>
              <a:t>SobreList_4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Codar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&gt;Ao rodar, a exception deve ser lançada na linha 26...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309D0-113F-4137-ABBF-794C36981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85" y="1732141"/>
            <a:ext cx="10800000" cy="38253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718768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">
            <a:extLst>
              <a:ext uri="{FF2B5EF4-FFF2-40B4-BE49-F238E27FC236}">
                <a16:creationId xmlns:a16="http://schemas.microsoft.com/office/drawing/2014/main" id="{1A4F18FB-F725-4F04-9820-D889210E1DD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Classe utilitária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Collections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A7B02-5715-47BF-A941-D61B6BA3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1180786"/>
            <a:ext cx="8926171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048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400" b="1" i="1" dirty="0">
                <a:latin typeface="Candara" panose="020E0502030303020204" pitchFamily="34" charset="0"/>
              </a:rPr>
              <a:t>Ordenação</a:t>
            </a:r>
            <a:endParaRPr lang="pt-PT" sz="54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610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Ordenação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&gt;A ordenação de coleções é um requisito de negócio frequentemente solicitado pelos usuários.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b="1" i="1" dirty="0">
                <a:solidFill>
                  <a:srgbClr val="003399"/>
                </a:solidFill>
                <a:latin typeface="Consolas" panose="020B0609020204030204" pitchFamily="49" charset="0"/>
              </a:rPr>
              <a:t>Collections.sort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 desempenha a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&gt;Existem 2 estratégias de ordenação: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494FA47F-66DA-47C0-8879-6C1AD6986A00}"/>
              </a:ext>
            </a:extLst>
          </p:cNvPr>
          <p:cNvSpPr/>
          <p:nvPr/>
        </p:nvSpPr>
        <p:spPr>
          <a:xfrm>
            <a:off x="896644" y="4071793"/>
            <a:ext cx="3240000" cy="1044000"/>
          </a:xfrm>
          <a:prstGeom prst="snip2Diag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ndara" panose="020E0502030303020204" pitchFamily="34" charset="0"/>
              </a:rPr>
              <a:t>Estratégias</a:t>
            </a:r>
            <a:r>
              <a:rPr lang="en-US" sz="2400" dirty="0">
                <a:latin typeface="Candara" panose="020E0502030303020204" pitchFamily="34" charset="0"/>
              </a:rPr>
              <a:t> de </a:t>
            </a:r>
            <a:r>
              <a:rPr lang="en-US" sz="2400" dirty="0" err="1">
                <a:latin typeface="Candara" panose="020E0502030303020204" pitchFamily="34" charset="0"/>
              </a:rPr>
              <a:t>ordenação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5763087" y="3180123"/>
            <a:ext cx="4320000" cy="1044000"/>
          </a:xfrm>
          <a:prstGeom prst="snip2Diag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Comparable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7E3EBCBD-4B1E-42A3-960B-87FBD0777FF5}"/>
              </a:ext>
            </a:extLst>
          </p:cNvPr>
          <p:cNvSpPr/>
          <p:nvPr/>
        </p:nvSpPr>
        <p:spPr>
          <a:xfrm>
            <a:off x="5763087" y="5142123"/>
            <a:ext cx="4320000" cy="1044000"/>
          </a:xfrm>
          <a:prstGeom prst="snip2Diag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Comparator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CD0A37-0017-4529-B93E-26DECAEF01C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136644" y="3702123"/>
            <a:ext cx="1626443" cy="89167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A662EE-33E4-4695-82DA-3F91DC2BD26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4136644" y="4593793"/>
            <a:ext cx="1626443" cy="107033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9401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32578135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Comparable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simples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de definir a estratégia de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&gt;Esta Interface é reconhecida pelo </a:t>
            </a:r>
            <a:r>
              <a:rPr lang="pt-BR" i="1" u="sng" dirty="0">
                <a:solidFill>
                  <a:srgbClr val="003399"/>
                </a:solidFill>
                <a:latin typeface="Consolas" panose="020B0609020204030204" pitchFamily="49" charset="0"/>
              </a:rPr>
              <a:t>Collections.sort()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&gt;Todas as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classes wrappers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já implementam -&gt;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String, Integer, Double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&gt;Minhas classes de domínio podem implementá-la quando quero definir a estratégia de ordenação, implementando o método </a:t>
            </a:r>
            <a:r>
              <a:rPr lang="pt-BR" i="1" dirty="0">
                <a:solidFill>
                  <a:srgbClr val="003399"/>
                </a:solidFill>
                <a:latin typeface="Consolas" panose="020B0609020204030204" pitchFamily="49" charset="0"/>
              </a:rPr>
              <a:t>compareTo()</a:t>
            </a:r>
            <a:endParaRPr lang="pt-BR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8098-C0B0-4D9B-88D4-931321DA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57" y="3318235"/>
            <a:ext cx="9000000" cy="3007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31D21230-AD11-40CA-B9E5-556F527E5791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17656142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Comparable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45231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classe </a:t>
            </a:r>
            <a:r>
              <a:rPr lang="en-US" dirty="0">
                <a:latin typeface="Consolas" panose="020B0609020204030204" pitchFamily="49" charset="0"/>
              </a:rPr>
              <a:t>SobreComparable_1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4B66C5-6A96-4B8C-A9F2-B3990441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42" y="1706647"/>
            <a:ext cx="6480000" cy="3100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56541-1150-4A8F-B4DB-CD7C4691C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000" y="4361656"/>
            <a:ext cx="3600000" cy="1812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FE9F437-9BFD-4015-AA74-06BCCD2F3A41}"/>
              </a:ext>
            </a:extLst>
          </p:cNvPr>
          <p:cNvSpPr/>
          <p:nvPr/>
        </p:nvSpPr>
        <p:spPr>
          <a:xfrm>
            <a:off x="5477523" y="4950965"/>
            <a:ext cx="2583402" cy="1016496"/>
          </a:xfrm>
          <a:prstGeom prst="rightArrow">
            <a:avLst>
              <a:gd name="adj1" fmla="val 56987"/>
              <a:gd name="adj2" fmla="val 5873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Resultado</a:t>
            </a:r>
            <a:endParaRPr lang="en-US" dirty="0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0F8CA15E-ACAE-42BA-8424-218B7D92C935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17967670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Comparable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*Definindo a estratégia de ordenação na minha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classe de domínio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&gt;Na classe </a:t>
            </a:r>
            <a:r>
              <a:rPr lang="pt-BR" b="1" dirty="0">
                <a:solidFill>
                  <a:schemeClr val="accent2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declarar a implementação de </a:t>
            </a:r>
            <a:r>
              <a:rPr lang="pt-BR" i="1" dirty="0">
                <a:solidFill>
                  <a:schemeClr val="accent2"/>
                </a:solidFill>
                <a:latin typeface="Consolas" panose="020B0609020204030204" pitchFamily="49" charset="0"/>
              </a:rPr>
              <a:t>Comparable&lt;Animal&gt;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codificar o método </a:t>
            </a:r>
            <a:r>
              <a:rPr lang="pt-BR" u="sng" dirty="0">
                <a:solidFill>
                  <a:schemeClr val="accent2"/>
                </a:solidFill>
                <a:latin typeface="Consolas" panose="020B0609020204030204" pitchFamily="49" charset="0"/>
              </a:rPr>
              <a:t>compareTo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usando o atributo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nome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57F76-B605-4FA5-9790-5F504DF0C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17" y="2200564"/>
            <a:ext cx="9000000" cy="3071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53823C7-9968-4AEC-B465-FAB0760DE3E6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903302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classe </a:t>
            </a:r>
            <a:r>
              <a:rPr lang="en-US" dirty="0">
                <a:latin typeface="Consolas" panose="020B0609020204030204" pitchFamily="49" charset="0"/>
              </a:rPr>
              <a:t>SobreComparable_2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CD2100-0F40-49C4-9886-D024C6AF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64" y="1757537"/>
            <a:ext cx="6840000" cy="4092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CFD025-6908-4DFC-86A9-E3D225703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764" y="881880"/>
            <a:ext cx="4320000" cy="122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9493932-65A3-42E6-8BD5-8B57812E72EB}"/>
              </a:ext>
            </a:extLst>
          </p:cNvPr>
          <p:cNvSpPr/>
          <p:nvPr/>
        </p:nvSpPr>
        <p:spPr>
          <a:xfrm rot="16200000">
            <a:off x="7580117" y="3055330"/>
            <a:ext cx="2583402" cy="1016496"/>
          </a:xfrm>
          <a:prstGeom prst="rightArrow">
            <a:avLst>
              <a:gd name="adj1" fmla="val 56987"/>
              <a:gd name="adj2" fmla="val 5873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Resultado</a:t>
            </a:r>
            <a:endParaRPr lang="en-US" dirty="0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4585973B-DD12-437A-82BA-2FFF94F57207}"/>
              </a:ext>
            </a:extLst>
          </p:cNvPr>
          <p:cNvSpPr/>
          <p:nvPr/>
        </p:nvSpPr>
        <p:spPr>
          <a:xfrm>
            <a:off x="10300744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35368987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317512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3" name="Graphic 22" descr="Rabbit">
            <a:extLst>
              <a:ext uri="{FF2B5EF4-FFF2-40B4-BE49-F238E27FC236}">
                <a16:creationId xmlns:a16="http://schemas.microsoft.com/office/drawing/2014/main" id="{1C135545-44AE-45BC-B016-EB8BD031A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7" name="Graphic 26" descr="Dog">
            <a:extLst>
              <a:ext uri="{FF2B5EF4-FFF2-40B4-BE49-F238E27FC236}">
                <a16:creationId xmlns:a16="http://schemas.microsoft.com/office/drawing/2014/main" id="{E8DBBE41-DEF2-420D-A821-13DB4E34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30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Comparator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sofisticada 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de definir a estratégia de ordenação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&gt;Uma classe adicional é criada implementanda a interface </a:t>
            </a:r>
            <a:r>
              <a:rPr lang="pt-BR" i="1" dirty="0">
                <a:solidFill>
                  <a:srgbClr val="7030A0"/>
                </a:solidFill>
                <a:latin typeface="Consolas" panose="020B0609020204030204" pitchFamily="49" charset="0"/>
              </a:rPr>
              <a:t>Comparator</a:t>
            </a:r>
            <a:endParaRPr lang="pt-BR" i="1" u="sng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&gt;Colocamos a estratégica de ordenação no método </a:t>
            </a:r>
            <a:r>
              <a:rPr lang="pt-BR" i="1" dirty="0">
                <a:solidFill>
                  <a:srgbClr val="7030A0"/>
                </a:solidFill>
                <a:latin typeface="Consolas" panose="020B0609020204030204" pitchFamily="49" charset="0"/>
              </a:rPr>
              <a:t>compare(o1, o2)</a:t>
            </a:r>
            <a:r>
              <a:rPr lang="pt-BR" i="1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&gt;É possivel declarar vários </a:t>
            </a: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Comparator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 com </a:t>
            </a:r>
            <a:r>
              <a:rPr lang="pt-BR" i="1" dirty="0">
                <a:solidFill>
                  <a:schemeClr val="accent2"/>
                </a:solidFill>
                <a:latin typeface="Candara" panose="020E0502030303020204" pitchFamily="34" charset="0"/>
              </a:rPr>
              <a:t>estratégias diferentes</a:t>
            </a:r>
            <a:r>
              <a:rPr lang="pt-BR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pt-BR" i="1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116435BA-0BC4-4D5F-97DA-26D5FBDBB94A}"/>
              </a:ext>
            </a:extLst>
          </p:cNvPr>
          <p:cNvSpPr/>
          <p:nvPr/>
        </p:nvSpPr>
        <p:spPr>
          <a:xfrm>
            <a:off x="10300008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65F1F6-DA2C-4B68-BBBC-1C6689D3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03" y="2814552"/>
            <a:ext cx="6120000" cy="1648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2C8E2-2F8F-428A-9D8E-D4B4A5562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03" y="4744115"/>
            <a:ext cx="6120000" cy="1717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A176C8-8CAA-4E08-8625-E35A4BBBC7C9}"/>
              </a:ext>
            </a:extLst>
          </p:cNvPr>
          <p:cNvCxnSpPr/>
          <p:nvPr/>
        </p:nvCxnSpPr>
        <p:spPr>
          <a:xfrm>
            <a:off x="2707690" y="4009006"/>
            <a:ext cx="8877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7FE7D6-14DA-4F6C-A15D-F1A93652F5BD}"/>
              </a:ext>
            </a:extLst>
          </p:cNvPr>
          <p:cNvCxnSpPr/>
          <p:nvPr/>
        </p:nvCxnSpPr>
        <p:spPr>
          <a:xfrm>
            <a:off x="4875321" y="4009006"/>
            <a:ext cx="8877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E53BE-DEFE-4C03-87EE-89AF5299BEC7}"/>
              </a:ext>
            </a:extLst>
          </p:cNvPr>
          <p:cNvCxnSpPr/>
          <p:nvPr/>
        </p:nvCxnSpPr>
        <p:spPr>
          <a:xfrm>
            <a:off x="2746161" y="6013143"/>
            <a:ext cx="648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E328C5-BEAF-4FDE-AF31-6B8FD9030FF4}"/>
              </a:ext>
            </a:extLst>
          </p:cNvPr>
          <p:cNvCxnSpPr/>
          <p:nvPr/>
        </p:nvCxnSpPr>
        <p:spPr>
          <a:xfrm>
            <a:off x="4762873" y="5999828"/>
            <a:ext cx="648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0971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ComparadorPorNome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Comparator&lt;Animal&gt;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implementando método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compare():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ComparadorPorId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também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implementando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interface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Comparator&lt;Animal&gt;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o método </a:t>
            </a:r>
            <a:r>
              <a:rPr lang="pt-BR" dirty="0">
                <a:solidFill>
                  <a:srgbClr val="7030A0"/>
                </a:solidFill>
                <a:latin typeface="Candara" panose="020E0502030303020204" pitchFamily="34" charset="0"/>
              </a:rPr>
              <a:t>compare():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737C547D-44F9-4D76-8386-1CBB1D4C504B}"/>
              </a:ext>
            </a:extLst>
          </p:cNvPr>
          <p:cNvSpPr/>
          <p:nvPr/>
        </p:nvSpPr>
        <p:spPr>
          <a:xfrm>
            <a:off x="10300008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2B598-3FD3-4F53-B53B-583E61C5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28" y="1647652"/>
            <a:ext cx="6120000" cy="1648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AA66EF-9926-4AFC-A367-956BEAFE2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000" y="4563736"/>
            <a:ext cx="6120000" cy="1717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51944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>
                <a:latin typeface="Consolas" panose="020B0609020204030204" pitchFamily="49" charset="0"/>
              </a:rPr>
              <a:t>SobreComparator_1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&gt;Codar o método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(Nota colocar os nome e IDs aleatórios)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737C547D-44F9-4D76-8386-1CBB1D4C504B}"/>
              </a:ext>
            </a:extLst>
          </p:cNvPr>
          <p:cNvSpPr/>
          <p:nvPr/>
        </p:nvSpPr>
        <p:spPr>
          <a:xfrm>
            <a:off x="10300008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FE1AAD-E4B7-4781-8181-2AC49E78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82" y="1736535"/>
            <a:ext cx="6120000" cy="4893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80316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ACA57899-58C6-4C12-BA2B-0076998BB4A4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Comparator</a:t>
            </a:r>
          </a:p>
          <a:p>
            <a:pPr algn="ctr"/>
            <a:r>
              <a:rPr lang="en-US" sz="4400" dirty="0" err="1">
                <a:latin typeface="Consolas" panose="020B0609020204030204" pitchFamily="49" charset="0"/>
              </a:rPr>
              <a:t>avançado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6513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Comparator avançado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&gt;Com os recursos avançados do Java como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Lambda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method reference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é possivel codar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Comparator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s de uma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maneira mais moderna e elegante: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*Expressão Lambda: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*Fábrica de Comparator: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*Method Reference: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116435BA-0BC4-4D5F-97DA-26D5FBDBB94A}"/>
              </a:ext>
            </a:extLst>
          </p:cNvPr>
          <p:cNvSpPr/>
          <p:nvPr/>
        </p:nvSpPr>
        <p:spPr>
          <a:xfrm>
            <a:off x="10300008" y="0"/>
            <a:ext cx="180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Comparator</a:t>
            </a:r>
          </a:p>
          <a:p>
            <a:pPr algn="ctr"/>
            <a:r>
              <a:rPr lang="en-US" sz="1400" dirty="0" err="1">
                <a:latin typeface="Consolas" panose="020B0609020204030204" pitchFamily="49" charset="0"/>
              </a:rPr>
              <a:t>avançado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Subtítulo 1">
            <a:extLst>
              <a:ext uri="{FF2B5EF4-FFF2-40B4-BE49-F238E27FC236}">
                <a16:creationId xmlns:a16="http://schemas.microsoft.com/office/drawing/2014/main" id="{D1BBAA2C-A572-4680-A1B1-A1819D470496}"/>
              </a:ext>
            </a:extLst>
          </p:cNvPr>
          <p:cNvSpPr txBox="1">
            <a:spLocks/>
          </p:cNvSpPr>
          <p:nvPr/>
        </p:nvSpPr>
        <p:spPr>
          <a:xfrm>
            <a:off x="580008" y="2050740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(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a1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a2</a:t>
            </a:r>
            <a:r>
              <a:rPr lang="en-US" sz="2000" b="1" dirty="0">
                <a:latin typeface="Consolas" panose="020B0609020204030204" pitchFamily="49" charset="0"/>
              </a:rPr>
              <a:t>) -&gt;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a1</a:t>
            </a:r>
            <a:r>
              <a:rPr lang="en-US" sz="2000" b="1" dirty="0">
                <a:latin typeface="Consolas" panose="020B0609020204030204" pitchFamily="49" charset="0"/>
              </a:rPr>
              <a:t>.getNome().</a:t>
            </a:r>
            <a:r>
              <a:rPr lang="en-US" sz="2000" b="1" dirty="0" err="1">
                <a:latin typeface="Consolas" panose="020B0609020204030204" pitchFamily="49" charset="0"/>
              </a:rPr>
              <a:t>compareTo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a2</a:t>
            </a:r>
            <a:r>
              <a:rPr lang="en-US" sz="2000" b="1" dirty="0">
                <a:latin typeface="Consolas" panose="020B0609020204030204" pitchFamily="49" charset="0"/>
              </a:rPr>
              <a:t>.getNome())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ubtítulo 1">
            <a:extLst>
              <a:ext uri="{FF2B5EF4-FFF2-40B4-BE49-F238E27FC236}">
                <a16:creationId xmlns:a16="http://schemas.microsoft.com/office/drawing/2014/main" id="{16E10512-56F9-446A-9650-47459B034B26}"/>
              </a:ext>
            </a:extLst>
          </p:cNvPr>
          <p:cNvSpPr txBox="1">
            <a:spLocks/>
          </p:cNvSpPr>
          <p:nvPr/>
        </p:nvSpPr>
        <p:spPr>
          <a:xfrm>
            <a:off x="626372" y="3557503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</a:t>
            </a:r>
            <a:r>
              <a:rPr lang="en-US" sz="20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Comparator</a:t>
            </a:r>
            <a:r>
              <a:rPr lang="en-US" sz="2000" b="1" dirty="0" err="1">
                <a:latin typeface="Consolas" panose="020B0609020204030204" pitchFamily="49" charset="0"/>
              </a:rPr>
              <a:t>.</a:t>
            </a:r>
            <a:r>
              <a:rPr lang="en-US" sz="2000" b="1" i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comparing</a:t>
            </a:r>
            <a:r>
              <a:rPr lang="en-US" sz="2000" b="1" i="1" dirty="0">
                <a:latin typeface="Consolas" panose="020B0609020204030204" pitchFamily="49" charset="0"/>
              </a:rPr>
              <a:t>( a -&gt; </a:t>
            </a:r>
            <a:r>
              <a:rPr lang="en-US" sz="2000" b="1" i="1" dirty="0" err="1">
                <a:latin typeface="Consolas" panose="020B0609020204030204" pitchFamily="49" charset="0"/>
              </a:rPr>
              <a:t>a.getNome</a:t>
            </a:r>
            <a:r>
              <a:rPr lang="en-US" sz="2000" b="1" i="1" dirty="0">
                <a:latin typeface="Consolas" panose="020B0609020204030204" pitchFamily="49" charset="0"/>
              </a:rPr>
              <a:t>()  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ubtítulo 1">
            <a:extLst>
              <a:ext uri="{FF2B5EF4-FFF2-40B4-BE49-F238E27FC236}">
                <a16:creationId xmlns:a16="http://schemas.microsoft.com/office/drawing/2014/main" id="{A3966367-219D-4979-8867-5394B55B0103}"/>
              </a:ext>
            </a:extLst>
          </p:cNvPr>
          <p:cNvSpPr txBox="1">
            <a:spLocks/>
          </p:cNvSpPr>
          <p:nvPr/>
        </p:nvSpPr>
        <p:spPr>
          <a:xfrm>
            <a:off x="672736" y="5126409"/>
            <a:ext cx="115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listaDeAnimais.sort</a:t>
            </a:r>
            <a:r>
              <a:rPr lang="en-US" sz="2000" b="1" dirty="0">
                <a:latin typeface="Consolas" panose="020B0609020204030204" pitchFamily="49" charset="0"/>
              </a:rPr>
              <a:t>( </a:t>
            </a:r>
            <a:r>
              <a:rPr lang="en-US" sz="2000" b="1" dirty="0" err="1">
                <a:latin typeface="Consolas" panose="020B0609020204030204" pitchFamily="49" charset="0"/>
              </a:rPr>
              <a:t>Comparator.</a:t>
            </a:r>
            <a:r>
              <a:rPr lang="en-US" sz="2000" b="1" i="1" dirty="0" err="1">
                <a:latin typeface="Consolas" panose="020B0609020204030204" pitchFamily="49" charset="0"/>
              </a:rPr>
              <a:t>comparing</a:t>
            </a:r>
            <a:r>
              <a:rPr lang="en-US" sz="2000" b="1" i="1" dirty="0">
                <a:latin typeface="Consolas" panose="020B0609020204030204" pitchFamily="49" charset="0"/>
              </a:rPr>
              <a:t>(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Animal::</a:t>
            </a:r>
            <a:r>
              <a:rPr lang="en-US" sz="2000" b="1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getNome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latin typeface="Consolas" panose="020B0609020204030204" pitchFamily="49" charset="0"/>
              </a:rPr>
              <a:t>) );</a:t>
            </a:r>
            <a:endParaRPr lang="pt-BR" sz="2000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238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 -&gt; Comparator avançado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DESAFIO: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en-US" dirty="0">
                <a:latin typeface="Consolas" panose="020B0609020204030204" pitchFamily="49" charset="0"/>
              </a:rPr>
              <a:t>SobreComparator_2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&gt;Declare o método </a:t>
            </a:r>
            <a:r>
              <a:rPr lang="pt-BR" i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usando uma lista de animais (exercícios anteriores) e os recursos avançados do Java mostrados no slide anterior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4378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600" b="1" i="1" dirty="0">
                <a:latin typeface="Candara" panose="020E0502030303020204" pitchFamily="34" charset="0"/>
              </a:rPr>
              <a:t>Set&lt;...&gt;</a:t>
            </a:r>
          </a:p>
        </p:txBody>
      </p:sp>
    </p:spTree>
    <p:extLst>
      <p:ext uri="{BB962C8B-B14F-4D97-AF65-F5344CB8AC3E}">
        <p14:creationId xmlns:p14="http://schemas.microsoft.com/office/powerpoint/2010/main" val="19974673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>
                <a:latin typeface="Consolas" panose="020B0609020204030204" pitchFamily="49" charset="0"/>
              </a:rPr>
              <a:t>Collection</a:t>
            </a:r>
            <a:endParaRPr lang="pt-PT" sz="2000" i="1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TreeSet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LinkedList</a:t>
            </a:r>
            <a:endParaRPr lang="pt-PT" sz="220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39433E-5AB7-40DA-BAAB-B15EB3293779}"/>
              </a:ext>
            </a:extLst>
          </p:cNvPr>
          <p:cNvSpPr/>
          <p:nvPr/>
        </p:nvSpPr>
        <p:spPr>
          <a:xfrm>
            <a:off x="4376691" y="2814221"/>
            <a:ext cx="3875884" cy="2974020"/>
          </a:xfrm>
          <a:prstGeom prst="roundRect">
            <a:avLst>
              <a:gd name="adj" fmla="val 3533"/>
            </a:avLst>
          </a:prstGeom>
          <a:solidFill>
            <a:srgbClr val="FFFF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430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233963"/>
            <a:ext cx="7754672" cy="1998162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4704423"/>
            <a:ext cx="7128769" cy="112957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HashSet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//ignorado pq já existe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1330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4688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4688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4688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233963"/>
            <a:ext cx="3076856" cy="1998162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1359" y="499920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151359" y="5269208"/>
            <a:ext cx="1118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6E69204-6887-4837-AA99-A1A82BAA4EF2}"/>
              </a:ext>
            </a:extLst>
          </p:cNvPr>
          <p:cNvGrpSpPr/>
          <p:nvPr/>
        </p:nvGrpSpPr>
        <p:grpSpPr>
          <a:xfrm>
            <a:off x="8259120" y="4854731"/>
            <a:ext cx="720000" cy="720000"/>
            <a:chOff x="4466492" y="4936894"/>
            <a:chExt cx="720000" cy="720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79E4DD-5387-48FF-82C6-5AC1015A6755}"/>
                </a:ext>
              </a:extLst>
            </p:cNvPr>
            <p:cNvSpPr/>
            <p:nvPr/>
          </p:nvSpPr>
          <p:spPr>
            <a:xfrm>
              <a:off x="4466492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0" name="Graphic 49" descr="Turtle">
              <a:extLst>
                <a:ext uri="{FF2B5EF4-FFF2-40B4-BE49-F238E27FC236}">
                  <a16:creationId xmlns:a16="http://schemas.microsoft.com/office/drawing/2014/main" id="{8A97D826-8F13-4FC3-8AA4-5A3C60FF5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56492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053D79-E563-411C-AF83-120D76571805}"/>
              </a:ext>
            </a:extLst>
          </p:cNvPr>
          <p:cNvGrpSpPr/>
          <p:nvPr/>
        </p:nvGrpSpPr>
        <p:grpSpPr>
          <a:xfrm>
            <a:off x="6507759" y="4910339"/>
            <a:ext cx="720000" cy="720000"/>
            <a:chOff x="5626848" y="4936894"/>
            <a:chExt cx="720000" cy="72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6ECD0D-8FAE-403B-9A91-0CB0F2937B4A}"/>
                </a:ext>
              </a:extLst>
            </p:cNvPr>
            <p:cNvSpPr/>
            <p:nvPr/>
          </p:nvSpPr>
          <p:spPr>
            <a:xfrm>
              <a:off x="5626848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1" name="Graphic 50" descr="Rabbit">
              <a:extLst>
                <a:ext uri="{FF2B5EF4-FFF2-40B4-BE49-F238E27FC236}">
                  <a16:creationId xmlns:a16="http://schemas.microsoft.com/office/drawing/2014/main" id="{B1268B55-3F45-4751-A50A-78B350BAF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6848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036246-B77C-481A-8371-0C41F34B065A}"/>
              </a:ext>
            </a:extLst>
          </p:cNvPr>
          <p:cNvGrpSpPr/>
          <p:nvPr/>
        </p:nvGrpSpPr>
        <p:grpSpPr>
          <a:xfrm>
            <a:off x="4725666" y="4854731"/>
            <a:ext cx="720000" cy="720000"/>
            <a:chOff x="6787204" y="4936894"/>
            <a:chExt cx="720000" cy="72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2FA088-1068-4676-B615-6CD7A9688314}"/>
                </a:ext>
              </a:extLst>
            </p:cNvPr>
            <p:cNvSpPr/>
            <p:nvPr/>
          </p:nvSpPr>
          <p:spPr>
            <a:xfrm>
              <a:off x="6787204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2" name="Graphic 51" descr="Dog">
              <a:extLst>
                <a:ext uri="{FF2B5EF4-FFF2-40B4-BE49-F238E27FC236}">
                  <a16:creationId xmlns:a16="http://schemas.microsoft.com/office/drawing/2014/main" id="{02905A20-E043-4F8E-BB7E-0BE6EDDD5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7204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CA06FA-90D3-4C14-AAB0-09D375B68D85}"/>
              </a:ext>
            </a:extLst>
          </p:cNvPr>
          <p:cNvGrpSpPr/>
          <p:nvPr/>
        </p:nvGrpSpPr>
        <p:grpSpPr>
          <a:xfrm>
            <a:off x="10070964" y="4964240"/>
            <a:ext cx="720000" cy="720000"/>
            <a:chOff x="7947561" y="4936894"/>
            <a:chExt cx="720000" cy="720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03D6A9-2664-4430-AFB5-0624A15FC02A}"/>
                </a:ext>
              </a:extLst>
            </p:cNvPr>
            <p:cNvSpPr/>
            <p:nvPr/>
          </p:nvSpPr>
          <p:spPr>
            <a:xfrm>
              <a:off x="7947561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3" name="Graphic 52" descr="Cat">
              <a:extLst>
                <a:ext uri="{FF2B5EF4-FFF2-40B4-BE49-F238E27FC236}">
                  <a16:creationId xmlns:a16="http://schemas.microsoft.com/office/drawing/2014/main" id="{EAD7A738-256B-4DAF-971D-7CED2700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5723" y="5116894"/>
              <a:ext cx="540000" cy="540000"/>
            </a:xfrm>
            <a:prstGeom prst="rect">
              <a:avLst/>
            </a:prstGeom>
          </p:spPr>
        </p:pic>
      </p:grp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 :: HashSet</a:t>
            </a:r>
          </a:p>
        </p:txBody>
      </p:sp>
      <p:pic>
        <p:nvPicPr>
          <p:cNvPr id="38" name="Graphic 37" descr="Rabbit">
            <a:extLst>
              <a:ext uri="{FF2B5EF4-FFF2-40B4-BE49-F238E27FC236}">
                <a16:creationId xmlns:a16="http://schemas.microsoft.com/office/drawing/2014/main" id="{69FC0057-A336-460E-AE57-C5E56CB56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1330" y="324547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49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8820707" cy="2691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TreeSet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&lt;&gt;()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setDeAnimais.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5388747" y="2195973"/>
            <a:ext cx="3782730" cy="4036152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5740892" y="2583402"/>
            <a:ext cx="2976979" cy="314269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1330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4688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4688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4688" y="1176979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685429"/>
            <a:ext cx="3076856" cy="254669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1026862" y="3902073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setDeAnimais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3186862" y="4154750"/>
            <a:ext cx="2554030" cy="173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6E69204-6887-4837-AA99-A1A82BAA4EF2}"/>
              </a:ext>
            </a:extLst>
          </p:cNvPr>
          <p:cNvGrpSpPr/>
          <p:nvPr/>
        </p:nvGrpSpPr>
        <p:grpSpPr>
          <a:xfrm>
            <a:off x="6056120" y="3818224"/>
            <a:ext cx="540000" cy="540000"/>
            <a:chOff x="4466492" y="4936894"/>
            <a:chExt cx="720000" cy="720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79E4DD-5387-48FF-82C6-5AC1015A6755}"/>
                </a:ext>
              </a:extLst>
            </p:cNvPr>
            <p:cNvSpPr/>
            <p:nvPr/>
          </p:nvSpPr>
          <p:spPr>
            <a:xfrm>
              <a:off x="4466492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0" name="Graphic 49" descr="Turtle">
              <a:extLst>
                <a:ext uri="{FF2B5EF4-FFF2-40B4-BE49-F238E27FC236}">
                  <a16:creationId xmlns:a16="http://schemas.microsoft.com/office/drawing/2014/main" id="{8A97D826-8F13-4FC3-8AA4-5A3C60FF5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56492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053D79-E563-411C-AF83-120D76571805}"/>
              </a:ext>
            </a:extLst>
          </p:cNvPr>
          <p:cNvGrpSpPr/>
          <p:nvPr/>
        </p:nvGrpSpPr>
        <p:grpSpPr>
          <a:xfrm>
            <a:off x="6641975" y="2747330"/>
            <a:ext cx="540000" cy="540000"/>
            <a:chOff x="5626848" y="4936894"/>
            <a:chExt cx="720000" cy="72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6ECD0D-8FAE-403B-9A91-0CB0F2937B4A}"/>
                </a:ext>
              </a:extLst>
            </p:cNvPr>
            <p:cNvSpPr/>
            <p:nvPr/>
          </p:nvSpPr>
          <p:spPr>
            <a:xfrm>
              <a:off x="5626848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1" name="Graphic 50" descr="Rabbit">
              <a:extLst>
                <a:ext uri="{FF2B5EF4-FFF2-40B4-BE49-F238E27FC236}">
                  <a16:creationId xmlns:a16="http://schemas.microsoft.com/office/drawing/2014/main" id="{B1268B55-3F45-4751-A50A-78B350BAF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6848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036246-B77C-481A-8371-0C41F34B065A}"/>
              </a:ext>
            </a:extLst>
          </p:cNvPr>
          <p:cNvGrpSpPr/>
          <p:nvPr/>
        </p:nvGrpSpPr>
        <p:grpSpPr>
          <a:xfrm>
            <a:off x="7751445" y="5000061"/>
            <a:ext cx="540000" cy="540000"/>
            <a:chOff x="6787204" y="4936894"/>
            <a:chExt cx="720000" cy="72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2FA088-1068-4676-B615-6CD7A9688314}"/>
                </a:ext>
              </a:extLst>
            </p:cNvPr>
            <p:cNvSpPr/>
            <p:nvPr/>
          </p:nvSpPr>
          <p:spPr>
            <a:xfrm>
              <a:off x="6787204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2" name="Graphic 51" descr="Dog">
              <a:extLst>
                <a:ext uri="{FF2B5EF4-FFF2-40B4-BE49-F238E27FC236}">
                  <a16:creationId xmlns:a16="http://schemas.microsoft.com/office/drawing/2014/main" id="{02905A20-E043-4F8E-BB7E-0BE6EDDD5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7204" y="5116894"/>
              <a:ext cx="540000" cy="54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CA06FA-90D3-4C14-AAB0-09D375B68D85}"/>
              </a:ext>
            </a:extLst>
          </p:cNvPr>
          <p:cNvGrpSpPr/>
          <p:nvPr/>
        </p:nvGrpSpPr>
        <p:grpSpPr>
          <a:xfrm>
            <a:off x="7287823" y="3818224"/>
            <a:ext cx="540000" cy="540000"/>
            <a:chOff x="7947561" y="4936894"/>
            <a:chExt cx="720000" cy="720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03D6A9-2664-4430-AFB5-0624A15FC02A}"/>
                </a:ext>
              </a:extLst>
            </p:cNvPr>
            <p:cNvSpPr/>
            <p:nvPr/>
          </p:nvSpPr>
          <p:spPr>
            <a:xfrm>
              <a:off x="7947561" y="4936894"/>
              <a:ext cx="72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3" name="Graphic 52" descr="Cat">
              <a:extLst>
                <a:ext uri="{FF2B5EF4-FFF2-40B4-BE49-F238E27FC236}">
                  <a16:creationId xmlns:a16="http://schemas.microsoft.com/office/drawing/2014/main" id="{EAD7A738-256B-4DAF-971D-7CED2700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5723" y="5116894"/>
              <a:ext cx="540000" cy="540000"/>
            </a:xfrm>
            <a:prstGeom prst="rect">
              <a:avLst/>
            </a:prstGeom>
          </p:spPr>
        </p:pic>
      </p:grp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 :: TreeSet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B9E77D-7CDA-404F-A61B-B61D23A4C0E3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6326120" y="3287330"/>
            <a:ext cx="585855" cy="53089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C52AFF-6627-4C79-8DDE-590B74FA0E1F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flipH="1" flipV="1">
            <a:off x="6911975" y="3287330"/>
            <a:ext cx="645848" cy="53089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0D87BC-29E3-4D04-8112-7F30E066668C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H="1" flipV="1">
            <a:off x="7557823" y="4358224"/>
            <a:ext cx="463622" cy="6418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ouble Wave 9">
            <a:extLst>
              <a:ext uri="{FF2B5EF4-FFF2-40B4-BE49-F238E27FC236}">
                <a16:creationId xmlns:a16="http://schemas.microsoft.com/office/drawing/2014/main" id="{EAC06ECE-86E3-4149-BB0A-AAA33AAF0C5F}"/>
              </a:ext>
            </a:extLst>
          </p:cNvPr>
          <p:cNvSpPr/>
          <p:nvPr/>
        </p:nvSpPr>
        <p:spPr>
          <a:xfrm>
            <a:off x="7768681" y="1317939"/>
            <a:ext cx="4278317" cy="1127659"/>
          </a:xfrm>
          <a:prstGeom prst="doubleWave">
            <a:avLst>
              <a:gd name="adj1" fmla="val 4078"/>
              <a:gd name="adj2" fmla="val -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Usa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uma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b="1" i="1" u="sng" dirty="0" err="1">
                <a:latin typeface="Candara" panose="020E0502030303020204" pitchFamily="34" charset="0"/>
              </a:rPr>
              <a:t>Árvore</a:t>
            </a:r>
            <a:r>
              <a:rPr lang="en-US" sz="2000" b="1" i="1" u="sng" dirty="0">
                <a:latin typeface="Candara" panose="020E0502030303020204" pitchFamily="34" charset="0"/>
              </a:rPr>
              <a:t> </a:t>
            </a:r>
            <a:r>
              <a:rPr lang="en-US" sz="2000" b="1" i="1" u="sng" dirty="0" err="1">
                <a:latin typeface="Candara" panose="020E0502030303020204" pitchFamily="34" charset="0"/>
              </a:rPr>
              <a:t>Balanceada</a:t>
            </a:r>
            <a:r>
              <a:rPr lang="en-US" sz="2000" b="1" i="1" u="sng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como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estrutura</a:t>
            </a:r>
            <a:r>
              <a:rPr lang="en-US" sz="2000" i="1" dirty="0">
                <a:latin typeface="Candara" panose="020E0502030303020204" pitchFamily="34" charset="0"/>
              </a:rPr>
              <a:t> de dados </a:t>
            </a:r>
            <a:r>
              <a:rPr lang="en-US" sz="2000" i="1" dirty="0" err="1">
                <a:latin typeface="Candara" panose="020E0502030303020204" pitchFamily="34" charset="0"/>
              </a:rPr>
              <a:t>interna</a:t>
            </a:r>
            <a:endParaRPr lang="en-US" sz="2000" b="1" i="1" u="sng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4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3F9C2-719F-482C-847F-F8B4C2AFB85D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BD5D3-A934-4CFA-A2DF-2377AC2A8D76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2A6D-6228-4CEB-8E51-DF9A31ACF0CF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380D9-1432-4D5A-A5A9-7A488404919F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56373-6484-4D23-A85E-89AE6D8F73A5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DE2EC-4DE3-40E2-BB34-AEDFE94FEDEC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ED70A-1624-459F-99CE-8FE59481E9E4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D35CB-1741-4AC0-9920-BCBA46275D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A99120-1AD6-4C3E-9DE8-CBC3496A999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93DF86-1661-41A4-BA80-62D96D4F8F1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84335-5112-4F26-8963-9EE2B8B01E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Turtle">
            <a:extLst>
              <a:ext uri="{FF2B5EF4-FFF2-40B4-BE49-F238E27FC236}">
                <a16:creationId xmlns:a16="http://schemas.microsoft.com/office/drawing/2014/main" id="{8A8C678D-E0D1-4AD3-8193-27CA17FB23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23" name="Graphic 22" descr="Rabbit">
            <a:extLst>
              <a:ext uri="{FF2B5EF4-FFF2-40B4-BE49-F238E27FC236}">
                <a16:creationId xmlns:a16="http://schemas.microsoft.com/office/drawing/2014/main" id="{1C135545-44AE-45BC-B016-EB8BD031A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27" name="Graphic 26" descr="Dog">
            <a:extLst>
              <a:ext uri="{FF2B5EF4-FFF2-40B4-BE49-F238E27FC236}">
                <a16:creationId xmlns:a16="http://schemas.microsoft.com/office/drawing/2014/main" id="{E8DBBE41-DEF2-420D-A821-13DB4E34B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28" name="Graphic 27" descr="Cat">
            <a:extLst>
              <a:ext uri="{FF2B5EF4-FFF2-40B4-BE49-F238E27FC236}">
                <a16:creationId xmlns:a16="http://schemas.microsoft.com/office/drawing/2014/main" id="{3CEE2691-8761-4850-8468-BDAE17E8E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002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4C6EEB-0601-4592-97A5-03A2DF90D86D}"/>
              </a:ext>
            </a:extLst>
          </p:cNvPr>
          <p:cNvSpPr/>
          <p:nvPr/>
        </p:nvSpPr>
        <p:spPr>
          <a:xfrm>
            <a:off x="1521252" y="80217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Não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aceita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elementos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repetidos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99405147-0888-4FEE-90C7-DEEA718253D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Características 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21F311-C0B0-456E-B965-1056EC711DEC}"/>
              </a:ext>
            </a:extLst>
          </p:cNvPr>
          <p:cNvSpPr/>
          <p:nvPr/>
        </p:nvSpPr>
        <p:spPr>
          <a:xfrm>
            <a:off x="1521252" y="293193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rgbClr val="FFFF00"/>
                </a:solidFill>
                <a:latin typeface="Candara" panose="020E0502030303020204" pitchFamily="34" charset="0"/>
              </a:rPr>
              <a:t>Não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há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garantia</a:t>
            </a:r>
            <a:r>
              <a:rPr lang="en-US" sz="2800" dirty="0">
                <a:latin typeface="Candara" panose="020E0502030303020204" pitchFamily="34" charset="0"/>
              </a:rPr>
              <a:t> da </a:t>
            </a:r>
            <a:r>
              <a:rPr lang="en-US" sz="2800" dirty="0" err="1">
                <a:latin typeface="Candara" panose="020E0502030303020204" pitchFamily="34" charset="0"/>
              </a:rPr>
              <a:t>ordem</a:t>
            </a:r>
            <a:r>
              <a:rPr lang="en-US" sz="2800" dirty="0">
                <a:latin typeface="Candara" panose="020E0502030303020204" pitchFamily="34" charset="0"/>
              </a:rPr>
              <a:t> de </a:t>
            </a:r>
            <a:r>
              <a:rPr lang="en-US" sz="2800" dirty="0" err="1">
                <a:latin typeface="Candara" panose="020E0502030303020204" pitchFamily="34" charset="0"/>
              </a:rPr>
              <a:t>inserção</a:t>
            </a:r>
            <a:endParaRPr lang="en-US" sz="2800" dirty="0">
              <a:latin typeface="Candara" panose="020E0502030303020204" pitchFamily="34" charset="0"/>
            </a:endParaRPr>
          </a:p>
        </p:txBody>
      </p:sp>
      <p:pic>
        <p:nvPicPr>
          <p:cNvPr id="38" name="Graphic 37" descr="Thumbs up sign">
            <a:extLst>
              <a:ext uri="{FF2B5EF4-FFF2-40B4-BE49-F238E27FC236}">
                <a16:creationId xmlns:a16="http://schemas.microsoft.com/office/drawing/2014/main" id="{AA172A9A-2995-43E1-A09A-403578469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802174"/>
            <a:ext cx="720000" cy="720000"/>
          </a:xfrm>
          <a:prstGeom prst="rect">
            <a:avLst/>
          </a:prstGeom>
        </p:spPr>
      </p:pic>
      <p:pic>
        <p:nvPicPr>
          <p:cNvPr id="39" name="Graphic 38" descr="Thumbs up sign">
            <a:extLst>
              <a:ext uri="{FF2B5EF4-FFF2-40B4-BE49-F238E27FC236}">
                <a16:creationId xmlns:a16="http://schemas.microsoft.com/office/drawing/2014/main" id="{BCCD000E-0B64-4BF8-A058-A4DA5C19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2931934"/>
            <a:ext cx="720000" cy="7200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FE189D-0651-4D37-B480-E333B9E47D5D}"/>
              </a:ext>
            </a:extLst>
          </p:cNvPr>
          <p:cNvSpPr/>
          <p:nvPr/>
        </p:nvSpPr>
        <p:spPr>
          <a:xfrm>
            <a:off x="1515484" y="1867054"/>
            <a:ext cx="10389832" cy="720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Usa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equals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e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hashCode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para </a:t>
            </a:r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diferenciar</a:t>
            </a: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objetos</a:t>
            </a:r>
            <a:endParaRPr lang="en-US" sz="28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34" name="Graphic 33" descr="Thumbs up sign">
            <a:extLst>
              <a:ext uri="{FF2B5EF4-FFF2-40B4-BE49-F238E27FC236}">
                <a16:creationId xmlns:a16="http://schemas.microsoft.com/office/drawing/2014/main" id="{FB08CD16-AD0C-416C-A3A0-74A90BB95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4" y="186705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334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*Entendendo a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HashSet: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SobreSet_1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&gt;Codificar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implementações de HashSet: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72E81-B56F-490A-B72E-9D028C0D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000" y="4994339"/>
            <a:ext cx="3600000" cy="1180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73608C-18E6-49CA-9FB7-2EF024D3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1" y="2325974"/>
            <a:ext cx="6120000" cy="28940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95608B1-A086-4B55-9436-FF64F30C8E29}"/>
              </a:ext>
            </a:extLst>
          </p:cNvPr>
          <p:cNvSpPr/>
          <p:nvPr/>
        </p:nvSpPr>
        <p:spPr>
          <a:xfrm>
            <a:off x="5578398" y="5273336"/>
            <a:ext cx="2393738" cy="901086"/>
          </a:xfrm>
          <a:prstGeom prst="rightArrow">
            <a:avLst>
              <a:gd name="adj1" fmla="val 57882"/>
              <a:gd name="adj2" fmla="val 6576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indefinida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855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*Agora, vamos entender a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TreeSet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SobreSet_2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&gt;Codificar 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 implementação TreeSet: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BA721-2509-48F9-B95E-EDBBFD5B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302" y="4743578"/>
            <a:ext cx="4680000" cy="1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73E0C-3657-41C2-9421-D47F2F096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83" y="2269358"/>
            <a:ext cx="6120000" cy="2950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95608B1-A086-4B55-9436-FF64F30C8E29}"/>
              </a:ext>
            </a:extLst>
          </p:cNvPr>
          <p:cNvSpPr/>
          <p:nvPr/>
        </p:nvSpPr>
        <p:spPr>
          <a:xfrm>
            <a:off x="781234" y="5381281"/>
            <a:ext cx="6521067" cy="901086"/>
          </a:xfrm>
          <a:prstGeom prst="rightArrow">
            <a:avLst>
              <a:gd name="adj1" fmla="val 57882"/>
              <a:gd name="adj2" fmla="val 6576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u="sng" dirty="0" err="1"/>
              <a:t>árvore</a:t>
            </a:r>
            <a:r>
              <a:rPr lang="en-US" u="sng" dirty="0"/>
              <a:t> </a:t>
            </a:r>
            <a:r>
              <a:rPr lang="en-US" u="sng" dirty="0" err="1"/>
              <a:t>balanceada</a:t>
            </a:r>
            <a:r>
              <a:rPr lang="en-US" dirty="0"/>
              <a:t> </a:t>
            </a:r>
            <a:r>
              <a:rPr lang="en-US" dirty="0" err="1"/>
              <a:t>mantem</a:t>
            </a:r>
            <a:r>
              <a:rPr lang="en-US" dirty="0"/>
              <a:t> a </a:t>
            </a:r>
            <a:r>
              <a:rPr lang="en-US" b="1" dirty="0" err="1"/>
              <a:t>ordem</a:t>
            </a:r>
            <a:r>
              <a:rPr lang="en-US" b="1" dirty="0"/>
              <a:t> natural dos </a:t>
            </a:r>
            <a:r>
              <a:rPr lang="en-US" b="1" dirty="0" err="1"/>
              <a:t>elementos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18669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 -&gt; 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71864" y="683578"/>
            <a:ext cx="115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*DESAFIO: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a classe </a:t>
            </a:r>
            <a:r>
              <a:rPr lang="pt-BR" dirty="0">
                <a:latin typeface="Consolas" panose="020B0609020204030204" pitchFamily="49" charset="0"/>
              </a:rPr>
              <a:t>SobreSet_3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no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usar implementação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LinkedHashSet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4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&gt;Qual é a caraterística desta implementação?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Resposta: LinkedHashSet mantém a ordenação de inserção (mesma característica de List)</a:t>
            </a:r>
          </a:p>
        </p:txBody>
      </p:sp>
    </p:spTree>
    <p:extLst>
      <p:ext uri="{BB962C8B-B14F-4D97-AF65-F5344CB8AC3E}">
        <p14:creationId xmlns:p14="http://schemas.microsoft.com/office/powerpoint/2010/main" val="38287185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600" b="1" i="1" dirty="0">
                <a:latin typeface="Candara" panose="020E0502030303020204" pitchFamily="34" charset="0"/>
              </a:rPr>
              <a:t>Map&lt;_ , _&gt;</a:t>
            </a:r>
          </a:p>
        </p:txBody>
      </p:sp>
    </p:spTree>
    <p:extLst>
      <p:ext uri="{BB962C8B-B14F-4D97-AF65-F5344CB8AC3E}">
        <p14:creationId xmlns:p14="http://schemas.microsoft.com/office/powerpoint/2010/main" val="17505595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5174C0-251C-4A16-BB1A-B29F04A95DEB}"/>
              </a:ext>
            </a:extLst>
          </p:cNvPr>
          <p:cNvSpPr/>
          <p:nvPr/>
        </p:nvSpPr>
        <p:spPr>
          <a:xfrm>
            <a:off x="3275863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000" i="1">
                <a:latin typeface="Consolas" panose="020B0609020204030204" pitchFamily="49" charset="0"/>
              </a:rPr>
              <a:t>Collection</a:t>
            </a:r>
            <a:endParaRPr lang="pt-PT" sz="2000" i="1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94A1CA-A4CE-45FA-A5CE-338531B3104E}"/>
              </a:ext>
            </a:extLst>
          </p:cNvPr>
          <p:cNvSpPr/>
          <p:nvPr/>
        </p:nvSpPr>
        <p:spPr>
          <a:xfrm>
            <a:off x="1350885" y="2979000"/>
            <a:ext cx="216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 dirty="0">
                <a:latin typeface="Consolas" panose="020B0609020204030204" pitchFamily="49" charset="0"/>
              </a:rPr>
              <a:t>List</a:t>
            </a:r>
            <a:endParaRPr lang="pt-PT" sz="2000" i="1" dirty="0"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38A83-07EB-4A56-AA89-2EC56EE9AD9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2786277" y="1409414"/>
            <a:ext cx="1214195" cy="192497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A1832-F3A0-45E4-9B73-8AF777313BE7}"/>
              </a:ext>
            </a:extLst>
          </p:cNvPr>
          <p:cNvSpPr/>
          <p:nvPr/>
        </p:nvSpPr>
        <p:spPr>
          <a:xfrm>
            <a:off x="5200253" y="2979000"/>
            <a:ext cx="216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800" i="1">
                <a:latin typeface="Consolas" panose="020B0609020204030204" pitchFamily="49" charset="0"/>
              </a:rPr>
              <a:t>Set</a:t>
            </a:r>
            <a:endParaRPr lang="pt-PT" sz="2400" i="1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1E860-2937-4121-AA9D-B735469031D7}"/>
              </a:ext>
            </a:extLst>
          </p:cNvPr>
          <p:cNvSpPr/>
          <p:nvPr/>
        </p:nvSpPr>
        <p:spPr>
          <a:xfrm>
            <a:off x="526741" y="4640604"/>
            <a:ext cx="1800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ArrayList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8E6B42-ADE2-47DE-96BB-7EB7D47D32CC}"/>
              </a:ext>
            </a:extLst>
          </p:cNvPr>
          <p:cNvSpPr/>
          <p:nvPr/>
        </p:nvSpPr>
        <p:spPr>
          <a:xfrm>
            <a:off x="4450678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 dirty="0">
                <a:latin typeface="Consolas" panose="020B0609020204030204" pitchFamily="49" charset="0"/>
              </a:rPr>
              <a:t>HashSet</a:t>
            </a:r>
            <a:endParaRPr lang="pt-PT" sz="24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4AF866-3CFE-4435-B00F-B929036AA59B}"/>
              </a:ext>
            </a:extLst>
          </p:cNvPr>
          <p:cNvSpPr/>
          <p:nvPr/>
        </p:nvSpPr>
        <p:spPr>
          <a:xfrm>
            <a:off x="6369727" y="4640604"/>
            <a:ext cx="1800000" cy="9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TreeSet</a:t>
            </a:r>
            <a:endParaRPr lang="pt-PT">
              <a:latin typeface="Consolas" panose="020B0609020204030204" pitchFamily="49" charset="0"/>
            </a:endParaRPr>
          </a:p>
        </p:txBody>
      </p:sp>
      <p:cxnSp>
        <p:nvCxnSpPr>
          <p:cNvPr id="26" name="Conector de Seta Reta 3">
            <a:extLst>
              <a:ext uri="{FF2B5EF4-FFF2-40B4-BE49-F238E27FC236}">
                <a16:creationId xmlns:a16="http://schemas.microsoft.com/office/drawing/2014/main" id="{89B9ACF4-B048-4B0A-B957-55E227648B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548011" y="3757730"/>
            <a:ext cx="761604" cy="100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8E3BB0-9A67-4FC4-9190-8E480FEB42C3}"/>
              </a:ext>
            </a:extLst>
          </p:cNvPr>
          <p:cNvSpPr/>
          <p:nvPr/>
        </p:nvSpPr>
        <p:spPr>
          <a:xfrm>
            <a:off x="9053168" y="864805"/>
            <a:ext cx="216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pt-BR" sz="2400" i="1">
                <a:latin typeface="Consolas" panose="020B0609020204030204" pitchFamily="49" charset="0"/>
              </a:rPr>
              <a:t>Map</a:t>
            </a:r>
            <a:endParaRPr lang="pt-PT" i="1">
              <a:latin typeface="Consolas" panose="020B0609020204030204" pitchFamily="49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BBE68B-2AB9-4D5C-8CF7-154EF3CBAD71}"/>
              </a:ext>
            </a:extLst>
          </p:cNvPr>
          <p:cNvSpPr/>
          <p:nvPr/>
        </p:nvSpPr>
        <p:spPr>
          <a:xfrm>
            <a:off x="8342048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HashMap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B4BF8E-CACB-47D6-B746-85A2CE465110}"/>
              </a:ext>
            </a:extLst>
          </p:cNvPr>
          <p:cNvSpPr/>
          <p:nvPr/>
        </p:nvSpPr>
        <p:spPr>
          <a:xfrm>
            <a:off x="10252224" y="4640604"/>
            <a:ext cx="1800000" cy="900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TreeMap</a:t>
            </a:r>
            <a:endParaRPr lang="pt-PT">
              <a:latin typeface="Consolas" panose="020B0609020204030204" pitchFamily="49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7E5FCF9-4564-45FC-BE06-2CD5D8572F0D}"/>
              </a:ext>
            </a:extLst>
          </p:cNvPr>
          <p:cNvSpPr/>
          <p:nvPr/>
        </p:nvSpPr>
        <p:spPr>
          <a:xfrm>
            <a:off x="2433970" y="4640603"/>
            <a:ext cx="1872000" cy="90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Consolas" panose="020B0609020204030204" pitchFamily="49" charset="0"/>
              </a:rPr>
              <a:t>&lt;&lt;class&gt;&gt;</a:t>
            </a:r>
          </a:p>
          <a:p>
            <a:pPr algn="ctr"/>
            <a:r>
              <a:rPr lang="pt-BR" sz="2400">
                <a:latin typeface="Consolas" panose="020B0609020204030204" pitchFamily="49" charset="0"/>
              </a:rPr>
              <a:t>LinkedList</a:t>
            </a:r>
            <a:endParaRPr lang="pt-PT" sz="220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3">
            <a:extLst>
              <a:ext uri="{FF2B5EF4-FFF2-40B4-BE49-F238E27FC236}">
                <a16:creationId xmlns:a16="http://schemas.microsoft.com/office/drawing/2014/main" id="{4167AC13-2A5B-4D8E-AD12-8A319B72034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710961" y="1409708"/>
            <a:ext cx="1214195" cy="19243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3">
            <a:extLst>
              <a:ext uri="{FF2B5EF4-FFF2-40B4-BE49-F238E27FC236}">
                <a16:creationId xmlns:a16="http://schemas.microsoft.com/office/drawing/2014/main" id="{D1D3E692-5394-4874-9A83-C0D68A1247FA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16200000" flipV="1">
            <a:off x="2519627" y="3790259"/>
            <a:ext cx="761603" cy="9390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3">
            <a:extLst>
              <a:ext uri="{FF2B5EF4-FFF2-40B4-BE49-F238E27FC236}">
                <a16:creationId xmlns:a16="http://schemas.microsoft.com/office/drawing/2014/main" id="{AFD36A20-2484-4740-A884-D490FD3DD70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6394188" y="3765065"/>
            <a:ext cx="761604" cy="989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">
            <a:extLst>
              <a:ext uri="{FF2B5EF4-FFF2-40B4-BE49-F238E27FC236}">
                <a16:creationId xmlns:a16="http://schemas.microsoft.com/office/drawing/2014/main" id="{FFF665B9-33E8-497A-83FE-3228761ABEE4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5400000" flipH="1" flipV="1">
            <a:off x="5434663" y="3795015"/>
            <a:ext cx="761604" cy="9295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">
            <a:extLst>
              <a:ext uri="{FF2B5EF4-FFF2-40B4-BE49-F238E27FC236}">
                <a16:creationId xmlns:a16="http://schemas.microsoft.com/office/drawing/2014/main" id="{83317680-AAC8-4E9A-A3D0-5DFAAE164A31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9204797" y="2693177"/>
            <a:ext cx="2875799" cy="1019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">
            <a:extLst>
              <a:ext uri="{FF2B5EF4-FFF2-40B4-BE49-F238E27FC236}">
                <a16:creationId xmlns:a16="http://schemas.microsoft.com/office/drawing/2014/main" id="{720EA001-3831-4FAD-AC33-8F4D3BBF1A7C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8249709" y="2757145"/>
            <a:ext cx="2875799" cy="8911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ítulo 2">
            <a:extLst>
              <a:ext uri="{FF2B5EF4-FFF2-40B4-BE49-F238E27FC236}">
                <a16:creationId xmlns:a16="http://schemas.microsoft.com/office/drawing/2014/main" id="{4AB5A6E9-F42A-46C0-A204-1F3A3478E911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Principais interfaces e classes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39433E-5AB7-40DA-BAAB-B15EB3293779}"/>
              </a:ext>
            </a:extLst>
          </p:cNvPr>
          <p:cNvSpPr/>
          <p:nvPr/>
        </p:nvSpPr>
        <p:spPr>
          <a:xfrm>
            <a:off x="8256242" y="683581"/>
            <a:ext cx="3875884" cy="5104660"/>
          </a:xfrm>
          <a:prstGeom prst="roundRect">
            <a:avLst>
              <a:gd name="adj" fmla="val 3533"/>
            </a:avLst>
          </a:prstGeom>
          <a:solidFill>
            <a:schemeClr val="accent5">
              <a:alpha val="2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932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5760000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&gt;Estrutura de dados que relaciona um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chave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a um </a:t>
            </a:r>
            <a:r>
              <a:rPr lang="pt-BR" b="1" dirty="0">
                <a:solidFill>
                  <a:schemeClr val="accent6"/>
                </a:solidFill>
                <a:latin typeface="Candara" panose="020E0502030303020204" pitchFamily="34" charset="0"/>
              </a:rPr>
              <a:t>valor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&gt;Em algumas linguagem, é conhecido com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dicionário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&gt;Usa Generics com 2 argumentos: Map&lt;K,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V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&gt;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K (Key): tipo da chave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&gt;</a:t>
            </a:r>
            <a:r>
              <a:rPr lang="pt-BR" dirty="0">
                <a:solidFill>
                  <a:schemeClr val="accent6"/>
                </a:solidFill>
                <a:latin typeface="Candara" panose="020E0502030303020204" pitchFamily="34" charset="0"/>
              </a:rPr>
              <a:t>V (Value): tipo do valor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&gt;Exemplo:</a:t>
            </a: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2C82E34E-E843-4D90-94B6-9DDDE104EFCD}"/>
              </a:ext>
            </a:extLst>
          </p:cNvPr>
          <p:cNvSpPr txBox="1">
            <a:spLocks/>
          </p:cNvSpPr>
          <p:nvPr/>
        </p:nvSpPr>
        <p:spPr>
          <a:xfrm>
            <a:off x="2405848" y="3328316"/>
            <a:ext cx="9694896" cy="50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876E5D-5B59-414A-B098-D929840D8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47714"/>
              </p:ext>
            </p:extLst>
          </p:nvPr>
        </p:nvGraphicFramePr>
        <p:xfrm>
          <a:off x="2618912" y="4749553"/>
          <a:ext cx="3477087" cy="1711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41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1692675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COELHO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319819"/>
                  </a:ext>
                </a:extLst>
              </a:tr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100912"/>
                  </a:ext>
                </a:extLst>
              </a:tr>
            </a:tbl>
          </a:graphicData>
        </a:graphic>
      </p:graphicFrame>
      <p:pic>
        <p:nvPicPr>
          <p:cNvPr id="7" name="Graphic 6" descr="Cat">
            <a:extLst>
              <a:ext uri="{FF2B5EF4-FFF2-40B4-BE49-F238E27FC236}">
                <a16:creationId xmlns:a16="http://schemas.microsoft.com/office/drawing/2014/main" id="{978DC72B-C40A-4A5E-B464-1495032A8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9002" y="5865611"/>
            <a:ext cx="540000" cy="540000"/>
          </a:xfrm>
          <a:prstGeom prst="rect">
            <a:avLst/>
          </a:prstGeom>
        </p:spPr>
      </p:pic>
      <p:pic>
        <p:nvPicPr>
          <p:cNvPr id="8" name="Graphic 7" descr="Rabbit">
            <a:extLst>
              <a:ext uri="{FF2B5EF4-FFF2-40B4-BE49-F238E27FC236}">
                <a16:creationId xmlns:a16="http://schemas.microsoft.com/office/drawing/2014/main" id="{5C58C3AB-772F-4CFE-B728-5846088B3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9002" y="5269893"/>
            <a:ext cx="540000" cy="540000"/>
          </a:xfrm>
          <a:prstGeom prst="rect">
            <a:avLst/>
          </a:prstGeom>
        </p:spPr>
      </p:pic>
      <p:pic>
        <p:nvPicPr>
          <p:cNvPr id="9" name="Graphic 8" descr="Turtle">
            <a:extLst>
              <a:ext uri="{FF2B5EF4-FFF2-40B4-BE49-F238E27FC236}">
                <a16:creationId xmlns:a16="http://schemas.microsoft.com/office/drawing/2014/main" id="{32A783F7-C15A-42C7-824E-F4C271804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9002" y="4753769"/>
            <a:ext cx="540000" cy="54000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7B83C1C1-8936-43B7-B6A0-C111E504E39F}"/>
              </a:ext>
            </a:extLst>
          </p:cNvPr>
          <p:cNvSpPr/>
          <p:nvPr/>
        </p:nvSpPr>
        <p:spPr>
          <a:xfrm>
            <a:off x="3240349" y="4110361"/>
            <a:ext cx="666296" cy="639192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B1FB5E0-46A9-448C-87E1-8922F58F00B1}"/>
              </a:ext>
            </a:extLst>
          </p:cNvPr>
          <p:cNvSpPr/>
          <p:nvPr/>
        </p:nvSpPr>
        <p:spPr>
          <a:xfrm>
            <a:off x="4915854" y="4082502"/>
            <a:ext cx="666296" cy="639192"/>
          </a:xfrm>
          <a:prstGeom prst="down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9744188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526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2343707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1624109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Insere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um par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/valor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4248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2760960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2032484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Recupera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o </a:t>
            </a:r>
            <a:r>
              <a:rPr lang="en-US" sz="2000" b="1" i="1" dirty="0">
                <a:solidFill>
                  <a:schemeClr val="bg1"/>
                </a:solidFill>
                <a:latin typeface="Candara" panose="020E0502030303020204" pitchFamily="34" charset="0"/>
              </a:rPr>
              <a:t>valor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passando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a </a:t>
            </a:r>
            <a:r>
              <a:rPr lang="en-US" sz="2000" b="1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0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Arrays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4" y="701330"/>
            <a:ext cx="1152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arrayDeAnimais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Animal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arrayDeAnimais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 =   ;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arrayDeAnimais[4] =   ;//erro</a:t>
            </a:r>
          </a:p>
        </p:txBody>
      </p:sp>
      <p:pic>
        <p:nvPicPr>
          <p:cNvPr id="20" name="Graphic 19" descr="Cat">
            <a:extLst>
              <a:ext uri="{FF2B5EF4-FFF2-40B4-BE49-F238E27FC236}">
                <a16:creationId xmlns:a16="http://schemas.microsoft.com/office/drawing/2014/main" id="{B4EC46E6-464C-456A-A60B-3668EABE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317" y="2705471"/>
            <a:ext cx="540000" cy="540000"/>
          </a:xfrm>
          <a:prstGeom prst="rect">
            <a:avLst/>
          </a:prstGeom>
        </p:spPr>
      </p:pic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BCA3AA0A-D0EA-4BBD-8B44-C459C1940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675" y="2195973"/>
            <a:ext cx="540000" cy="540000"/>
          </a:xfrm>
          <a:prstGeom prst="rect">
            <a:avLst/>
          </a:prstGeom>
        </p:spPr>
      </p:pic>
      <p:pic>
        <p:nvPicPr>
          <p:cNvPr id="25" name="Graphic 24" descr="Rabbit">
            <a:extLst>
              <a:ext uri="{FF2B5EF4-FFF2-40B4-BE49-F238E27FC236}">
                <a16:creationId xmlns:a16="http://schemas.microsoft.com/office/drawing/2014/main" id="{034CB4D8-E9F3-4F96-9AEC-7C8AE7E85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675" y="1686476"/>
            <a:ext cx="540000" cy="540000"/>
          </a:xfrm>
          <a:prstGeom prst="rect">
            <a:avLst/>
          </a:prstGeom>
        </p:spPr>
      </p:pic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675" y="1176979"/>
            <a:ext cx="540000" cy="540000"/>
          </a:xfrm>
          <a:prstGeom prst="rect">
            <a:avLst/>
          </a:prstGeom>
        </p:spPr>
      </p:pic>
      <p:pic>
        <p:nvPicPr>
          <p:cNvPr id="27" name="Graphic 26" descr="Giraffe">
            <a:extLst>
              <a:ext uri="{FF2B5EF4-FFF2-40B4-BE49-F238E27FC236}">
                <a16:creationId xmlns:a16="http://schemas.microsoft.com/office/drawing/2014/main" id="{CCAEA24D-3A69-4158-A424-FAA4EFB4B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054" y="3159000"/>
            <a:ext cx="540000" cy="54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4500979"/>
            <a:ext cx="3076856" cy="1731146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9" y="4500979"/>
            <a:ext cx="5029228" cy="1731146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94296" y="5026894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arrayDeAnimais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154296" y="5296894"/>
            <a:ext cx="13121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uble Wave 9">
            <a:extLst>
              <a:ext uri="{FF2B5EF4-FFF2-40B4-BE49-F238E27FC236}">
                <a16:creationId xmlns:a16="http://schemas.microsoft.com/office/drawing/2014/main" id="{2119B244-D4B6-4113-A23F-570286DA27FE}"/>
              </a:ext>
            </a:extLst>
          </p:cNvPr>
          <p:cNvSpPr/>
          <p:nvPr/>
        </p:nvSpPr>
        <p:spPr>
          <a:xfrm>
            <a:off x="8857501" y="4284014"/>
            <a:ext cx="3076856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Candara" panose="020E0502030303020204" pitchFamily="34" charset="0"/>
              </a:rPr>
              <a:t>Não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tem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memória</a:t>
            </a:r>
            <a:r>
              <a:rPr lang="en-US" sz="2000" i="1" dirty="0"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latin typeface="Candara" panose="020E0502030303020204" pitchFamily="34" charset="0"/>
              </a:rPr>
              <a:t>alocada</a:t>
            </a:r>
            <a:endParaRPr lang="en-US" sz="2000" i="1" dirty="0">
              <a:latin typeface="Candara" panose="020E0502030303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79E4DD-5387-48FF-82C6-5AC1015A6755}"/>
              </a:ext>
            </a:extLst>
          </p:cNvPr>
          <p:cNvSpPr/>
          <p:nvPr/>
        </p:nvSpPr>
        <p:spPr>
          <a:xfrm>
            <a:off x="4466492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6ECD0D-8FAE-403B-9A91-0CB0F2937B4A}"/>
              </a:ext>
            </a:extLst>
          </p:cNvPr>
          <p:cNvSpPr/>
          <p:nvPr/>
        </p:nvSpPr>
        <p:spPr>
          <a:xfrm>
            <a:off x="5626848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2FA088-1068-4676-B615-6CD7A9688314}"/>
              </a:ext>
            </a:extLst>
          </p:cNvPr>
          <p:cNvSpPr/>
          <p:nvPr/>
        </p:nvSpPr>
        <p:spPr>
          <a:xfrm>
            <a:off x="6787204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03D6A9-2664-4430-AFB5-0624A15FC02A}"/>
              </a:ext>
            </a:extLst>
          </p:cNvPr>
          <p:cNvSpPr/>
          <p:nvPr/>
        </p:nvSpPr>
        <p:spPr>
          <a:xfrm>
            <a:off x="7947561" y="4936894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604CE7-1F5A-47D7-95F5-E592FBED87D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186492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4C980D-4FB2-4C06-82A4-0E20B273A6C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46848" y="5296894"/>
            <a:ext cx="4403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5070F7-4191-4423-A7C7-F5630CA096D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7204" y="5296894"/>
            <a:ext cx="4403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Turtle">
            <a:extLst>
              <a:ext uri="{FF2B5EF4-FFF2-40B4-BE49-F238E27FC236}">
                <a16:creationId xmlns:a16="http://schemas.microsoft.com/office/drawing/2014/main" id="{8A97D826-8F13-4FC3-8AA4-5A3C60FF5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6492" y="5116894"/>
            <a:ext cx="540000" cy="540000"/>
          </a:xfrm>
          <a:prstGeom prst="rect">
            <a:avLst/>
          </a:prstGeom>
        </p:spPr>
      </p:pic>
      <p:pic>
        <p:nvPicPr>
          <p:cNvPr id="51" name="Graphic 50" descr="Rabbit">
            <a:extLst>
              <a:ext uri="{FF2B5EF4-FFF2-40B4-BE49-F238E27FC236}">
                <a16:creationId xmlns:a16="http://schemas.microsoft.com/office/drawing/2014/main" id="{B1268B55-3F45-4751-A50A-78B350BA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6848" y="5116894"/>
            <a:ext cx="540000" cy="540000"/>
          </a:xfrm>
          <a:prstGeom prst="rect">
            <a:avLst/>
          </a:prstGeom>
        </p:spPr>
      </p:pic>
      <p:pic>
        <p:nvPicPr>
          <p:cNvPr id="52" name="Graphic 51" descr="Dog">
            <a:extLst>
              <a:ext uri="{FF2B5EF4-FFF2-40B4-BE49-F238E27FC236}">
                <a16:creationId xmlns:a16="http://schemas.microsoft.com/office/drawing/2014/main" id="{02905A20-E043-4F8E-BB7E-0BE6EDD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7204" y="5116894"/>
            <a:ext cx="540000" cy="540000"/>
          </a:xfrm>
          <a:prstGeom prst="rect">
            <a:avLst/>
          </a:prstGeom>
        </p:spPr>
      </p:pic>
      <p:pic>
        <p:nvPicPr>
          <p:cNvPr id="53" name="Graphic 52" descr="Cat">
            <a:extLst>
              <a:ext uri="{FF2B5EF4-FFF2-40B4-BE49-F238E27FC236}">
                <a16:creationId xmlns:a16="http://schemas.microsoft.com/office/drawing/2014/main" id="{EAD7A738-256B-4DAF-971D-7CED2700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723" y="5116894"/>
            <a:ext cx="540000" cy="540000"/>
          </a:xfrm>
          <a:prstGeom prst="rect">
            <a:avLst/>
          </a:prstGeom>
        </p:spPr>
      </p:pic>
      <p:sp>
        <p:nvSpPr>
          <p:cNvPr id="54" name="Double Wave 53">
            <a:extLst>
              <a:ext uri="{FF2B5EF4-FFF2-40B4-BE49-F238E27FC236}">
                <a16:creationId xmlns:a16="http://schemas.microsoft.com/office/drawing/2014/main" id="{0BF67DFC-BD06-417C-9FF5-8C7ED488487A}"/>
              </a:ext>
            </a:extLst>
          </p:cNvPr>
          <p:cNvSpPr/>
          <p:nvPr/>
        </p:nvSpPr>
        <p:spPr>
          <a:xfrm>
            <a:off x="6567026" y="2935930"/>
            <a:ext cx="5188556" cy="10054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ArrayIndexOutOfBoundException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376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3133824"/>
            <a:ext cx="8704317" cy="1180724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Wave 9">
            <a:extLst>
              <a:ext uri="{FF2B5EF4-FFF2-40B4-BE49-F238E27FC236}">
                <a16:creationId xmlns:a16="http://schemas.microsoft.com/office/drawing/2014/main" id="{642D2079-3AF1-453A-B6A5-5F68B5BFBA7C}"/>
              </a:ext>
            </a:extLst>
          </p:cNvPr>
          <p:cNvSpPr/>
          <p:nvPr/>
        </p:nvSpPr>
        <p:spPr>
          <a:xfrm>
            <a:off x="8398276" y="2440855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Mesma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idéia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dos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correspondentes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em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Collections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743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4341187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3586078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Insere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outro Map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completamente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4261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4722929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3967820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Verifica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se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uma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está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contida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no Map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770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5131305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4402826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Retorna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um </a:t>
            </a:r>
            <a:r>
              <a:rPr lang="en-US" sz="2000" b="1" i="1" u="sng" dirty="0">
                <a:solidFill>
                  <a:schemeClr val="bg1"/>
                </a:solidFill>
                <a:latin typeface="Candara" panose="020E0502030303020204" pitchFamily="34" charset="0"/>
              </a:rPr>
              <a:t>Set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com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todas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as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chaves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718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5530806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4802326"/>
            <a:ext cx="3648722" cy="79200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Retorna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uma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b="1" i="1" u="sng" dirty="0">
                <a:solidFill>
                  <a:schemeClr val="bg1"/>
                </a:solidFill>
                <a:latin typeface="Candara" panose="020E0502030303020204" pitchFamily="34" charset="0"/>
              </a:rPr>
              <a:t>Collection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com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todos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os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valores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8008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Interface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 seus principais métodos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B5FD8-2686-4E35-AD94-47C30979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2" y="815332"/>
            <a:ext cx="8704317" cy="57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E386BE-1772-4F42-8037-95937A119065}"/>
              </a:ext>
            </a:extLst>
          </p:cNvPr>
          <p:cNvSpPr/>
          <p:nvPr/>
        </p:nvSpPr>
        <p:spPr>
          <a:xfrm>
            <a:off x="1743840" y="5948057"/>
            <a:ext cx="870431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Wave 9">
            <a:extLst>
              <a:ext uri="{FF2B5EF4-FFF2-40B4-BE49-F238E27FC236}">
                <a16:creationId xmlns:a16="http://schemas.microsoft.com/office/drawing/2014/main" id="{2EB734E0-B425-4ACF-90ED-C48D2817CC12}"/>
              </a:ext>
            </a:extLst>
          </p:cNvPr>
          <p:cNvSpPr/>
          <p:nvPr/>
        </p:nvSpPr>
        <p:spPr>
          <a:xfrm>
            <a:off x="8398276" y="4829451"/>
            <a:ext cx="3648722" cy="1173250"/>
          </a:xfrm>
          <a:prstGeom prst="doubleWave">
            <a:avLst>
              <a:gd name="adj1" fmla="val 4078"/>
              <a:gd name="adj2" fmla="val -667"/>
            </a:avLst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Retorna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um Set de </a:t>
            </a:r>
            <a:r>
              <a:rPr lang="en-US" sz="2000" b="1" i="1" u="sng" dirty="0">
                <a:solidFill>
                  <a:schemeClr val="bg1"/>
                </a:solidFill>
                <a:latin typeface="Candara" panose="020E0502030303020204" pitchFamily="34" charset="0"/>
              </a:rPr>
              <a:t>Entry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(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estrutura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representando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</a:rPr>
              <a:t>Chave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/Valor)</a:t>
            </a:r>
            <a:endParaRPr lang="en-US" sz="2000" b="1" i="1" u="sng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22615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571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800" dirty="0">
                <a:solidFill>
                  <a:srgbClr val="2F5597"/>
                </a:solidFill>
                <a:latin typeface="Consolas" panose="020B0609020204030204" pitchFamily="49" charset="0"/>
              </a:rPr>
              <a:t>&lt;&lt;classe&gt;&gt;</a:t>
            </a:r>
          </a:p>
          <a:p>
            <a:pPr algn="ctr"/>
            <a:r>
              <a:rPr lang="pt-PT" sz="4400" b="1" dirty="0">
                <a:solidFill>
                  <a:srgbClr val="2F5597"/>
                </a:solidFill>
                <a:latin typeface="Consolas" panose="020B0609020204030204" pitchFamily="49" charset="0"/>
              </a:rPr>
              <a:t>HashMap</a:t>
            </a:r>
          </a:p>
        </p:txBody>
      </p:sp>
    </p:spTree>
    <p:extLst>
      <p:ext uri="{BB962C8B-B14F-4D97-AF65-F5344CB8AC3E}">
        <p14:creationId xmlns:p14="http://schemas.microsoft.com/office/powerpoint/2010/main" val="40900713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</a:t>
            </a:r>
          </a:p>
        </p:txBody>
      </p: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pic>
        <p:nvPicPr>
          <p:cNvPr id="34" name="Graphic 33" descr="Rabbit">
            <a:extLst>
              <a:ext uri="{FF2B5EF4-FFF2-40B4-BE49-F238E27FC236}">
                <a16:creationId xmlns:a16="http://schemas.microsoft.com/office/drawing/2014/main" id="{AA6CC2DF-CC53-4106-81C4-259078CF2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8779" y="1694921"/>
            <a:ext cx="540000" cy="540000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63FDC53A-C719-4B18-AB01-57E8E478E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8779" y="2207112"/>
            <a:ext cx="540000" cy="540000"/>
          </a:xfrm>
          <a:prstGeom prst="rect">
            <a:avLst/>
          </a:prstGeom>
        </p:spPr>
      </p:pic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</a:t>
            </a:r>
            <a:endParaRPr lang="pt-BR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353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b="1" u="sng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2">
            <a:extLst>
              <a:ext uri="{FF2B5EF4-FFF2-40B4-BE49-F238E27FC236}">
                <a16:creationId xmlns:a16="http://schemas.microsoft.com/office/drawing/2014/main" id="{7D4BC928-AA1B-4141-84B9-AE64298E4757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9493034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8A2833-58C4-4206-980D-A7232FFC8D2A}"/>
              </a:ext>
            </a:extLst>
          </p:cNvPr>
          <p:cNvSpPr/>
          <p:nvPr/>
        </p:nvSpPr>
        <p:spPr>
          <a:xfrm>
            <a:off x="4052628" y="3284738"/>
            <a:ext cx="7781305" cy="2947387"/>
          </a:xfrm>
          <a:prstGeom prst="roundRect">
            <a:avLst>
              <a:gd name="adj" fmla="val 940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Memory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6CC8C29B-50ED-4E26-ACBC-9CDC85B96B77}"/>
              </a:ext>
            </a:extLst>
          </p:cNvPr>
          <p:cNvSpPr/>
          <p:nvPr/>
        </p:nvSpPr>
        <p:spPr>
          <a:xfrm>
            <a:off x="4270159" y="3643284"/>
            <a:ext cx="7128769" cy="219070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80745" y="737021"/>
            <a:ext cx="11253188" cy="2297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Animal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mapaDeAnimais =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HashMap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mapaDeAnimais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/>
                </a:solidFill>
                <a:latin typeface="Consolas" panose="020B0609020204030204" pitchFamily="49" charset="0"/>
              </a:rPr>
              <a:t>put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TARTATURA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”,   )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EB248-47BC-4213-9B69-EC8A4FC59F4A}"/>
              </a:ext>
            </a:extLst>
          </p:cNvPr>
          <p:cNvSpPr/>
          <p:nvPr/>
        </p:nvSpPr>
        <p:spPr>
          <a:xfrm>
            <a:off x="580745" y="3284738"/>
            <a:ext cx="3076856" cy="2947387"/>
          </a:xfrm>
          <a:prstGeom prst="roundRect">
            <a:avLst>
              <a:gd name="adj" fmla="val 9409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4C5F56-0B09-4654-820C-B7413428F501}"/>
              </a:ext>
            </a:extLst>
          </p:cNvPr>
          <p:cNvSpPr/>
          <p:nvPr/>
        </p:nvSpPr>
        <p:spPr>
          <a:xfrm>
            <a:off x="921394" y="4468638"/>
            <a:ext cx="21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mapaDeAnimais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46335E-A7D2-40B3-8980-F699419103C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81394" y="4738638"/>
            <a:ext cx="11887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DA8B11A-32A0-43E8-82E8-6DC2322BD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36137"/>
              </p:ext>
            </p:extLst>
          </p:nvPr>
        </p:nvGraphicFramePr>
        <p:xfrm>
          <a:off x="4872637" y="3829482"/>
          <a:ext cx="2282875" cy="570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262">
                  <a:extLst>
                    <a:ext uri="{9D8B030D-6E8A-4147-A177-3AD203B41FA5}">
                      <a16:colId xmlns:a16="http://schemas.microsoft.com/office/drawing/2014/main" val="2887878875"/>
                    </a:ext>
                  </a:extLst>
                </a:gridCol>
                <a:gridCol w="834613">
                  <a:extLst>
                    <a:ext uri="{9D8B030D-6E8A-4147-A177-3AD203B41FA5}">
                      <a16:colId xmlns:a16="http://schemas.microsoft.com/office/drawing/2014/main" val="3480992206"/>
                    </a:ext>
                  </a:extLst>
                </a:gridCol>
              </a:tblGrid>
              <a:tr h="5705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TARTARUGA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42448"/>
                  </a:ext>
                </a:extLst>
              </a:tr>
            </a:tbl>
          </a:graphicData>
        </a:graphic>
      </p:graphicFrame>
      <p:pic>
        <p:nvPicPr>
          <p:cNvPr id="26" name="Graphic 25" descr="Turtle">
            <a:extLst>
              <a:ext uri="{FF2B5EF4-FFF2-40B4-BE49-F238E27FC236}">
                <a16:creationId xmlns:a16="http://schemas.microsoft.com/office/drawing/2014/main" id="{8D3F6F11-F53A-4C20-93EA-B7F4A898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4389" y="3844778"/>
            <a:ext cx="540000" cy="540000"/>
          </a:xfrm>
          <a:prstGeom prst="rect">
            <a:avLst/>
          </a:prstGeom>
        </p:spPr>
      </p:pic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A7138AC1-CC46-4FAB-B93E-64981564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779" y="1182730"/>
            <a:ext cx="540000" cy="540000"/>
          </a:xfrm>
          <a:prstGeom prst="rect">
            <a:avLst/>
          </a:prstGeom>
        </p:spPr>
      </p:pic>
      <p:sp>
        <p:nvSpPr>
          <p:cNvPr id="17" name="Título 2">
            <a:extLst>
              <a:ext uri="{FF2B5EF4-FFF2-40B4-BE49-F238E27FC236}">
                <a16:creationId xmlns:a16="http://schemas.microsoft.com/office/drawing/2014/main" id="{E4BD522C-67D9-4F7F-8387-B023A5D649B8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erface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 :: HashMap</a:t>
            </a:r>
          </a:p>
        </p:txBody>
      </p:sp>
    </p:spTree>
    <p:extLst>
      <p:ext uri="{BB962C8B-B14F-4D97-AF65-F5344CB8AC3E}">
        <p14:creationId xmlns:p14="http://schemas.microsoft.com/office/powerpoint/2010/main" val="3010092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4537</TotalTime>
  <Words>3221</Words>
  <Application>Microsoft Office PowerPoint</Application>
  <PresentationFormat>Widescreen</PresentationFormat>
  <Paragraphs>871</Paragraphs>
  <Slides>132</Slides>
  <Notes>2</Notes>
  <HiddenSlides>10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42" baseType="lpstr">
      <vt:lpstr>Arial</vt:lpstr>
      <vt:lpstr>Calibri</vt:lpstr>
      <vt:lpstr>Calibri Light</vt:lpstr>
      <vt:lpstr>Candara</vt:lpstr>
      <vt:lpstr>Consolas</vt:lpstr>
      <vt:lpstr>Swis721 BT</vt:lpstr>
      <vt:lpstr>Swis721 Md BT</vt:lpstr>
      <vt:lpstr>Times New Roman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186</cp:revision>
  <dcterms:created xsi:type="dcterms:W3CDTF">2017-03-24T14:48:15Z</dcterms:created>
  <dcterms:modified xsi:type="dcterms:W3CDTF">2022-04-25T22:14:50Z</dcterms:modified>
</cp:coreProperties>
</file>