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306" r:id="rId3"/>
    <p:sldId id="420" r:id="rId4"/>
    <p:sldId id="421" r:id="rId5"/>
    <p:sldId id="437" r:id="rId6"/>
    <p:sldId id="425" r:id="rId7"/>
    <p:sldId id="426" r:id="rId8"/>
    <p:sldId id="433" r:id="rId9"/>
    <p:sldId id="427" r:id="rId10"/>
    <p:sldId id="434" r:id="rId11"/>
    <p:sldId id="440" r:id="rId12"/>
    <p:sldId id="419" r:id="rId13"/>
    <p:sldId id="423" r:id="rId14"/>
    <p:sldId id="441" r:id="rId15"/>
    <p:sldId id="438" r:id="rId16"/>
    <p:sldId id="422" r:id="rId17"/>
    <p:sldId id="439" r:id="rId18"/>
    <p:sldId id="424" r:id="rId19"/>
    <p:sldId id="436" r:id="rId20"/>
    <p:sldId id="262" r:id="rId21"/>
    <p:sldId id="41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2060"/>
    <a:srgbClr val="C00000"/>
    <a:srgbClr val="548235"/>
    <a:srgbClr val="CC3399"/>
    <a:srgbClr val="CC00CC"/>
    <a:srgbClr val="72528A"/>
    <a:srgbClr val="3A9262"/>
    <a:srgbClr val="6666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90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696000" y="745724"/>
            <a:ext cx="10800000" cy="46341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IDP Labs</a:t>
            </a:r>
          </a:p>
          <a:p>
            <a:pPr algn="ctr"/>
            <a:r>
              <a:rPr lang="pt-BR" sz="5400" b="1" i="1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PRODUTIVIDADE PESSOAL</a:t>
            </a:r>
            <a:endParaRPr lang="pt-BR" sz="5400" b="1" i="1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EECE36ED-C48F-4D71-9A91-14CF658C70D0}"/>
              </a:ext>
            </a:extLst>
          </p:cNvPr>
          <p:cNvSpPr txBox="1">
            <a:spLocks/>
          </p:cNvSpPr>
          <p:nvPr/>
        </p:nvSpPr>
        <p:spPr>
          <a:xfrm>
            <a:off x="696000" y="5615415"/>
            <a:ext cx="36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Criado por: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C4FE4E89-2C69-494A-BCD7-7F45626AB85A}"/>
              </a:ext>
            </a:extLst>
          </p:cNvPr>
          <p:cNvSpPr txBox="1">
            <a:spLocks/>
          </p:cNvSpPr>
          <p:nvPr/>
        </p:nvSpPr>
        <p:spPr>
          <a:xfrm>
            <a:off x="7896000" y="5615415"/>
            <a:ext cx="36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Versão: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>
                <a:solidFill>
                  <a:srgbClr val="003399"/>
                </a:solidFill>
                <a:latin typeface="Candara" panose="020E0502030303020204" pitchFamily="34" charset="0"/>
              </a:rPr>
              <a:t>Inatel Development Program</a:t>
            </a: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42303D97-45CB-4D01-BC77-396C7F9557B6}"/>
              </a:ext>
            </a:extLst>
          </p:cNvPr>
          <p:cNvSpPr txBox="1">
            <a:spLocks/>
          </p:cNvSpPr>
          <p:nvPr/>
        </p:nvSpPr>
        <p:spPr>
          <a:xfrm>
            <a:off x="4296000" y="5615415"/>
            <a:ext cx="36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 em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10 out 2022</a:t>
            </a:r>
          </a:p>
        </p:txBody>
      </p:sp>
    </p:spTree>
    <p:extLst>
      <p:ext uri="{BB962C8B-B14F-4D97-AF65-F5344CB8AC3E}">
        <p14:creationId xmlns:p14="http://schemas.microsoft.com/office/powerpoint/2010/main" val="154896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Técnica POMODORO: dicas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&gt;Usar o aplicativo do windows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Alarmes e Relogio</a:t>
            </a: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5F70503-38F2-42CB-AE26-58992C278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13" y="1401470"/>
            <a:ext cx="9720000" cy="45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4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Técnica POMODORO: dicas finais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&gt;É possível usar outra configuração usando o dobro dos tempos:</a:t>
            </a:r>
          </a:p>
          <a:p>
            <a:pPr marL="0" indent="0">
              <a:buNone/>
            </a:pPr>
            <a:endParaRPr lang="pt-BR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pt-BR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pt-BR" b="1" i="1" dirty="0">
                <a:solidFill>
                  <a:srgbClr val="C00000"/>
                </a:solidFill>
                <a:latin typeface="Candara" panose="020E0502030303020204" pitchFamily="34" charset="0"/>
              </a:rPr>
              <a:t>Vale a pena tentar estes tempos. </a:t>
            </a:r>
          </a:p>
          <a:p>
            <a:pPr marL="0" indent="0" algn="ctr">
              <a:buNone/>
            </a:pPr>
            <a:r>
              <a:rPr lang="pt-BR" b="1" i="1" dirty="0">
                <a:solidFill>
                  <a:srgbClr val="C00000"/>
                </a:solidFill>
                <a:latin typeface="Candara" panose="020E0502030303020204" pitchFamily="34" charset="0"/>
              </a:rPr>
              <a:t>O importante é você consiga ficar totalmente focado durante o POMODORO</a:t>
            </a:r>
            <a:endParaRPr lang="pt-BR" b="1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E1CCEACB-34BB-4519-8346-B3743A12F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56574"/>
              </p:ext>
            </p:extLst>
          </p:nvPr>
        </p:nvGraphicFramePr>
        <p:xfrm>
          <a:off x="929340" y="1365124"/>
          <a:ext cx="7824043" cy="1981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8990">
                  <a:extLst>
                    <a:ext uri="{9D8B030D-6E8A-4147-A177-3AD203B41FA5}">
                      <a16:colId xmlns:a16="http://schemas.microsoft.com/office/drawing/2014/main" val="1438802227"/>
                    </a:ext>
                  </a:extLst>
                </a:gridCol>
                <a:gridCol w="3915053">
                  <a:extLst>
                    <a:ext uri="{9D8B030D-6E8A-4147-A177-3AD203B41FA5}">
                      <a16:colId xmlns:a16="http://schemas.microsoft.com/office/drawing/2014/main" val="2034397712"/>
                    </a:ext>
                  </a:extLst>
                </a:gridCol>
              </a:tblGrid>
              <a:tr h="660586">
                <a:tc>
                  <a:txBody>
                    <a:bodyPr/>
                    <a:lstStyle/>
                    <a:p>
                      <a:pPr algn="r"/>
                      <a:r>
                        <a:rPr lang="pt-BR" sz="2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Pomodoro:</a:t>
                      </a:r>
                      <a:endParaRPr lang="pt-PT" sz="28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50 minutos</a:t>
                      </a:r>
                      <a:endParaRPr lang="pt-PT" sz="28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39125"/>
                  </a:ext>
                </a:extLst>
              </a:tr>
              <a:tr h="660586">
                <a:tc>
                  <a:txBody>
                    <a:bodyPr/>
                    <a:lstStyle/>
                    <a:p>
                      <a:pPr algn="r"/>
                      <a:r>
                        <a:rPr lang="pt-BR" sz="2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Intervalo curto:</a:t>
                      </a:r>
                      <a:endParaRPr lang="pt-PT" sz="28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10 minutos</a:t>
                      </a:r>
                      <a:endParaRPr lang="pt-PT" sz="28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70423"/>
                  </a:ext>
                </a:extLst>
              </a:tr>
              <a:tr h="660586">
                <a:tc>
                  <a:txBody>
                    <a:bodyPr/>
                    <a:lstStyle/>
                    <a:p>
                      <a:pPr algn="r"/>
                      <a:r>
                        <a:rPr lang="pt-BR" sz="2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Intervalo longo:</a:t>
                      </a:r>
                      <a:endParaRPr lang="pt-PT" sz="28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30 minutos</a:t>
                      </a:r>
                      <a:endParaRPr lang="pt-PT" sz="28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70746"/>
                  </a:ext>
                </a:extLst>
              </a:tr>
            </a:tbl>
          </a:graphicData>
        </a:graphic>
      </p:graphicFrame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3CEA2117-BA60-45BA-8C81-858882D8AE0A}"/>
              </a:ext>
            </a:extLst>
          </p:cNvPr>
          <p:cNvSpPr/>
          <p:nvPr/>
        </p:nvSpPr>
        <p:spPr>
          <a:xfrm>
            <a:off x="8904303" y="1580225"/>
            <a:ext cx="577048" cy="1571348"/>
          </a:xfrm>
          <a:prstGeom prst="curved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</a:t>
            </a:r>
          </a:p>
        </p:txBody>
      </p:sp>
    </p:spTree>
    <p:extLst>
      <p:ext uri="{BB962C8B-B14F-4D97-AF65-F5344CB8AC3E}">
        <p14:creationId xmlns:p14="http://schemas.microsoft.com/office/powerpoint/2010/main" val="18028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>
                <a:solidFill>
                  <a:srgbClr val="003399"/>
                </a:solidFill>
                <a:latin typeface="Candara" panose="020E0502030303020204" pitchFamily="34" charset="0"/>
              </a:rPr>
              <a:t>Organizando minhas idéias</a:t>
            </a:r>
            <a:endParaRPr lang="pt-BR" sz="28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2CCB1-9799-4676-9F5D-C6F1CB64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614" y="1433350"/>
            <a:ext cx="5767422" cy="432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4835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Mapas Mentais: Exemplo -&gt; Minha Capacitação IDP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A1DC2-3603-47B3-B5FB-98B3F42FC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823549"/>
            <a:ext cx="10164594" cy="5210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768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Mapas Mentais: Exemplo -&gt; Explicando a Técnica Pomodoro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9E9EBA-ECBA-45DA-9896-D2F7ED69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2200103"/>
            <a:ext cx="10945753" cy="24577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430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Mapas Mentais: Exemplo -&gt; Minha Dissertação de Mestrado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C73DB7-B9D5-4F06-AE74-345E9C7C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806251"/>
            <a:ext cx="9000000" cy="57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8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Mapas Mentais: Exemplo -&gt; Minha Dissertação de Mestrado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FF19F2-ACE0-401D-8D59-09668E73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1" y="836653"/>
            <a:ext cx="3631910" cy="234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2A09377-93E5-43E0-8976-CCB33FEAD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351" y="836653"/>
            <a:ext cx="3622407" cy="234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9A520C5-5E06-46FA-88B2-4E4D4D1E0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999" y="836653"/>
            <a:ext cx="3616076" cy="234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8FE35BD-9CD5-4A13-A30C-3E7D9835C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62" y="3703701"/>
            <a:ext cx="3614349" cy="234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2A7B0D6-EA8A-4366-B51A-5E15696AB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550" y="3703701"/>
            <a:ext cx="3614070" cy="234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D47EE07-E214-4447-823D-6CF43596C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3060" y="3703701"/>
            <a:ext cx="3610015" cy="234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219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Mapas Mentais: Exemplo -&gt; Minha Dissertação de Mestrado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F3C780-6882-463D-A770-4A2983CB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822836"/>
            <a:ext cx="9000000" cy="583377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8110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Mapas Mentais: Ferramentas 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7A7E5A11-7C0B-406D-B7EE-7CA2E801B9D2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&gt;Windows e Linux: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	*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Astah Community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(UML e Mind Maps)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&gt;Extensão Chrome: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	*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Mind Map </a:t>
            </a:r>
            <a:endParaRPr lang="pt-BR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5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Mapas Mentais: Dicas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7A7E5A11-7C0B-406D-B7EE-7CA2E801B9D2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&gt;Modelar seu Mapa Mental de metas usando sua ferramenta de preferência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&gt;Exportar como imagem e usar como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papel de parede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&gt;A medida que um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meta é concluída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, destacar no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Mapa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exportar nova imagem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8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Inimigos da produtividade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F287B8-8104-4F2D-8056-1207775B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1" y="754047"/>
            <a:ext cx="5973472" cy="31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EB541FD-B24A-4E0A-9BB5-9A6E6F2BE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88" y="1722782"/>
            <a:ext cx="5292517" cy="491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378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 dirty="0">
                <a:solidFill>
                  <a:srgbClr val="7030A0"/>
                </a:solidFill>
                <a:latin typeface="Candara" panose="020E0502030303020204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45526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Inimigos da produtividade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0E5F8AB-4880-4D1E-8CA5-820554E4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98" y="721819"/>
            <a:ext cx="3750670" cy="581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A480B1E-5956-4274-8B5A-15AE9CC9B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78" y="3151573"/>
            <a:ext cx="5556597" cy="328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3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Inimigos da produtividade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ECDC65-09D6-4043-8EA0-86FF56119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00" y="1918421"/>
            <a:ext cx="9000000" cy="302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35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Inimigos da produtividade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0F0C02EB-FB8D-4DFD-A16E-6195F0BFE49B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Mesmo em home-office, são muitas as distrações</a:t>
            </a:r>
            <a:endParaRPr lang="pt-BR" sz="4000" b="1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5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>
                <a:solidFill>
                  <a:srgbClr val="003399"/>
                </a:solidFill>
                <a:latin typeface="Candara" panose="020E0502030303020204" pitchFamily="34" charset="0"/>
              </a:rPr>
              <a:t>Organizando meu tempo</a:t>
            </a:r>
            <a:endParaRPr lang="pt-BR" sz="28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8B071A0-F91E-4020-9DA8-9C189E55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09" y="1304764"/>
            <a:ext cx="4320000" cy="432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4924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Técnica POMODORO: O que é preciso?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9932976D-9210-4FBD-9D24-15F1260561A5}"/>
              </a:ext>
            </a:extLst>
          </p:cNvPr>
          <p:cNvSpPr/>
          <p:nvPr/>
        </p:nvSpPr>
        <p:spPr>
          <a:xfrm>
            <a:off x="2192784" y="1740023"/>
            <a:ext cx="7279690" cy="3124940"/>
          </a:xfrm>
          <a:prstGeom prst="pie">
            <a:avLst>
              <a:gd name="adj1" fmla="val 5406251"/>
              <a:gd name="adj2" fmla="val 162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" name="Círculo Parcial 3">
            <a:extLst>
              <a:ext uri="{FF2B5EF4-FFF2-40B4-BE49-F238E27FC236}">
                <a16:creationId xmlns:a16="http://schemas.microsoft.com/office/drawing/2014/main" id="{2AF6ADCB-9FBA-4B40-8405-86C14A66664E}"/>
              </a:ext>
            </a:extLst>
          </p:cNvPr>
          <p:cNvSpPr/>
          <p:nvPr/>
        </p:nvSpPr>
        <p:spPr>
          <a:xfrm flipH="1">
            <a:off x="2456155" y="1740023"/>
            <a:ext cx="7279690" cy="3124940"/>
          </a:xfrm>
          <a:prstGeom prst="pie">
            <a:avLst>
              <a:gd name="adj1" fmla="val 5406251"/>
              <a:gd name="adj2" fmla="val 1620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F66053-1A2B-444B-9C31-202E8CF9E44D}"/>
              </a:ext>
            </a:extLst>
          </p:cNvPr>
          <p:cNvSpPr/>
          <p:nvPr/>
        </p:nvSpPr>
        <p:spPr>
          <a:xfrm>
            <a:off x="6096000" y="1740023"/>
            <a:ext cx="3639845" cy="3124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latin typeface="Candara" panose="020E0502030303020204" pitchFamily="34" charset="0"/>
              </a:rPr>
              <a:t>Folha de Tarefas</a:t>
            </a:r>
            <a:endParaRPr lang="pt-PT" sz="3200">
              <a:latin typeface="Candara" panose="020E0502030303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2B2AEC7-E3F4-4379-B5FC-A198B098C3EC}"/>
              </a:ext>
            </a:extLst>
          </p:cNvPr>
          <p:cNvSpPr/>
          <p:nvPr/>
        </p:nvSpPr>
        <p:spPr>
          <a:xfrm>
            <a:off x="2192784" y="1740023"/>
            <a:ext cx="3639845" cy="3124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latin typeface="Candara" panose="020E0502030303020204" pitchFamily="34" charset="0"/>
              </a:rPr>
              <a:t>Cronômetro</a:t>
            </a:r>
            <a:endParaRPr lang="pt-PT" sz="320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2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Técnica POMODORO: Instruções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4D8F23B-0966-4EC9-8636-860839DE540C}"/>
              </a:ext>
            </a:extLst>
          </p:cNvPr>
          <p:cNvSpPr/>
          <p:nvPr/>
        </p:nvSpPr>
        <p:spPr>
          <a:xfrm>
            <a:off x="6557683" y="1004048"/>
            <a:ext cx="5040000" cy="216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Candara" panose="020E0502030303020204" pitchFamily="34" charset="0"/>
              </a:rPr>
              <a:t>Organizar as tarefas em </a:t>
            </a:r>
          </a:p>
          <a:p>
            <a:pPr algn="ctr"/>
            <a:r>
              <a:rPr lang="pt-BR" sz="2800">
                <a:latin typeface="Candara" panose="020E0502030303020204" pitchFamily="34" charset="0"/>
              </a:rPr>
              <a:t>ordem de prioridade</a:t>
            </a:r>
            <a:endParaRPr lang="pt-PT" sz="2800">
              <a:latin typeface="Candara" panose="020E0502030303020204" pitchFamily="34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85DF6CB-ACC1-46CA-B71A-6E8A6424DDA6}"/>
              </a:ext>
            </a:extLst>
          </p:cNvPr>
          <p:cNvSpPr/>
          <p:nvPr/>
        </p:nvSpPr>
        <p:spPr>
          <a:xfrm>
            <a:off x="6557683" y="3799871"/>
            <a:ext cx="5040000" cy="216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Candara" panose="020E0502030303020204" pitchFamily="34" charset="0"/>
              </a:rPr>
              <a:t>Na primeira tarefa, trabalhar focado por </a:t>
            </a:r>
            <a:r>
              <a:rPr lang="pt-BR" sz="2800" b="1" u="sng">
                <a:solidFill>
                  <a:srgbClr val="FFFF00"/>
                </a:solidFill>
                <a:latin typeface="Candara" panose="020E0502030303020204" pitchFamily="34" charset="0"/>
              </a:rPr>
              <a:t>25 minutos</a:t>
            </a:r>
            <a:endParaRPr lang="pt-PT" sz="2800" b="1" u="sng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69C6FEE-6E12-4910-8B52-B2CA3478E0B3}"/>
              </a:ext>
            </a:extLst>
          </p:cNvPr>
          <p:cNvSpPr/>
          <p:nvPr/>
        </p:nvSpPr>
        <p:spPr>
          <a:xfrm>
            <a:off x="926012" y="3799871"/>
            <a:ext cx="5040000" cy="21600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Candara" panose="020E0502030303020204" pitchFamily="34" charset="0"/>
              </a:rPr>
              <a:t>Após este tempo, </a:t>
            </a:r>
          </a:p>
          <a:p>
            <a:pPr algn="ctr"/>
            <a:r>
              <a:rPr lang="pt-BR" sz="2800">
                <a:latin typeface="Candara" panose="020E0502030303020204" pitchFamily="34" charset="0"/>
              </a:rPr>
              <a:t>descansar por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5 minutos</a:t>
            </a:r>
          </a:p>
          <a:p>
            <a:pPr algn="ctr"/>
            <a:r>
              <a:rPr lang="pt-BR" sz="2800">
                <a:latin typeface="Candara" panose="020E0502030303020204" pitchFamily="34" charset="0"/>
              </a:rPr>
              <a:t>(intervalo curto)</a:t>
            </a:r>
            <a:endParaRPr lang="pt-PT" sz="2800">
              <a:latin typeface="Candara" panose="020E0502030303020204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EE5636F-C525-46E2-BC8D-8B77D736B998}"/>
              </a:ext>
            </a:extLst>
          </p:cNvPr>
          <p:cNvSpPr/>
          <p:nvPr/>
        </p:nvSpPr>
        <p:spPr>
          <a:xfrm>
            <a:off x="926012" y="988261"/>
            <a:ext cx="5040000" cy="216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Candara" panose="020E0502030303020204" pitchFamily="34" charset="0"/>
              </a:rPr>
              <a:t>Após 4 pomodoros, </a:t>
            </a:r>
          </a:p>
          <a:p>
            <a:pPr algn="ctr"/>
            <a:r>
              <a:rPr lang="pt-BR" sz="2800">
                <a:latin typeface="Candara" panose="020E0502030303020204" pitchFamily="34" charset="0"/>
              </a:rPr>
              <a:t>descansar por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15 minutos</a:t>
            </a:r>
          </a:p>
          <a:p>
            <a:pPr algn="ctr"/>
            <a:r>
              <a:rPr lang="pt-BR" sz="2800">
                <a:latin typeface="Candara" panose="020E0502030303020204" pitchFamily="34" charset="0"/>
              </a:rPr>
              <a:t>(intervalo longo)</a:t>
            </a:r>
            <a:endParaRPr lang="pt-PT" sz="2800">
              <a:latin typeface="Candara" panose="020E0502030303020204" pitchFamily="34" charset="0"/>
            </a:endParaRPr>
          </a:p>
        </p:txBody>
      </p:sp>
      <p:sp>
        <p:nvSpPr>
          <p:cNvPr id="18" name="Cloud Callout 1">
            <a:extLst>
              <a:ext uri="{FF2B5EF4-FFF2-40B4-BE49-F238E27FC236}">
                <a16:creationId xmlns:a16="http://schemas.microsoft.com/office/drawing/2014/main" id="{3D9B0CED-1066-46A7-948A-67DDDFECF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882" y="5656732"/>
            <a:ext cx="3453246" cy="1009209"/>
          </a:xfrm>
          <a:prstGeom prst="cloudCallout">
            <a:avLst>
              <a:gd name="adj1" fmla="val -13679"/>
              <a:gd name="adj2" fmla="val -75785"/>
            </a:avLst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Pomodoro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566AB18-8D3F-4E7E-A06B-F82A78E7465C}"/>
              </a:ext>
            </a:extLst>
          </p:cNvPr>
          <p:cNvSpPr/>
          <p:nvPr/>
        </p:nvSpPr>
        <p:spPr>
          <a:xfrm>
            <a:off x="8817706" y="746214"/>
            <a:ext cx="519953" cy="484093"/>
          </a:xfrm>
          <a:prstGeom prst="ellipse">
            <a:avLst/>
          </a:prstGeom>
          <a:solidFill>
            <a:schemeClr val="bg1"/>
          </a:solidFill>
          <a:ln w="571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>
                <a:solidFill>
                  <a:srgbClr val="548235"/>
                </a:solidFill>
                <a:latin typeface="Candara" panose="020E0502030303020204" pitchFamily="34" charset="0"/>
              </a:rPr>
              <a:t>1</a:t>
            </a:r>
            <a:endParaRPr lang="pt-PT" sz="2400" b="1">
              <a:solidFill>
                <a:srgbClr val="548235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858F9E0-97D0-4D8B-B03C-059F2FDA45DB}"/>
              </a:ext>
            </a:extLst>
          </p:cNvPr>
          <p:cNvSpPr/>
          <p:nvPr/>
        </p:nvSpPr>
        <p:spPr>
          <a:xfrm>
            <a:off x="8817705" y="3576424"/>
            <a:ext cx="519953" cy="484093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</a:rPr>
              <a:t>2</a:t>
            </a:r>
            <a:endParaRPr lang="pt-PT" sz="2400" b="1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7F92F62-F9F2-4D49-B029-51455178AF73}"/>
              </a:ext>
            </a:extLst>
          </p:cNvPr>
          <p:cNvSpPr/>
          <p:nvPr/>
        </p:nvSpPr>
        <p:spPr>
          <a:xfrm>
            <a:off x="3186035" y="3576424"/>
            <a:ext cx="519953" cy="484093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3</a:t>
            </a:r>
            <a:endParaRPr lang="pt-PT" sz="2400" b="1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968BF12-F9A6-4298-BC7C-55C05DD6343C}"/>
              </a:ext>
            </a:extLst>
          </p:cNvPr>
          <p:cNvSpPr/>
          <p:nvPr/>
        </p:nvSpPr>
        <p:spPr>
          <a:xfrm>
            <a:off x="3186035" y="762001"/>
            <a:ext cx="519953" cy="484093"/>
          </a:xfrm>
          <a:prstGeom prst="ellipse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>
                <a:solidFill>
                  <a:srgbClr val="7030A0"/>
                </a:solidFill>
                <a:latin typeface="Candara" panose="020E0502030303020204" pitchFamily="34" charset="0"/>
              </a:rPr>
              <a:t>4</a:t>
            </a:r>
            <a:endParaRPr lang="pt-PT" sz="2400" b="1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47623077-91D9-489E-B7FF-2CD86C803409}"/>
              </a:ext>
            </a:extLst>
          </p:cNvPr>
          <p:cNvSpPr/>
          <p:nvPr/>
        </p:nvSpPr>
        <p:spPr>
          <a:xfrm>
            <a:off x="8897681" y="3190236"/>
            <a:ext cx="360000" cy="360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C8E498C2-EB2A-4D35-9542-02A3027B15F6}"/>
              </a:ext>
            </a:extLst>
          </p:cNvPr>
          <p:cNvSpPr/>
          <p:nvPr/>
        </p:nvSpPr>
        <p:spPr>
          <a:xfrm rot="5400000">
            <a:off x="6128207" y="4270270"/>
            <a:ext cx="360000" cy="360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566CD5EE-C12A-4229-9AA8-3D393691B7F6}"/>
              </a:ext>
            </a:extLst>
          </p:cNvPr>
          <p:cNvSpPr/>
          <p:nvPr/>
        </p:nvSpPr>
        <p:spPr>
          <a:xfrm rot="16200000" flipH="1">
            <a:off x="6004115" y="5141509"/>
            <a:ext cx="360000" cy="360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9433541F-D3A3-467E-8DF6-CB0AD482CAB1}"/>
              </a:ext>
            </a:extLst>
          </p:cNvPr>
          <p:cNvSpPr/>
          <p:nvPr/>
        </p:nvSpPr>
        <p:spPr>
          <a:xfrm flipV="1">
            <a:off x="3294320" y="3148261"/>
            <a:ext cx="360000" cy="360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323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Técnica POMODORO: instruções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021ECFA-908B-4C4F-8F70-071E0A06AB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02167" y="3581308"/>
            <a:ext cx="1439863" cy="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62219BD-6779-4AF1-AB9A-2964A9FE06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3306" y="3581308"/>
            <a:ext cx="360362" cy="0"/>
          </a:xfrm>
          <a:prstGeom prst="line">
            <a:avLst/>
          </a:prstGeom>
          <a:noFill/>
          <a:ln w="76200" algn="ctr">
            <a:solidFill>
              <a:srgbClr val="00206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A8CF4EB-2CA1-4A23-8A42-E66A7A7E03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9568" y="3581308"/>
            <a:ext cx="1439863" cy="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AF434A4-1E44-4296-8A0B-EECCAF4F56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71593" y="3581308"/>
            <a:ext cx="1439863" cy="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FAC4397-5504-4A65-924F-5364B3545D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03618" y="3581308"/>
            <a:ext cx="1439863" cy="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3F543D7-9059-4064-BBD2-125A276A79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5331" y="3581308"/>
            <a:ext cx="360362" cy="0"/>
          </a:xfrm>
          <a:prstGeom prst="line">
            <a:avLst/>
          </a:prstGeom>
          <a:noFill/>
          <a:ln w="76200" algn="ctr">
            <a:solidFill>
              <a:srgbClr val="00206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1081F64-09AA-417C-A7EA-9D647ED888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27356" y="3581308"/>
            <a:ext cx="360362" cy="0"/>
          </a:xfrm>
          <a:prstGeom prst="line">
            <a:avLst/>
          </a:prstGeom>
          <a:noFill/>
          <a:ln w="76200" algn="ctr">
            <a:solidFill>
              <a:srgbClr val="00206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53F2629-B80D-4292-A0C1-83460A90D1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59381" y="3581308"/>
            <a:ext cx="720725" cy="0"/>
          </a:xfrm>
          <a:prstGeom prst="line">
            <a:avLst/>
          </a:prstGeom>
          <a:noFill/>
          <a:ln w="76200" algn="ctr">
            <a:solidFill>
              <a:srgbClr val="7030A0"/>
            </a:solidFill>
            <a:round/>
            <a:headEnd type="diamond" w="med" len="med"/>
            <a:tailEnd type="diamond" w="med" len="med"/>
          </a:ln>
        </p:spPr>
      </p:cxnSp>
      <p:sp>
        <p:nvSpPr>
          <p:cNvPr id="12" name="Texto explicativo retangular 11">
            <a:extLst>
              <a:ext uri="{FF2B5EF4-FFF2-40B4-BE49-F238E27FC236}">
                <a16:creationId xmlns:a16="http://schemas.microsoft.com/office/drawing/2014/main" id="{C65C6934-3006-4746-91F3-FDB81F4C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543" y="4090895"/>
            <a:ext cx="1439863" cy="708025"/>
          </a:xfrm>
          <a:prstGeom prst="wedgeRectCallout">
            <a:avLst>
              <a:gd name="adj1" fmla="val -20833"/>
              <a:gd name="adj2" fmla="val -7845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>
                <a:solidFill>
                  <a:schemeClr val="bg1"/>
                </a:solidFill>
                <a:latin typeface="Candara" panose="020E0502030303020204" pitchFamily="34" charset="0"/>
              </a:rPr>
              <a:t>Pomodoro</a:t>
            </a:r>
          </a:p>
          <a:p>
            <a:pPr algn="ctr" eaLnBrk="1" hangingPunct="1"/>
            <a:r>
              <a:rPr lang="pt-BR" altLang="pt-BR" sz="2000">
                <a:solidFill>
                  <a:schemeClr val="bg1"/>
                </a:solidFill>
                <a:latin typeface="Candara" panose="020E0502030303020204" pitchFamily="34" charset="0"/>
              </a:rPr>
              <a:t>25’</a:t>
            </a:r>
          </a:p>
        </p:txBody>
      </p:sp>
      <p:sp>
        <p:nvSpPr>
          <p:cNvPr id="13" name="Texto explicativo retangular 12">
            <a:extLst>
              <a:ext uri="{FF2B5EF4-FFF2-40B4-BE49-F238E27FC236}">
                <a16:creationId xmlns:a16="http://schemas.microsoft.com/office/drawing/2014/main" id="{1B13207A-97A3-4B12-9BEF-46B6E5E82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568" y="4090895"/>
            <a:ext cx="1439863" cy="708025"/>
          </a:xfrm>
          <a:prstGeom prst="wedgeRectCallout">
            <a:avLst>
              <a:gd name="adj1" fmla="val -20833"/>
              <a:gd name="adj2" fmla="val -7845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>
                <a:solidFill>
                  <a:schemeClr val="bg1"/>
                </a:solidFill>
                <a:latin typeface="Candara" panose="020E0502030303020204" pitchFamily="34" charset="0"/>
              </a:rPr>
              <a:t>Pomodoro</a:t>
            </a:r>
          </a:p>
          <a:p>
            <a:pPr algn="ctr" eaLnBrk="1" hangingPunct="1"/>
            <a:r>
              <a:rPr lang="pt-BR" altLang="pt-BR" sz="2000">
                <a:solidFill>
                  <a:schemeClr val="bg1"/>
                </a:solidFill>
                <a:latin typeface="Candara" panose="020E0502030303020204" pitchFamily="34" charset="0"/>
              </a:rPr>
              <a:t>25’</a:t>
            </a:r>
          </a:p>
        </p:txBody>
      </p:sp>
      <p:sp>
        <p:nvSpPr>
          <p:cNvPr id="14" name="Texto explicativo retangular 13">
            <a:extLst>
              <a:ext uri="{FF2B5EF4-FFF2-40B4-BE49-F238E27FC236}">
                <a16:creationId xmlns:a16="http://schemas.microsoft.com/office/drawing/2014/main" id="{9D47146D-B132-4D32-A568-3DC4852F2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593" y="4090895"/>
            <a:ext cx="1439863" cy="708025"/>
          </a:xfrm>
          <a:prstGeom prst="wedgeRectCallout">
            <a:avLst>
              <a:gd name="adj1" fmla="val -20833"/>
              <a:gd name="adj2" fmla="val -7845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>
                <a:solidFill>
                  <a:schemeClr val="bg1"/>
                </a:solidFill>
                <a:latin typeface="Candara" panose="020E0502030303020204" pitchFamily="34" charset="0"/>
              </a:rPr>
              <a:t>Pomodoro</a:t>
            </a:r>
          </a:p>
          <a:p>
            <a:pPr algn="ctr" eaLnBrk="1" hangingPunct="1"/>
            <a:r>
              <a:rPr lang="pt-BR" altLang="pt-BR" sz="2000">
                <a:solidFill>
                  <a:schemeClr val="bg1"/>
                </a:solidFill>
                <a:latin typeface="Candara" panose="020E0502030303020204" pitchFamily="34" charset="0"/>
              </a:rPr>
              <a:t>25’</a:t>
            </a:r>
          </a:p>
        </p:txBody>
      </p:sp>
      <p:sp>
        <p:nvSpPr>
          <p:cNvPr id="15" name="Texto explicativo retangular 14">
            <a:extLst>
              <a:ext uri="{FF2B5EF4-FFF2-40B4-BE49-F238E27FC236}">
                <a16:creationId xmlns:a16="http://schemas.microsoft.com/office/drawing/2014/main" id="{422E7217-DE37-4AF3-A886-A1972DF45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618" y="4090895"/>
            <a:ext cx="1439863" cy="708025"/>
          </a:xfrm>
          <a:prstGeom prst="wedgeRectCallout">
            <a:avLst>
              <a:gd name="adj1" fmla="val -20833"/>
              <a:gd name="adj2" fmla="val -7845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>
                <a:solidFill>
                  <a:schemeClr val="bg1"/>
                </a:solidFill>
                <a:latin typeface="Candara" panose="020E0502030303020204" pitchFamily="34" charset="0"/>
              </a:rPr>
              <a:t>Pomodoro</a:t>
            </a:r>
          </a:p>
          <a:p>
            <a:pPr algn="ctr" eaLnBrk="1" hangingPunct="1"/>
            <a:r>
              <a:rPr lang="pt-BR" altLang="pt-BR" sz="2000">
                <a:solidFill>
                  <a:schemeClr val="bg1"/>
                </a:solidFill>
                <a:latin typeface="Candara" panose="020E0502030303020204" pitchFamily="34" charset="0"/>
              </a:rPr>
              <a:t>25’</a:t>
            </a:r>
          </a:p>
        </p:txBody>
      </p:sp>
      <p:sp>
        <p:nvSpPr>
          <p:cNvPr id="16" name="Texto explicativo retangular 15">
            <a:extLst>
              <a:ext uri="{FF2B5EF4-FFF2-40B4-BE49-F238E27FC236}">
                <a16:creationId xmlns:a16="http://schemas.microsoft.com/office/drawing/2014/main" id="{E5714786-BEEF-4DAA-9570-0439C60DA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1" y="2074770"/>
            <a:ext cx="1439862" cy="1016000"/>
          </a:xfrm>
          <a:prstGeom prst="wedgeRectCallout">
            <a:avLst>
              <a:gd name="adj1" fmla="val 21389"/>
              <a:gd name="adj2" fmla="val 66185"/>
            </a:avLst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Intervalo </a:t>
            </a:r>
          </a:p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Curto</a:t>
            </a:r>
          </a:p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5’</a:t>
            </a:r>
          </a:p>
        </p:txBody>
      </p:sp>
      <p:sp>
        <p:nvSpPr>
          <p:cNvPr id="17" name="Texto explicativo retangular 16">
            <a:extLst>
              <a:ext uri="{FF2B5EF4-FFF2-40B4-BE49-F238E27FC236}">
                <a16:creationId xmlns:a16="http://schemas.microsoft.com/office/drawing/2014/main" id="{A9C3A0B9-E3BF-4445-A09D-FDDAB395A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443" y="2066833"/>
            <a:ext cx="1439863" cy="1016000"/>
          </a:xfrm>
          <a:prstGeom prst="wedgeRectCallout">
            <a:avLst>
              <a:gd name="adj1" fmla="val 21389"/>
              <a:gd name="adj2" fmla="val 66185"/>
            </a:avLst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Intervalo </a:t>
            </a:r>
          </a:p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Curto</a:t>
            </a:r>
          </a:p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5’</a:t>
            </a:r>
          </a:p>
        </p:txBody>
      </p:sp>
      <p:sp>
        <p:nvSpPr>
          <p:cNvPr id="18" name="Texto explicativo retangular 17">
            <a:extLst>
              <a:ext uri="{FF2B5EF4-FFF2-40B4-BE49-F238E27FC236}">
                <a16:creationId xmlns:a16="http://schemas.microsoft.com/office/drawing/2014/main" id="{7F22CBC0-5BBE-40C3-9DC3-39BE29117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993" y="2060483"/>
            <a:ext cx="1439863" cy="1016000"/>
          </a:xfrm>
          <a:prstGeom prst="wedgeRectCallout">
            <a:avLst>
              <a:gd name="adj1" fmla="val 21389"/>
              <a:gd name="adj2" fmla="val 66185"/>
            </a:avLst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Intervalo </a:t>
            </a:r>
          </a:p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Curto</a:t>
            </a:r>
          </a:p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5’</a:t>
            </a:r>
          </a:p>
        </p:txBody>
      </p:sp>
      <p:sp>
        <p:nvSpPr>
          <p:cNvPr id="19" name="Texto explicativo retangular 18">
            <a:extLst>
              <a:ext uri="{FF2B5EF4-FFF2-40B4-BE49-F238E27FC236}">
                <a16:creationId xmlns:a16="http://schemas.microsoft.com/office/drawing/2014/main" id="{9CA1F4FE-D986-4F99-892F-E02C614A2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943" y="2052545"/>
            <a:ext cx="1441450" cy="1016000"/>
          </a:xfrm>
          <a:prstGeom prst="wedgeRectCallout">
            <a:avLst>
              <a:gd name="adj1" fmla="val 21389"/>
              <a:gd name="adj2" fmla="val 66185"/>
            </a:avLst>
          </a:prstGeom>
          <a:solidFill>
            <a:srgbClr val="7030A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Intervalo </a:t>
            </a:r>
          </a:p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Longo</a:t>
            </a:r>
          </a:p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15’</a:t>
            </a:r>
          </a:p>
        </p:txBody>
      </p:sp>
      <p:cxnSp>
        <p:nvCxnSpPr>
          <p:cNvPr id="20" name="Conector reto 3">
            <a:extLst>
              <a:ext uri="{FF2B5EF4-FFF2-40B4-BE49-F238E27FC236}">
                <a16:creationId xmlns:a16="http://schemas.microsoft.com/office/drawing/2014/main" id="{74680148-C1FE-47C1-98E7-F26A65DCE2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02167" y="5837717"/>
            <a:ext cx="9072000" cy="0"/>
          </a:xfrm>
          <a:prstGeom prst="line">
            <a:avLst/>
          </a:prstGeom>
          <a:noFill/>
          <a:ln w="76200" cap="rnd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Conector reto 3">
            <a:extLst>
              <a:ext uri="{FF2B5EF4-FFF2-40B4-BE49-F238E27FC236}">
                <a16:creationId xmlns:a16="http://schemas.microsoft.com/office/drawing/2014/main" id="{AFEA42C6-D02B-4738-8A4B-485E15DF756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894393" y="5297717"/>
            <a:ext cx="0" cy="540000"/>
          </a:xfrm>
          <a:prstGeom prst="line">
            <a:avLst/>
          </a:prstGeom>
          <a:noFill/>
          <a:ln w="76200" cap="rnd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</p:spPr>
      </p:cxnSp>
      <p:cxnSp>
        <p:nvCxnSpPr>
          <p:cNvPr id="24" name="Conector reto 3">
            <a:extLst>
              <a:ext uri="{FF2B5EF4-FFF2-40B4-BE49-F238E27FC236}">
                <a16:creationId xmlns:a16="http://schemas.microsoft.com/office/drawing/2014/main" id="{DB737742-2473-493B-8AEC-5D80AF1D162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2167" y="5297717"/>
            <a:ext cx="0" cy="540000"/>
          </a:xfrm>
          <a:prstGeom prst="line">
            <a:avLst/>
          </a:prstGeom>
          <a:noFill/>
          <a:ln w="76200" cap="rnd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78793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317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Candara</vt:lpstr>
      <vt:lpstr>Gill Sans</vt:lpstr>
      <vt:lpstr>Swis721 BT</vt:lpstr>
      <vt:lpstr>Swis721 Md BT</vt:lpstr>
      <vt:lpstr>Times New Roman</vt:lpstr>
      <vt:lpstr>ヒラギノ角ゴ ProN W3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96</cp:revision>
  <dcterms:created xsi:type="dcterms:W3CDTF">2017-03-24T14:48:15Z</dcterms:created>
  <dcterms:modified xsi:type="dcterms:W3CDTF">2022-10-10T10:42:18Z</dcterms:modified>
</cp:coreProperties>
</file>