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638" r:id="rId2"/>
    <p:sldId id="639" r:id="rId3"/>
    <p:sldId id="382" r:id="rId4"/>
    <p:sldId id="387" r:id="rId5"/>
    <p:sldId id="350" r:id="rId6"/>
    <p:sldId id="259" r:id="rId7"/>
    <p:sldId id="263" r:id="rId8"/>
    <p:sldId id="273" r:id="rId9"/>
    <p:sldId id="272" r:id="rId10"/>
    <p:sldId id="274" r:id="rId11"/>
    <p:sldId id="283" r:id="rId12"/>
    <p:sldId id="270" r:id="rId13"/>
    <p:sldId id="290" r:id="rId14"/>
    <p:sldId id="344" r:id="rId15"/>
    <p:sldId id="39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82" r:id="rId28"/>
    <p:sldId id="334" r:id="rId29"/>
    <p:sldId id="309" r:id="rId30"/>
    <p:sldId id="341" r:id="rId31"/>
    <p:sldId id="308" r:id="rId32"/>
    <p:sldId id="307" r:id="rId33"/>
    <p:sldId id="310" r:id="rId34"/>
    <p:sldId id="297" r:id="rId35"/>
    <p:sldId id="295" r:id="rId36"/>
    <p:sldId id="311" r:id="rId37"/>
    <p:sldId id="296" r:id="rId38"/>
    <p:sldId id="335" r:id="rId39"/>
    <p:sldId id="339" r:id="rId40"/>
    <p:sldId id="318" r:id="rId41"/>
    <p:sldId id="392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400" r:id="rId61"/>
    <p:sldId id="393" r:id="rId62"/>
    <p:sldId id="399" r:id="rId63"/>
    <p:sldId id="398" r:id="rId64"/>
    <p:sldId id="394" r:id="rId65"/>
    <p:sldId id="327" r:id="rId66"/>
    <p:sldId id="316" r:id="rId67"/>
    <p:sldId id="640" r:id="rId68"/>
    <p:sldId id="641" r:id="rId69"/>
    <p:sldId id="642" r:id="rId70"/>
    <p:sldId id="401" r:id="rId71"/>
    <p:sldId id="402" r:id="rId72"/>
    <p:sldId id="347" r:id="rId73"/>
    <p:sldId id="404" r:id="rId74"/>
    <p:sldId id="405" r:id="rId75"/>
    <p:sldId id="406" r:id="rId76"/>
    <p:sldId id="348" r:id="rId77"/>
    <p:sldId id="407" r:id="rId78"/>
    <p:sldId id="643" r:id="rId79"/>
    <p:sldId id="644" r:id="rId80"/>
    <p:sldId id="420" r:id="rId81"/>
    <p:sldId id="646" r:id="rId82"/>
    <p:sldId id="645" r:id="rId83"/>
    <p:sldId id="388" r:id="rId84"/>
    <p:sldId id="343" r:id="rId85"/>
    <p:sldId id="419" r:id="rId86"/>
    <p:sldId id="349" r:id="rId87"/>
    <p:sldId id="330" r:id="rId88"/>
    <p:sldId id="351" r:id="rId89"/>
    <p:sldId id="332" r:id="rId90"/>
    <p:sldId id="409" r:id="rId91"/>
    <p:sldId id="410" r:id="rId92"/>
    <p:sldId id="408" r:id="rId93"/>
    <p:sldId id="411" r:id="rId94"/>
    <p:sldId id="333" r:id="rId95"/>
    <p:sldId id="412" r:id="rId96"/>
    <p:sldId id="413" r:id="rId97"/>
    <p:sldId id="352" r:id="rId98"/>
    <p:sldId id="299" r:id="rId99"/>
    <p:sldId id="338" r:id="rId100"/>
    <p:sldId id="355" r:id="rId101"/>
    <p:sldId id="415" r:id="rId102"/>
    <p:sldId id="416" r:id="rId103"/>
    <p:sldId id="357" r:id="rId104"/>
    <p:sldId id="356" r:id="rId105"/>
    <p:sldId id="361" r:id="rId106"/>
    <p:sldId id="359" r:id="rId107"/>
    <p:sldId id="353" r:id="rId108"/>
    <p:sldId id="389" r:id="rId109"/>
    <p:sldId id="362" r:id="rId110"/>
    <p:sldId id="358" r:id="rId111"/>
    <p:sldId id="363" r:id="rId112"/>
    <p:sldId id="364" r:id="rId113"/>
    <p:sldId id="373" r:id="rId114"/>
    <p:sldId id="329" r:id="rId115"/>
    <p:sldId id="368" r:id="rId116"/>
    <p:sldId id="369" r:id="rId117"/>
    <p:sldId id="366" r:id="rId118"/>
    <p:sldId id="372" r:id="rId119"/>
    <p:sldId id="374" r:id="rId120"/>
    <p:sldId id="375" r:id="rId121"/>
    <p:sldId id="376" r:id="rId122"/>
    <p:sldId id="377" r:id="rId123"/>
    <p:sldId id="371" r:id="rId124"/>
    <p:sldId id="379" r:id="rId125"/>
    <p:sldId id="380" r:id="rId126"/>
    <p:sldId id="390" r:id="rId127"/>
    <p:sldId id="381" r:id="rId128"/>
    <p:sldId id="417" r:id="rId129"/>
    <p:sldId id="262" r:id="rId130"/>
    <p:sldId id="418" r:id="rId1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2528A"/>
    <a:srgbClr val="3A9262"/>
    <a:srgbClr val="666666"/>
    <a:srgbClr val="D7E5F9"/>
    <a:srgbClr val="6600CC"/>
    <a:srgbClr val="FFFFFF"/>
    <a:srgbClr val="738FC7"/>
    <a:srgbClr val="4472C4"/>
    <a:srgbClr val="2B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127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REST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Spring Boot e WebFlux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353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46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.0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A6750-6B72-4D2A-A6C6-154C281C9AB8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877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989CD1BD-A3F9-4FFB-BFB1-5B0E7D48E8F8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34818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&gt;Faça um teste usado um ID inexistente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O que acontece?</a:t>
            </a:r>
          </a:p>
          <a:p>
            <a:pPr marL="0" indent="0">
              <a:buNone/>
            </a:pPr>
            <a:r>
              <a:rPr lang="pt-BR" dirty="0">
                <a:solidFill>
                  <a:srgbClr val="2B55AA"/>
                </a:solidFill>
                <a:latin typeface="Candara" panose="020E0502030303020204" pitchFamily="34" charset="0"/>
              </a:rPr>
              <a:t>&gt;Vamos implementar um código para resolver...</a:t>
            </a:r>
          </a:p>
        </p:txBody>
      </p:sp>
    </p:spTree>
    <p:extLst>
      <p:ext uri="{BB962C8B-B14F-4D97-AF65-F5344CB8AC3E}">
        <p14:creationId xmlns:p14="http://schemas.microsoft.com/office/powerpoint/2010/main" val="28137956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Solução: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envolver 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try-catch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capturar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WebClientResponseException</a:t>
            </a: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DE9DED-1644-4C27-B5A7-5B13D075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426712"/>
            <a:ext cx="8280000" cy="46678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8571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POST “/curso”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a)REQUEST: setamos novo objeto Curso no corpo;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b)RESPONSE: Usamos Mono para o curso criado (com ID);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POST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E94FDB-BA37-42AE-AAE0-E3253417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4" y="2278777"/>
            <a:ext cx="8280000" cy="4130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AC1A44-6450-49F7-9B90-5078163CF751}"/>
              </a:ext>
            </a:extLst>
          </p:cNvPr>
          <p:cNvSpPr/>
          <p:nvPr/>
        </p:nvSpPr>
        <p:spPr>
          <a:xfrm>
            <a:off x="1686759" y="3746374"/>
            <a:ext cx="1968027" cy="541467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39EEB9-B637-41C5-9DF9-D4BD42341706}"/>
              </a:ext>
            </a:extLst>
          </p:cNvPr>
          <p:cNvSpPr/>
          <p:nvPr/>
        </p:nvSpPr>
        <p:spPr>
          <a:xfrm>
            <a:off x="1686758" y="4287842"/>
            <a:ext cx="2956263" cy="324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AC09F43E-BD60-4941-8FA8-94774E308534}"/>
              </a:ext>
            </a:extLst>
          </p:cNvPr>
          <p:cNvSpPr/>
          <p:nvPr/>
        </p:nvSpPr>
        <p:spPr>
          <a:xfrm>
            <a:off x="4648526" y="4070375"/>
            <a:ext cx="5942534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bodyValue()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seta o objeto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request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C9C656-1087-463D-BD74-568DACF918C9}"/>
              </a:ext>
            </a:extLst>
          </p:cNvPr>
          <p:cNvSpPr/>
          <p:nvPr/>
        </p:nvSpPr>
        <p:spPr>
          <a:xfrm>
            <a:off x="1683226" y="4826312"/>
            <a:ext cx="3155104" cy="324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DA1908D9-B860-43F2-9916-E4D4ECD7B8FE}"/>
              </a:ext>
            </a:extLst>
          </p:cNvPr>
          <p:cNvSpPr/>
          <p:nvPr/>
        </p:nvSpPr>
        <p:spPr>
          <a:xfrm>
            <a:off x="4861590" y="4628312"/>
            <a:ext cx="4939358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da resposta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deve ser convertido para Curso</a:t>
            </a:r>
          </a:p>
        </p:txBody>
      </p:sp>
    </p:spTree>
    <p:extLst>
      <p:ext uri="{BB962C8B-B14F-4D97-AF65-F5344CB8AC3E}">
        <p14:creationId xmlns:p14="http://schemas.microsoft.com/office/powerpoint/2010/main" val="38334960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WebClientPostCurso</a:t>
            </a:r>
            <a:endParaRPr lang="pt-BR" b="1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&gt;No método main, codificar:</a:t>
            </a: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&gt;Executar e analisar o console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9B0441-9068-4320-B23F-DA0C447E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2" y="1772750"/>
            <a:ext cx="8280000" cy="4130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9169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PUT “/curso”: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 REQUEST: setamos a Curso existente no corpo;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 RESPONSE: vem com corpo vazio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PUT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0C6A94-6E9F-4676-8355-F10F2905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8" y="2741151"/>
            <a:ext cx="9720000" cy="3378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D7D865B-A67F-4701-8201-849FA2C75C72}"/>
              </a:ext>
            </a:extLst>
          </p:cNvPr>
          <p:cNvSpPr/>
          <p:nvPr/>
        </p:nvSpPr>
        <p:spPr>
          <a:xfrm>
            <a:off x="1571348" y="3542187"/>
            <a:ext cx="1748901" cy="468000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0FECC3-FCDB-48DC-9E27-60F0BB405777}"/>
              </a:ext>
            </a:extLst>
          </p:cNvPr>
          <p:cNvSpPr/>
          <p:nvPr/>
        </p:nvSpPr>
        <p:spPr>
          <a:xfrm>
            <a:off x="1571347" y="4021509"/>
            <a:ext cx="2956263" cy="25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DEF7A71-C08F-4C98-B982-E248CC04F39C}"/>
              </a:ext>
            </a:extLst>
          </p:cNvPr>
          <p:cNvSpPr/>
          <p:nvPr/>
        </p:nvSpPr>
        <p:spPr>
          <a:xfrm>
            <a:off x="4533114" y="3644240"/>
            <a:ext cx="6288765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bodyValue()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seta o objeto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REQUEST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15FD46-6776-4049-9167-DF260647C065}"/>
              </a:ext>
            </a:extLst>
          </p:cNvPr>
          <p:cNvSpPr/>
          <p:nvPr/>
        </p:nvSpPr>
        <p:spPr>
          <a:xfrm>
            <a:off x="1567815" y="4488957"/>
            <a:ext cx="3155104" cy="25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659F7001-8BFC-4896-A65B-CCD0F1239FEF}"/>
              </a:ext>
            </a:extLst>
          </p:cNvPr>
          <p:cNvSpPr/>
          <p:nvPr/>
        </p:nvSpPr>
        <p:spPr>
          <a:xfrm>
            <a:off x="4746178" y="4211053"/>
            <a:ext cx="4575375" cy="1062279"/>
          </a:xfrm>
          <a:prstGeom prst="leftArrow">
            <a:avLst>
              <a:gd name="adj1" fmla="val 50000"/>
              <a:gd name="adj2" fmla="val 71166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toBodilessEntity()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indicar que nada é esperado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RESPONSE</a:t>
            </a:r>
          </a:p>
        </p:txBody>
      </p:sp>
    </p:spTree>
    <p:extLst>
      <p:ext uri="{BB962C8B-B14F-4D97-AF65-F5344CB8AC3E}">
        <p14:creationId xmlns:p14="http://schemas.microsoft.com/office/powerpoint/2010/main" val="14571300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WebClientPutCurso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B41B2-B5C5-4F82-A761-251882E7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07" y="1926383"/>
            <a:ext cx="9720000" cy="3378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2652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DELETE “/curso/{id}”: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 REQUEST: setamos o ID do curso a ser removido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 RESPONSE: corpo vazio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DELETE com WebClient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FE60F7-B052-41DF-8D73-89607A1A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0" y="2662353"/>
            <a:ext cx="9720000" cy="2861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73611C-3758-47BC-BFCC-545B979B5F26}"/>
              </a:ext>
            </a:extLst>
          </p:cNvPr>
          <p:cNvSpPr/>
          <p:nvPr/>
        </p:nvSpPr>
        <p:spPr>
          <a:xfrm>
            <a:off x="1331647" y="3071666"/>
            <a:ext cx="1748901" cy="252000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47684A-802E-428F-ACB9-BBC4E4E64D26}"/>
              </a:ext>
            </a:extLst>
          </p:cNvPr>
          <p:cNvSpPr/>
          <p:nvPr/>
        </p:nvSpPr>
        <p:spPr>
          <a:xfrm>
            <a:off x="1331646" y="3311289"/>
            <a:ext cx="2160000" cy="25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8140F0CA-9AFD-4E3B-9718-20677584546D}"/>
              </a:ext>
            </a:extLst>
          </p:cNvPr>
          <p:cNvSpPr/>
          <p:nvPr/>
        </p:nvSpPr>
        <p:spPr>
          <a:xfrm>
            <a:off x="3500524" y="3002506"/>
            <a:ext cx="6288765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Setamos o ID do curso na URI do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 REQUEST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9F7DE6-3EF4-4C09-B71F-8D15563B4124}"/>
              </a:ext>
            </a:extLst>
          </p:cNvPr>
          <p:cNvSpPr/>
          <p:nvPr/>
        </p:nvSpPr>
        <p:spPr>
          <a:xfrm>
            <a:off x="1328113" y="3814249"/>
            <a:ext cx="3155104" cy="25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1628532E-2C27-4C30-BE1D-1B83B1AB721B}"/>
              </a:ext>
            </a:extLst>
          </p:cNvPr>
          <p:cNvSpPr/>
          <p:nvPr/>
        </p:nvSpPr>
        <p:spPr>
          <a:xfrm>
            <a:off x="4500973" y="3677156"/>
            <a:ext cx="7512681" cy="720000"/>
          </a:xfrm>
          <a:prstGeom prst="leftArrow">
            <a:avLst>
              <a:gd name="adj1" fmla="val 50000"/>
              <a:gd name="adj2" fmla="val 71166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toBodilessEntity()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porque nada é esperado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RESPONSE</a:t>
            </a:r>
          </a:p>
        </p:txBody>
      </p:sp>
    </p:spTree>
    <p:extLst>
      <p:ext uri="{BB962C8B-B14F-4D97-AF65-F5344CB8AC3E}">
        <p14:creationId xmlns:p14="http://schemas.microsoft.com/office/powerpoint/2010/main" val="12481361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WebClientDeleteCursoPeloId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0ACBE7-9095-4877-9666-3FADCF62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1" y="1889998"/>
            <a:ext cx="10440000" cy="3073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54733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553571-03FE-4797-B2FC-CA031E15201B}"/>
              </a:ext>
            </a:extLst>
          </p:cNvPr>
          <p:cNvSpPr/>
          <p:nvPr/>
        </p:nvSpPr>
        <p:spPr>
          <a:xfrm>
            <a:off x="7254543" y="4022693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Teste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999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Testando Servi</a:t>
            </a:r>
            <a:r>
              <a:rPr lang="en-US" sz="3600" b="1" i="1" dirty="0" err="1">
                <a:latin typeface="Candara" panose="020E0502030303020204" pitchFamily="34" charset="0"/>
              </a:rPr>
              <a:t>ços</a:t>
            </a:r>
            <a:r>
              <a:rPr lang="en-US" sz="3600" b="1" i="1" dirty="0">
                <a:latin typeface="Candara" panose="020E0502030303020204" pitchFamily="34" charset="0"/>
              </a:rPr>
              <a:t> REST</a:t>
            </a:r>
            <a:r>
              <a:rPr lang="pt-BR" sz="3600" b="1" i="1" dirty="0">
                <a:latin typeface="Candara" panose="020E0502030303020204" pitchFamily="34" charset="0"/>
              </a:rPr>
              <a:t> com </a:t>
            </a:r>
            <a:r>
              <a:rPr lang="pt-BR" sz="3600" b="1" i="1" dirty="0">
                <a:solidFill>
                  <a:schemeClr val="accent4"/>
                </a:solidFill>
                <a:latin typeface="Candara" panose="020E0502030303020204" pitchFamily="34" charset="0"/>
              </a:rPr>
              <a:t>WebTestClient</a:t>
            </a:r>
            <a:endParaRPr lang="pt-PT" sz="3600" b="1" i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biblioteca Spring WebFlux fornece a classe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testar APIs REST.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&gt;Similar ao WebClient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&gt;Contém métodos para checar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status da resposta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header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body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D971B2B-C8D4-4717-9B18-7D7B0BD64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04476"/>
              </p:ext>
            </p:extLst>
          </p:nvPr>
        </p:nvGraphicFramePr>
        <p:xfrm>
          <a:off x="585923" y="2885817"/>
          <a:ext cx="11372298" cy="32042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23799">
                  <a:extLst>
                    <a:ext uri="{9D8B030D-6E8A-4147-A177-3AD203B41FA5}">
                      <a16:colId xmlns:a16="http://schemas.microsoft.com/office/drawing/2014/main" val="2186363012"/>
                    </a:ext>
                  </a:extLst>
                </a:gridCol>
                <a:gridCol w="4148499">
                  <a:extLst>
                    <a:ext uri="{9D8B030D-6E8A-4147-A177-3AD203B41FA5}">
                      <a16:colId xmlns:a16="http://schemas.microsoft.com/office/drawing/2014/main" val="2080179915"/>
                    </a:ext>
                  </a:extLst>
                </a:gridCol>
              </a:tblGrid>
              <a:tr h="534044">
                <a:tc>
                  <a:txBody>
                    <a:bodyPr/>
                    <a:lstStyle/>
                    <a:p>
                      <a:r>
                        <a:rPr lang="pt-PT" sz="1800" b="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.expectStatus()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.isOk()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Status é 200?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37564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.expectStatus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().isNotFound()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Status é 404?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68217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.expectHeader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().contentType(MediaType.APPLICATION_JSON)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Cabeçalho tem contentType JSON?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423352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().returnResult()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Corpo tem algum resultado?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88409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().isEmpty()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Corpo está vazio?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14794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().jsonPath("$.descricao").isNotEmpty()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O JSON do corpo tem atributo ‘descricao’?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6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979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Como escrever as classes de teste: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 Anotar a classe com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@SpringBootTest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e configurar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webEnvironment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 A instância de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deve ser injetada via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c) Escrever os métodos de teste de maneira fluente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</p:spTree>
    <p:extLst>
      <p:ext uri="{BB962C8B-B14F-4D97-AF65-F5344CB8AC3E}">
        <p14:creationId xmlns:p14="http://schemas.microsoft.com/office/powerpoint/2010/main" val="41383675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102BC5DC-C4AB-4C4F-A53F-9A263FEC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62" y="1370484"/>
            <a:ext cx="10080000" cy="483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&gt;Testando endpoint </a:t>
            </a:r>
            <a:r>
              <a:rPr lang="pt-BR" b="1" i="1" u="sng">
                <a:solidFill>
                  <a:schemeClr val="accent2"/>
                </a:solidFill>
                <a:latin typeface="Candara" panose="020E0502030303020204" pitchFamily="34" charset="0"/>
              </a:rPr>
              <a:t>/curso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com método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b="1" i="1">
                <a:solidFill>
                  <a:schemeClr val="accent2"/>
                </a:solidFill>
                <a:latin typeface="Candara" panose="020E0502030303020204" pitchFamily="34" charset="0"/>
              </a:rPr>
              <a:t>GET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2BA16C9B-E8EB-4A22-802A-A719ADDBD5D0}"/>
              </a:ext>
            </a:extLst>
          </p:cNvPr>
          <p:cNvSpPr/>
          <p:nvPr/>
        </p:nvSpPr>
        <p:spPr>
          <a:xfrm>
            <a:off x="10645572" y="1334972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a)</a:t>
            </a:r>
            <a:endParaRPr lang="pt-PT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4AEBCC32-81CB-4B69-B725-5A7C850F7C28}"/>
              </a:ext>
            </a:extLst>
          </p:cNvPr>
          <p:cNvSpPr/>
          <p:nvPr/>
        </p:nvSpPr>
        <p:spPr>
          <a:xfrm>
            <a:off x="6397594" y="2374166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b)</a:t>
            </a:r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4493272-2291-4202-9847-0432C4B99CB9}"/>
              </a:ext>
            </a:extLst>
          </p:cNvPr>
          <p:cNvSpPr/>
          <p:nvPr/>
        </p:nvSpPr>
        <p:spPr>
          <a:xfrm>
            <a:off x="10565674" y="4407517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c)</a:t>
            </a:r>
            <a:endParaRPr lang="pt-PT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9FF0405-B62E-4FE0-8E59-F96DA5585F64}"/>
              </a:ext>
            </a:extLst>
          </p:cNvPr>
          <p:cNvCxnSpPr/>
          <p:nvPr/>
        </p:nvCxnSpPr>
        <p:spPr>
          <a:xfrm>
            <a:off x="10398710" y="3854569"/>
            <a:ext cx="0" cy="1928746"/>
          </a:xfrm>
          <a:prstGeom prst="line">
            <a:avLst/>
          </a:prstGeom>
          <a:ln w="76200">
            <a:solidFill>
              <a:srgbClr val="7030A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999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teste do </a:t>
            </a:r>
            <a:r>
              <a:rPr lang="pt-BR" sz="2400" b="1">
                <a:solidFill>
                  <a:srgbClr val="FF0000"/>
                </a:solidFill>
                <a:latin typeface="Candara" panose="020E0502030303020204" pitchFamily="34" charset="0"/>
              </a:rPr>
              <a:t>@SpringBootTest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046F4A-C02B-41D2-9260-B4AC833DD0C1}"/>
              </a:ext>
            </a:extLst>
          </p:cNvPr>
          <p:cNvSpPr/>
          <p:nvPr/>
        </p:nvSpPr>
        <p:spPr>
          <a:xfrm>
            <a:off x="4768787" y="964707"/>
            <a:ext cx="252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SpringBoot </a:t>
            </a:r>
          </a:p>
          <a:p>
            <a:pPr algn="ctr"/>
            <a:r>
              <a:rPr lang="pt-BR" b="1"/>
              <a:t>sobe</a:t>
            </a:r>
            <a:r>
              <a:rPr lang="pt-BR"/>
              <a:t> </a:t>
            </a:r>
          </a:p>
          <a:p>
            <a:pPr algn="ctr"/>
            <a:r>
              <a:rPr lang="pt-BR"/>
              <a:t>a aplicação</a:t>
            </a:r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CE472A3-8A68-4C29-9C56-9FF7ADC684F1}"/>
              </a:ext>
            </a:extLst>
          </p:cNvPr>
          <p:cNvSpPr/>
          <p:nvPr/>
        </p:nvSpPr>
        <p:spPr>
          <a:xfrm>
            <a:off x="4768787" y="5449358"/>
            <a:ext cx="252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SpringBoot </a:t>
            </a:r>
          </a:p>
          <a:p>
            <a:pPr algn="ctr"/>
            <a:r>
              <a:rPr lang="pt-BR" b="1"/>
              <a:t>derruba </a:t>
            </a:r>
          </a:p>
          <a:p>
            <a:pPr algn="ctr"/>
            <a:r>
              <a:rPr lang="pt-BR"/>
              <a:t>a aplicação</a:t>
            </a:r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EEBDFCA-94E9-4349-B7A7-8179E5BC5C3B}"/>
              </a:ext>
            </a:extLst>
          </p:cNvPr>
          <p:cNvGrpSpPr/>
          <p:nvPr/>
        </p:nvGrpSpPr>
        <p:grpSpPr>
          <a:xfrm>
            <a:off x="4616387" y="3041316"/>
            <a:ext cx="2824800" cy="1204800"/>
            <a:chOff x="4616387" y="2626312"/>
            <a:chExt cx="2824800" cy="12048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E752F54-746D-41F8-B042-A912B4C33F7D}"/>
                </a:ext>
              </a:extLst>
            </p:cNvPr>
            <p:cNvSpPr/>
            <p:nvPr/>
          </p:nvSpPr>
          <p:spPr>
            <a:xfrm>
              <a:off x="4616387" y="26263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C0A4B5D-18DB-4D43-A6B0-9462052F035F}"/>
                </a:ext>
              </a:extLst>
            </p:cNvPr>
            <p:cNvSpPr/>
            <p:nvPr/>
          </p:nvSpPr>
          <p:spPr>
            <a:xfrm>
              <a:off x="4768787" y="27787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B9B49FD-EC6F-43E8-B931-FEF440B6C8CD}"/>
                </a:ext>
              </a:extLst>
            </p:cNvPr>
            <p:cNvSpPr/>
            <p:nvPr/>
          </p:nvSpPr>
          <p:spPr>
            <a:xfrm>
              <a:off x="4921187" y="29311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7A9B12B6-7C4D-4DFF-A3C7-F4514F04AB22}"/>
              </a:ext>
            </a:extLst>
          </p:cNvPr>
          <p:cNvSpPr/>
          <p:nvPr/>
        </p:nvSpPr>
        <p:spPr>
          <a:xfrm flipH="1">
            <a:off x="7668487" y="3346116"/>
            <a:ext cx="720000" cy="720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3174CCB-1DA2-4D0B-95CA-A481F45339A7}"/>
              </a:ext>
            </a:extLst>
          </p:cNvPr>
          <p:cNvSpPr/>
          <p:nvPr/>
        </p:nvSpPr>
        <p:spPr>
          <a:xfrm>
            <a:off x="5758787" y="2196328"/>
            <a:ext cx="540000" cy="54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8F9F75C7-E6F2-4D89-89F1-86AD2BC90CD6}"/>
              </a:ext>
            </a:extLst>
          </p:cNvPr>
          <p:cNvSpPr/>
          <p:nvPr/>
        </p:nvSpPr>
        <p:spPr>
          <a:xfrm>
            <a:off x="5758787" y="4604370"/>
            <a:ext cx="540000" cy="54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B86C39-3504-409C-B1FC-94B233DC93A5}"/>
              </a:ext>
            </a:extLst>
          </p:cNvPr>
          <p:cNvSpPr/>
          <p:nvPr/>
        </p:nvSpPr>
        <p:spPr>
          <a:xfrm>
            <a:off x="8487051" y="3041316"/>
            <a:ext cx="2379215" cy="12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i="1">
                <a:solidFill>
                  <a:srgbClr val="666666"/>
                </a:solidFill>
              </a:rPr>
              <a:t>Todos os casos de teste são executados</a:t>
            </a:r>
            <a:endParaRPr lang="pt-PT" sz="2000" i="1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10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&gt;Vamos criar uma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classe de teste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para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&gt;Na view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Package Explorer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clique da direita em CursoController &gt; New &gt; Other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Java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JUnit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&gt;Seleciona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JUnit Test Case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Next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272D3BBB-500C-4BCB-9C75-C87AAE74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87" y="1747810"/>
            <a:ext cx="4387136" cy="46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&gt;Na próxima janela, deixar tudo default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Finish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2393E-6643-4B34-9589-4892541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65" y="876338"/>
            <a:ext cx="487748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95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&gt;Na classe CursoControllerTest, codificar: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a)Anotar a classe com:</a:t>
            </a:r>
          </a:p>
          <a:p>
            <a:pPr marL="0" indent="0">
              <a:buNone/>
            </a:pP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@SpringBootTest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(webEnvironment = </a:t>
            </a:r>
            <a:r>
              <a:rPr lang="pt-PT" sz="1800" b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800" b="1" i="1">
                <a:solidFill>
                  <a:srgbClr val="644632"/>
                </a:solidFill>
                <a:latin typeface="Consolas" panose="020B0609020204030204" pitchFamily="49" charset="0"/>
              </a:rPr>
              <a:t>WebEnvironment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800" b="1" i="1">
                <a:solidFill>
                  <a:srgbClr val="0000C0"/>
                </a:solidFill>
                <a:latin typeface="Consolas" panose="020B0609020204030204" pitchFamily="49" charset="0"/>
              </a:rPr>
              <a:t>RANDOM_PORT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b)Declarar o atributo privado e injetado:</a:t>
            </a:r>
          </a:p>
          <a:p>
            <a:pPr marL="0" indent="0" algn="l">
              <a:buNone/>
            </a:pP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 algn="l">
              <a:buNone/>
            </a:pP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WebTestClient </a:t>
            </a:r>
            <a:r>
              <a:rPr lang="pt-PT" sz="1800" b="1">
                <a:solidFill>
                  <a:srgbClr val="0000C0"/>
                </a:solidFill>
                <a:latin typeface="Consolas" panose="020B0609020204030204" pitchFamily="49" charset="0"/>
              </a:rPr>
              <a:t>webTestClient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c)Declarar o método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deveListarCursos()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anotar com </a:t>
            </a: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d)Codificar o método de teste (próximo slide)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931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classe completa deve ficar assim: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DF386D-C240-4868-A841-A513D00B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2" y="1283755"/>
            <a:ext cx="10728000" cy="486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03651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rodar o teste: Clique da direita no método: Run As &gt;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JUnit Test</a:t>
            </a: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A9EAD4-CC48-442B-94F0-D24748FD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2" y="1524288"/>
            <a:ext cx="8280000" cy="24775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DD48C27C-82BC-443C-B16C-D652DFFFACB1}"/>
              </a:ext>
            </a:extLst>
          </p:cNvPr>
          <p:cNvSpPr/>
          <p:nvPr/>
        </p:nvSpPr>
        <p:spPr>
          <a:xfrm>
            <a:off x="8784965" y="1215788"/>
            <a:ext cx="3164379" cy="2159944"/>
          </a:xfrm>
          <a:prstGeom prst="leftArrow">
            <a:avLst>
              <a:gd name="adj1" fmla="val 50000"/>
              <a:gd name="adj2" fmla="val 53533"/>
            </a:avLst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 barra verde significa que todos os testes passaram</a:t>
            </a:r>
          </a:p>
        </p:txBody>
      </p:sp>
    </p:spTree>
    <p:extLst>
      <p:ext uri="{BB962C8B-B14F-4D97-AF65-F5344CB8AC3E}">
        <p14:creationId xmlns:p14="http://schemas.microsoft.com/office/powerpoint/2010/main" val="31583343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É possível rodar os teste como linha de comando com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maven wrapper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&gt;Abrir um terminal na pasta do projeto e executar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mvnw test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1F52E1-1FB0-4A10-BCE7-50F2C9C9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7" y="2076698"/>
            <a:ext cx="3600000" cy="1147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B40732-E8BB-40FD-BDDE-050BC2F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30" y="2076698"/>
            <a:ext cx="6923938" cy="40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&gt;Behaviour Driven Development</a:t>
            </a: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givenIDValido_whenGetCurso_thenRespondeComCursoValido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752F54-746D-41F8-B042-A912B4C33F7D}"/>
              </a:ext>
            </a:extLst>
          </p:cNvPr>
          <p:cNvSpPr/>
          <p:nvPr/>
        </p:nvSpPr>
        <p:spPr>
          <a:xfrm>
            <a:off x="2270450" y="2140012"/>
            <a:ext cx="1800000" cy="9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given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0A4B5D-18DB-4D43-A6B0-9462052F035F}"/>
              </a:ext>
            </a:extLst>
          </p:cNvPr>
          <p:cNvSpPr/>
          <p:nvPr/>
        </p:nvSpPr>
        <p:spPr>
          <a:xfrm>
            <a:off x="7980334" y="2140012"/>
            <a:ext cx="180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702D36-D676-4F92-9ACE-42B9002F769D}"/>
              </a:ext>
            </a:extLst>
          </p:cNvPr>
          <p:cNvSpPr/>
          <p:nvPr/>
        </p:nvSpPr>
        <p:spPr>
          <a:xfrm>
            <a:off x="5427863" y="2140012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when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9087071-92EC-4396-B92D-0D823F12437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70450" y="2590012"/>
            <a:ext cx="1357413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7">
            <a:extLst>
              <a:ext uri="{FF2B5EF4-FFF2-40B4-BE49-F238E27FC236}">
                <a16:creationId xmlns:a16="http://schemas.microsoft.com/office/drawing/2014/main" id="{CEA1F77C-1209-4A3E-A3A1-4965F550523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687863" y="2590012"/>
            <a:ext cx="129247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247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&gt;Em português também é possível:</a:t>
            </a: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dadoIDValido_quandoGetCurso_entaoRespondeComCursoValido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752F54-746D-41F8-B042-A912B4C33F7D}"/>
              </a:ext>
            </a:extLst>
          </p:cNvPr>
          <p:cNvSpPr/>
          <p:nvPr/>
        </p:nvSpPr>
        <p:spPr>
          <a:xfrm>
            <a:off x="2270450" y="2140012"/>
            <a:ext cx="1800000" cy="9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dado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0A4B5D-18DB-4D43-A6B0-9462052F035F}"/>
              </a:ext>
            </a:extLst>
          </p:cNvPr>
          <p:cNvSpPr/>
          <p:nvPr/>
        </p:nvSpPr>
        <p:spPr>
          <a:xfrm>
            <a:off x="7980334" y="2140012"/>
            <a:ext cx="180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entao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702D36-D676-4F92-9ACE-42B9002F769D}"/>
              </a:ext>
            </a:extLst>
          </p:cNvPr>
          <p:cNvSpPr/>
          <p:nvPr/>
        </p:nvSpPr>
        <p:spPr>
          <a:xfrm>
            <a:off x="5427863" y="2140012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quando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9087071-92EC-4396-B92D-0D823F12437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70450" y="2590012"/>
            <a:ext cx="1357413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7">
            <a:extLst>
              <a:ext uri="{FF2B5EF4-FFF2-40B4-BE49-F238E27FC236}">
                <a16:creationId xmlns:a16="http://schemas.microsoft.com/office/drawing/2014/main" id="{CEA1F77C-1209-4A3E-A3A1-4965F550523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687863" y="2590012"/>
            <a:ext cx="129247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700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Benefício: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Compartilhamento de conhecimento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as “histórias de usuários” é uma linguagem comum entre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analistas de negócio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desenvolvedores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testadores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Documentação dinâmica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os próprios testes servem como documentação. Novos integrantes da equipe conseguem compreender o software através dos testes.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Comunicação entre times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analistas de negócio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conseguem se comunicar com os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desenvolvedores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testadores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usando as “história de usuário” do BDD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281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/curso/{id}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2 testes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Sugestão de nome de método:</a:t>
            </a:r>
          </a:p>
          <a:p>
            <a:pPr marL="0" indent="0">
              <a:buNone/>
            </a:pP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dadoCursoIDValido_quandoGetCursoId_entaoRespondeComCursoValido</a:t>
            </a:r>
          </a:p>
          <a:p>
            <a:pPr marL="0" indent="0">
              <a:buNone/>
            </a:pP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dadoCursoIDInvalido_quandoGetCursoID_entaoRespondeComStatusNotFound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762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&gt;Solução possível: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B3606-9F52-46F6-824D-512014E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11" y="1285576"/>
            <a:ext cx="9000000" cy="3763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2086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3A9262"/>
                </a:solidFill>
                <a:latin typeface="Consolas" panose="020B0609020204030204" pitchFamily="49" charset="0"/>
              </a:rPr>
              <a:t>POST</a:t>
            </a:r>
            <a:r>
              <a:rPr lang="pt-BR">
                <a:solidFill>
                  <a:srgbClr val="3A9262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3A9262"/>
                </a:solidFill>
                <a:latin typeface="Consolas" panose="020B0609020204030204" pitchFamily="49" charset="0"/>
              </a:rPr>
              <a:t>/curso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622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72528A"/>
                </a:solidFill>
                <a:latin typeface="Consolas" panose="020B0609020204030204" pitchFamily="49" charset="0"/>
              </a:rPr>
              <a:t>PUT</a:t>
            </a:r>
            <a:r>
              <a:rPr lang="pt-BR">
                <a:solidFill>
                  <a:srgbClr val="72528A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2528A"/>
                </a:solidFill>
                <a:latin typeface="Consolas" panose="020B0609020204030204" pitchFamily="49" charset="0"/>
              </a:rPr>
              <a:t>/curso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514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pt-BR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C00000"/>
                </a:solidFill>
                <a:latin typeface="Consolas" panose="020B0609020204030204" pitchFamily="49" charset="0"/>
              </a:rPr>
              <a:t>/curso/{id}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36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COMPLETO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2151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3945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11">
            <a:extLst>
              <a:ext uri="{FF2B5EF4-FFF2-40B4-BE49-F238E27FC236}">
                <a16:creationId xmlns:a16="http://schemas.microsoft.com/office/drawing/2014/main" id="{300E6E32-39A6-46B0-B584-F86BB7F71CC5}"/>
              </a:ext>
            </a:extLst>
          </p:cNvPr>
          <p:cNvCxnSpPr>
            <a:cxnSpLocks/>
          </p:cNvCxnSpPr>
          <p:nvPr/>
        </p:nvCxnSpPr>
        <p:spPr>
          <a:xfrm flipH="1" flipV="1">
            <a:off x="2496000" y="5177043"/>
            <a:ext cx="7200000" cy="78001"/>
          </a:xfrm>
          <a:prstGeom prst="straightConnector1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FFF3C6-6761-40B3-AA23-217A7EDE18B6}"/>
              </a:ext>
            </a:extLst>
          </p:cNvPr>
          <p:cNvSpPr/>
          <p:nvPr/>
        </p:nvSpPr>
        <p:spPr>
          <a:xfrm>
            <a:off x="4996651" y="3777785"/>
            <a:ext cx="3953521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Response</a:t>
            </a:r>
            <a:endParaRPr lang="pt-PT" sz="24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cxnSp>
        <p:nvCxnSpPr>
          <p:cNvPr id="26" name="Conector de seta reta 11">
            <a:extLst>
              <a:ext uri="{FF2B5EF4-FFF2-40B4-BE49-F238E27FC236}">
                <a16:creationId xmlns:a16="http://schemas.microsoft.com/office/drawing/2014/main" id="{430A88FB-4326-486F-8119-9BF53F3A5C76}"/>
              </a:ext>
            </a:extLst>
          </p:cNvPr>
          <p:cNvCxnSpPr>
            <a:cxnSpLocks/>
          </p:cNvCxnSpPr>
          <p:nvPr/>
        </p:nvCxnSpPr>
        <p:spPr>
          <a:xfrm flipV="1">
            <a:off x="2496000" y="2177417"/>
            <a:ext cx="7200000" cy="78001"/>
          </a:xfrm>
          <a:prstGeom prst="straightConnector1">
            <a:avLst/>
          </a:prstGeom>
          <a:ln w="762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Resumo: Request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e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Response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91BE1B-225C-41B9-9AE0-B5B99306E7F7}"/>
              </a:ext>
            </a:extLst>
          </p:cNvPr>
          <p:cNvSpPr/>
          <p:nvPr/>
        </p:nvSpPr>
        <p:spPr>
          <a:xfrm>
            <a:off x="3283260" y="737417"/>
            <a:ext cx="3953521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accent5"/>
                </a:solidFill>
                <a:latin typeface="Candara" panose="020E0502030303020204" pitchFamily="34" charset="0"/>
              </a:rPr>
              <a:t>Request</a:t>
            </a:r>
            <a:endParaRPr lang="pt-PT" sz="2400" b="1" i="1">
              <a:solidFill>
                <a:schemeClr val="accent5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D3361D-385D-4271-9654-091EA8A65E29}"/>
              </a:ext>
            </a:extLst>
          </p:cNvPr>
          <p:cNvSpPr/>
          <p:nvPr/>
        </p:nvSpPr>
        <p:spPr>
          <a:xfrm>
            <a:off x="5120938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Código de Status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59B4A2-7FFB-4BC9-B664-8A135D9FA3EC}"/>
              </a:ext>
            </a:extLst>
          </p:cNvPr>
          <p:cNvSpPr/>
          <p:nvPr/>
        </p:nvSpPr>
        <p:spPr>
          <a:xfrm>
            <a:off x="7004483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Versão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05227-3357-419F-B2F7-4D4B475589E4}"/>
              </a:ext>
            </a:extLst>
          </p:cNvPr>
          <p:cNvSpPr/>
          <p:nvPr/>
        </p:nvSpPr>
        <p:spPr>
          <a:xfrm>
            <a:off x="5120938" y="5177043"/>
            <a:ext cx="367683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Cabeçalho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DC4B8B-2ECE-46A0-AEA5-61F399181F54}"/>
              </a:ext>
            </a:extLst>
          </p:cNvPr>
          <p:cNvSpPr/>
          <p:nvPr/>
        </p:nvSpPr>
        <p:spPr>
          <a:xfrm>
            <a:off x="5120938" y="5813730"/>
            <a:ext cx="3676834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Corpo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CF1A75-67BA-4BCA-BFCC-29109B60E5E7}"/>
              </a:ext>
            </a:extLst>
          </p:cNvPr>
          <p:cNvSpPr/>
          <p:nvPr/>
        </p:nvSpPr>
        <p:spPr>
          <a:xfrm>
            <a:off x="3407547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Method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44111B-31F8-486C-B3D6-CDE131AF39D2}"/>
              </a:ext>
            </a:extLst>
          </p:cNvPr>
          <p:cNvSpPr/>
          <p:nvPr/>
        </p:nvSpPr>
        <p:spPr>
          <a:xfrm>
            <a:off x="5291092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Versão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5542E5-37B5-4B59-9057-837DA734CB05}"/>
              </a:ext>
            </a:extLst>
          </p:cNvPr>
          <p:cNvSpPr/>
          <p:nvPr/>
        </p:nvSpPr>
        <p:spPr>
          <a:xfrm>
            <a:off x="3407547" y="2136675"/>
            <a:ext cx="3676834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Cabeçalho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2B6FE3-CB3C-4515-9BC0-0D2DF88D85C3}"/>
              </a:ext>
            </a:extLst>
          </p:cNvPr>
          <p:cNvSpPr/>
          <p:nvPr/>
        </p:nvSpPr>
        <p:spPr>
          <a:xfrm>
            <a:off x="3407547" y="2771884"/>
            <a:ext cx="3676834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Corpo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F6FB541-57E0-4667-BAA2-C22BEFAD1391}"/>
              </a:ext>
            </a:extLst>
          </p:cNvPr>
          <p:cNvSpPr/>
          <p:nvPr/>
        </p:nvSpPr>
        <p:spPr>
          <a:xfrm>
            <a:off x="1239889" y="737417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Cliente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5D5B17-4AC5-456A-833A-89F4B079C7E2}"/>
              </a:ext>
            </a:extLst>
          </p:cNvPr>
          <p:cNvSpPr/>
          <p:nvPr/>
        </p:nvSpPr>
        <p:spPr>
          <a:xfrm>
            <a:off x="9864748" y="733084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Servidor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c:\</a:t>
            </a:r>
            <a:r>
              <a:rPr lang="pt-BR" sz="2400" b="1" u="sng" dirty="0">
                <a:solidFill>
                  <a:srgbClr val="003399"/>
                </a:solidFill>
                <a:latin typeface="Candara" panose="020E0502030303020204" pitchFamily="34" charset="0"/>
              </a:rPr>
              <a:t>LABS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&gt;Usando a apresentação </a:t>
            </a:r>
            <a:r>
              <a:rPr lang="pt-BR" sz="2400" b="1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Lab_Eclipe – Configurando e Desenvolvendo</a:t>
            </a: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, faça os ajustes necessários para configurar o workspace (Parte 1)</a:t>
            </a:r>
            <a:endParaRPr lang="pt-BR" sz="2400" b="1" dirty="0">
              <a:solidFill>
                <a:srgbClr val="003399"/>
              </a:solidFill>
              <a:highlight>
                <a:srgbClr val="FFFF00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6" y="1825287"/>
            <a:ext cx="7555968" cy="3960000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C55102-21EC-420F-91F0-0051969D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0" y="903030"/>
            <a:ext cx="11520000" cy="5424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REST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Spring Boot e WebFlux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90229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5202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732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99495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lab_rest_server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LabRESTServer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REST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lado-servidor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br.inatel.labs.labrest.server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&gt;Selecionar a pasta descompatada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29" y="2585120"/>
            <a:ext cx="3528101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4433486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a)Na aba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Project Explorer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expandir o pacote principal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b)Na classe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LabRestServerApplication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Clicar com o botão direito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c)Aguardar o Spring Boot inicializar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d)Observar a saída na aba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Console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06913-58E6-4540-9BFB-E3487CE5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3" y="1767050"/>
            <a:ext cx="9069066" cy="363905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937552"/>
            <a:ext cx="9000000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6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Desenvolvedor Full-stack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:”iPhone”,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produto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548235"/>
                </a:solidFill>
              </a:rPr>
              <a:t>Aplicativo</a:t>
            </a:r>
            <a:r>
              <a:rPr lang="en-US" i="1" dirty="0">
                <a:solidFill>
                  <a:srgbClr val="548235"/>
                </a:solidFill>
              </a:rPr>
              <a:t> </a:t>
            </a:r>
            <a:r>
              <a:rPr lang="en-US" i="1" dirty="0" err="1">
                <a:solidFill>
                  <a:srgbClr val="548235"/>
                </a:solidFill>
              </a:rPr>
              <a:t>Móvel</a:t>
            </a:r>
            <a:endParaRPr lang="en-US" i="1" dirty="0">
              <a:solidFill>
                <a:srgbClr val="548235"/>
              </a:solidFill>
            </a:endParaRP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67994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96935" y="2344394"/>
            <a:ext cx="108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32120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E9227439-23E0-45D6-AF98-8EEB8284F2B7}"/>
              </a:ext>
            </a:extLst>
          </p:cNvPr>
          <p:cNvCxnSpPr>
            <a:cxnSpLocks/>
          </p:cNvCxnSpPr>
          <p:nvPr/>
        </p:nvCxnSpPr>
        <p:spPr>
          <a:xfrm>
            <a:off x="6951352" y="2580723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5992E-942B-4810-B959-00A0E5EB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15799"/>
            <a:ext cx="10800000" cy="40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sub-pacote 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conforme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AF2-6BF6-47E5-88DC-96C4C647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5" y="2641408"/>
            <a:ext cx="7200000" cy="397186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localhost:8080/hello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596000" y="1937552"/>
            <a:ext cx="9000000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86C69-91A9-44C0-AF5B-0A42F251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524100"/>
            <a:ext cx="9000000" cy="44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DF67B-51DD-4D7D-9C0A-38CE8CEE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767393"/>
            <a:ext cx="9000000" cy="57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4243A8F-16BF-47CD-82C5-8992EC2967F8}"/>
              </a:ext>
            </a:extLst>
          </p:cNvPr>
          <p:cNvSpPr/>
          <p:nvPr/>
        </p:nvSpPr>
        <p:spPr>
          <a:xfrm>
            <a:off x="7254544" y="770140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Servidor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46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vida de componente gerenciado pelo Spring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4836000" y="963786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Não existe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: Cantos Arredondados 14">
            <a:extLst>
              <a:ext uri="{FF2B5EF4-FFF2-40B4-BE49-F238E27FC236}">
                <a16:creationId xmlns:a16="http://schemas.microsoft.com/office/drawing/2014/main" id="{444D3E1E-516A-426B-A148-93F234A756E8}"/>
              </a:ext>
            </a:extLst>
          </p:cNvPr>
          <p:cNvSpPr/>
          <p:nvPr/>
        </p:nvSpPr>
        <p:spPr>
          <a:xfrm>
            <a:off x="4836000" y="4127583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ndara" panose="020E0502030303020204" pitchFamily="34" charset="0"/>
              </a:rPr>
              <a:t>Pronto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65E16FD-188A-4EB5-8F1B-26A513318E07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V="1">
            <a:off x="4836000" y="1683785"/>
            <a:ext cx="12700" cy="3163797"/>
          </a:xfrm>
          <a:prstGeom prst="bentConnector3">
            <a:avLst>
              <a:gd name="adj1" fmla="val 7881551"/>
            </a:avLst>
          </a:prstGeom>
          <a:ln w="57150"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2780358" y="378028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PostConstruct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B966A53-5CE4-4863-A1AE-1454070FC7D8}"/>
              </a:ext>
            </a:extLst>
          </p:cNvPr>
          <p:cNvCxnSpPr>
            <a:cxnSpLocks/>
            <a:stCxn id="21" idx="3"/>
            <a:endCxn id="5" idx="3"/>
          </p:cNvCxnSpPr>
          <p:nvPr/>
        </p:nvCxnSpPr>
        <p:spPr>
          <a:xfrm flipV="1">
            <a:off x="7716000" y="1683786"/>
            <a:ext cx="12700" cy="3163797"/>
          </a:xfrm>
          <a:prstGeom prst="bentConnector3">
            <a:avLst>
              <a:gd name="adj1" fmla="val 7811646"/>
            </a:avLst>
          </a:prstGeom>
          <a:ln w="57150">
            <a:solidFill>
              <a:schemeClr val="bg1">
                <a:lumMod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31">
            <a:extLst>
              <a:ext uri="{FF2B5EF4-FFF2-40B4-BE49-F238E27FC236}">
                <a16:creationId xmlns:a16="http://schemas.microsoft.com/office/drawing/2014/main" id="{CF549390-EAE5-4DEB-B793-E18F3F31C991}"/>
              </a:ext>
            </a:extLst>
          </p:cNvPr>
          <p:cNvSpPr/>
          <p:nvPr/>
        </p:nvSpPr>
        <p:spPr>
          <a:xfrm>
            <a:off x="7624342" y="3015798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</a:rPr>
              <a:t>@PreDestroy</a:t>
            </a:r>
          </a:p>
        </p:txBody>
      </p:sp>
      <p:sp>
        <p:nvSpPr>
          <p:cNvPr id="36" name="Seta: Curva para Cima 35">
            <a:extLst>
              <a:ext uri="{FF2B5EF4-FFF2-40B4-BE49-F238E27FC236}">
                <a16:creationId xmlns:a16="http://schemas.microsoft.com/office/drawing/2014/main" id="{D064C657-82F7-4B95-B543-AF69CFE6C88D}"/>
              </a:ext>
            </a:extLst>
          </p:cNvPr>
          <p:cNvSpPr/>
          <p:nvPr/>
        </p:nvSpPr>
        <p:spPr>
          <a:xfrm>
            <a:off x="5814361" y="5681709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Retângulo 31">
            <a:extLst>
              <a:ext uri="{FF2B5EF4-FFF2-40B4-BE49-F238E27FC236}">
                <a16:creationId xmlns:a16="http://schemas.microsoft.com/office/drawing/2014/main" id="{D67CE1AE-5800-4D34-82D5-715D43D8F1D7}"/>
              </a:ext>
            </a:extLst>
          </p:cNvPr>
          <p:cNvSpPr/>
          <p:nvPr/>
        </p:nvSpPr>
        <p:spPr>
          <a:xfrm>
            <a:off x="2780358" y="2887842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Injeta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dependências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31">
            <a:extLst>
              <a:ext uri="{FF2B5EF4-FFF2-40B4-BE49-F238E27FC236}">
                <a16:creationId xmlns:a16="http://schemas.microsoft.com/office/drawing/2014/main" id="{226A1234-3F74-41C1-8615-C3EB4AE5A408}"/>
              </a:ext>
            </a:extLst>
          </p:cNvPr>
          <p:cNvSpPr/>
          <p:nvPr/>
        </p:nvSpPr>
        <p:spPr>
          <a:xfrm>
            <a:off x="2780358" y="2108385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286307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5BC50-BE10-4E5E-985E-D6540121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69" y="1369678"/>
            <a:ext cx="7793953" cy="504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06" y="1369678"/>
            <a:ext cx="9718388" cy="504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9678"/>
            <a:ext cx="8480595" cy="504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9000000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Histórico: SOAP x REST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6CDC5A8-61FB-42F5-8E8C-B5E2A97ADF21}"/>
              </a:ext>
            </a:extLst>
          </p:cNvPr>
          <p:cNvSpPr/>
          <p:nvPr/>
        </p:nvSpPr>
        <p:spPr>
          <a:xfrm>
            <a:off x="2938508" y="2689931"/>
            <a:ext cx="2880000" cy="288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accent5"/>
                </a:solidFill>
              </a:rPr>
              <a:t>SOAP </a:t>
            </a:r>
          </a:p>
          <a:p>
            <a:pPr algn="ctr"/>
            <a:r>
              <a:rPr lang="pt-BR" sz="3200" b="1">
                <a:solidFill>
                  <a:schemeClr val="accent5"/>
                </a:solidFill>
              </a:rPr>
              <a:t>Service</a:t>
            </a:r>
            <a:endParaRPr lang="pt-PT" sz="3200" b="1">
              <a:solidFill>
                <a:schemeClr val="accent5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527BED-C2AC-4250-95C3-433245E74177}"/>
              </a:ext>
            </a:extLst>
          </p:cNvPr>
          <p:cNvSpPr/>
          <p:nvPr/>
        </p:nvSpPr>
        <p:spPr>
          <a:xfrm>
            <a:off x="8497403" y="2689931"/>
            <a:ext cx="2880000" cy="288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accent5"/>
                </a:solidFill>
              </a:rPr>
              <a:t>REST </a:t>
            </a:r>
          </a:p>
          <a:p>
            <a:pPr algn="ctr"/>
            <a:r>
              <a:rPr lang="pt-BR" sz="3200" b="1">
                <a:solidFill>
                  <a:schemeClr val="accent5"/>
                </a:solidFill>
              </a:rPr>
              <a:t>Service</a:t>
            </a:r>
            <a:endParaRPr lang="pt-PT" sz="3200" b="1">
              <a:solidFill>
                <a:schemeClr val="accent5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66FE50B-1110-4BEE-A9BF-B1339B620118}"/>
              </a:ext>
            </a:extLst>
          </p:cNvPr>
          <p:cNvGrpSpPr/>
          <p:nvPr/>
        </p:nvGrpSpPr>
        <p:grpSpPr>
          <a:xfrm>
            <a:off x="849522" y="3165333"/>
            <a:ext cx="872400" cy="1124669"/>
            <a:chOff x="816006" y="3742385"/>
            <a:chExt cx="872400" cy="112466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0ED9346-3FA9-4CF4-B1C4-8D28CD54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06" y="3980603"/>
              <a:ext cx="720000" cy="88645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0060D4E-AFEB-42C1-8464-B42A35223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406" y="3742385"/>
              <a:ext cx="720000" cy="886451"/>
            </a:xfrm>
            <a:prstGeom prst="rect">
              <a:avLst/>
            </a:prstGeom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C9371D6B-BE34-41FA-BD80-9E23B3C45081}"/>
              </a:ext>
            </a:extLst>
          </p:cNvPr>
          <p:cNvSpPr/>
          <p:nvPr/>
        </p:nvSpPr>
        <p:spPr>
          <a:xfrm>
            <a:off x="745722" y="436781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SOAP messages</a:t>
            </a:r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120473D-9772-4986-88AE-5C7C0D558E12}"/>
              </a:ext>
            </a:extLst>
          </p:cNvPr>
          <p:cNvGrpSpPr/>
          <p:nvPr/>
        </p:nvGrpSpPr>
        <p:grpSpPr>
          <a:xfrm>
            <a:off x="7046759" y="3165333"/>
            <a:ext cx="872400" cy="1124669"/>
            <a:chOff x="816006" y="3742385"/>
            <a:chExt cx="872400" cy="1124669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EE75784-ED9F-4E1D-A65A-89B076B1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06" y="3980603"/>
              <a:ext cx="720000" cy="88645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74B81B7-3D58-4CF3-98B8-E675FC84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406" y="3742385"/>
              <a:ext cx="720000" cy="886451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CCA02C-4F19-4F04-A6B3-F59B41CC3CC2}"/>
              </a:ext>
            </a:extLst>
          </p:cNvPr>
          <p:cNvSpPr/>
          <p:nvPr/>
        </p:nvSpPr>
        <p:spPr>
          <a:xfrm>
            <a:off x="6942959" y="436781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messages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19E8DCD-044C-47C0-93F3-357BAF9D0E80}"/>
              </a:ext>
            </a:extLst>
          </p:cNvPr>
          <p:cNvSpPr/>
          <p:nvPr/>
        </p:nvSpPr>
        <p:spPr>
          <a:xfrm>
            <a:off x="1915747" y="3224457"/>
            <a:ext cx="1801828" cy="1791353"/>
          </a:xfrm>
          <a:prstGeom prst="rightArrow">
            <a:avLst>
              <a:gd name="adj1" fmla="val 70815"/>
              <a:gd name="adj2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C13A431-AD4B-4332-9517-3F591416B27A}"/>
              </a:ext>
            </a:extLst>
          </p:cNvPr>
          <p:cNvSpPr/>
          <p:nvPr/>
        </p:nvSpPr>
        <p:spPr>
          <a:xfrm>
            <a:off x="8151179" y="286514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DC3EDF4-55A8-4283-A7B0-99BD8F024260}"/>
              </a:ext>
            </a:extLst>
          </p:cNvPr>
          <p:cNvSpPr/>
          <p:nvPr/>
        </p:nvSpPr>
        <p:spPr>
          <a:xfrm>
            <a:off x="8151179" y="348427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POST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2801DE3-EC68-4223-A9B1-3F190BE77E7D}"/>
              </a:ext>
            </a:extLst>
          </p:cNvPr>
          <p:cNvSpPr/>
          <p:nvPr/>
        </p:nvSpPr>
        <p:spPr>
          <a:xfrm>
            <a:off x="8151179" y="410340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PUT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309DF5C2-E6AB-4FAC-B1BD-8DD6AD6FD2B8}"/>
              </a:ext>
            </a:extLst>
          </p:cNvPr>
          <p:cNvSpPr/>
          <p:nvPr/>
        </p:nvSpPr>
        <p:spPr>
          <a:xfrm>
            <a:off x="8151179" y="472253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FEC391-4C99-4947-A713-19A4D9C456CB}"/>
              </a:ext>
            </a:extLst>
          </p:cNvPr>
          <p:cNvSpPr/>
          <p:nvPr/>
        </p:nvSpPr>
        <p:spPr>
          <a:xfrm>
            <a:off x="1162611" y="2039694"/>
            <a:ext cx="2700000" cy="54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accent6"/>
                </a:solidFill>
                <a:latin typeface="Consolas" panose="020B0609020204030204" pitchFamily="49" charset="0"/>
              </a:rPr>
              <a:t>QUALQUER TRANPORTE</a:t>
            </a:r>
            <a:endParaRPr lang="pt-PT" i="1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F519687-D316-4AF1-82B4-3B859D891C47}"/>
              </a:ext>
            </a:extLst>
          </p:cNvPr>
          <p:cNvSpPr/>
          <p:nvPr/>
        </p:nvSpPr>
        <p:spPr>
          <a:xfrm>
            <a:off x="7341179" y="2030822"/>
            <a:ext cx="2700000" cy="54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accent6"/>
                </a:solidFill>
                <a:latin typeface="Consolas" panose="020B0609020204030204" pitchFamily="49" charset="0"/>
              </a:rPr>
              <a:t>TRANPORTE </a:t>
            </a:r>
            <a:r>
              <a:rPr lang="pt-BR" b="1">
                <a:solidFill>
                  <a:schemeClr val="accent6"/>
                </a:solidFill>
                <a:latin typeface="Consolas" panose="020B0609020204030204" pitchFamily="49" charset="0"/>
              </a:rPr>
              <a:t>HTTP</a:t>
            </a:r>
            <a:endParaRPr lang="pt-PT" b="1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7686E0F-D011-4B42-9339-97E1774994B2}"/>
              </a:ext>
            </a:extLst>
          </p:cNvPr>
          <p:cNvSpPr/>
          <p:nvPr/>
        </p:nvSpPr>
        <p:spPr>
          <a:xfrm>
            <a:off x="4793941" y="2715024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XML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D6D9554-7446-4F9E-A6CA-08DE89C34E11}"/>
              </a:ext>
            </a:extLst>
          </p:cNvPr>
          <p:cNvSpPr/>
          <p:nvPr/>
        </p:nvSpPr>
        <p:spPr>
          <a:xfrm>
            <a:off x="10847324" y="3224457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XML</a:t>
            </a: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C7902CF-5808-4E45-8B3F-0B25B2129ECD}"/>
              </a:ext>
            </a:extLst>
          </p:cNvPr>
          <p:cNvSpPr/>
          <p:nvPr/>
        </p:nvSpPr>
        <p:spPr>
          <a:xfrm>
            <a:off x="10458976" y="2715024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TXT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D8E2A13-2180-4827-8800-B057B96D83BF}"/>
              </a:ext>
            </a:extLst>
          </p:cNvPr>
          <p:cNvSpPr/>
          <p:nvPr/>
        </p:nvSpPr>
        <p:spPr>
          <a:xfrm>
            <a:off x="11146059" y="3733890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JSON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B00DFE-E1AB-4B6D-8BE9-EE901667797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396470" y="1034640"/>
            <a:ext cx="9934" cy="56236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000FB33-7482-46AD-9E1B-8AD2DFD7DF98}"/>
              </a:ext>
            </a:extLst>
          </p:cNvPr>
          <p:cNvSpPr/>
          <p:nvPr/>
        </p:nvSpPr>
        <p:spPr>
          <a:xfrm>
            <a:off x="5326404" y="674640"/>
            <a:ext cx="2160000" cy="36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Web Services</a:t>
            </a:r>
            <a:endParaRPr lang="pt-PT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0E75320A-9A58-4CD8-831B-D5E92BF0738E}"/>
              </a:ext>
            </a:extLst>
          </p:cNvPr>
          <p:cNvSpPr/>
          <p:nvPr/>
        </p:nvSpPr>
        <p:spPr>
          <a:xfrm>
            <a:off x="1984390" y="4279672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WSDL</a:t>
            </a:r>
            <a:endParaRPr lang="pt-PT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BAB2DD11-5048-46AE-BB56-6A1F378D57D9}"/>
              </a:ext>
            </a:extLst>
          </p:cNvPr>
          <p:cNvSpPr/>
          <p:nvPr/>
        </p:nvSpPr>
        <p:spPr>
          <a:xfrm>
            <a:off x="1987121" y="3949931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WS-Add</a:t>
            </a:r>
            <a:endParaRPr lang="pt-PT"/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54923659-EE6D-43EB-8426-5C8EAE77CBCD}"/>
              </a:ext>
            </a:extLst>
          </p:cNvPr>
          <p:cNvSpPr/>
          <p:nvPr/>
        </p:nvSpPr>
        <p:spPr>
          <a:xfrm>
            <a:off x="1998900" y="3613230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Envelope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controller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API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criar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atualizar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remover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a) Request POST para criar um Curso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81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9DCFFA4-3B81-4017-8954-8018FB03505D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rgbClr val="7030A0"/>
                </a:solidFill>
              </a:rPr>
              <a:t>Back-end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3321C6D1-A73A-4E5F-8D96-3C865D1DB7C2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Escopo do cliente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8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7">
            <a:extLst>
              <a:ext uri="{FF2B5EF4-FFF2-40B4-BE49-F238E27FC236}">
                <a16:creationId xmlns:a16="http://schemas.microsoft.com/office/drawing/2014/main" id="{A622B5A1-E63A-493B-8EFF-BEC9E4AB2B4C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9DCFFA4-3B81-4017-8954-8018FB03505D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rgbClr val="7030A0"/>
                </a:solidFill>
              </a:rPr>
              <a:t>Back-end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252C0F3-7FEF-45F0-8D57-22F7C32EBF0C}"/>
              </a:ext>
            </a:extLst>
          </p:cNvPr>
          <p:cNvSpPr/>
          <p:nvPr/>
        </p:nvSpPr>
        <p:spPr>
          <a:xfrm>
            <a:off x="549295" y="3380657"/>
            <a:ext cx="2111871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POST…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33336824-7113-4745-B5DD-21469A652C93}"/>
              </a:ext>
            </a:extLst>
          </p:cNvPr>
          <p:cNvCxnSpPr>
            <a:cxnSpLocks/>
          </p:cNvCxnSpPr>
          <p:nvPr/>
        </p:nvCxnSpPr>
        <p:spPr>
          <a:xfrm flipH="1" flipV="1">
            <a:off x="6835507" y="2994765"/>
            <a:ext cx="671214" cy="16725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B13166CD-E547-4108-8BD4-5108012AEA19}"/>
              </a:ext>
            </a:extLst>
          </p:cNvPr>
          <p:cNvSpPr/>
          <p:nvPr/>
        </p:nvSpPr>
        <p:spPr>
          <a:xfrm>
            <a:off x="6681164" y="4667306"/>
            <a:ext cx="4131837" cy="10255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A infra do Spring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intercepta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o request para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realizar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um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pré-processamento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…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12AFB6B-17AB-44BD-906F-5AAEBBAC3490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605231" y="2797762"/>
            <a:ext cx="10050" cy="5828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5">
            <a:extLst>
              <a:ext uri="{FF2B5EF4-FFF2-40B4-BE49-F238E27FC236}">
                <a16:creationId xmlns:a16="http://schemas.microsoft.com/office/drawing/2014/main" id="{6F403031-FE04-4541-ADB1-D5A47C1E9B9D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25" name="Conector reto 26">
              <a:extLst>
                <a:ext uri="{FF2B5EF4-FFF2-40B4-BE49-F238E27FC236}">
                  <a16:creationId xmlns:a16="http://schemas.microsoft.com/office/drawing/2014/main" id="{CBB5E6A2-F603-449C-BC9E-9200AF88D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7">
              <a:extLst>
                <a:ext uri="{FF2B5EF4-FFF2-40B4-BE49-F238E27FC236}">
                  <a16:creationId xmlns:a16="http://schemas.microsoft.com/office/drawing/2014/main" id="{54B1309C-572B-40E7-A9F4-B75A3AE90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8">
              <a:extLst>
                <a:ext uri="{FF2B5EF4-FFF2-40B4-BE49-F238E27FC236}">
                  <a16:creationId xmlns:a16="http://schemas.microsoft.com/office/drawing/2014/main" id="{06172F1E-2921-468B-AE7E-FCE290BCD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D72FCF-6205-45AC-A2B6-641EFC754FEC}"/>
              </a:ext>
            </a:extLst>
          </p:cNvPr>
          <p:cNvSpPr/>
          <p:nvPr/>
        </p:nvSpPr>
        <p:spPr>
          <a:xfrm>
            <a:off x="2853819" y="3391648"/>
            <a:ext cx="2578534" cy="8506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passando JSON com os dados do novo curso…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8D63EF7-7531-40D1-8CF2-E37059FE85F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506680" y="3050890"/>
            <a:ext cx="636406" cy="3407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90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3112E6F1-0E8C-43A6-8947-894491148DA4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1E21ED2-6A25-4760-9728-6BB3594D2753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58068" y="3582509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criar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B24FADC-3DAD-4274-A4EF-EF50FCC89DC1}"/>
              </a:ext>
            </a:extLst>
          </p:cNvPr>
          <p:cNvSpPr/>
          <p:nvPr/>
        </p:nvSpPr>
        <p:spPr>
          <a:xfrm>
            <a:off x="1213208" y="3429000"/>
            <a:ext cx="4172947" cy="150698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pré-processamento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do Spring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consiste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 converter o JSON do request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uma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instância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Curso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274594-0714-4514-9CD9-651DFDB9B68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386155" y="2902546"/>
            <a:ext cx="775452" cy="1279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04F023F8-0058-4937-B662-D47CEBE3CDDA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22216EB-98D1-456D-AC4B-FF1AFCABF0CD}"/>
              </a:ext>
            </a:extLst>
          </p:cNvPr>
          <p:cNvSpPr/>
          <p:nvPr/>
        </p:nvSpPr>
        <p:spPr>
          <a:xfrm>
            <a:off x="8737107" y="1951338"/>
            <a:ext cx="3216109" cy="84642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injetar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instância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no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parâmetro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criar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9B76F7-1810-4118-92A6-3F14346B8AF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345162" y="2797762"/>
            <a:ext cx="1080399" cy="7847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823109-2D10-4993-A2D8-E7C4533AE1B4}"/>
              </a:ext>
            </a:extLst>
          </p:cNvPr>
          <p:cNvSpPr/>
          <p:nvPr/>
        </p:nvSpPr>
        <p:spPr>
          <a:xfrm>
            <a:off x="7057749" y="4866196"/>
            <a:ext cx="5056390" cy="110847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Para isso tudo, o Spring precisa desta anotação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7DD151C-DD67-4D8B-B256-E216BADFDB5D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V="1">
            <a:off x="9585944" y="3859508"/>
            <a:ext cx="736202" cy="10066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2">
            <a:extLst>
              <a:ext uri="{FF2B5EF4-FFF2-40B4-BE49-F238E27FC236}">
                <a16:creationId xmlns:a16="http://schemas.microsoft.com/office/drawing/2014/main" id="{4D36BF3D-6CCC-4FE2-8505-83951C8AD2B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</p:spTree>
    <p:extLst>
      <p:ext uri="{BB962C8B-B14F-4D97-AF65-F5344CB8AC3E}">
        <p14:creationId xmlns:p14="http://schemas.microsoft.com/office/powerpoint/2010/main" val="2234309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58068" y="3582509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criar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3FBE0E2-A1E0-484D-B075-1D89E1436BBE}"/>
              </a:ext>
            </a:extLst>
          </p:cNvPr>
          <p:cNvSpPr txBox="1"/>
          <p:nvPr/>
        </p:nvSpPr>
        <p:spPr>
          <a:xfrm>
            <a:off x="6681149" y="446211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Curso -&gt;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aixaDeTexto 24">
            <a:extLst>
              <a:ext uri="{FF2B5EF4-FFF2-40B4-BE49-F238E27FC236}">
                <a16:creationId xmlns:a16="http://schemas.microsoft.com/office/drawing/2014/main" id="{F6E76EB4-4ED7-4D10-B16B-7B867F410166}"/>
              </a:ext>
            </a:extLst>
          </p:cNvPr>
          <p:cNvSpPr txBox="1"/>
          <p:nvPr/>
        </p:nvSpPr>
        <p:spPr>
          <a:xfrm>
            <a:off x="2208783" y="4369241"/>
            <a:ext cx="2561220" cy="1169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id:897,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1235061" y="4624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5524C2B-75C3-4B2D-A8EC-145785B93F05}"/>
              </a:ext>
            </a:extLst>
          </p:cNvPr>
          <p:cNvSpPr/>
          <p:nvPr/>
        </p:nvSpPr>
        <p:spPr>
          <a:xfrm>
            <a:off x="6627520" y="5538844"/>
            <a:ext cx="5323918" cy="91059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…e o Spring realiza o pós-processamento onde converte Curso para JSON e monta uma resposta!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9142724" y="3060116"/>
            <a:ext cx="1283100" cy="5223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FC11FF4-2031-4076-9A0F-5C77818B8B54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942546" y="5227705"/>
            <a:ext cx="1684974" cy="7664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E9F63FE-66E5-4458-A22F-13C9B196D700}"/>
              </a:ext>
            </a:extLst>
          </p:cNvPr>
          <p:cNvCxnSpPr>
            <a:cxnSpLocks/>
            <a:stCxn id="34" idx="0"/>
            <a:endCxn id="30" idx="3"/>
          </p:cNvCxnSpPr>
          <p:nvPr/>
        </p:nvCxnSpPr>
        <p:spPr>
          <a:xfrm flipH="1" flipV="1">
            <a:off x="8157835" y="4723725"/>
            <a:ext cx="1131644" cy="8151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934994" y="1946171"/>
            <a:ext cx="2981659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Assim que o método é executado, é retornada uma instância de Curso…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0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CB967D-F74B-4B41-829F-56DBE91A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0" y="1837822"/>
            <a:ext cx="5436000" cy="126051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239191" y="371914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FF8C0C-D407-4AF5-B481-8D38DF355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610" y="4240215"/>
            <a:ext cx="3600000" cy="1497945"/>
          </a:xfrm>
          <a:prstGeom prst="rect">
            <a:avLst/>
          </a:prstGeom>
        </p:spPr>
      </p:pic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F9BE5F8F-774F-49DA-BED7-E3BBDFBDA5CB}"/>
              </a:ext>
            </a:extLst>
          </p:cNvPr>
          <p:cNvSpPr/>
          <p:nvPr/>
        </p:nvSpPr>
        <p:spPr>
          <a:xfrm>
            <a:off x="10146610" y="4590994"/>
            <a:ext cx="1872595" cy="1016682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/>
              <a:t>Apenas uma sugestão...</a:t>
            </a:r>
            <a:endParaRPr lang="pt-PT" sz="1600" i="1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criar curso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criarCurso()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gerarCursoIdUnico()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criar()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&gt;Sempre que a operação REST é bem sucedida, é retornada uma resposta com status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200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&gt;Isso não está errado, mas podemos ir além e aprimorar: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* Para requisições onde um recurso é criado no servidor, retornar o status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201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 (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Created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) agrega </a:t>
            </a:r>
            <a:r>
              <a:rPr lang="pt-BR" sz="28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expressividade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 ao serviço REST.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20704D4-7F1B-4913-BADF-25FB6D0BB90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Aprimorando o </a:t>
            </a:r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status de resposta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para POST</a:t>
            </a:r>
          </a:p>
        </p:txBody>
      </p:sp>
      <p:graphicFrame>
        <p:nvGraphicFramePr>
          <p:cNvPr id="6" name="Tabela 18">
            <a:extLst>
              <a:ext uri="{FF2B5EF4-FFF2-40B4-BE49-F238E27FC236}">
                <a16:creationId xmlns:a16="http://schemas.microsoft.com/office/drawing/2014/main" id="{D0107929-3654-490A-B30F-8374FA359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3165"/>
              </p:ext>
            </p:extLst>
          </p:nvPr>
        </p:nvGraphicFramePr>
        <p:xfrm>
          <a:off x="815246" y="3301911"/>
          <a:ext cx="10561508" cy="27133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72369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198963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Sucesso</a:t>
                      </a:r>
                      <a:endParaRPr lang="pt-PT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3200" b="1" u="sng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24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20704D4-7F1B-4913-BADF-25FB6D0BB90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Aprimorando o </a:t>
            </a:r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status de resposta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para POST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8A8AFB0C-FB8F-4A78-8788-D273855A55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&gt;Por isso, vamos aprimorar nosso método POST onde ele retornará o status 201.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&gt;Anotamos o método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@ResponseStatus(...)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243F-422C-4FC8-804B-086C06D9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2" y="1746801"/>
            <a:ext cx="10800000" cy="33643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6462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método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anotar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@RequestStatus(...)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3399"/>
                </a:solidFill>
                <a:latin typeface="Candara" panose="020E0502030303020204" pitchFamily="34" charset="0"/>
              </a:rPr>
              <a:t>Usar o slide anterior para se guiar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Nota: mais adiante, usaremos uma ferrameta para acessar serviços REST onde vamos poder consultar o status de resposta</a:t>
            </a:r>
          </a:p>
        </p:txBody>
      </p:sp>
    </p:spTree>
    <p:extLst>
      <p:ext uri="{BB962C8B-B14F-4D97-AF65-F5344CB8AC3E}">
        <p14:creationId xmlns:p14="http://schemas.microsoft.com/office/powerpoint/2010/main" val="3847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b) Request PUT para atualizar um Curso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39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31434" y="3582509"/>
            <a:ext cx="358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atualizar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2" y="1885099"/>
            <a:ext cx="3065005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id:789,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com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cargaHoraria:120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1235061" y="4624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425824" y="3060116"/>
            <a:ext cx="822184" cy="5223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PUT para atualizar Curso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934994" y="1946171"/>
            <a:ext cx="2981659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Injeta a instância convertida no parâmetro do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atualizar()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BE63B3D-D68F-495D-A926-A4035E529790}"/>
              </a:ext>
            </a:extLst>
          </p:cNvPr>
          <p:cNvSpPr/>
          <p:nvPr/>
        </p:nvSpPr>
        <p:spPr>
          <a:xfrm>
            <a:off x="549295" y="3380657"/>
            <a:ext cx="2111871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PUT…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8F20BD0-8C83-40B9-B93C-A804FE2C160F}"/>
              </a:ext>
            </a:extLst>
          </p:cNvPr>
          <p:cNvSpPr/>
          <p:nvPr/>
        </p:nvSpPr>
        <p:spPr>
          <a:xfrm>
            <a:off x="2853819" y="3391648"/>
            <a:ext cx="2578534" cy="8506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passando JSON com os dados do curso existente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565ED60-7870-45A4-A3ED-110E85CF48EF}"/>
              </a:ext>
            </a:extLst>
          </p:cNvPr>
          <p:cNvSpPr/>
          <p:nvPr/>
        </p:nvSpPr>
        <p:spPr>
          <a:xfrm>
            <a:off x="7194969" y="5097495"/>
            <a:ext cx="4721684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Já que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atualizar()</a:t>
            </a:r>
            <a:r>
              <a:rPr lang="en-US" b="1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não tem retorno, o corpo do response será vazio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7C0F3A6-C68C-4D44-B77E-7B396902E444}"/>
              </a:ext>
            </a:extLst>
          </p:cNvPr>
          <p:cNvCxnSpPr>
            <a:cxnSpLocks/>
          </p:cNvCxnSpPr>
          <p:nvPr/>
        </p:nvCxnSpPr>
        <p:spPr>
          <a:xfrm flipH="1" flipV="1">
            <a:off x="6812316" y="4753142"/>
            <a:ext cx="694405" cy="3443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07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6CD6AD-6AF0-44C8-9A24-E1B7A17C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43161"/>
            <a:ext cx="5400000" cy="10075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atualizar curso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anteriores: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atualizarCurso()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atualizar()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48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c) Request DELETE para remover um Curso existente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53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016400" y="21514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/curso/3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DELETE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7748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Interpreta URI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/{id} -&gt; Long id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559010" y="3582509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chemeClr val="accent5"/>
                </a:solidFill>
                <a:latin typeface="Consolas" panose="020B0609020204030204" pitchFamily="49" charset="0"/>
              </a:rPr>
              <a:t> remover(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@PathVariable(“id”) </a:t>
            </a:r>
            <a:r>
              <a:rPr lang="en-US" sz="1200">
                <a:solidFill>
                  <a:schemeClr val="accent5"/>
                </a:solidFill>
                <a:latin typeface="Consolas" panose="020B0609020204030204" pitchFamily="49" charset="0"/>
              </a:rPr>
              <a:t>Long id)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5091823" y="4597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67316" y="2888858"/>
            <a:ext cx="980692" cy="6936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DELETE para remover um Curso existente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617978" y="1946171"/>
            <a:ext cx="3298675" cy="9426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Spring injeta o ID da URI no parâmetro do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remover()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BE63B3D-D68F-495D-A926-A4035E529790}"/>
              </a:ext>
            </a:extLst>
          </p:cNvPr>
          <p:cNvSpPr/>
          <p:nvPr/>
        </p:nvSpPr>
        <p:spPr>
          <a:xfrm>
            <a:off x="1874034" y="874095"/>
            <a:ext cx="3530885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DELETE já passando o ID do curso na URI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565ED60-7870-45A4-A3ED-110E85CF48EF}"/>
              </a:ext>
            </a:extLst>
          </p:cNvPr>
          <p:cNvSpPr/>
          <p:nvPr/>
        </p:nvSpPr>
        <p:spPr>
          <a:xfrm>
            <a:off x="5492917" y="5306575"/>
            <a:ext cx="3667992" cy="75027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Como não há retorno no método, o corpo do response será vazio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7C0F3A6-C68C-4D44-B77E-7B396902E444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812316" y="4753142"/>
            <a:ext cx="514597" cy="5534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63AAD3F-D492-470A-9EB4-F41ED9439F47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14164" y="1735734"/>
            <a:ext cx="1425313" cy="523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0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remover um curso existente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anteriores: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removerCursoPeloId()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remover()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97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>
                <a:latin typeface="Candara" panose="020E0502030303020204" pitchFamily="34" charset="0"/>
              </a:rPr>
              <a:t>Para saber mais: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Parâmetro do request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(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@RequestParam</a:t>
            </a:r>
            <a:r>
              <a:rPr lang="pt-BR" sz="3600" b="1" i="1" dirty="0">
                <a:latin typeface="Candara" panose="020E0502030303020204" pitchFamily="34" charset="0"/>
              </a:rPr>
              <a:t>)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40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798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 Já vimos que a URI pode ser formada por </a:t>
            </a:r>
            <a:r>
              <a:rPr lang="pt-BR" b="1" dirty="0">
                <a:latin typeface="Candara" panose="020E0502030303020204" pitchFamily="34" charset="0"/>
              </a:rPr>
              <a:t>varíavel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latin typeface="Candara" panose="020E0502030303020204" pitchFamily="34" charset="0"/>
              </a:rPr>
              <a:t>(</a:t>
            </a:r>
            <a:r>
              <a:rPr lang="pt-BR" i="1" dirty="0">
                <a:latin typeface="Candara" panose="020E0502030303020204" pitchFamily="34" charset="0"/>
              </a:rPr>
              <a:t>Path Variable</a:t>
            </a:r>
            <a:r>
              <a:rPr lang="pt-BR" dirty="0"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&gt;Mas, a URI também pode ser formada por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parâmetro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(</a:t>
            </a:r>
            <a:r>
              <a:rPr lang="pt-BR" i="1" dirty="0">
                <a:solidFill>
                  <a:srgbClr val="7030A0"/>
                </a:solidFill>
                <a:latin typeface="Candara" panose="020E0502030303020204" pitchFamily="34" charset="0"/>
              </a:rPr>
              <a:t>Request Param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a anotação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@RequestParam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Parâmetros do request (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@RequestParam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87656-9ABD-4A19-9DF1-9EE2C7A629E5}"/>
              </a:ext>
            </a:extLst>
          </p:cNvPr>
          <p:cNvSpPr/>
          <p:nvPr/>
        </p:nvSpPr>
        <p:spPr>
          <a:xfrm>
            <a:off x="870012" y="2889683"/>
            <a:ext cx="10714609" cy="625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2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descricao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=java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sz="22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cargaHoraria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E396-1A67-4FFA-A673-0501BB19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5" y="5043288"/>
            <a:ext cx="10955279" cy="126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76A473-D2A6-418D-8BAE-356DC49ECBD5}"/>
              </a:ext>
            </a:extLst>
          </p:cNvPr>
          <p:cNvSpPr/>
          <p:nvPr/>
        </p:nvSpPr>
        <p:spPr>
          <a:xfrm>
            <a:off x="870013" y="1240171"/>
            <a:ext cx="10714609" cy="45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DADC33A-2935-4918-BEF5-776F35E30039}"/>
              </a:ext>
            </a:extLst>
          </p:cNvPr>
          <p:cNvSpPr/>
          <p:nvPr/>
        </p:nvSpPr>
        <p:spPr>
          <a:xfrm>
            <a:off x="6427431" y="3400149"/>
            <a:ext cx="301840" cy="452761"/>
          </a:xfrm>
          <a:prstGeom prst="upArrow">
            <a:avLst>
              <a:gd name="adj1" fmla="val 50000"/>
              <a:gd name="adj2" fmla="val 7682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A68CD71-BE17-4023-A846-E5B47CDB03D5}"/>
              </a:ext>
            </a:extLst>
          </p:cNvPr>
          <p:cNvSpPr/>
          <p:nvPr/>
        </p:nvSpPr>
        <p:spPr>
          <a:xfrm>
            <a:off x="8730816" y="3400149"/>
            <a:ext cx="301840" cy="452761"/>
          </a:xfrm>
          <a:prstGeom prst="upArrow">
            <a:avLst>
              <a:gd name="adj1" fmla="val 50000"/>
              <a:gd name="adj2" fmla="val 7682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 Em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declarar o método que pesquisa curso pelo fragmento da descrição.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6EDB9-71BD-4FF8-9E91-277D54D2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4973"/>
            <a:ext cx="10800000" cy="1804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86307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Em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declarar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novo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método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que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aceita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parâmetro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do request: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&gt;Definir um endpoint próprio (para não conflitar com outro Get)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7F1B1-4424-43BB-9515-5A8BA98E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" y="1863344"/>
            <a:ext cx="10800000" cy="1249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4610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navegador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testar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o novo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método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com URIs que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usam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fragmentos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da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descrição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D9DD2-7C99-49DC-A32F-B43B27995278}"/>
              </a:ext>
            </a:extLst>
          </p:cNvPr>
          <p:cNvSpPr/>
          <p:nvPr/>
        </p:nvSpPr>
        <p:spPr>
          <a:xfrm>
            <a:off x="745725" y="1655687"/>
            <a:ext cx="9445841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descricao=spring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F9D87-1E3B-43D5-B974-141DA7578A93}"/>
              </a:ext>
            </a:extLst>
          </p:cNvPr>
          <p:cNvSpPr/>
          <p:nvPr/>
        </p:nvSpPr>
        <p:spPr>
          <a:xfrm>
            <a:off x="776518" y="2352585"/>
            <a:ext cx="9445841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descricao=java</a:t>
            </a:r>
          </a:p>
        </p:txBody>
      </p:sp>
    </p:spTree>
    <p:extLst>
      <p:ext uri="{BB962C8B-B14F-4D97-AF65-F5344CB8AC3E}">
        <p14:creationId xmlns:p14="http://schemas.microsoft.com/office/powerpoint/2010/main" val="865117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553571-03FE-4797-B2FC-CA031E15201B}"/>
              </a:ext>
            </a:extLst>
          </p:cNvPr>
          <p:cNvSpPr/>
          <p:nvPr/>
        </p:nvSpPr>
        <p:spPr>
          <a:xfrm>
            <a:off x="715400" y="760149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Cliente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7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Acessando APIs REST </a:t>
            </a:r>
          </a:p>
          <a:p>
            <a:pPr algn="ctr"/>
            <a:r>
              <a:rPr lang="pt-BR" sz="3600" b="1" i="1">
                <a:latin typeface="Candara" panose="020E0502030303020204" pitchFamily="34" charset="0"/>
              </a:rPr>
              <a:t>com Spring WebClient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Antiga: &lt; Spring 4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Spring 5+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&gt;A classe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WebClient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faz parte da biblioteca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Spring WebFlux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Como adicionar esta biblioteca no projeto?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pom.xml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3262313"/>
            <a:ext cx="9923685" cy="18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API REST com Spring WebFlux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DADCF8-DF52-42ED-9D7D-DC951F29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43" y="1775326"/>
            <a:ext cx="8413690" cy="4163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826277" y="4234651"/>
            <a:ext cx="2814220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203830" y="291032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6691803" y="3832155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C3399D-F70F-42A0-9E4F-4E8C1609A8DD}"/>
              </a:ext>
            </a:extLst>
          </p:cNvPr>
          <p:cNvSpPr/>
          <p:nvPr/>
        </p:nvSpPr>
        <p:spPr>
          <a:xfrm>
            <a:off x="1260630" y="4745082"/>
            <a:ext cx="7341832" cy="324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706F7C-103E-4267-9388-5BEE563ED0EF}"/>
              </a:ext>
            </a:extLst>
          </p:cNvPr>
          <p:cNvSpPr/>
          <p:nvPr/>
        </p:nvSpPr>
        <p:spPr>
          <a:xfrm>
            <a:off x="7234119" y="5390234"/>
            <a:ext cx="4191442" cy="670108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chemeClr val="bg1"/>
                </a:solidFill>
                <a:latin typeface="Candara" panose="020E0502030303020204" pitchFamily="34" charset="0"/>
              </a:rPr>
              <a:t>O que será impresso aqui?</a:t>
            </a:r>
            <a:endParaRPr lang="pt-PT" sz="2400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118C603-B2B6-4236-965B-0BAF706370D1}"/>
              </a:ext>
            </a:extLst>
          </p:cNvPr>
          <p:cNvSpPr/>
          <p:nvPr/>
        </p:nvSpPr>
        <p:spPr>
          <a:xfrm>
            <a:off x="5433828" y="5536715"/>
            <a:ext cx="1800291" cy="35510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169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Vamos criar outro projeto para fazer o papel de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cliente da nossa API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start.spring.io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conforme a tabela abaixo:</a:t>
            </a:r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6A66B8D3-D6E3-4C0C-8D33-FCFD50D0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86787"/>
              </p:ext>
            </p:extLst>
          </p:nvPr>
        </p:nvGraphicFramePr>
        <p:xfrm>
          <a:off x="869023" y="2187128"/>
          <a:ext cx="7129757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817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66494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1888ED1-848C-4DE5-BC95-4D94B316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51553"/>
              </p:ext>
            </p:extLst>
          </p:nvPr>
        </p:nvGraphicFramePr>
        <p:xfrm>
          <a:off x="869023" y="3454279"/>
          <a:ext cx="7129758" cy="269468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62960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32907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443389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lab_rest_client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LabRESTClient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REST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lado-cliente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br.inatel.labs.labrest.client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99A496E-A729-4591-A558-570213C4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62747"/>
              </p:ext>
            </p:extLst>
          </p:nvPr>
        </p:nvGraphicFramePr>
        <p:xfrm>
          <a:off x="8167456" y="2187128"/>
          <a:ext cx="2995467" cy="731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95467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/>
                        <a:t>Spring Reactive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localhost:8080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localhost:8080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&gt;Descompactar o zip baixado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a pasta para o workspace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&gt;Importar para o Eclipse como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Existing Maven Project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520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Já que este projeto é cliente, podemos remover a classe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principal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br.inatel.labs.labrest.client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&gt;Clique da direita em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LabRestClientApplication.java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dirty="0">
                <a:solidFill>
                  <a:srgbClr val="FF0000"/>
                </a:solidFill>
                <a:latin typeface="Candara" panose="020E0502030303020204" pitchFamily="34" charset="0"/>
              </a:rPr>
              <a:t>Delete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951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Vamos codificar nossa primeira classe usando WebClient: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principal do projeto?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C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riar a classe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WebClientGetCurso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&gt;Codificar o método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main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03224E-203F-4780-AB01-EC9C604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3" y="2629523"/>
            <a:ext cx="6531062" cy="36948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94DAF11F-0F65-4842-A72F-3842A59AFA10}"/>
              </a:ext>
            </a:extLst>
          </p:cNvPr>
          <p:cNvSpPr/>
          <p:nvPr/>
        </p:nvSpPr>
        <p:spPr>
          <a:xfrm>
            <a:off x="7155402" y="1295587"/>
            <a:ext cx="4242005" cy="2844572"/>
          </a:xfrm>
          <a:prstGeom prst="leftArrow">
            <a:avLst>
              <a:gd name="adj1" fmla="val 50000"/>
              <a:gd name="adj2" fmla="val 615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A classe </a:t>
            </a:r>
            <a:r>
              <a:rPr lang="pt-BR" b="1" dirty="0">
                <a:latin typeface="Candara" panose="020E0502030303020204" pitchFamily="34" charset="0"/>
              </a:rPr>
              <a:t>Curso</a:t>
            </a:r>
            <a:r>
              <a:rPr lang="pt-BR" dirty="0">
                <a:latin typeface="Candara" panose="020E0502030303020204" pitchFamily="34" charset="0"/>
              </a:rPr>
              <a:t> não existe neste novo projeto cliente. </a:t>
            </a:r>
          </a:p>
          <a:p>
            <a:pPr algn="ctr"/>
            <a:r>
              <a:rPr lang="pt-BR" dirty="0">
                <a:latin typeface="Candara" panose="020E0502030303020204" pitchFamily="34" charset="0"/>
              </a:rPr>
              <a:t>Vamos criá-la no pacote </a:t>
            </a:r>
            <a:r>
              <a:rPr lang="pt-BR" b="1" dirty="0">
                <a:latin typeface="Candara" panose="020E0502030303020204" pitchFamily="34" charset="0"/>
              </a:rPr>
              <a:t>model</a:t>
            </a:r>
            <a:r>
              <a:rPr lang="pt-BR" dirty="0">
                <a:latin typeface="Candara" panose="020E0502030303020204" pitchFamily="34" charset="0"/>
              </a:rPr>
              <a:t> e idêntica ao projeto servidor.</a:t>
            </a:r>
            <a:endParaRPr lang="pt-PT" dirty="0"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62DBE3-0D89-4659-A065-61F642EA1B59}"/>
              </a:ext>
            </a:extLst>
          </p:cNvPr>
          <p:cNvSpPr/>
          <p:nvPr/>
        </p:nvSpPr>
        <p:spPr>
          <a:xfrm>
            <a:off x="1260630" y="4598633"/>
            <a:ext cx="5894772" cy="4704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629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&gt;Antes de tudo, subir a aplicação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servidora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-&gt;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lab_rest_server</a:t>
            </a:r>
          </a:p>
        </p:txBody>
      </p:sp>
    </p:spTree>
    <p:extLst>
      <p:ext uri="{BB962C8B-B14F-4D97-AF65-F5344CB8AC3E}">
        <p14:creationId xmlns:p14="http://schemas.microsoft.com/office/powerpoint/2010/main" val="3153131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Neste primeiro teste, vamos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debugar a classe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&gt;Colocar um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breakpoint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na primeira linha do método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&gt;Numa área branca, clique da direita: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Debug As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Java Application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&gt;Execute passo-a-passo (F6) até terminar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&gt;Analisando o console: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44473FF-F659-4F9B-82C8-C1809795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9" y="3500336"/>
            <a:ext cx="11160000" cy="2010645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D48C93F0-8972-4E0E-9E1D-9A26CD65CBA3}"/>
              </a:ext>
            </a:extLst>
          </p:cNvPr>
          <p:cNvSpPr/>
          <p:nvPr/>
        </p:nvSpPr>
        <p:spPr>
          <a:xfrm rot="19906748">
            <a:off x="4933918" y="3190533"/>
            <a:ext cx="5975857" cy="1172419"/>
          </a:xfrm>
          <a:prstGeom prst="leftArrow">
            <a:avLst>
              <a:gd name="adj1" fmla="val 50000"/>
              <a:gd name="adj2" fmla="val 101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ndara" panose="020E0502030303020204" pitchFamily="34" charset="0"/>
              </a:rPr>
              <a:t>A princípio, tudo rodou como esperado</a:t>
            </a:r>
            <a:endParaRPr lang="pt-PT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&gt;Agora, vamos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rodar normalmente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&gt;Numa área branca, clique da direita: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Java Application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&gt;Analisando o console: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4CC67A-A3A8-4D26-98A3-A98937D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6" y="2634934"/>
            <a:ext cx="5400000" cy="2599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FA20909-109A-4368-8C00-7672CD54C583}"/>
              </a:ext>
            </a:extLst>
          </p:cNvPr>
          <p:cNvSpPr/>
          <p:nvPr/>
        </p:nvSpPr>
        <p:spPr>
          <a:xfrm>
            <a:off x="3519695" y="4390725"/>
            <a:ext cx="4630005" cy="12732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Lista de curso vazia????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10008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1" name="Fluxograma: Dados 10">
            <a:extLst>
              <a:ext uri="{FF2B5EF4-FFF2-40B4-BE49-F238E27FC236}">
                <a16:creationId xmlns:a16="http://schemas.microsoft.com/office/drawing/2014/main" id="{E75EAA32-A552-44E3-873D-67DD0A184BAC}"/>
              </a:ext>
            </a:extLst>
          </p:cNvPr>
          <p:cNvSpPr/>
          <p:nvPr/>
        </p:nvSpPr>
        <p:spPr>
          <a:xfrm>
            <a:off x="2165409" y="1175366"/>
            <a:ext cx="7920000" cy="108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O que aconteceu?</a:t>
            </a:r>
            <a:endParaRPr lang="pt-PT" sz="2800" i="1">
              <a:solidFill>
                <a:schemeClr val="bg1"/>
              </a:solidFill>
            </a:endParaRPr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55C04A50-EE28-4C70-B7CB-B914315FB486}"/>
              </a:ext>
            </a:extLst>
          </p:cNvPr>
          <p:cNvSpPr/>
          <p:nvPr/>
        </p:nvSpPr>
        <p:spPr>
          <a:xfrm>
            <a:off x="852256" y="2503503"/>
            <a:ext cx="10076155" cy="3506680"/>
          </a:xfrm>
          <a:prstGeom prst="cloudCallout">
            <a:avLst>
              <a:gd name="adj1" fmla="val -21161"/>
              <a:gd name="adj2" fmla="val 359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 u="sng" dirty="0">
                <a:latin typeface="Candara" panose="020E0502030303020204" pitchFamily="34" charset="0"/>
              </a:rPr>
              <a:t>Resposta:</a:t>
            </a:r>
          </a:p>
          <a:p>
            <a:pPr algn="ctr"/>
            <a:r>
              <a:rPr lang="pt-BR" sz="3600" dirty="0">
                <a:latin typeface="Candara" panose="020E0502030303020204" pitchFamily="34" charset="0"/>
              </a:rPr>
              <a:t>A execução do código cliente foi </a:t>
            </a:r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mais rápida </a:t>
            </a:r>
            <a:r>
              <a:rPr lang="pt-BR" sz="3600" dirty="0">
                <a:latin typeface="Candara" panose="020E0502030303020204" pitchFamily="34" charset="0"/>
              </a:rPr>
              <a:t>que a resposta com os cursos.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Isso mostra </a:t>
            </a:r>
            <a:r>
              <a:rPr lang="pt-BR" sz="3600" b="1" dirty="0">
                <a:solidFill>
                  <a:srgbClr val="FFFF00"/>
                </a:solidFill>
                <a:latin typeface="Candara" panose="020E0502030303020204" pitchFamily="34" charset="0"/>
              </a:rPr>
              <a:t>assincronicidade</a:t>
            </a:r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996161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Solução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adicionar apois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para bloquear até o último registro chegar: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36EA0F-95E5-419C-94AF-40926CC8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8" y="1774570"/>
            <a:ext cx="7920000" cy="4480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607199" y="4748875"/>
            <a:ext cx="748290" cy="540000"/>
          </a:xfrm>
          <a:prstGeom prst="leftArrow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DB14521C-0796-400B-BE43-B337065EC313}"/>
              </a:ext>
            </a:extLst>
          </p:cNvPr>
          <p:cNvSpPr/>
          <p:nvPr/>
        </p:nvSpPr>
        <p:spPr>
          <a:xfrm>
            <a:off x="8353886" y="3158267"/>
            <a:ext cx="3602563" cy="856623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Funcionou!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03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Flux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são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MUITOS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ÚNICO</a:t>
            </a:r>
          </a:p>
          <a:p>
            <a:pPr marL="0" indent="0">
              <a:buNone/>
            </a:pP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&gt;Código com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Mono x 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932888-56CE-42C0-8518-ADDDAB74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0" y="2824115"/>
            <a:ext cx="7920000" cy="3385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A255F43-7652-42E6-9FE7-5854CE583E82}"/>
              </a:ext>
            </a:extLst>
          </p:cNvPr>
          <p:cNvSpPr/>
          <p:nvPr/>
        </p:nvSpPr>
        <p:spPr>
          <a:xfrm>
            <a:off x="1102311" y="5042517"/>
            <a:ext cx="5894772" cy="4704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WebClientGetCursoPeloId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&gt;Codificar o método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&gt;Executar e analisar o console</a:t>
            </a: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DFA5CF-E4CE-4685-890E-854C3C0F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5" y="1803182"/>
            <a:ext cx="8338737" cy="356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A63F0BE-17A0-4CCA-84C8-6C4B4B11EE09}"/>
              </a:ext>
            </a:extLst>
          </p:cNvPr>
          <p:cNvSpPr/>
          <p:nvPr/>
        </p:nvSpPr>
        <p:spPr>
          <a:xfrm rot="10800000">
            <a:off x="468901" y="4100804"/>
            <a:ext cx="565377" cy="540000"/>
          </a:xfrm>
          <a:prstGeom prst="leftArrow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36F3D399-9BD5-47F8-A13A-147F8CEBC7AA}"/>
              </a:ext>
            </a:extLst>
          </p:cNvPr>
          <p:cNvSpPr/>
          <p:nvPr/>
        </p:nvSpPr>
        <p:spPr>
          <a:xfrm>
            <a:off x="5149050" y="3920804"/>
            <a:ext cx="5580000" cy="900000"/>
          </a:xfrm>
          <a:prstGeom prst="leftArrow">
            <a:avLst>
              <a:gd name="adj1" fmla="val 50000"/>
              <a:gd name="adj2" fmla="val 62823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Para bloquear objetos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Mono</a:t>
            </a:r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, usar o método </a:t>
            </a:r>
            <a:r>
              <a:rPr lang="pt-BR" b="1">
                <a:solidFill>
                  <a:schemeClr val="tx1"/>
                </a:solidFill>
                <a:latin typeface="Candara" panose="020E0502030303020204" pitchFamily="34" charset="0"/>
              </a:rPr>
              <a:t>block()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4143</Words>
  <Application>Microsoft Office PowerPoint</Application>
  <PresentationFormat>Widescreen</PresentationFormat>
  <Paragraphs>928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0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119</cp:revision>
  <dcterms:created xsi:type="dcterms:W3CDTF">2017-03-24T14:48:15Z</dcterms:created>
  <dcterms:modified xsi:type="dcterms:W3CDTF">2022-06-17T15:17:47Z</dcterms:modified>
</cp:coreProperties>
</file>