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2"/>
  </p:notesMasterIdLst>
  <p:sldIdLst>
    <p:sldId id="638" r:id="rId2"/>
    <p:sldId id="639" r:id="rId3"/>
    <p:sldId id="382" r:id="rId4"/>
    <p:sldId id="387" r:id="rId5"/>
    <p:sldId id="350" r:id="rId6"/>
    <p:sldId id="259" r:id="rId7"/>
    <p:sldId id="263" r:id="rId8"/>
    <p:sldId id="273" r:id="rId9"/>
    <p:sldId id="272" r:id="rId10"/>
    <p:sldId id="274" r:id="rId11"/>
    <p:sldId id="283" r:id="rId12"/>
    <p:sldId id="270" r:id="rId13"/>
    <p:sldId id="290" r:id="rId14"/>
    <p:sldId id="344" r:id="rId15"/>
    <p:sldId id="391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8" r:id="rId24"/>
    <p:sldId id="289" r:id="rId25"/>
    <p:sldId id="291" r:id="rId26"/>
    <p:sldId id="292" r:id="rId27"/>
    <p:sldId id="282" r:id="rId28"/>
    <p:sldId id="334" r:id="rId29"/>
    <p:sldId id="309" r:id="rId30"/>
    <p:sldId id="341" r:id="rId31"/>
    <p:sldId id="308" r:id="rId32"/>
    <p:sldId id="307" r:id="rId33"/>
    <p:sldId id="310" r:id="rId34"/>
    <p:sldId id="297" r:id="rId35"/>
    <p:sldId id="295" r:id="rId36"/>
    <p:sldId id="311" r:id="rId37"/>
    <p:sldId id="296" r:id="rId38"/>
    <p:sldId id="335" r:id="rId39"/>
    <p:sldId id="339" r:id="rId40"/>
    <p:sldId id="318" r:id="rId41"/>
    <p:sldId id="392" r:id="rId42"/>
    <p:sldId id="312" r:id="rId43"/>
    <p:sldId id="313" r:id="rId44"/>
    <p:sldId id="314" r:id="rId45"/>
    <p:sldId id="294" r:id="rId46"/>
    <p:sldId id="317" r:id="rId47"/>
    <p:sldId id="319" r:id="rId48"/>
    <p:sldId id="336" r:id="rId49"/>
    <p:sldId id="298" r:id="rId50"/>
    <p:sldId id="321" r:id="rId51"/>
    <p:sldId id="342" r:id="rId52"/>
    <p:sldId id="322" r:id="rId53"/>
    <p:sldId id="323" r:id="rId54"/>
    <p:sldId id="300" r:id="rId55"/>
    <p:sldId id="324" r:id="rId56"/>
    <p:sldId id="326" r:id="rId57"/>
    <p:sldId id="325" r:id="rId58"/>
    <p:sldId id="337" r:id="rId59"/>
    <p:sldId id="320" r:id="rId60"/>
    <p:sldId id="400" r:id="rId61"/>
    <p:sldId id="393" r:id="rId62"/>
    <p:sldId id="399" r:id="rId63"/>
    <p:sldId id="398" r:id="rId64"/>
    <p:sldId id="394" r:id="rId65"/>
    <p:sldId id="327" r:id="rId66"/>
    <p:sldId id="316" r:id="rId67"/>
    <p:sldId id="640" r:id="rId68"/>
    <p:sldId id="641" r:id="rId69"/>
    <p:sldId id="642" r:id="rId70"/>
    <p:sldId id="401" r:id="rId71"/>
    <p:sldId id="402" r:id="rId72"/>
    <p:sldId id="347" r:id="rId73"/>
    <p:sldId id="404" r:id="rId74"/>
    <p:sldId id="405" r:id="rId75"/>
    <p:sldId id="406" r:id="rId76"/>
    <p:sldId id="348" r:id="rId77"/>
    <p:sldId id="407" r:id="rId78"/>
    <p:sldId id="643" r:id="rId79"/>
    <p:sldId id="644" r:id="rId80"/>
    <p:sldId id="420" r:id="rId81"/>
    <p:sldId id="646" r:id="rId82"/>
    <p:sldId id="645" r:id="rId83"/>
    <p:sldId id="388" r:id="rId84"/>
    <p:sldId id="343" r:id="rId85"/>
    <p:sldId id="419" r:id="rId86"/>
    <p:sldId id="349" r:id="rId87"/>
    <p:sldId id="330" r:id="rId88"/>
    <p:sldId id="351" r:id="rId89"/>
    <p:sldId id="332" r:id="rId90"/>
    <p:sldId id="409" r:id="rId91"/>
    <p:sldId id="410" r:id="rId92"/>
    <p:sldId id="408" r:id="rId93"/>
    <p:sldId id="411" r:id="rId94"/>
    <p:sldId id="333" r:id="rId95"/>
    <p:sldId id="412" r:id="rId96"/>
    <p:sldId id="413" r:id="rId97"/>
    <p:sldId id="352" r:id="rId98"/>
    <p:sldId id="299" r:id="rId99"/>
    <p:sldId id="338" r:id="rId100"/>
    <p:sldId id="355" r:id="rId101"/>
    <p:sldId id="415" r:id="rId102"/>
    <p:sldId id="416" r:id="rId103"/>
    <p:sldId id="357" r:id="rId104"/>
    <p:sldId id="356" r:id="rId105"/>
    <p:sldId id="361" r:id="rId106"/>
    <p:sldId id="359" r:id="rId107"/>
    <p:sldId id="353" r:id="rId108"/>
    <p:sldId id="389" r:id="rId109"/>
    <p:sldId id="362" r:id="rId110"/>
    <p:sldId id="358" r:id="rId111"/>
    <p:sldId id="363" r:id="rId112"/>
    <p:sldId id="364" r:id="rId113"/>
    <p:sldId id="373" r:id="rId114"/>
    <p:sldId id="329" r:id="rId115"/>
    <p:sldId id="368" r:id="rId116"/>
    <p:sldId id="369" r:id="rId117"/>
    <p:sldId id="366" r:id="rId118"/>
    <p:sldId id="372" r:id="rId119"/>
    <p:sldId id="374" r:id="rId120"/>
    <p:sldId id="375" r:id="rId121"/>
    <p:sldId id="376" r:id="rId122"/>
    <p:sldId id="377" r:id="rId123"/>
    <p:sldId id="371" r:id="rId124"/>
    <p:sldId id="379" r:id="rId125"/>
    <p:sldId id="380" r:id="rId126"/>
    <p:sldId id="390" r:id="rId127"/>
    <p:sldId id="381" r:id="rId128"/>
    <p:sldId id="417" r:id="rId129"/>
    <p:sldId id="262" r:id="rId130"/>
    <p:sldId id="418" r:id="rId1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72528A"/>
    <a:srgbClr val="3A9262"/>
    <a:srgbClr val="666666"/>
    <a:srgbClr val="D7E5F9"/>
    <a:srgbClr val="6600CC"/>
    <a:srgbClr val="FFFFFF"/>
    <a:srgbClr val="738FC7"/>
    <a:srgbClr val="4472C4"/>
    <a:srgbClr val="2B55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533" autoAdjust="0"/>
  </p:normalViewPr>
  <p:slideViewPr>
    <p:cSldViewPr snapToGrid="0">
      <p:cViewPr varScale="1">
        <p:scale>
          <a:sx n="68" d="100"/>
          <a:sy n="68" d="100"/>
        </p:scale>
        <p:origin x="95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‹#›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learn" TargetMode="External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lura.com.br/" TargetMode="External"/><Relationship Id="rId4" Type="http://schemas.openxmlformats.org/officeDocument/2006/relationships/hyperlink" Target="https://www.baeldung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51E21D-B3FC-41E2-B8FD-08D764CEDB4A}"/>
              </a:ext>
            </a:extLst>
          </p:cNvPr>
          <p:cNvSpPr/>
          <p:nvPr/>
        </p:nvSpPr>
        <p:spPr>
          <a:xfrm>
            <a:off x="696000" y="887766"/>
            <a:ext cx="11160000" cy="4320000"/>
          </a:xfrm>
          <a:prstGeom prst="roundRect">
            <a:avLst>
              <a:gd name="adj" fmla="val 127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800" b="1" i="1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Lab REST </a:t>
            </a:r>
          </a:p>
          <a:p>
            <a:pPr algn="ctr"/>
            <a:r>
              <a:rPr lang="pt-BR" sz="3600" i="1" dirty="0">
                <a:solidFill>
                  <a:schemeClr val="accent1"/>
                </a:solidFill>
                <a:latin typeface="Candara" panose="020E0502030303020204" pitchFamily="34" charset="0"/>
              </a:rPr>
              <a:t>com Spring Boot e WebFlux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35E3EB-328F-4E2C-9625-649F61C0C857}"/>
              </a:ext>
            </a:extLst>
          </p:cNvPr>
          <p:cNvSpPr/>
          <p:nvPr/>
        </p:nvSpPr>
        <p:spPr>
          <a:xfrm>
            <a:off x="696000" y="5403074"/>
            <a:ext cx="3600000" cy="1080000"/>
          </a:xfrm>
          <a:prstGeom prst="roundRect">
            <a:avLst>
              <a:gd name="adj" fmla="val 35346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Instrutor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Vitor Figueiredo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CA36AB-FCF3-4044-84A6-0BD42825FFDB}"/>
              </a:ext>
            </a:extLst>
          </p:cNvPr>
          <p:cNvSpPr/>
          <p:nvPr/>
        </p:nvSpPr>
        <p:spPr>
          <a:xfrm>
            <a:off x="9841584" y="5399646"/>
            <a:ext cx="2014416" cy="1080000"/>
          </a:xfrm>
          <a:prstGeom prst="roundRect">
            <a:avLst>
              <a:gd name="adj" fmla="val 2466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Versão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1</a:t>
            </a:r>
            <a:r>
              <a:rPr lang="en-US" sz="3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.0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AA6750-6B72-4D2A-A6C6-154C281C9AB8}"/>
              </a:ext>
            </a:extLst>
          </p:cNvPr>
          <p:cNvSpPr/>
          <p:nvPr/>
        </p:nvSpPr>
        <p:spPr>
          <a:xfrm>
            <a:off x="4475999" y="5403074"/>
            <a:ext cx="5177047" cy="1080000"/>
          </a:xfrm>
          <a:prstGeom prst="roundRect">
            <a:avLst>
              <a:gd name="adj" fmla="val 2877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Atualizado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em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16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junho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2022</a:t>
            </a: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989CD1BD-A3F9-4FFB-BFB1-5B0E7D48E8F8}"/>
              </a:ext>
            </a:extLst>
          </p:cNvPr>
          <p:cNvSpPr txBox="1">
            <a:spLocks/>
          </p:cNvSpPr>
          <p:nvPr/>
        </p:nvSpPr>
        <p:spPr>
          <a:xfrm>
            <a:off x="696001" y="0"/>
            <a:ext cx="10799999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b="1" i="1" dirty="0">
                <a:solidFill>
                  <a:srgbClr val="003399"/>
                </a:solidFill>
                <a:latin typeface="Candara" panose="020E0502030303020204" pitchFamily="34" charset="0"/>
              </a:rPr>
              <a:t>Inatel Developer Program</a:t>
            </a:r>
          </a:p>
        </p:txBody>
      </p:sp>
    </p:spTree>
    <p:extLst>
      <p:ext uri="{BB962C8B-B14F-4D97-AF65-F5344CB8AC3E}">
        <p14:creationId xmlns:p14="http://schemas.microsoft.com/office/powerpoint/2010/main" val="348183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estoque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marketing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70E179-7C1D-4154-BFE8-C141C4807FB9}"/>
              </a:ext>
            </a:extLst>
          </p:cNvPr>
          <p:cNvSpPr txBox="1"/>
          <p:nvPr/>
        </p:nvSpPr>
        <p:spPr>
          <a:xfrm>
            <a:off x="1575997" y="1016402"/>
            <a:ext cx="1025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</a:t>
            </a:r>
            <a:r>
              <a:rPr lang="pt-BR" sz="2400" b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8080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estoque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E0CBF1-2CC9-4B7F-812D-F1BEDA1A224B}"/>
              </a:ext>
            </a:extLst>
          </p:cNvPr>
          <p:cNvSpPr txBox="1"/>
          <p:nvPr/>
        </p:nvSpPr>
        <p:spPr>
          <a:xfrm>
            <a:off x="1575995" y="6107659"/>
            <a:ext cx="1025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</a:t>
            </a:r>
            <a:r>
              <a:rPr lang="pt-BR" sz="2400" b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8080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marketing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home.html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fornecedor.html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relatorio.html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index.html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cliente.html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relatorio.html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C190F9C-51FA-4087-813D-E52E06C392DA}"/>
              </a:ext>
            </a:extLst>
          </p:cNvPr>
          <p:cNvSpPr/>
          <p:nvPr/>
        </p:nvSpPr>
        <p:spPr>
          <a:xfrm>
            <a:off x="7097062" y="1026217"/>
            <a:ext cx="3177905" cy="426683"/>
          </a:xfrm>
          <a:prstGeom prst="rect">
            <a:avLst/>
          </a:prstGeom>
          <a:solidFill>
            <a:srgbClr val="7030A0">
              <a:alpha val="2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A06FBD4-D1C6-4D7D-8BE9-1063F82196AC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686015" y="1452900"/>
            <a:ext cx="770806" cy="178500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FEF5BC5C-25DB-42B6-9E93-E37822091CE7}"/>
              </a:ext>
            </a:extLst>
          </p:cNvPr>
          <p:cNvSpPr/>
          <p:nvPr/>
        </p:nvSpPr>
        <p:spPr>
          <a:xfrm>
            <a:off x="7482465" y="6100727"/>
            <a:ext cx="3177905" cy="426683"/>
          </a:xfrm>
          <a:prstGeom prst="rect">
            <a:avLst/>
          </a:prstGeom>
          <a:solidFill>
            <a:srgbClr val="ED7D31">
              <a:alpha val="3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5D52585-345C-4A09-909A-1DB341E1803B}"/>
              </a:ext>
            </a:extLst>
          </p:cNvPr>
          <p:cNvCxnSpPr>
            <a:cxnSpLocks/>
            <a:stCxn id="19" idx="0"/>
            <a:endCxn id="14" idx="2"/>
          </p:cNvCxnSpPr>
          <p:nvPr/>
        </p:nvCxnSpPr>
        <p:spPr>
          <a:xfrm flipH="1" flipV="1">
            <a:off x="8972340" y="5331077"/>
            <a:ext cx="99078" cy="7696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30630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&gt;Faça um teste usado um ID inexistente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. </a:t>
            </a:r>
            <a:r>
              <a:rPr lang="pt-BR" dirty="0">
                <a:solidFill>
                  <a:srgbClr val="FF0000"/>
                </a:solidFill>
                <a:latin typeface="Candara" panose="020E0502030303020204" pitchFamily="34" charset="0"/>
              </a:rPr>
              <a:t>O que acontece?</a:t>
            </a:r>
          </a:p>
          <a:p>
            <a:pPr marL="0" indent="0">
              <a:buNone/>
            </a:pPr>
            <a:r>
              <a:rPr lang="pt-BR" dirty="0">
                <a:solidFill>
                  <a:srgbClr val="2B55AA"/>
                </a:solidFill>
                <a:latin typeface="Candara" panose="020E0502030303020204" pitchFamily="34" charset="0"/>
              </a:rPr>
              <a:t>&gt;Vamos implementar um código para resolver...</a:t>
            </a:r>
          </a:p>
        </p:txBody>
      </p:sp>
    </p:spTree>
    <p:extLst>
      <p:ext uri="{BB962C8B-B14F-4D97-AF65-F5344CB8AC3E}">
        <p14:creationId xmlns:p14="http://schemas.microsoft.com/office/powerpoint/2010/main" val="281379563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Solução: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envolver com </a:t>
            </a: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try-catch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para capturar 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WebClientResponseException</a:t>
            </a:r>
            <a:endParaRPr lang="pt-BR">
              <a:solidFill>
                <a:srgbClr val="2B55AA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DE9DED-1644-4C27-B5A7-5B13D0750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000" y="1426712"/>
            <a:ext cx="8280000" cy="466780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485715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&gt;Para invocar o endpoint 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POST “/curso”</a:t>
            </a: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>
                <a:solidFill>
                  <a:schemeClr val="accent5"/>
                </a:solidFill>
                <a:latin typeface="Candara" panose="020E0502030303020204" pitchFamily="34" charset="0"/>
              </a:rPr>
              <a:t>	a)REQUEST: setamos novo objeto Curso no corpo;</a:t>
            </a:r>
          </a:p>
          <a:p>
            <a:pPr marL="0" indent="0">
              <a:buNone/>
            </a:pPr>
            <a:r>
              <a:rPr lang="pt-BR">
                <a:solidFill>
                  <a:schemeClr val="accent2"/>
                </a:solidFill>
                <a:latin typeface="Candara" panose="020E0502030303020204" pitchFamily="34" charset="0"/>
              </a:rPr>
              <a:t>	b)RESPONSE: Usamos Mono para o curso criado (com ID);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POST com WebClient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E94FDB-BA37-42AE-AAE0-E3253417E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84" y="2278777"/>
            <a:ext cx="8280000" cy="4130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BAC1A44-6450-49F7-9B90-5078163CF751}"/>
              </a:ext>
            </a:extLst>
          </p:cNvPr>
          <p:cNvSpPr/>
          <p:nvPr/>
        </p:nvSpPr>
        <p:spPr>
          <a:xfrm>
            <a:off x="1686759" y="3746374"/>
            <a:ext cx="1968027" cy="541467"/>
          </a:xfrm>
          <a:prstGeom prst="rect">
            <a:avLst/>
          </a:prstGeom>
          <a:solidFill>
            <a:schemeClr val="bg2">
              <a:lumMod val="75000"/>
              <a:alpha val="10196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39EEB9-B637-41C5-9DF9-D4BD42341706}"/>
              </a:ext>
            </a:extLst>
          </p:cNvPr>
          <p:cNvSpPr/>
          <p:nvPr/>
        </p:nvSpPr>
        <p:spPr>
          <a:xfrm>
            <a:off x="1686758" y="4287842"/>
            <a:ext cx="2956263" cy="3240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AC09F43E-BD60-4941-8FA8-94774E308534}"/>
              </a:ext>
            </a:extLst>
          </p:cNvPr>
          <p:cNvSpPr/>
          <p:nvPr/>
        </p:nvSpPr>
        <p:spPr>
          <a:xfrm>
            <a:off x="4648526" y="4070375"/>
            <a:ext cx="5942534" cy="720000"/>
          </a:xfrm>
          <a:prstGeom prst="leftArrow">
            <a:avLst>
              <a:gd name="adj1" fmla="val 50000"/>
              <a:gd name="adj2" fmla="val 73673"/>
            </a:avLst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>
                <a:solidFill>
                  <a:schemeClr val="bg1"/>
                </a:solidFill>
                <a:latin typeface="Candara" panose="020E0502030303020204" pitchFamily="34" charset="0"/>
              </a:rPr>
              <a:t>Usamos </a:t>
            </a:r>
            <a:r>
              <a:rPr lang="pt-BR" sz="1600" b="1" u="sng">
                <a:solidFill>
                  <a:schemeClr val="bg1"/>
                </a:solidFill>
                <a:latin typeface="Consolas" panose="020B0609020204030204" pitchFamily="49" charset="0"/>
              </a:rPr>
              <a:t>bodyValue()</a:t>
            </a:r>
            <a:r>
              <a:rPr lang="pt-BR" sz="1600">
                <a:solidFill>
                  <a:schemeClr val="bg1"/>
                </a:solidFill>
                <a:latin typeface="Candara" panose="020E0502030303020204" pitchFamily="34" charset="0"/>
              </a:rPr>
              <a:t> para seta o objeto no </a:t>
            </a:r>
            <a:r>
              <a:rPr lang="pt-BR" sz="1600" b="1">
                <a:solidFill>
                  <a:schemeClr val="bg1"/>
                </a:solidFill>
                <a:latin typeface="Candara" panose="020E0502030303020204" pitchFamily="34" charset="0"/>
              </a:rPr>
              <a:t>corpo do request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4C9C656-1087-463D-BD74-568DACF918C9}"/>
              </a:ext>
            </a:extLst>
          </p:cNvPr>
          <p:cNvSpPr/>
          <p:nvPr/>
        </p:nvSpPr>
        <p:spPr>
          <a:xfrm>
            <a:off x="1683226" y="4826312"/>
            <a:ext cx="3155104" cy="324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Seta: para a Esquerda 13">
            <a:extLst>
              <a:ext uri="{FF2B5EF4-FFF2-40B4-BE49-F238E27FC236}">
                <a16:creationId xmlns:a16="http://schemas.microsoft.com/office/drawing/2014/main" id="{DA1908D9-B860-43F2-9916-E4D4ECD7B8FE}"/>
              </a:ext>
            </a:extLst>
          </p:cNvPr>
          <p:cNvSpPr/>
          <p:nvPr/>
        </p:nvSpPr>
        <p:spPr>
          <a:xfrm>
            <a:off x="4861590" y="4628312"/>
            <a:ext cx="4939358" cy="720000"/>
          </a:xfrm>
          <a:prstGeom prst="leftArrow">
            <a:avLst>
              <a:gd name="adj1" fmla="val 50000"/>
              <a:gd name="adj2" fmla="val 73673"/>
            </a:avLst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>
                <a:solidFill>
                  <a:schemeClr val="bg1"/>
                </a:solidFill>
                <a:latin typeface="Candara" panose="020E0502030303020204" pitchFamily="34" charset="0"/>
              </a:rPr>
              <a:t>Corpo da resposta</a:t>
            </a:r>
            <a:r>
              <a:rPr lang="pt-BR" sz="1600">
                <a:solidFill>
                  <a:schemeClr val="bg1"/>
                </a:solidFill>
                <a:latin typeface="Candara" panose="020E0502030303020204" pitchFamily="34" charset="0"/>
              </a:rPr>
              <a:t> deve ser convertido para Curso</a:t>
            </a:r>
          </a:p>
        </p:txBody>
      </p:sp>
    </p:spTree>
    <p:extLst>
      <p:ext uri="{BB962C8B-B14F-4D97-AF65-F5344CB8AC3E}">
        <p14:creationId xmlns:p14="http://schemas.microsoft.com/office/powerpoint/2010/main" val="383349605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WebClientPostCurso</a:t>
            </a:r>
            <a:endParaRPr lang="pt-BR" b="1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2B55AA"/>
                </a:solidFill>
                <a:latin typeface="Candara" panose="020E0502030303020204" pitchFamily="34" charset="0"/>
              </a:rPr>
              <a:t>&gt;No método main, codificar:</a:t>
            </a:r>
          </a:p>
          <a:p>
            <a:pPr marL="0" indent="0">
              <a:buNone/>
            </a:pPr>
            <a:endParaRPr lang="pt-BR">
              <a:solidFill>
                <a:srgbClr val="2B55AA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2B55AA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2B55AA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2B55AA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2B55AA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2B55AA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2B55AA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2B55AA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2B55AA"/>
                </a:solidFill>
                <a:latin typeface="Candara" panose="020E0502030303020204" pitchFamily="34" charset="0"/>
              </a:rPr>
              <a:t>&gt;Executar e analisar o console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69B0441-9068-4320-B23F-DA0C447E3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62" y="1772750"/>
            <a:ext cx="8280000" cy="4130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791698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&gt;Para invocar o endpoint 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PUT “/curso”:</a:t>
            </a:r>
          </a:p>
          <a:p>
            <a:pPr marL="0" indent="0">
              <a:buNone/>
            </a:pPr>
            <a:r>
              <a:rPr lang="pt-BR">
                <a:solidFill>
                  <a:schemeClr val="accent5"/>
                </a:solidFill>
                <a:latin typeface="Candara" panose="020E0502030303020204" pitchFamily="34" charset="0"/>
              </a:rPr>
              <a:t>	a) REQUEST: setamos a Curso existente no corpo;</a:t>
            </a:r>
          </a:p>
          <a:p>
            <a:pPr marL="0" indent="0">
              <a:buNone/>
            </a:pPr>
            <a:r>
              <a:rPr lang="pt-BR">
                <a:solidFill>
                  <a:schemeClr val="accent2"/>
                </a:solidFill>
                <a:latin typeface="Candara" panose="020E0502030303020204" pitchFamily="34" charset="0"/>
              </a:rPr>
              <a:t>	b) RESPONSE: vem com corpo vazio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PUT com WebClient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0C6A94-6E9F-4676-8355-F10F29058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18" y="2741151"/>
            <a:ext cx="9720000" cy="33781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1D7D865B-A67F-4701-8201-849FA2C75C72}"/>
              </a:ext>
            </a:extLst>
          </p:cNvPr>
          <p:cNvSpPr/>
          <p:nvPr/>
        </p:nvSpPr>
        <p:spPr>
          <a:xfrm>
            <a:off x="1571348" y="3542187"/>
            <a:ext cx="1748901" cy="468000"/>
          </a:xfrm>
          <a:prstGeom prst="rect">
            <a:avLst/>
          </a:prstGeom>
          <a:solidFill>
            <a:schemeClr val="bg2">
              <a:lumMod val="75000"/>
              <a:alpha val="10196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90FECC3-FCDB-48DC-9E27-60F0BB405777}"/>
              </a:ext>
            </a:extLst>
          </p:cNvPr>
          <p:cNvSpPr/>
          <p:nvPr/>
        </p:nvSpPr>
        <p:spPr>
          <a:xfrm>
            <a:off x="1571347" y="4021509"/>
            <a:ext cx="2956263" cy="2520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7DEF7A71-C08F-4C98-B982-E248CC04F39C}"/>
              </a:ext>
            </a:extLst>
          </p:cNvPr>
          <p:cNvSpPr/>
          <p:nvPr/>
        </p:nvSpPr>
        <p:spPr>
          <a:xfrm>
            <a:off x="4533114" y="3644240"/>
            <a:ext cx="6288765" cy="720000"/>
          </a:xfrm>
          <a:prstGeom prst="leftArrow">
            <a:avLst>
              <a:gd name="adj1" fmla="val 50000"/>
              <a:gd name="adj2" fmla="val 73673"/>
            </a:avLst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>
                <a:solidFill>
                  <a:schemeClr val="bg1"/>
                </a:solidFill>
                <a:latin typeface="Candara" panose="020E0502030303020204" pitchFamily="34" charset="0"/>
              </a:rPr>
              <a:t>Usamos </a:t>
            </a:r>
            <a:r>
              <a:rPr lang="pt-BR" sz="1600" b="1" u="sng">
                <a:solidFill>
                  <a:schemeClr val="bg1"/>
                </a:solidFill>
                <a:latin typeface="Consolas" panose="020B0609020204030204" pitchFamily="49" charset="0"/>
              </a:rPr>
              <a:t>bodyValue()</a:t>
            </a:r>
            <a:r>
              <a:rPr lang="pt-BR" sz="1600">
                <a:solidFill>
                  <a:schemeClr val="bg1"/>
                </a:solidFill>
                <a:latin typeface="Candara" panose="020E0502030303020204" pitchFamily="34" charset="0"/>
              </a:rPr>
              <a:t> para seta o objeto no </a:t>
            </a:r>
            <a:r>
              <a:rPr lang="pt-BR" sz="1600" b="1">
                <a:solidFill>
                  <a:schemeClr val="bg1"/>
                </a:solidFill>
                <a:latin typeface="Candara" panose="020E0502030303020204" pitchFamily="34" charset="0"/>
              </a:rPr>
              <a:t>corpo do REQUEST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F15FD46-6776-4049-9167-DF260647C065}"/>
              </a:ext>
            </a:extLst>
          </p:cNvPr>
          <p:cNvSpPr/>
          <p:nvPr/>
        </p:nvSpPr>
        <p:spPr>
          <a:xfrm>
            <a:off x="1567815" y="4488957"/>
            <a:ext cx="3155104" cy="252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Seta: para a Esquerda 12">
            <a:extLst>
              <a:ext uri="{FF2B5EF4-FFF2-40B4-BE49-F238E27FC236}">
                <a16:creationId xmlns:a16="http://schemas.microsoft.com/office/drawing/2014/main" id="{659F7001-8BFC-4896-A65B-CCD0F1239FEF}"/>
              </a:ext>
            </a:extLst>
          </p:cNvPr>
          <p:cNvSpPr/>
          <p:nvPr/>
        </p:nvSpPr>
        <p:spPr>
          <a:xfrm>
            <a:off x="4746178" y="4211053"/>
            <a:ext cx="4575375" cy="1062279"/>
          </a:xfrm>
          <a:prstGeom prst="leftArrow">
            <a:avLst>
              <a:gd name="adj1" fmla="val 50000"/>
              <a:gd name="adj2" fmla="val 71166"/>
            </a:avLst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>
                <a:solidFill>
                  <a:schemeClr val="bg1"/>
                </a:solidFill>
                <a:latin typeface="Candara" panose="020E0502030303020204" pitchFamily="34" charset="0"/>
              </a:rPr>
              <a:t>Usamos </a:t>
            </a:r>
            <a:r>
              <a:rPr lang="pt-BR" sz="1600" b="1" u="sng">
                <a:solidFill>
                  <a:schemeClr val="bg1"/>
                </a:solidFill>
                <a:latin typeface="Consolas" panose="020B0609020204030204" pitchFamily="49" charset="0"/>
              </a:rPr>
              <a:t>toBodilessEntity()</a:t>
            </a:r>
            <a:r>
              <a:rPr lang="pt-BR" sz="1600">
                <a:solidFill>
                  <a:schemeClr val="bg1"/>
                </a:solidFill>
                <a:latin typeface="Candara" panose="020E0502030303020204" pitchFamily="34" charset="0"/>
              </a:rPr>
              <a:t> para indicar que nada é esperado no </a:t>
            </a:r>
            <a:r>
              <a:rPr lang="pt-BR" sz="1600" b="1">
                <a:solidFill>
                  <a:schemeClr val="bg1"/>
                </a:solidFill>
                <a:latin typeface="Candara" panose="020E0502030303020204" pitchFamily="34" charset="0"/>
              </a:rPr>
              <a:t>corpo do RESPONSE</a:t>
            </a:r>
          </a:p>
        </p:txBody>
      </p:sp>
    </p:spTree>
    <p:extLst>
      <p:ext uri="{BB962C8B-B14F-4D97-AF65-F5344CB8AC3E}">
        <p14:creationId xmlns:p14="http://schemas.microsoft.com/office/powerpoint/2010/main" val="145713000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>
                <a:solidFill>
                  <a:srgbClr val="003399"/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 i="1">
                <a:solidFill>
                  <a:srgbClr val="003399"/>
                </a:solidFill>
                <a:latin typeface="Candara" panose="020E0502030303020204" pitchFamily="34" charset="0"/>
              </a:rPr>
              <a:t>WebClientPutCurso</a:t>
            </a:r>
          </a:p>
          <a:p>
            <a:pPr marL="0" indent="0">
              <a:buNone/>
            </a:pPr>
            <a:r>
              <a:rPr lang="pt-BR" i="1">
                <a:solidFill>
                  <a:srgbClr val="003399"/>
                </a:solidFill>
                <a:latin typeface="Candara" panose="020E0502030303020204" pitchFamily="34" charset="0"/>
              </a:rPr>
              <a:t>&gt;Codifique o método </a:t>
            </a:r>
            <a:r>
              <a:rPr lang="pt-BR" i="1" u="sng">
                <a:solidFill>
                  <a:srgbClr val="003399"/>
                </a:solidFill>
                <a:latin typeface="Candara" panose="020E0502030303020204" pitchFamily="34" charset="0"/>
              </a:rPr>
              <a:t>main</a:t>
            </a:r>
            <a:r>
              <a:rPr lang="pt-BR" i="1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F8B41B2-B5C5-4F82-A761-251882E71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07" y="1926383"/>
            <a:ext cx="9720000" cy="33781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126521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&gt;Para invocar o endpoint 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DELETE “/curso/{id}”:</a:t>
            </a:r>
          </a:p>
          <a:p>
            <a:pPr marL="0" indent="0">
              <a:buNone/>
            </a:pPr>
            <a:r>
              <a:rPr lang="pt-BR">
                <a:solidFill>
                  <a:schemeClr val="accent5"/>
                </a:solidFill>
                <a:latin typeface="Candara" panose="020E0502030303020204" pitchFamily="34" charset="0"/>
              </a:rPr>
              <a:t>	a) REQUEST: setamos o ID do curso a ser removido</a:t>
            </a:r>
          </a:p>
          <a:p>
            <a:pPr marL="0" indent="0">
              <a:buNone/>
            </a:pPr>
            <a:r>
              <a:rPr lang="pt-BR">
                <a:solidFill>
                  <a:schemeClr val="accent2"/>
                </a:solidFill>
                <a:latin typeface="Candara" panose="020E0502030303020204" pitchFamily="34" charset="0"/>
              </a:rPr>
              <a:t>	b) RESPONSE: corpo vazio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DELETE com WebClient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9FE60F7-B052-41DF-8D73-89607A1AB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90" y="2662353"/>
            <a:ext cx="9720000" cy="28617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573611C-3758-47BC-BFCC-545B979B5F26}"/>
              </a:ext>
            </a:extLst>
          </p:cNvPr>
          <p:cNvSpPr/>
          <p:nvPr/>
        </p:nvSpPr>
        <p:spPr>
          <a:xfrm>
            <a:off x="1331647" y="3071666"/>
            <a:ext cx="1748901" cy="252000"/>
          </a:xfrm>
          <a:prstGeom prst="rect">
            <a:avLst/>
          </a:prstGeom>
          <a:solidFill>
            <a:schemeClr val="bg2">
              <a:lumMod val="75000"/>
              <a:alpha val="10196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247684A-802E-428F-ACB9-BBC4E4E64D26}"/>
              </a:ext>
            </a:extLst>
          </p:cNvPr>
          <p:cNvSpPr/>
          <p:nvPr/>
        </p:nvSpPr>
        <p:spPr>
          <a:xfrm>
            <a:off x="1331646" y="3311289"/>
            <a:ext cx="2160000" cy="2520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Seta: para a Esquerda 9">
            <a:extLst>
              <a:ext uri="{FF2B5EF4-FFF2-40B4-BE49-F238E27FC236}">
                <a16:creationId xmlns:a16="http://schemas.microsoft.com/office/drawing/2014/main" id="{8140F0CA-9AFD-4E3B-9718-20677584546D}"/>
              </a:ext>
            </a:extLst>
          </p:cNvPr>
          <p:cNvSpPr/>
          <p:nvPr/>
        </p:nvSpPr>
        <p:spPr>
          <a:xfrm>
            <a:off x="3500524" y="3002506"/>
            <a:ext cx="6288765" cy="720000"/>
          </a:xfrm>
          <a:prstGeom prst="leftArrow">
            <a:avLst>
              <a:gd name="adj1" fmla="val 50000"/>
              <a:gd name="adj2" fmla="val 73673"/>
            </a:avLst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>
                <a:solidFill>
                  <a:schemeClr val="bg1"/>
                </a:solidFill>
                <a:latin typeface="Candara" panose="020E0502030303020204" pitchFamily="34" charset="0"/>
              </a:rPr>
              <a:t>Setamos o ID do curso na URI do</a:t>
            </a:r>
            <a:r>
              <a:rPr lang="pt-BR" sz="1600" b="1">
                <a:solidFill>
                  <a:schemeClr val="bg1"/>
                </a:solidFill>
                <a:latin typeface="Candara" panose="020E0502030303020204" pitchFamily="34" charset="0"/>
              </a:rPr>
              <a:t> REQUEST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F9F7DE6-3EF4-4C09-B71F-8D15563B4124}"/>
              </a:ext>
            </a:extLst>
          </p:cNvPr>
          <p:cNvSpPr/>
          <p:nvPr/>
        </p:nvSpPr>
        <p:spPr>
          <a:xfrm>
            <a:off x="1328113" y="3814249"/>
            <a:ext cx="3155104" cy="252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Seta: para a Esquerda 11">
            <a:extLst>
              <a:ext uri="{FF2B5EF4-FFF2-40B4-BE49-F238E27FC236}">
                <a16:creationId xmlns:a16="http://schemas.microsoft.com/office/drawing/2014/main" id="{1628532E-2C27-4C30-BE1D-1B83B1AB721B}"/>
              </a:ext>
            </a:extLst>
          </p:cNvPr>
          <p:cNvSpPr/>
          <p:nvPr/>
        </p:nvSpPr>
        <p:spPr>
          <a:xfrm>
            <a:off x="4500973" y="3677156"/>
            <a:ext cx="7512681" cy="720000"/>
          </a:xfrm>
          <a:prstGeom prst="leftArrow">
            <a:avLst>
              <a:gd name="adj1" fmla="val 50000"/>
              <a:gd name="adj2" fmla="val 71166"/>
            </a:avLst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>
                <a:solidFill>
                  <a:schemeClr val="bg1"/>
                </a:solidFill>
                <a:latin typeface="Candara" panose="020E0502030303020204" pitchFamily="34" charset="0"/>
              </a:rPr>
              <a:t>Usamos </a:t>
            </a:r>
            <a:r>
              <a:rPr lang="pt-BR" sz="1600" b="1" u="sng">
                <a:solidFill>
                  <a:schemeClr val="bg1"/>
                </a:solidFill>
                <a:latin typeface="Consolas" panose="020B0609020204030204" pitchFamily="49" charset="0"/>
              </a:rPr>
              <a:t>toBodilessEntity()</a:t>
            </a:r>
            <a:r>
              <a:rPr lang="pt-BR" sz="1600">
                <a:solidFill>
                  <a:schemeClr val="bg1"/>
                </a:solidFill>
                <a:latin typeface="Candara" panose="020E0502030303020204" pitchFamily="34" charset="0"/>
              </a:rPr>
              <a:t> porque nada é esperado no </a:t>
            </a:r>
            <a:r>
              <a:rPr lang="pt-BR" sz="1600" b="1">
                <a:solidFill>
                  <a:schemeClr val="bg1"/>
                </a:solidFill>
                <a:latin typeface="Candara" panose="020E0502030303020204" pitchFamily="34" charset="0"/>
              </a:rPr>
              <a:t>corpo do RESPONSE</a:t>
            </a:r>
          </a:p>
        </p:txBody>
      </p:sp>
    </p:spTree>
    <p:extLst>
      <p:ext uri="{BB962C8B-B14F-4D97-AF65-F5344CB8AC3E}">
        <p14:creationId xmlns:p14="http://schemas.microsoft.com/office/powerpoint/2010/main" val="12481361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>
                <a:solidFill>
                  <a:srgbClr val="003399"/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WebClientDeleteCursoPeloId</a:t>
            </a:r>
          </a:p>
          <a:p>
            <a:pPr marL="0" indent="0">
              <a:buNone/>
            </a:pPr>
            <a:r>
              <a:rPr lang="pt-BR" i="1">
                <a:solidFill>
                  <a:srgbClr val="003399"/>
                </a:solidFill>
                <a:latin typeface="Candara" panose="020E0502030303020204" pitchFamily="34" charset="0"/>
              </a:rPr>
              <a:t>&gt;Codifique o método </a:t>
            </a:r>
            <a:r>
              <a:rPr lang="pt-BR" i="1" u="sng">
                <a:solidFill>
                  <a:srgbClr val="003399"/>
                </a:solidFill>
                <a:latin typeface="Candara" panose="020E0502030303020204" pitchFamily="34" charset="0"/>
              </a:rPr>
              <a:t>main</a:t>
            </a:r>
            <a:r>
              <a:rPr lang="pt-BR" i="1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80ACBE7-9095-4877-9666-3FADCF622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21" y="1889998"/>
            <a:ext cx="10440000" cy="30737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1547336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1553571-03FE-4797-B2FC-CA031E15201B}"/>
              </a:ext>
            </a:extLst>
          </p:cNvPr>
          <p:cNvSpPr/>
          <p:nvPr/>
        </p:nvSpPr>
        <p:spPr>
          <a:xfrm>
            <a:off x="7254543" y="4022693"/>
            <a:ext cx="4651882" cy="237033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7838982" y="1236216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bg1"/>
                </a:solidFill>
                <a:latin typeface="Candara" panose="020E0502030303020204" pitchFamily="34" charset="0"/>
              </a:rPr>
              <a:t>Servidor</a:t>
            </a:r>
            <a:endParaRPr lang="pt-PT" sz="3600" b="1" i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993ABBA5-E579-41B0-9502-A9C70D869654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Laboratório REST :: </a:t>
            </a:r>
            <a:r>
              <a:rPr lang="pt-BR" sz="2400" b="1" i="1">
                <a:solidFill>
                  <a:srgbClr val="003399"/>
                </a:solidFill>
                <a:latin typeface="Candara" panose="020E0502030303020204" pitchFamily="34" charset="0"/>
              </a:rPr>
              <a:t>Teste</a:t>
            </a:r>
          </a:p>
        </p:txBody>
      </p:sp>
      <p:sp>
        <p:nvSpPr>
          <p:cNvPr id="5" name="Retângulo: Cantos Diagonais Arredondados 4">
            <a:extLst>
              <a:ext uri="{FF2B5EF4-FFF2-40B4-BE49-F238E27FC236}">
                <a16:creationId xmlns:a16="http://schemas.microsoft.com/office/drawing/2014/main" id="{A8A5011F-BA71-4D92-AEF7-9474882341AF}"/>
              </a:ext>
            </a:extLst>
          </p:cNvPr>
          <p:cNvSpPr/>
          <p:nvPr/>
        </p:nvSpPr>
        <p:spPr>
          <a:xfrm>
            <a:off x="1262108" y="1236215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2"/>
          </a:solidFill>
          <a:ln w="762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bg1"/>
                </a:solidFill>
                <a:latin typeface="Candara" panose="020E0502030303020204" pitchFamily="34" charset="0"/>
              </a:rPr>
              <a:t>Cliente</a:t>
            </a:r>
            <a:endParaRPr lang="pt-PT" sz="3600" b="1" i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tângulo: Cantos Diagonais Arredondados 5">
            <a:extLst>
              <a:ext uri="{FF2B5EF4-FFF2-40B4-BE49-F238E27FC236}">
                <a16:creationId xmlns:a16="http://schemas.microsoft.com/office/drawing/2014/main" id="{9C68790E-3C63-4A72-AEDD-E65286924FEC}"/>
              </a:ext>
            </a:extLst>
          </p:cNvPr>
          <p:cNvSpPr/>
          <p:nvPr/>
        </p:nvSpPr>
        <p:spPr>
          <a:xfrm>
            <a:off x="7838982" y="4558685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bg1"/>
                </a:solidFill>
                <a:latin typeface="Candara" panose="020E0502030303020204" pitchFamily="34" charset="0"/>
              </a:rPr>
              <a:t>Teste</a:t>
            </a:r>
            <a:endParaRPr lang="pt-PT" sz="3600" b="1" i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72D1D48-CB01-4BF9-B338-ED23644B692B}"/>
              </a:ext>
            </a:extLst>
          </p:cNvPr>
          <p:cNvCxnSpPr/>
          <p:nvPr/>
        </p:nvCxnSpPr>
        <p:spPr>
          <a:xfrm>
            <a:off x="6169981" y="594802"/>
            <a:ext cx="0" cy="622800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2352C35-7745-4182-98A2-176E1E7BD402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9580485" y="2654423"/>
            <a:ext cx="0" cy="1904262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FC24CC5-2B60-467A-AA4B-CBCE63272710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>
            <a:off x="4745113" y="1945319"/>
            <a:ext cx="3093869" cy="1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09999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2482789" y="1937552"/>
            <a:ext cx="7226423" cy="2982897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Testando Servi</a:t>
            </a:r>
            <a:r>
              <a:rPr lang="en-US" sz="3600" b="1" i="1" dirty="0" err="1">
                <a:latin typeface="Candara" panose="020E0502030303020204" pitchFamily="34" charset="0"/>
              </a:rPr>
              <a:t>ços</a:t>
            </a:r>
            <a:r>
              <a:rPr lang="en-US" sz="3600" b="1" i="1" dirty="0">
                <a:latin typeface="Candara" panose="020E0502030303020204" pitchFamily="34" charset="0"/>
              </a:rPr>
              <a:t> REST</a:t>
            </a:r>
            <a:r>
              <a:rPr lang="pt-BR" sz="3600" b="1" i="1" dirty="0">
                <a:latin typeface="Candara" panose="020E0502030303020204" pitchFamily="34" charset="0"/>
              </a:rPr>
              <a:t> com </a:t>
            </a:r>
            <a:r>
              <a:rPr lang="pt-BR" sz="3600" b="1" i="1" dirty="0">
                <a:solidFill>
                  <a:schemeClr val="accent4"/>
                </a:solidFill>
                <a:latin typeface="Candara" panose="020E0502030303020204" pitchFamily="34" charset="0"/>
              </a:rPr>
              <a:t>WebTestClient</a:t>
            </a:r>
            <a:endParaRPr lang="pt-PT" sz="3600" b="1" i="1" dirty="0">
              <a:solidFill>
                <a:schemeClr val="accent4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14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Content Type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7DC0E45E-358C-4B3F-BDE4-410F4B6F26D2}"/>
              </a:ext>
            </a:extLst>
          </p:cNvPr>
          <p:cNvSpPr/>
          <p:nvPr/>
        </p:nvSpPr>
        <p:spPr>
          <a:xfrm>
            <a:off x="78112" y="2528983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Content Type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50427F3-196A-4579-9554-A5F2BCF40280}"/>
              </a:ext>
            </a:extLst>
          </p:cNvPr>
          <p:cNvSpPr/>
          <p:nvPr/>
        </p:nvSpPr>
        <p:spPr>
          <a:xfrm>
            <a:off x="3134044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Cliente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D913045-658E-4972-9435-40452A2E4BEF}"/>
              </a:ext>
            </a:extLst>
          </p:cNvPr>
          <p:cNvSpPr/>
          <p:nvPr/>
        </p:nvSpPr>
        <p:spPr>
          <a:xfrm>
            <a:off x="9971280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Servidor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9" name="Conector de seta reta 11">
            <a:extLst>
              <a:ext uri="{FF2B5EF4-FFF2-40B4-BE49-F238E27FC236}">
                <a16:creationId xmlns:a16="http://schemas.microsoft.com/office/drawing/2014/main" id="{F2BB16C5-2253-4DA3-9340-F23B152BD9A9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4318024" y="2443257"/>
            <a:ext cx="5653256" cy="1780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6">
            <a:extLst>
              <a:ext uri="{FF2B5EF4-FFF2-40B4-BE49-F238E27FC236}">
                <a16:creationId xmlns:a16="http://schemas.microsoft.com/office/drawing/2014/main" id="{069821DD-A30B-4B01-900B-CBE0A49B6C3D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4538044" y="4676515"/>
            <a:ext cx="5670385" cy="9147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1282C692-4BF3-4C7A-906B-BBF65601FFDD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4538044" y="3849533"/>
            <a:ext cx="54332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E3C7C54-69EE-485A-B703-E3756788EB12}"/>
              </a:ext>
            </a:extLst>
          </p:cNvPr>
          <p:cNvSpPr txBox="1"/>
          <p:nvPr/>
        </p:nvSpPr>
        <p:spPr>
          <a:xfrm>
            <a:off x="4836691" y="1032395"/>
            <a:ext cx="3118406" cy="21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>
                <a:latin typeface="Calibri" panose="020F0502020204030204" pitchFamily="34" charset="0"/>
              </a:rPr>
              <a:t>Request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22D62B7-61DA-4C66-9AF3-6C2533454DFE}"/>
              </a:ext>
            </a:extLst>
          </p:cNvPr>
          <p:cNvSpPr txBox="1"/>
          <p:nvPr/>
        </p:nvSpPr>
        <p:spPr>
          <a:xfrm>
            <a:off x="6791750" y="4131567"/>
            <a:ext cx="2880000" cy="21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pt-BR" sz="2000" b="1">
                <a:latin typeface="Calibri" panose="020F0502020204030204" pitchFamily="34" charset="0"/>
              </a:rPr>
              <a:t>Response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FB77036-DB10-46E4-9565-327A09FC4C7C}"/>
              </a:ext>
            </a:extLst>
          </p:cNvPr>
          <p:cNvSpPr/>
          <p:nvPr/>
        </p:nvSpPr>
        <p:spPr>
          <a:xfrm>
            <a:off x="2685129" y="866775"/>
            <a:ext cx="9130192" cy="55054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FA903BF-78A3-49FB-9760-A0F95191D31D}"/>
              </a:ext>
            </a:extLst>
          </p:cNvPr>
          <p:cNvSpPr txBox="1"/>
          <p:nvPr/>
        </p:nvSpPr>
        <p:spPr>
          <a:xfrm>
            <a:off x="5147571" y="2032672"/>
            <a:ext cx="2471738" cy="989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 i="1" u="sng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BODY:</a:t>
            </a:r>
          </a:p>
          <a:p>
            <a:pPr algn="ctr"/>
            <a:r>
              <a:rPr lang="pt-BR" sz="2000" i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XML ou JSON ou TXT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2B6D4E6-2EE7-4741-B664-6561016E2A2E}"/>
              </a:ext>
            </a:extLst>
          </p:cNvPr>
          <p:cNvSpPr txBox="1"/>
          <p:nvPr/>
        </p:nvSpPr>
        <p:spPr>
          <a:xfrm>
            <a:off x="6995881" y="5111622"/>
            <a:ext cx="2471738" cy="10045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 i="1" u="sng">
                <a:solidFill>
                  <a:schemeClr val="accent5"/>
                </a:solidFill>
                <a:latin typeface="Calibri" panose="020F0502020204030204" pitchFamily="34" charset="0"/>
              </a:rPr>
              <a:t>BODY:</a:t>
            </a:r>
          </a:p>
          <a:p>
            <a:pPr algn="ctr"/>
            <a:r>
              <a:rPr lang="pt-BR" sz="2000" i="1">
                <a:solidFill>
                  <a:schemeClr val="accent5"/>
                </a:solidFill>
                <a:latin typeface="Calibri" panose="020F0502020204030204" pitchFamily="34" charset="0"/>
              </a:rPr>
              <a:t>XML ou JSON ou TXT</a:t>
            </a:r>
          </a:p>
        </p:txBody>
      </p:sp>
      <p:sp>
        <p:nvSpPr>
          <p:cNvPr id="30" name="Canto dobrado 32">
            <a:extLst>
              <a:ext uri="{FF2B5EF4-FFF2-40B4-BE49-F238E27FC236}">
                <a16:creationId xmlns:a16="http://schemas.microsoft.com/office/drawing/2014/main" id="{ABA22A3A-94D3-4A9D-B9DF-E77501A989EA}"/>
              </a:ext>
            </a:extLst>
          </p:cNvPr>
          <p:cNvSpPr/>
          <p:nvPr/>
        </p:nvSpPr>
        <p:spPr>
          <a:xfrm>
            <a:off x="10208429" y="4457106"/>
            <a:ext cx="943304" cy="457111"/>
          </a:xfrm>
          <a:prstGeom prst="foldedCorner">
            <a:avLst>
              <a:gd name="adj" fmla="val 34443"/>
            </a:avLst>
          </a:prstGeom>
          <a:solidFill>
            <a:schemeClr val="accent5"/>
          </a:solidFill>
          <a:ln w="12700" cap="rnd">
            <a:solidFill>
              <a:schemeClr val="accent6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>
                <a:solidFill>
                  <a:schemeClr val="bg1"/>
                </a:solidFill>
                <a:latin typeface="Calibri" panose="020F0502020204030204" pitchFamily="34" charset="0"/>
              </a:rPr>
              <a:t>resource</a:t>
            </a:r>
            <a:endParaRPr lang="pt-BR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Canto dobrado 32">
            <a:extLst>
              <a:ext uri="{FF2B5EF4-FFF2-40B4-BE49-F238E27FC236}">
                <a16:creationId xmlns:a16="http://schemas.microsoft.com/office/drawing/2014/main" id="{7D45FF72-11BC-4EE2-B128-34DF48C4F82C}"/>
              </a:ext>
            </a:extLst>
          </p:cNvPr>
          <p:cNvSpPr/>
          <p:nvPr/>
        </p:nvSpPr>
        <p:spPr>
          <a:xfrm>
            <a:off x="3374720" y="2232508"/>
            <a:ext cx="943304" cy="457111"/>
          </a:xfrm>
          <a:prstGeom prst="foldedCorner">
            <a:avLst>
              <a:gd name="adj" fmla="val 34443"/>
            </a:avLst>
          </a:prstGeom>
          <a:solidFill>
            <a:schemeClr val="accent6">
              <a:lumMod val="75000"/>
            </a:schemeClr>
          </a:solidFill>
          <a:ln w="12700" cap="rnd">
            <a:solidFill>
              <a:schemeClr val="accent6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>
                <a:solidFill>
                  <a:schemeClr val="bg1"/>
                </a:solidFill>
                <a:latin typeface="Calibri" panose="020F0502020204030204" pitchFamily="34" charset="0"/>
              </a:rPr>
              <a:t>resource</a:t>
            </a:r>
            <a:endParaRPr lang="pt-BR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B1CD89C-8DDE-4889-9231-53D367B23D73}"/>
              </a:ext>
            </a:extLst>
          </p:cNvPr>
          <p:cNvSpPr txBox="1"/>
          <p:nvPr/>
        </p:nvSpPr>
        <p:spPr>
          <a:xfrm>
            <a:off x="5147571" y="1512602"/>
            <a:ext cx="2471738" cy="435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b="1" i="1" u="sng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Content_Type:”?”</a:t>
            </a:r>
            <a:endParaRPr lang="pt-BR" sz="2000" i="1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D87A8BC-EF45-4994-8991-72459711D209}"/>
              </a:ext>
            </a:extLst>
          </p:cNvPr>
          <p:cNvSpPr txBox="1"/>
          <p:nvPr/>
        </p:nvSpPr>
        <p:spPr>
          <a:xfrm>
            <a:off x="6995881" y="4506672"/>
            <a:ext cx="2471738" cy="435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b="1" i="1" u="sng">
                <a:solidFill>
                  <a:schemeClr val="accent5"/>
                </a:solidFill>
                <a:latin typeface="Calibri" panose="020F0502020204030204" pitchFamily="34" charset="0"/>
              </a:rPr>
              <a:t>Content-Type:”?”</a:t>
            </a:r>
            <a:endParaRPr lang="pt-BR" sz="2000" i="1">
              <a:solidFill>
                <a:schemeClr val="accent5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52692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&gt;A biblioteca Spring WebFlux fornece a classe </a:t>
            </a:r>
            <a:r>
              <a:rPr lang="pt-BR">
                <a:solidFill>
                  <a:schemeClr val="accent2"/>
                </a:solidFill>
                <a:latin typeface="Candara" panose="020E0502030303020204" pitchFamily="34" charset="0"/>
              </a:rPr>
              <a:t>WebTestClient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para testar APIs REST.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&gt;Similar ao WebClient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&gt;Contém métodos para checar </a:t>
            </a:r>
            <a:r>
              <a:rPr lang="pt-BR" u="sng">
                <a:solidFill>
                  <a:srgbClr val="003399"/>
                </a:solidFill>
                <a:latin typeface="Candara" panose="020E0502030303020204" pitchFamily="34" charset="0"/>
              </a:rPr>
              <a:t>status da resposta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, </a:t>
            </a:r>
            <a:r>
              <a:rPr lang="pt-BR" u="sng">
                <a:solidFill>
                  <a:srgbClr val="003399"/>
                </a:solidFill>
                <a:latin typeface="Candara" panose="020E0502030303020204" pitchFamily="34" charset="0"/>
              </a:rPr>
              <a:t>header 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e </a:t>
            </a:r>
            <a:r>
              <a:rPr lang="pt-BR" u="sng">
                <a:solidFill>
                  <a:srgbClr val="003399"/>
                </a:solidFill>
                <a:latin typeface="Candara" panose="020E0502030303020204" pitchFamily="34" charset="0"/>
              </a:rPr>
              <a:t>body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Testando REST com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WebTestClient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2D971B2B-C8D4-4717-9B18-7D7B0BD64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304476"/>
              </p:ext>
            </p:extLst>
          </p:nvPr>
        </p:nvGraphicFramePr>
        <p:xfrm>
          <a:off x="585923" y="2885817"/>
          <a:ext cx="11372298" cy="320426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223799">
                  <a:extLst>
                    <a:ext uri="{9D8B030D-6E8A-4147-A177-3AD203B41FA5}">
                      <a16:colId xmlns:a16="http://schemas.microsoft.com/office/drawing/2014/main" val="2186363012"/>
                    </a:ext>
                  </a:extLst>
                </a:gridCol>
                <a:gridCol w="4148499">
                  <a:extLst>
                    <a:ext uri="{9D8B030D-6E8A-4147-A177-3AD203B41FA5}">
                      <a16:colId xmlns:a16="http://schemas.microsoft.com/office/drawing/2014/main" val="2080179915"/>
                    </a:ext>
                  </a:extLst>
                </a:gridCol>
              </a:tblGrid>
              <a:tr h="534044">
                <a:tc>
                  <a:txBody>
                    <a:bodyPr/>
                    <a:lstStyle/>
                    <a:p>
                      <a:r>
                        <a:rPr lang="pt-PT" sz="1800" b="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.expectStatus()</a:t>
                      </a:r>
                      <a:r>
                        <a:rPr lang="pt-PT" sz="1800" b="1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.isOk()</a:t>
                      </a:r>
                      <a:endParaRPr lang="pt-PT" dirty="0">
                        <a:solidFill>
                          <a:srgbClr val="00206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solidFill>
                            <a:schemeClr val="tx1"/>
                          </a:solidFill>
                        </a:rPr>
                        <a:t>Status é 200?</a:t>
                      </a:r>
                      <a:endParaRPr lang="pt-PT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375646"/>
                  </a:ext>
                </a:extLst>
              </a:tr>
              <a:tr h="534044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.expectStatus</a:t>
                      </a:r>
                      <a:r>
                        <a:rPr lang="pt-PT" sz="1800" b="1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().isNotFound()</a:t>
                      </a:r>
                      <a:endParaRPr lang="pt-PT" dirty="0">
                        <a:solidFill>
                          <a:srgbClr val="00206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solidFill>
                            <a:schemeClr val="tx1"/>
                          </a:solidFill>
                        </a:rPr>
                        <a:t>Status é 404?</a:t>
                      </a:r>
                      <a:endParaRPr lang="pt-PT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5768217"/>
                  </a:ext>
                </a:extLst>
              </a:tr>
              <a:tr h="534044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.expectHeader</a:t>
                      </a:r>
                      <a:r>
                        <a:rPr lang="pt-PT" sz="1800" b="1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().contentType(MediaType.APPLICATION_JSON)</a:t>
                      </a:r>
                      <a:endParaRPr lang="pt-PT" dirty="0">
                        <a:solidFill>
                          <a:srgbClr val="00206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solidFill>
                            <a:schemeClr val="tx1"/>
                          </a:solidFill>
                        </a:rPr>
                        <a:t>Cabeçalho tem contentType JSON?</a:t>
                      </a:r>
                      <a:endParaRPr lang="pt-PT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4423352"/>
                  </a:ext>
                </a:extLst>
              </a:tr>
              <a:tr h="534044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.expectBody</a:t>
                      </a:r>
                      <a:r>
                        <a:rPr lang="pt-PT" sz="1800" b="1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().returnResult()</a:t>
                      </a:r>
                      <a:endParaRPr lang="pt-PT" dirty="0">
                        <a:solidFill>
                          <a:srgbClr val="00206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solidFill>
                            <a:schemeClr val="tx1"/>
                          </a:solidFill>
                        </a:rPr>
                        <a:t>Corpo tem algum resultado?</a:t>
                      </a:r>
                      <a:endParaRPr lang="pt-PT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88409"/>
                  </a:ext>
                </a:extLst>
              </a:tr>
              <a:tr h="534044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.expectBody</a:t>
                      </a:r>
                      <a:r>
                        <a:rPr lang="pt-PT" sz="1800" b="1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().isEmpty()</a:t>
                      </a:r>
                      <a:endParaRPr lang="pt-PT" dirty="0">
                        <a:solidFill>
                          <a:srgbClr val="00206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solidFill>
                            <a:schemeClr val="tx1"/>
                          </a:solidFill>
                        </a:rPr>
                        <a:t>Corpo está vazio?</a:t>
                      </a:r>
                      <a:endParaRPr lang="pt-PT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147946"/>
                  </a:ext>
                </a:extLst>
              </a:tr>
              <a:tr h="534044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.expectBody</a:t>
                      </a:r>
                      <a:r>
                        <a:rPr lang="pt-PT" sz="1800" b="1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().jsonPath("$.descricao").isNotEmpty()</a:t>
                      </a:r>
                      <a:endParaRPr lang="pt-PT" dirty="0">
                        <a:solidFill>
                          <a:srgbClr val="00206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O JSON do corpo tem atributo ‘descricao’?</a:t>
                      </a:r>
                      <a:endParaRPr lang="pt-PT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6566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69794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i="1" dirty="0">
                <a:solidFill>
                  <a:srgbClr val="003399"/>
                </a:solidFill>
                <a:latin typeface="Candara" panose="020E0502030303020204" pitchFamily="34" charset="0"/>
              </a:rPr>
              <a:t>Como escrever as classes de teste: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a) Anotar a classe com </a:t>
            </a:r>
            <a:r>
              <a:rPr lang="pt-PT" dirty="0">
                <a:solidFill>
                  <a:srgbClr val="FF0000"/>
                </a:solidFill>
                <a:latin typeface="Consolas" panose="020B0609020204030204" pitchFamily="49" charset="0"/>
              </a:rPr>
              <a:t>@SpringBootTest 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e configurar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webEnvironment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b) A instância de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WebTestClient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deve ser injetada via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@AutoWired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c) Escrever os métodos de teste de maneira fluente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Testando REST com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WebTestClient</a:t>
            </a:r>
          </a:p>
        </p:txBody>
      </p:sp>
    </p:spTree>
    <p:extLst>
      <p:ext uri="{BB962C8B-B14F-4D97-AF65-F5344CB8AC3E}">
        <p14:creationId xmlns:p14="http://schemas.microsoft.com/office/powerpoint/2010/main" val="413836752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102BC5DC-C4AB-4C4F-A53F-9A263FECB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62" y="1370484"/>
            <a:ext cx="10080000" cy="4839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>
                <a:solidFill>
                  <a:srgbClr val="003399"/>
                </a:solidFill>
                <a:latin typeface="Candara" panose="020E0502030303020204" pitchFamily="34" charset="0"/>
              </a:rPr>
              <a:t>&gt;Testando endpoint </a:t>
            </a:r>
            <a:r>
              <a:rPr lang="pt-BR" b="1" i="1" u="sng">
                <a:solidFill>
                  <a:schemeClr val="accent2"/>
                </a:solidFill>
                <a:latin typeface="Candara" panose="020E0502030303020204" pitchFamily="34" charset="0"/>
              </a:rPr>
              <a:t>/curso</a:t>
            </a:r>
            <a:r>
              <a:rPr lang="pt-BR" b="1" i="1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  <a:r>
              <a:rPr lang="pt-BR" i="1">
                <a:solidFill>
                  <a:srgbClr val="003399"/>
                </a:solidFill>
                <a:latin typeface="Candara" panose="020E0502030303020204" pitchFamily="34" charset="0"/>
              </a:rPr>
              <a:t>com método</a:t>
            </a:r>
            <a:r>
              <a:rPr lang="pt-BR" b="1" i="1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  <a:r>
              <a:rPr lang="pt-BR" b="1" i="1">
                <a:solidFill>
                  <a:schemeClr val="accent2"/>
                </a:solidFill>
                <a:latin typeface="Candara" panose="020E0502030303020204" pitchFamily="34" charset="0"/>
              </a:rPr>
              <a:t>GET</a:t>
            </a:r>
            <a:r>
              <a:rPr lang="pt-BR" b="1" i="1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  <a:endParaRPr lang="pt-BR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Testando REST com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WebTestClient</a:t>
            </a:r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2BA16C9B-E8EB-4A22-802A-A719ADDBD5D0}"/>
              </a:ext>
            </a:extLst>
          </p:cNvPr>
          <p:cNvSpPr/>
          <p:nvPr/>
        </p:nvSpPr>
        <p:spPr>
          <a:xfrm>
            <a:off x="10645572" y="1334972"/>
            <a:ext cx="900000" cy="540000"/>
          </a:xfrm>
          <a:prstGeom prst="lef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a)</a:t>
            </a:r>
            <a:endParaRPr lang="pt-PT"/>
          </a:p>
        </p:txBody>
      </p:sp>
      <p:sp>
        <p:nvSpPr>
          <p:cNvPr id="10" name="Seta: para a Esquerda 9">
            <a:extLst>
              <a:ext uri="{FF2B5EF4-FFF2-40B4-BE49-F238E27FC236}">
                <a16:creationId xmlns:a16="http://schemas.microsoft.com/office/drawing/2014/main" id="{4AEBCC32-81CB-4B69-B725-5A7C850F7C28}"/>
              </a:ext>
            </a:extLst>
          </p:cNvPr>
          <p:cNvSpPr/>
          <p:nvPr/>
        </p:nvSpPr>
        <p:spPr>
          <a:xfrm>
            <a:off x="6397594" y="2374166"/>
            <a:ext cx="900000" cy="540000"/>
          </a:xfrm>
          <a:prstGeom prst="lef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b)</a:t>
            </a:r>
            <a:endParaRPr lang="pt-PT"/>
          </a:p>
        </p:txBody>
      </p:sp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04493272-2291-4202-9847-0432C4B99CB9}"/>
              </a:ext>
            </a:extLst>
          </p:cNvPr>
          <p:cNvSpPr/>
          <p:nvPr/>
        </p:nvSpPr>
        <p:spPr>
          <a:xfrm>
            <a:off x="10565674" y="4407517"/>
            <a:ext cx="900000" cy="540000"/>
          </a:xfrm>
          <a:prstGeom prst="lef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c)</a:t>
            </a:r>
            <a:endParaRPr lang="pt-PT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9FF0405-B62E-4FE0-8E59-F96DA5585F64}"/>
              </a:ext>
            </a:extLst>
          </p:cNvPr>
          <p:cNvCxnSpPr/>
          <p:nvPr/>
        </p:nvCxnSpPr>
        <p:spPr>
          <a:xfrm>
            <a:off x="10398710" y="3854569"/>
            <a:ext cx="0" cy="1928746"/>
          </a:xfrm>
          <a:prstGeom prst="line">
            <a:avLst/>
          </a:prstGeom>
          <a:ln w="76200">
            <a:solidFill>
              <a:srgbClr val="7030A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39996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Ciclo de teste do </a:t>
            </a:r>
            <a:r>
              <a:rPr lang="pt-BR" sz="2400" b="1">
                <a:solidFill>
                  <a:srgbClr val="FF0000"/>
                </a:solidFill>
                <a:latin typeface="Candara" panose="020E0502030303020204" pitchFamily="34" charset="0"/>
              </a:rPr>
              <a:t>@SpringBootTest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9046F4A-C02B-41D2-9260-B4AC833DD0C1}"/>
              </a:ext>
            </a:extLst>
          </p:cNvPr>
          <p:cNvSpPr/>
          <p:nvPr/>
        </p:nvSpPr>
        <p:spPr>
          <a:xfrm>
            <a:off x="4768787" y="964707"/>
            <a:ext cx="2520000" cy="9000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SpringBoot </a:t>
            </a:r>
          </a:p>
          <a:p>
            <a:pPr algn="ctr"/>
            <a:r>
              <a:rPr lang="pt-BR" b="1"/>
              <a:t>sobe</a:t>
            </a:r>
            <a:r>
              <a:rPr lang="pt-BR"/>
              <a:t> </a:t>
            </a:r>
          </a:p>
          <a:p>
            <a:pPr algn="ctr"/>
            <a:r>
              <a:rPr lang="pt-BR"/>
              <a:t>a aplicação</a:t>
            </a:r>
            <a:endParaRPr lang="pt-PT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CE472A3-8A68-4C29-9C56-9FF7ADC684F1}"/>
              </a:ext>
            </a:extLst>
          </p:cNvPr>
          <p:cNvSpPr/>
          <p:nvPr/>
        </p:nvSpPr>
        <p:spPr>
          <a:xfrm>
            <a:off x="4768787" y="5449358"/>
            <a:ext cx="2520000" cy="90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SpringBoot </a:t>
            </a:r>
          </a:p>
          <a:p>
            <a:pPr algn="ctr"/>
            <a:r>
              <a:rPr lang="pt-BR" b="1"/>
              <a:t>derruba </a:t>
            </a:r>
          </a:p>
          <a:p>
            <a:pPr algn="ctr"/>
            <a:r>
              <a:rPr lang="pt-BR"/>
              <a:t>a aplicação</a:t>
            </a:r>
            <a:endParaRPr lang="pt-PT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EEBDFCA-94E9-4349-B7A7-8179E5BC5C3B}"/>
              </a:ext>
            </a:extLst>
          </p:cNvPr>
          <p:cNvGrpSpPr/>
          <p:nvPr/>
        </p:nvGrpSpPr>
        <p:grpSpPr>
          <a:xfrm>
            <a:off x="4616387" y="3041316"/>
            <a:ext cx="2824800" cy="1204800"/>
            <a:chOff x="4616387" y="2626312"/>
            <a:chExt cx="2824800" cy="1204800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7E752F54-746D-41F8-B042-A912B4C33F7D}"/>
                </a:ext>
              </a:extLst>
            </p:cNvPr>
            <p:cNvSpPr/>
            <p:nvPr/>
          </p:nvSpPr>
          <p:spPr>
            <a:xfrm>
              <a:off x="4616387" y="2626312"/>
              <a:ext cx="252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>
                  <a:solidFill>
                    <a:schemeClr val="accent5">
                      <a:lumMod val="50000"/>
                    </a:schemeClr>
                  </a:solidFill>
                </a:rPr>
                <a:t>Caso de teste</a:t>
              </a:r>
              <a:endParaRPr lang="pt-PT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5C0A4B5D-18DB-4D43-A6B0-9462052F035F}"/>
                </a:ext>
              </a:extLst>
            </p:cNvPr>
            <p:cNvSpPr/>
            <p:nvPr/>
          </p:nvSpPr>
          <p:spPr>
            <a:xfrm>
              <a:off x="4768787" y="2778712"/>
              <a:ext cx="252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>
                  <a:solidFill>
                    <a:schemeClr val="accent5">
                      <a:lumMod val="50000"/>
                    </a:schemeClr>
                  </a:solidFill>
                </a:rPr>
                <a:t>Caso de teste</a:t>
              </a:r>
              <a:endParaRPr lang="pt-PT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4B9B49FD-EC6F-43E8-B931-FEF440B6C8CD}"/>
                </a:ext>
              </a:extLst>
            </p:cNvPr>
            <p:cNvSpPr/>
            <p:nvPr/>
          </p:nvSpPr>
          <p:spPr>
            <a:xfrm>
              <a:off x="4921187" y="2931112"/>
              <a:ext cx="252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>
                  <a:solidFill>
                    <a:schemeClr val="accent5">
                      <a:lumMod val="50000"/>
                    </a:schemeClr>
                  </a:solidFill>
                </a:rPr>
                <a:t>Caso de teste</a:t>
              </a:r>
              <a:endParaRPr lang="pt-PT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1" name="Seta: Curva para a Direita 10">
            <a:extLst>
              <a:ext uri="{FF2B5EF4-FFF2-40B4-BE49-F238E27FC236}">
                <a16:creationId xmlns:a16="http://schemas.microsoft.com/office/drawing/2014/main" id="{7A9B12B6-7C4D-4DFF-A3C7-F4514F04AB22}"/>
              </a:ext>
            </a:extLst>
          </p:cNvPr>
          <p:cNvSpPr/>
          <p:nvPr/>
        </p:nvSpPr>
        <p:spPr>
          <a:xfrm flipH="1">
            <a:off x="7668487" y="3346116"/>
            <a:ext cx="720000" cy="720000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D3174CCB-1DA2-4D0B-95CA-A481F45339A7}"/>
              </a:ext>
            </a:extLst>
          </p:cNvPr>
          <p:cNvSpPr/>
          <p:nvPr/>
        </p:nvSpPr>
        <p:spPr>
          <a:xfrm>
            <a:off x="5758787" y="2196328"/>
            <a:ext cx="540000" cy="5400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8F9F75C7-E6F2-4D89-89F1-86AD2BC90CD6}"/>
              </a:ext>
            </a:extLst>
          </p:cNvPr>
          <p:cNvSpPr/>
          <p:nvPr/>
        </p:nvSpPr>
        <p:spPr>
          <a:xfrm>
            <a:off x="5758787" y="4604370"/>
            <a:ext cx="540000" cy="5400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AB86C39-3504-409C-B1FC-94B233DC93A5}"/>
              </a:ext>
            </a:extLst>
          </p:cNvPr>
          <p:cNvSpPr/>
          <p:nvPr/>
        </p:nvSpPr>
        <p:spPr>
          <a:xfrm>
            <a:off x="8487051" y="3041316"/>
            <a:ext cx="2379215" cy="12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i="1">
                <a:solidFill>
                  <a:srgbClr val="666666"/>
                </a:solidFill>
              </a:rPr>
              <a:t>Todos os casos de teste são executados</a:t>
            </a:r>
            <a:endParaRPr lang="pt-PT" sz="2000" i="1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65101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&gt;Vamos criar uma </a:t>
            </a:r>
            <a:r>
              <a:rPr lang="pt-BR" sz="2400" i="1" dirty="0">
                <a:solidFill>
                  <a:srgbClr val="003399"/>
                </a:solidFill>
                <a:latin typeface="Candara" panose="020E0502030303020204" pitchFamily="34" charset="0"/>
              </a:rPr>
              <a:t>classe de teste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para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CursoController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&gt;Na view </a:t>
            </a:r>
            <a:r>
              <a:rPr lang="pt-BR" sz="2400" u="sng" dirty="0">
                <a:solidFill>
                  <a:srgbClr val="003399"/>
                </a:solidFill>
                <a:latin typeface="Candara" panose="020E0502030303020204" pitchFamily="34" charset="0"/>
              </a:rPr>
              <a:t>Package Explorer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, clique da direita em CursoController &gt; New &gt; Other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&gt;Expandir Java &gt;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JUnit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&gt;Seleciona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JUnit Test Case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&gt;Clicar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Next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272D3BBB-500C-4BCB-9C75-C87AAE74A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087" y="1747810"/>
            <a:ext cx="4387136" cy="466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1553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&gt;Na próxima janela, deixar tudo default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&gt;Clicar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Finish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02393E-6643-4B34-9589-4892541A2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065" y="876338"/>
            <a:ext cx="4877481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495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&gt;Na classe CursoControllerTest, codificar: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a)Anotar a classe com:</a:t>
            </a:r>
          </a:p>
          <a:p>
            <a:pPr marL="0" indent="0">
              <a:buNone/>
            </a:pPr>
            <a:r>
              <a:rPr lang="pt-PT" sz="1800">
                <a:solidFill>
                  <a:srgbClr val="FF0000"/>
                </a:solidFill>
                <a:latin typeface="Consolas" panose="020B0609020204030204" pitchFamily="49" charset="0"/>
              </a:rPr>
              <a:t>@SpringBootTest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(webEnvironment = </a:t>
            </a:r>
            <a:r>
              <a:rPr lang="pt-PT" sz="1800" b="1">
                <a:solidFill>
                  <a:srgbClr val="FF0000"/>
                </a:solidFill>
                <a:latin typeface="Consolas" panose="020B0609020204030204" pitchFamily="49" charset="0"/>
              </a:rPr>
              <a:t>SpringBootTest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PT" sz="1800" b="1" i="1">
                <a:solidFill>
                  <a:srgbClr val="644632"/>
                </a:solidFill>
                <a:latin typeface="Consolas" panose="020B0609020204030204" pitchFamily="49" charset="0"/>
              </a:rPr>
              <a:t>WebEnvironment</a:t>
            </a:r>
            <a:r>
              <a:rPr lang="pt-PT" sz="1800" b="1" i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PT" sz="1800" b="1" i="1">
                <a:solidFill>
                  <a:srgbClr val="0000C0"/>
                </a:solidFill>
                <a:latin typeface="Consolas" panose="020B0609020204030204" pitchFamily="49" charset="0"/>
              </a:rPr>
              <a:t>RANDOM_PORT</a:t>
            </a:r>
            <a:r>
              <a:rPr lang="pt-PT" sz="1800" b="1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b)Declarar o atributo privado e injetado:</a:t>
            </a:r>
          </a:p>
          <a:p>
            <a:pPr marL="0" indent="0" algn="l">
              <a:buNone/>
            </a:pPr>
            <a:r>
              <a:rPr lang="pt-PT" sz="1800">
                <a:solidFill>
                  <a:srgbClr val="FF0000"/>
                </a:solidFill>
                <a:latin typeface="Consolas" panose="020B0609020204030204" pitchFamily="49" charset="0"/>
              </a:rPr>
              <a:t>@Autowired</a:t>
            </a:r>
          </a:p>
          <a:p>
            <a:pPr marL="0" indent="0" algn="l">
              <a:buNone/>
            </a:pPr>
            <a:r>
              <a:rPr lang="pt-PT" sz="18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 WebTestClient </a:t>
            </a:r>
            <a:r>
              <a:rPr lang="pt-PT" sz="1800" b="1">
                <a:solidFill>
                  <a:srgbClr val="0000C0"/>
                </a:solidFill>
                <a:latin typeface="Consolas" panose="020B0609020204030204" pitchFamily="49" charset="0"/>
              </a:rPr>
              <a:t>webTestClient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c)Declarar o método </a:t>
            </a:r>
            <a:r>
              <a:rPr lang="pt-PT" sz="18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 deveListarCursos()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 e anotar com </a:t>
            </a:r>
            <a:r>
              <a:rPr lang="pt-PT" sz="1800">
                <a:solidFill>
                  <a:srgbClr val="FF0000"/>
                </a:solidFill>
                <a:latin typeface="Consolas" panose="020B0609020204030204" pitchFamily="49" charset="0"/>
              </a:rPr>
              <a:t>@Test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d)Codificar o método de teste (próximo slide)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09313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289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&gt;A classe completa deve ficar assim: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1DF386D-C240-4868-A841-A513D00B0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22" y="1283755"/>
            <a:ext cx="10728000" cy="486630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036517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289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&gt;Para rodar o teste: Clique da direita no método: Run As &gt; </a:t>
            </a: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JUnit Test</a:t>
            </a:r>
            <a:endParaRPr lang="pt-BR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A9EAD4-CC48-442B-94F0-D24748FDA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12" y="1524288"/>
            <a:ext cx="8280000" cy="24775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DD48C27C-82BC-443C-B16C-D652DFFFACB1}"/>
              </a:ext>
            </a:extLst>
          </p:cNvPr>
          <p:cNvSpPr/>
          <p:nvPr/>
        </p:nvSpPr>
        <p:spPr>
          <a:xfrm>
            <a:off x="8784965" y="1215788"/>
            <a:ext cx="3164379" cy="2159944"/>
          </a:xfrm>
          <a:prstGeom prst="leftArrow">
            <a:avLst>
              <a:gd name="adj1" fmla="val 50000"/>
              <a:gd name="adj2" fmla="val 53533"/>
            </a:avLst>
          </a:prstGeom>
          <a:solidFill>
            <a:srgbClr val="FFFF00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i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 barra verde significa que todos os testes passaram</a:t>
            </a:r>
          </a:p>
        </p:txBody>
      </p:sp>
    </p:spTree>
    <p:extLst>
      <p:ext uri="{BB962C8B-B14F-4D97-AF65-F5344CB8AC3E}">
        <p14:creationId xmlns:p14="http://schemas.microsoft.com/office/powerpoint/2010/main" val="315833431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289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É possível rodar os teste como linha de comando com </a:t>
            </a:r>
            <a:r>
              <a:rPr lang="pt-BR" b="1" i="1">
                <a:solidFill>
                  <a:srgbClr val="003399"/>
                </a:solidFill>
                <a:latin typeface="Candara" panose="020E0502030303020204" pitchFamily="34" charset="0"/>
              </a:rPr>
              <a:t>maven wrapper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&gt;Abrir um terminal na pasta do projeto e executar 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mvnw test</a:t>
            </a: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B1F52E1-1FB0-4A10-BCE7-50F2C9C9F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57" y="2076698"/>
            <a:ext cx="3600000" cy="11479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BB40732-E8BB-40FD-BDDE-050BC2F54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230" y="2076698"/>
            <a:ext cx="6923938" cy="407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74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Method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BBF2552-03D2-443C-B3E2-9DB8E1D69186}"/>
              </a:ext>
            </a:extLst>
          </p:cNvPr>
          <p:cNvSpPr/>
          <p:nvPr/>
        </p:nvSpPr>
        <p:spPr>
          <a:xfrm>
            <a:off x="3134044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Cliente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96924D1-94F0-40E7-88E9-E919B7B2ACA8}"/>
              </a:ext>
            </a:extLst>
          </p:cNvPr>
          <p:cNvSpPr/>
          <p:nvPr/>
        </p:nvSpPr>
        <p:spPr>
          <a:xfrm>
            <a:off x="9971280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Servidor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6" name="Conector de seta reta 11">
            <a:extLst>
              <a:ext uri="{FF2B5EF4-FFF2-40B4-BE49-F238E27FC236}">
                <a16:creationId xmlns:a16="http://schemas.microsoft.com/office/drawing/2014/main" id="{2E442D23-A0B8-4684-8868-2CF577CB4D21}"/>
              </a:ext>
            </a:extLst>
          </p:cNvPr>
          <p:cNvCxnSpPr>
            <a:cxnSpLocks/>
          </p:cNvCxnSpPr>
          <p:nvPr/>
        </p:nvCxnSpPr>
        <p:spPr>
          <a:xfrm flipV="1">
            <a:off x="4538044" y="2443257"/>
            <a:ext cx="5433236" cy="3561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26">
            <a:extLst>
              <a:ext uri="{FF2B5EF4-FFF2-40B4-BE49-F238E27FC236}">
                <a16:creationId xmlns:a16="http://schemas.microsoft.com/office/drawing/2014/main" id="{0FA2261D-A59D-4A1A-9E02-D4FC68A5061C}"/>
              </a:ext>
            </a:extLst>
          </p:cNvPr>
          <p:cNvCxnSpPr>
            <a:cxnSpLocks/>
          </p:cNvCxnSpPr>
          <p:nvPr/>
        </p:nvCxnSpPr>
        <p:spPr>
          <a:xfrm flipH="1" flipV="1">
            <a:off x="4538044" y="4676515"/>
            <a:ext cx="5370855" cy="9147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C2D35F7-DAC7-4C5E-8DD8-E0FB87888BF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538044" y="3849533"/>
            <a:ext cx="54332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E2E00B-578F-43F1-A353-7950C3EB29A9}"/>
              </a:ext>
            </a:extLst>
          </p:cNvPr>
          <p:cNvSpPr txBox="1"/>
          <p:nvPr/>
        </p:nvSpPr>
        <p:spPr>
          <a:xfrm>
            <a:off x="5137103" y="1032395"/>
            <a:ext cx="4072320" cy="2535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>
                <a:latin typeface="Calibri" panose="020F0502020204030204" pitchFamily="34" charset="0"/>
              </a:rPr>
              <a:t>Request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DFEA82-8FF9-4BF2-B7F1-DC3CE9DC0659}"/>
              </a:ext>
            </a:extLst>
          </p:cNvPr>
          <p:cNvSpPr txBox="1"/>
          <p:nvPr/>
        </p:nvSpPr>
        <p:spPr>
          <a:xfrm>
            <a:off x="8723772" y="4518388"/>
            <a:ext cx="7830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>
                <a:latin typeface="Calibri" panose="020F0502020204030204" pitchFamily="34" charset="0"/>
              </a:rPr>
              <a:t>Response</a:t>
            </a:r>
            <a:endParaRPr lang="pt-BR" sz="1200" dirty="0">
              <a:latin typeface="Calibri" panose="020F050202020403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BA1678D-7E3D-4352-A616-093E8697DC24}"/>
              </a:ext>
            </a:extLst>
          </p:cNvPr>
          <p:cNvSpPr/>
          <p:nvPr/>
        </p:nvSpPr>
        <p:spPr>
          <a:xfrm>
            <a:off x="2685129" y="866775"/>
            <a:ext cx="9130192" cy="55054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A8E598-D845-45F1-87DC-84C0A65B5005}"/>
              </a:ext>
            </a:extLst>
          </p:cNvPr>
          <p:cNvSpPr txBox="1"/>
          <p:nvPr/>
        </p:nvSpPr>
        <p:spPr>
          <a:xfrm>
            <a:off x="5319712" y="1544669"/>
            <a:ext cx="1552575" cy="1745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b="1" i="1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Method: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GET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DELETE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C0BC19E-65B9-48FB-886C-9A81BC41C87F}"/>
              </a:ext>
            </a:extLst>
          </p:cNvPr>
          <p:cNvSpPr txBox="1"/>
          <p:nvPr/>
        </p:nvSpPr>
        <p:spPr>
          <a:xfrm>
            <a:off x="7171197" y="1545020"/>
            <a:ext cx="1552575" cy="17454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u="sng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Parameter: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id=x;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descricao=y;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valor=z;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...</a:t>
            </a:r>
          </a:p>
          <a:p>
            <a:pPr algn="ctr"/>
            <a:endParaRPr lang="pt-BR" sz="20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" name="Canto dobrado 32">
            <a:extLst>
              <a:ext uri="{FF2B5EF4-FFF2-40B4-BE49-F238E27FC236}">
                <a16:creationId xmlns:a16="http://schemas.microsoft.com/office/drawing/2014/main" id="{69E68E97-0D78-4C64-AA94-FABCDED25AE1}"/>
              </a:ext>
            </a:extLst>
          </p:cNvPr>
          <p:cNvSpPr/>
          <p:nvPr/>
        </p:nvSpPr>
        <p:spPr>
          <a:xfrm>
            <a:off x="10261485" y="2299946"/>
            <a:ext cx="943304" cy="457111"/>
          </a:xfrm>
          <a:prstGeom prst="foldedCorner">
            <a:avLst>
              <a:gd name="adj" fmla="val 34443"/>
            </a:avLst>
          </a:prstGeom>
          <a:solidFill>
            <a:schemeClr val="accent6">
              <a:lumMod val="75000"/>
            </a:schemeClr>
          </a:solidFill>
          <a:ln w="12700" cap="rnd">
            <a:solidFill>
              <a:schemeClr val="accent6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</a:rPr>
              <a:t>recurso</a:t>
            </a:r>
          </a:p>
        </p:txBody>
      </p:sp>
      <p:sp>
        <p:nvSpPr>
          <p:cNvPr id="17" name="Cubo 15">
            <a:extLst>
              <a:ext uri="{FF2B5EF4-FFF2-40B4-BE49-F238E27FC236}">
                <a16:creationId xmlns:a16="http://schemas.microsoft.com/office/drawing/2014/main" id="{4CBF9E2B-B51E-4C91-ADDB-4AA470877386}"/>
              </a:ext>
            </a:extLst>
          </p:cNvPr>
          <p:cNvSpPr/>
          <p:nvPr/>
        </p:nvSpPr>
        <p:spPr>
          <a:xfrm>
            <a:off x="78112" y="2528983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Method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1115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ítulo 1">
            <a:extLst>
              <a:ext uri="{FF2B5EF4-FFF2-40B4-BE49-F238E27FC236}">
                <a16:creationId xmlns:a16="http://schemas.microsoft.com/office/drawing/2014/main" id="{D8903C5E-D12D-4043-A1AB-A2D4CA2A655B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i="1">
                <a:solidFill>
                  <a:srgbClr val="003399"/>
                </a:solidFill>
                <a:latin typeface="Candara" panose="020E0502030303020204" pitchFamily="34" charset="0"/>
              </a:rPr>
              <a:t>&gt;Behaviour Driven Development</a:t>
            </a:r>
          </a:p>
          <a:p>
            <a:pPr marL="0" indent="0">
              <a:buNone/>
            </a:pPr>
            <a:endParaRPr lang="pt-BR" i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givenIDValido_whenGetCurso_thenRespondeComCursoValido</a:t>
            </a: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E752F54-746D-41F8-B042-A912B4C33F7D}"/>
              </a:ext>
            </a:extLst>
          </p:cNvPr>
          <p:cNvSpPr/>
          <p:nvPr/>
        </p:nvSpPr>
        <p:spPr>
          <a:xfrm>
            <a:off x="2270450" y="2140012"/>
            <a:ext cx="1800000" cy="90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given</a:t>
            </a:r>
            <a:endParaRPr lang="pt-PT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C0A4B5D-18DB-4D43-A6B0-9462052F035F}"/>
              </a:ext>
            </a:extLst>
          </p:cNvPr>
          <p:cNvSpPr/>
          <p:nvPr/>
        </p:nvSpPr>
        <p:spPr>
          <a:xfrm>
            <a:off x="7980334" y="2140012"/>
            <a:ext cx="1800000" cy="90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endParaRPr lang="pt-PT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Abordagem BDD</a:t>
            </a:r>
            <a:endParaRPr lang="pt-BR" sz="2400" b="1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9702D36-D676-4F92-9ACE-42B9002F769D}"/>
              </a:ext>
            </a:extLst>
          </p:cNvPr>
          <p:cNvSpPr/>
          <p:nvPr/>
        </p:nvSpPr>
        <p:spPr>
          <a:xfrm>
            <a:off x="5427863" y="2140012"/>
            <a:ext cx="1260000" cy="90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when</a:t>
            </a:r>
            <a:endParaRPr lang="pt-PT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Conector: Curvo 7">
            <a:extLst>
              <a:ext uri="{FF2B5EF4-FFF2-40B4-BE49-F238E27FC236}">
                <a16:creationId xmlns:a16="http://schemas.microsoft.com/office/drawing/2014/main" id="{59087071-92EC-4396-B92D-0D823F124374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4070450" y="2590012"/>
            <a:ext cx="1357413" cy="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Curvo 7">
            <a:extLst>
              <a:ext uri="{FF2B5EF4-FFF2-40B4-BE49-F238E27FC236}">
                <a16:creationId xmlns:a16="http://schemas.microsoft.com/office/drawing/2014/main" id="{CEA1F77C-1209-4A3E-A3A1-4965F5505233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6687863" y="2590012"/>
            <a:ext cx="1292471" cy="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92475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ítulo 1">
            <a:extLst>
              <a:ext uri="{FF2B5EF4-FFF2-40B4-BE49-F238E27FC236}">
                <a16:creationId xmlns:a16="http://schemas.microsoft.com/office/drawing/2014/main" id="{D8903C5E-D12D-4043-A1AB-A2D4CA2A655B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>
                <a:solidFill>
                  <a:srgbClr val="003399"/>
                </a:solidFill>
                <a:latin typeface="Candara" panose="020E0502030303020204" pitchFamily="34" charset="0"/>
              </a:rPr>
              <a:t>&gt;Em português também é possível:</a:t>
            </a:r>
          </a:p>
          <a:p>
            <a:pPr marL="0" indent="0">
              <a:buNone/>
            </a:pPr>
            <a:endParaRPr lang="pt-BR" i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dadoIDValido_quandoGetCurso_entaoRespondeComCursoValido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E752F54-746D-41F8-B042-A912B4C33F7D}"/>
              </a:ext>
            </a:extLst>
          </p:cNvPr>
          <p:cNvSpPr/>
          <p:nvPr/>
        </p:nvSpPr>
        <p:spPr>
          <a:xfrm>
            <a:off x="2270450" y="2140012"/>
            <a:ext cx="1800000" cy="90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dado</a:t>
            </a:r>
            <a:endParaRPr lang="pt-PT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C0A4B5D-18DB-4D43-A6B0-9462052F035F}"/>
              </a:ext>
            </a:extLst>
          </p:cNvPr>
          <p:cNvSpPr/>
          <p:nvPr/>
        </p:nvSpPr>
        <p:spPr>
          <a:xfrm>
            <a:off x="7980334" y="2140012"/>
            <a:ext cx="1800000" cy="90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entao</a:t>
            </a:r>
            <a:endParaRPr lang="pt-PT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Abordagem BDD</a:t>
            </a:r>
            <a:endParaRPr lang="pt-BR" sz="2400" b="1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9702D36-D676-4F92-9ACE-42B9002F769D}"/>
              </a:ext>
            </a:extLst>
          </p:cNvPr>
          <p:cNvSpPr/>
          <p:nvPr/>
        </p:nvSpPr>
        <p:spPr>
          <a:xfrm>
            <a:off x="5427863" y="2140012"/>
            <a:ext cx="1260000" cy="90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quando</a:t>
            </a:r>
            <a:endParaRPr lang="pt-PT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Conector: Curvo 7">
            <a:extLst>
              <a:ext uri="{FF2B5EF4-FFF2-40B4-BE49-F238E27FC236}">
                <a16:creationId xmlns:a16="http://schemas.microsoft.com/office/drawing/2014/main" id="{59087071-92EC-4396-B92D-0D823F124374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4070450" y="2590012"/>
            <a:ext cx="1357413" cy="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Curvo 7">
            <a:extLst>
              <a:ext uri="{FF2B5EF4-FFF2-40B4-BE49-F238E27FC236}">
                <a16:creationId xmlns:a16="http://schemas.microsoft.com/office/drawing/2014/main" id="{CEA1F77C-1209-4A3E-A3A1-4965F5505233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6687863" y="2590012"/>
            <a:ext cx="1292471" cy="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67000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ítulo 1">
            <a:extLst>
              <a:ext uri="{FF2B5EF4-FFF2-40B4-BE49-F238E27FC236}">
                <a16:creationId xmlns:a16="http://schemas.microsoft.com/office/drawing/2014/main" id="{D8903C5E-D12D-4043-A1AB-A2D4CA2A655B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Benefício: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Compartilhamento de conhecimento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: as “histórias de usuários” é uma linguagem comum entre </a:t>
            </a:r>
            <a:r>
              <a:rPr lang="pt-BR" sz="2400" u="sng">
                <a:solidFill>
                  <a:srgbClr val="003399"/>
                </a:solidFill>
                <a:latin typeface="Candara" panose="020E0502030303020204" pitchFamily="34" charset="0"/>
              </a:rPr>
              <a:t>analistas de negócio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, </a:t>
            </a:r>
            <a:r>
              <a:rPr lang="pt-BR" sz="2400" u="sng">
                <a:solidFill>
                  <a:srgbClr val="003399"/>
                </a:solidFill>
                <a:latin typeface="Candara" panose="020E0502030303020204" pitchFamily="34" charset="0"/>
              </a:rPr>
              <a:t>desenvolvedores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 e </a:t>
            </a:r>
            <a:r>
              <a:rPr lang="pt-BR" sz="2400" u="sng">
                <a:solidFill>
                  <a:srgbClr val="003399"/>
                </a:solidFill>
                <a:latin typeface="Candara" panose="020E0502030303020204" pitchFamily="34" charset="0"/>
              </a:rPr>
              <a:t>testadores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.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Documentação dinâmica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: os próprios testes servem como documentação. Novos integrantes da equipe conseguem compreender o software através dos testes.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Comunicação entre times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: </a:t>
            </a:r>
            <a:r>
              <a:rPr lang="pt-BR" sz="2400" u="sng">
                <a:solidFill>
                  <a:srgbClr val="003399"/>
                </a:solidFill>
                <a:latin typeface="Candara" panose="020E0502030303020204" pitchFamily="34" charset="0"/>
              </a:rPr>
              <a:t>analistas de negócio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conseguem se comunicar com os </a:t>
            </a:r>
            <a:r>
              <a:rPr lang="pt-BR" sz="2400" u="sng">
                <a:solidFill>
                  <a:srgbClr val="003399"/>
                </a:solidFill>
                <a:latin typeface="Candara" panose="020E0502030303020204" pitchFamily="34" charset="0"/>
              </a:rPr>
              <a:t>desenvolvedores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 e </a:t>
            </a:r>
            <a:r>
              <a:rPr lang="pt-BR" sz="2400" u="sng">
                <a:solidFill>
                  <a:srgbClr val="003399"/>
                </a:solidFill>
                <a:latin typeface="Candara" panose="020E0502030303020204" pitchFamily="34" charset="0"/>
              </a:rPr>
              <a:t>testadores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 usando as “história de usuário” do BDD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Abordagem BDD</a:t>
            </a:r>
            <a:endParaRPr lang="pt-BR" sz="2400" b="1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72813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&gt;Para o endpoint </a:t>
            </a:r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pt-BR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/curso/{id}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, escreva 2 testes usando BDD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Sugestão de nome de método:</a:t>
            </a:r>
          </a:p>
          <a:p>
            <a:pPr marL="0" indent="0">
              <a:buNone/>
            </a:pPr>
            <a:r>
              <a:rPr lang="pt-BR" sz="20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dadoCursoIDValido_quandoGetCursoId_entaoRespondeComCursoValido</a:t>
            </a:r>
          </a:p>
          <a:p>
            <a:pPr marL="0" indent="0">
              <a:buNone/>
            </a:pPr>
            <a:r>
              <a:rPr lang="pt-BR" sz="20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dadoCursoIDInvalido_quandoGetCursoID_entaoRespondeComStatusNotFound</a:t>
            </a:r>
            <a:endParaRPr lang="pt-BR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07623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&gt;Solução possível: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48B3606-9F52-46F6-824D-512014EC0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11" y="1285576"/>
            <a:ext cx="9000000" cy="37639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620869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&gt;Para o endpoint </a:t>
            </a:r>
            <a:r>
              <a:rPr lang="pt-BR" b="1">
                <a:solidFill>
                  <a:srgbClr val="3A9262"/>
                </a:solidFill>
                <a:latin typeface="Consolas" panose="020B0609020204030204" pitchFamily="49" charset="0"/>
              </a:rPr>
              <a:t>POST</a:t>
            </a:r>
            <a:r>
              <a:rPr lang="pt-BR">
                <a:solidFill>
                  <a:srgbClr val="3A9262"/>
                </a:solidFill>
                <a:latin typeface="Consolas" panose="020B0609020204030204" pitchFamily="49" charset="0"/>
              </a:rPr>
              <a:t> </a:t>
            </a:r>
            <a:r>
              <a:rPr lang="pt-BR" b="1">
                <a:solidFill>
                  <a:srgbClr val="3A9262"/>
                </a:solidFill>
                <a:latin typeface="Consolas" panose="020B0609020204030204" pitchFamily="49" charset="0"/>
              </a:rPr>
              <a:t>/curso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, escreva 1 teste usando BDD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16225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&gt;Para o endpoint </a:t>
            </a:r>
            <a:r>
              <a:rPr lang="pt-BR" b="1">
                <a:solidFill>
                  <a:srgbClr val="72528A"/>
                </a:solidFill>
                <a:latin typeface="Consolas" panose="020B0609020204030204" pitchFamily="49" charset="0"/>
              </a:rPr>
              <a:t>PUT</a:t>
            </a:r>
            <a:r>
              <a:rPr lang="pt-BR">
                <a:solidFill>
                  <a:srgbClr val="72528A"/>
                </a:solidFill>
                <a:latin typeface="Consolas" panose="020B0609020204030204" pitchFamily="49" charset="0"/>
              </a:rPr>
              <a:t> </a:t>
            </a:r>
            <a:r>
              <a:rPr lang="pt-BR" b="1">
                <a:solidFill>
                  <a:srgbClr val="72528A"/>
                </a:solidFill>
                <a:latin typeface="Consolas" panose="020B0609020204030204" pitchFamily="49" charset="0"/>
              </a:rPr>
              <a:t>/curso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, escreva 1 teste usando BDD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15142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&gt;Para o endpoint </a:t>
            </a:r>
            <a:r>
              <a:rPr lang="pt-BR" b="1">
                <a:solidFill>
                  <a:srgbClr val="C00000"/>
                </a:solidFill>
                <a:latin typeface="Consolas" panose="020B0609020204030204" pitchFamily="49" charset="0"/>
              </a:rPr>
              <a:t>DELETE</a:t>
            </a:r>
            <a:r>
              <a:rPr lang="pt-BR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pt-BR" b="1">
                <a:solidFill>
                  <a:srgbClr val="C00000"/>
                </a:solidFill>
                <a:latin typeface="Consolas" panose="020B0609020204030204" pitchFamily="49" charset="0"/>
              </a:rPr>
              <a:t>/curso/{id}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, escreva 1 teste usando BDD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7368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7838982" y="1236216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bg1"/>
                </a:solidFill>
                <a:latin typeface="Candara" panose="020E0502030303020204" pitchFamily="34" charset="0"/>
              </a:rPr>
              <a:t>Servidor</a:t>
            </a:r>
            <a:endParaRPr lang="pt-PT" sz="3600" b="1" i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993ABBA5-E579-41B0-9502-A9C70D869654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Laboratório REST :: </a:t>
            </a:r>
            <a:r>
              <a:rPr lang="pt-BR" sz="2400" b="1" i="1">
                <a:solidFill>
                  <a:srgbClr val="003399"/>
                </a:solidFill>
                <a:latin typeface="Candara" panose="020E0502030303020204" pitchFamily="34" charset="0"/>
              </a:rPr>
              <a:t>COMPLETO</a:t>
            </a:r>
          </a:p>
        </p:txBody>
      </p:sp>
      <p:sp>
        <p:nvSpPr>
          <p:cNvPr id="5" name="Retângulo: Cantos Diagonais Arredondados 4">
            <a:extLst>
              <a:ext uri="{FF2B5EF4-FFF2-40B4-BE49-F238E27FC236}">
                <a16:creationId xmlns:a16="http://schemas.microsoft.com/office/drawing/2014/main" id="{A8A5011F-BA71-4D92-AEF7-9474882341AF}"/>
              </a:ext>
            </a:extLst>
          </p:cNvPr>
          <p:cNvSpPr/>
          <p:nvPr/>
        </p:nvSpPr>
        <p:spPr>
          <a:xfrm>
            <a:off x="1262108" y="1236215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2"/>
          </a:solidFill>
          <a:ln w="762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bg1"/>
                </a:solidFill>
                <a:latin typeface="Candara" panose="020E0502030303020204" pitchFamily="34" charset="0"/>
              </a:rPr>
              <a:t>Cliente</a:t>
            </a:r>
            <a:endParaRPr lang="pt-PT" sz="3600" b="1" i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tângulo: Cantos Diagonais Arredondados 5">
            <a:extLst>
              <a:ext uri="{FF2B5EF4-FFF2-40B4-BE49-F238E27FC236}">
                <a16:creationId xmlns:a16="http://schemas.microsoft.com/office/drawing/2014/main" id="{9C68790E-3C63-4A72-AEDD-E65286924FEC}"/>
              </a:ext>
            </a:extLst>
          </p:cNvPr>
          <p:cNvSpPr/>
          <p:nvPr/>
        </p:nvSpPr>
        <p:spPr>
          <a:xfrm>
            <a:off x="7838982" y="4558685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bg1"/>
                </a:solidFill>
                <a:latin typeface="Candara" panose="020E0502030303020204" pitchFamily="34" charset="0"/>
              </a:rPr>
              <a:t>Teste</a:t>
            </a:r>
            <a:endParaRPr lang="pt-PT" sz="3600" b="1" i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72D1D48-CB01-4BF9-B338-ED23644B692B}"/>
              </a:ext>
            </a:extLst>
          </p:cNvPr>
          <p:cNvCxnSpPr/>
          <p:nvPr/>
        </p:nvCxnSpPr>
        <p:spPr>
          <a:xfrm>
            <a:off x="6169981" y="594802"/>
            <a:ext cx="0" cy="622800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2352C35-7745-4182-98A2-176E1E7BD402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9580485" y="2654423"/>
            <a:ext cx="0" cy="1904262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FC24CC5-2B60-467A-AA4B-CBCE63272710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>
            <a:off x="4745113" y="1945319"/>
            <a:ext cx="3093869" cy="1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42151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FAF5665-055E-4E83-AEEB-F0907748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642" y="1199517"/>
            <a:ext cx="4956716" cy="540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11637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Method</a:t>
            </a:r>
          </a:p>
        </p:txBody>
      </p:sp>
      <p:graphicFrame>
        <p:nvGraphicFramePr>
          <p:cNvPr id="18" name="Tabela 18">
            <a:extLst>
              <a:ext uri="{FF2B5EF4-FFF2-40B4-BE49-F238E27FC236}">
                <a16:creationId xmlns:a16="http://schemas.microsoft.com/office/drawing/2014/main" id="{CBA63D7D-DB94-4CE2-8973-1B5206CED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339459"/>
              </p:ext>
            </p:extLst>
          </p:nvPr>
        </p:nvGraphicFramePr>
        <p:xfrm>
          <a:off x="1802167" y="1556974"/>
          <a:ext cx="9904559" cy="417005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24896">
                  <a:extLst>
                    <a:ext uri="{9D8B030D-6E8A-4147-A177-3AD203B41FA5}">
                      <a16:colId xmlns:a16="http://schemas.microsoft.com/office/drawing/2014/main" val="2730392168"/>
                    </a:ext>
                  </a:extLst>
                </a:gridCol>
                <a:gridCol w="7879663">
                  <a:extLst>
                    <a:ext uri="{9D8B030D-6E8A-4147-A177-3AD203B41FA5}">
                      <a16:colId xmlns:a16="http://schemas.microsoft.com/office/drawing/2014/main" val="2772391537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latin typeface="Candara" panose="020E0502030303020204" pitchFamily="34" charset="0"/>
                        </a:rPr>
                        <a:t>Método HTTP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ndara" panose="020E0502030303020204" pitchFamily="34" charset="0"/>
                        </a:rPr>
                        <a:t>Descrição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567707"/>
                  </a:ext>
                </a:extLst>
              </a:tr>
              <a:tr h="808343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GET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ndara" panose="020E0502030303020204" pitchFamily="34" charset="0"/>
                        </a:rPr>
                        <a:t>Requisita a </a:t>
                      </a:r>
                      <a:r>
                        <a:rPr lang="pt-BR" b="1" dirty="0">
                          <a:solidFill>
                            <a:schemeClr val="accent2"/>
                          </a:solidFill>
                          <a:latin typeface="Candara" panose="020E0502030303020204" pitchFamily="34" charset="0"/>
                        </a:rPr>
                        <a:t>consulta</a:t>
                      </a:r>
                      <a:r>
                        <a:rPr lang="pt-BR" dirty="0">
                          <a:latin typeface="Candara" panose="020E0502030303020204" pitchFamily="34" charset="0"/>
                        </a:rPr>
                        <a:t> de recurso. Para consultar um recurso específico, o pacote do REQUEST deve conter o respectivo identificador (chave primária). </a:t>
                      </a:r>
                      <a:endParaRPr lang="pt-PT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194407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POST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ndara" panose="020E0502030303020204" pitchFamily="34" charset="0"/>
                        </a:rPr>
                        <a:t>Requisita a </a:t>
                      </a:r>
                      <a:r>
                        <a:rPr lang="pt-BR" b="1" dirty="0">
                          <a:solidFill>
                            <a:schemeClr val="accent2"/>
                          </a:solidFill>
                          <a:latin typeface="Candara" panose="020E0502030303020204" pitchFamily="34" charset="0"/>
                        </a:rPr>
                        <a:t>criação</a:t>
                      </a:r>
                      <a:r>
                        <a:rPr lang="pt-BR" dirty="0">
                          <a:latin typeface="Candara" panose="020E0502030303020204" pitchFamily="34" charset="0"/>
                        </a:rPr>
                        <a:t> de uma recurso. Por exemplo, o registro de um produto no banco de dados. O pacote de REQUEST deve conter os dados para criação do recurso. Estes dados podem estar no corpo do pacote de REQUEST</a:t>
                      </a:r>
                      <a:endParaRPr lang="pt-PT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451926"/>
                  </a:ext>
                </a:extLst>
              </a:tr>
              <a:tr h="808343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PUT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ndara" panose="020E0502030303020204" pitchFamily="34" charset="0"/>
                        </a:rPr>
                        <a:t>Requisita a </a:t>
                      </a:r>
                      <a:r>
                        <a:rPr lang="pt-BR" b="1" dirty="0">
                          <a:solidFill>
                            <a:schemeClr val="accent2"/>
                          </a:solidFill>
                          <a:latin typeface="Candara" panose="020E0502030303020204" pitchFamily="34" charset="0"/>
                        </a:rPr>
                        <a:t>atualização</a:t>
                      </a:r>
                      <a:r>
                        <a:rPr lang="pt-BR" dirty="0">
                          <a:latin typeface="Candara" panose="020E0502030303020204" pitchFamily="34" charset="0"/>
                        </a:rPr>
                        <a:t> dos dados de um recurso já existente. Também leva os dados no corpo do pacote de REQUEST</a:t>
                      </a:r>
                      <a:endParaRPr lang="pt-PT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131715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DELETE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ndara" panose="020E0502030303020204" pitchFamily="34" charset="0"/>
                        </a:rPr>
                        <a:t>Requisita a </a:t>
                      </a:r>
                      <a:r>
                        <a:rPr lang="pt-BR" b="1" dirty="0">
                          <a:solidFill>
                            <a:schemeClr val="accent2"/>
                          </a:solidFill>
                          <a:latin typeface="Candara" panose="020E0502030303020204" pitchFamily="34" charset="0"/>
                        </a:rPr>
                        <a:t>remoção</a:t>
                      </a:r>
                      <a:r>
                        <a:rPr lang="pt-BR" dirty="0">
                          <a:latin typeface="Candara" panose="020E0502030303020204" pitchFamily="34" charset="0"/>
                        </a:rPr>
                        <a:t> do recurso. O identificador do recurso (chave primária) deve estar presente no pacote REQUEST, seja no corpo do pacote ou na própria URI</a:t>
                      </a:r>
                      <a:endParaRPr lang="pt-PT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841512"/>
                  </a:ext>
                </a:extLst>
              </a:tr>
            </a:tbl>
          </a:graphicData>
        </a:graphic>
      </p:graphicFrame>
      <p:sp>
        <p:nvSpPr>
          <p:cNvPr id="5" name="Cubo 15">
            <a:extLst>
              <a:ext uri="{FF2B5EF4-FFF2-40B4-BE49-F238E27FC236}">
                <a16:creationId xmlns:a16="http://schemas.microsoft.com/office/drawing/2014/main" id="{7693EF3E-59E1-400A-8C3F-508EE1B197F1}"/>
              </a:ext>
            </a:extLst>
          </p:cNvPr>
          <p:cNvSpPr/>
          <p:nvPr/>
        </p:nvSpPr>
        <p:spPr>
          <a:xfrm>
            <a:off x="78112" y="2528983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Method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64038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8000" b="1" i="1">
                <a:solidFill>
                  <a:srgbClr val="7030A0"/>
                </a:solidFill>
                <a:latin typeface="Candara" panose="020E0502030303020204" pitchFamily="34" charset="0"/>
              </a:rPr>
              <a:t>Obrigado</a:t>
            </a:r>
            <a:endParaRPr lang="pt-BR" sz="8000" b="1" i="1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262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Status de Resposta</a:t>
            </a:r>
          </a:p>
        </p:txBody>
      </p:sp>
      <p:graphicFrame>
        <p:nvGraphicFramePr>
          <p:cNvPr id="18" name="Tabela 18">
            <a:extLst>
              <a:ext uri="{FF2B5EF4-FFF2-40B4-BE49-F238E27FC236}">
                <a16:creationId xmlns:a16="http://schemas.microsoft.com/office/drawing/2014/main" id="{CBA63D7D-DB94-4CE2-8973-1B5206CED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181751"/>
              </p:ext>
            </p:extLst>
          </p:nvPr>
        </p:nvGraphicFramePr>
        <p:xfrm>
          <a:off x="1145219" y="1113088"/>
          <a:ext cx="10561508" cy="541087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40024">
                  <a:extLst>
                    <a:ext uri="{9D8B030D-6E8A-4147-A177-3AD203B41FA5}">
                      <a16:colId xmlns:a16="http://schemas.microsoft.com/office/drawing/2014/main" val="2730392168"/>
                    </a:ext>
                  </a:extLst>
                </a:gridCol>
                <a:gridCol w="3169328">
                  <a:extLst>
                    <a:ext uri="{9D8B030D-6E8A-4147-A177-3AD203B41FA5}">
                      <a16:colId xmlns:a16="http://schemas.microsoft.com/office/drawing/2014/main" val="2772391537"/>
                    </a:ext>
                  </a:extLst>
                </a:gridCol>
                <a:gridCol w="5652156">
                  <a:extLst>
                    <a:ext uri="{9D8B030D-6E8A-4147-A177-3AD203B41FA5}">
                      <a16:colId xmlns:a16="http://schemas.microsoft.com/office/drawing/2014/main" val="419484070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Classe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Significado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latin typeface="Candara" panose="020E0502030303020204" pitchFamily="34" charset="0"/>
                        </a:rPr>
                        <a:t>Exemplos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567707"/>
                  </a:ext>
                </a:extLst>
              </a:tr>
              <a:tr h="808343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Candara" panose="020E0502030303020204" pitchFamily="34" charset="0"/>
                        </a:rPr>
                        <a:t>100</a:t>
                      </a:r>
                      <a:endParaRPr lang="pt-PT" sz="24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Informacional</a:t>
                      </a:r>
                      <a:endParaRPr lang="pt-PT" sz="24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100 Continue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101 Switching Protocols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102 Processiong</a:t>
                      </a:r>
                      <a:endParaRPr lang="pt-PT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194407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Candara" panose="020E0502030303020204" pitchFamily="34" charset="0"/>
                        </a:rPr>
                        <a:t>200</a:t>
                      </a:r>
                      <a:endParaRPr lang="pt-PT" sz="24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/>
                        <a:t>Sucesso</a:t>
                      </a:r>
                      <a:endParaRPr lang="pt-PT" sz="24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200 OK</a:t>
                      </a:r>
                    </a:p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201 Created</a:t>
                      </a:r>
                    </a:p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202 Accepted</a:t>
                      </a:r>
                    </a:p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204 No Content</a:t>
                      </a:r>
                      <a:endParaRPr lang="pt-PT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451926"/>
                  </a:ext>
                </a:extLst>
              </a:tr>
              <a:tr h="808343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Candara" panose="020E0502030303020204" pitchFamily="34" charset="0"/>
                        </a:rPr>
                        <a:t>300</a:t>
                      </a:r>
                      <a:endParaRPr lang="pt-PT" sz="24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/>
                        <a:t>Redirecionamento</a:t>
                      </a:r>
                      <a:endParaRPr lang="pt-PT" sz="24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300 Multiple Choices</a:t>
                      </a:r>
                    </a:p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301 Moved Permanently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131715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Candara" panose="020E0502030303020204" pitchFamily="34" charset="0"/>
                        </a:rPr>
                        <a:t>400</a:t>
                      </a:r>
                      <a:endParaRPr lang="pt-PT" sz="24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/>
                        <a:t>Erro no cliente</a:t>
                      </a:r>
                      <a:endParaRPr lang="pt-PT" sz="24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400 Bad Request</a:t>
                      </a:r>
                    </a:p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401 Unauthorized</a:t>
                      </a:r>
                    </a:p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403 Fordidden</a:t>
                      </a:r>
                    </a:p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404 Not Found</a:t>
                      </a:r>
                      <a:endParaRPr lang="pt-PT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841512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Candara" panose="020E0502030303020204" pitchFamily="34" charset="0"/>
                        </a:rPr>
                        <a:t>500</a:t>
                      </a:r>
                      <a:endParaRPr lang="pt-PT" sz="24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>
                          <a:latin typeface="Candara" panose="020E0502030303020204" pitchFamily="34" charset="0"/>
                        </a:rPr>
                        <a:t>Erro no servidor</a:t>
                      </a:r>
                      <a:endParaRPr lang="pt-PT" sz="24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500 Internal Server Error</a:t>
                      </a:r>
                    </a:p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501 Not Implemented</a:t>
                      </a:r>
                    </a:p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502 Bad Gateway</a:t>
                      </a:r>
                    </a:p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503 Service Unavailable</a:t>
                      </a:r>
                      <a:endParaRPr lang="pt-PT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677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262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11">
            <a:extLst>
              <a:ext uri="{FF2B5EF4-FFF2-40B4-BE49-F238E27FC236}">
                <a16:creationId xmlns:a16="http://schemas.microsoft.com/office/drawing/2014/main" id="{300E6E32-39A6-46B0-B584-F86BB7F71CC5}"/>
              </a:ext>
            </a:extLst>
          </p:cNvPr>
          <p:cNvCxnSpPr>
            <a:cxnSpLocks/>
          </p:cNvCxnSpPr>
          <p:nvPr/>
        </p:nvCxnSpPr>
        <p:spPr>
          <a:xfrm flipH="1" flipV="1">
            <a:off x="2496000" y="5177043"/>
            <a:ext cx="7200000" cy="78001"/>
          </a:xfrm>
          <a:prstGeom prst="straightConnector1">
            <a:avLst/>
          </a:prstGeom>
          <a:ln w="7620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49FFF3C6-6761-40B3-AA23-217A7EDE18B6}"/>
              </a:ext>
            </a:extLst>
          </p:cNvPr>
          <p:cNvSpPr/>
          <p:nvPr/>
        </p:nvSpPr>
        <p:spPr>
          <a:xfrm>
            <a:off x="4996651" y="3777785"/>
            <a:ext cx="3953521" cy="28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i="1">
                <a:solidFill>
                  <a:schemeClr val="accent2"/>
                </a:solidFill>
                <a:latin typeface="Candara" panose="020E0502030303020204" pitchFamily="34" charset="0"/>
              </a:rPr>
              <a:t>Response</a:t>
            </a:r>
            <a:endParaRPr lang="pt-PT" sz="2400" b="1" i="1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cxnSp>
        <p:nvCxnSpPr>
          <p:cNvPr id="26" name="Conector de seta reta 11">
            <a:extLst>
              <a:ext uri="{FF2B5EF4-FFF2-40B4-BE49-F238E27FC236}">
                <a16:creationId xmlns:a16="http://schemas.microsoft.com/office/drawing/2014/main" id="{430A88FB-4326-486F-8119-9BF53F3A5C76}"/>
              </a:ext>
            </a:extLst>
          </p:cNvPr>
          <p:cNvCxnSpPr>
            <a:cxnSpLocks/>
          </p:cNvCxnSpPr>
          <p:nvPr/>
        </p:nvCxnSpPr>
        <p:spPr>
          <a:xfrm flipV="1">
            <a:off x="2496000" y="2177417"/>
            <a:ext cx="7200000" cy="78001"/>
          </a:xfrm>
          <a:prstGeom prst="straightConnector1">
            <a:avLst/>
          </a:prstGeom>
          <a:ln w="76200">
            <a:solidFill>
              <a:schemeClr val="accent5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Resumo: Request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e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 Response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391BE1B-225C-41B9-9AE0-B5B99306E7F7}"/>
              </a:ext>
            </a:extLst>
          </p:cNvPr>
          <p:cNvSpPr/>
          <p:nvPr/>
        </p:nvSpPr>
        <p:spPr>
          <a:xfrm>
            <a:off x="3283260" y="737417"/>
            <a:ext cx="3953521" cy="28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i="1">
                <a:solidFill>
                  <a:schemeClr val="accent5"/>
                </a:solidFill>
                <a:latin typeface="Candara" panose="020E0502030303020204" pitchFamily="34" charset="0"/>
              </a:rPr>
              <a:t>Request</a:t>
            </a:r>
            <a:endParaRPr lang="pt-PT" sz="2400" b="1" i="1">
              <a:solidFill>
                <a:schemeClr val="accent5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9D3361D-385D-4271-9654-091EA8A65E29}"/>
              </a:ext>
            </a:extLst>
          </p:cNvPr>
          <p:cNvSpPr/>
          <p:nvPr/>
        </p:nvSpPr>
        <p:spPr>
          <a:xfrm>
            <a:off x="5120938" y="4345953"/>
            <a:ext cx="1793289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Candara" panose="020E0502030303020204" pitchFamily="34" charset="0"/>
              </a:rPr>
              <a:t>Código de Status</a:t>
            </a:r>
            <a:endParaRPr lang="pt-PT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359B4A2-7FFB-4BC9-B664-8A135D9FA3EC}"/>
              </a:ext>
            </a:extLst>
          </p:cNvPr>
          <p:cNvSpPr/>
          <p:nvPr/>
        </p:nvSpPr>
        <p:spPr>
          <a:xfrm>
            <a:off x="7004483" y="4345953"/>
            <a:ext cx="1793289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Candara" panose="020E0502030303020204" pitchFamily="34" charset="0"/>
              </a:rPr>
              <a:t>Versão</a:t>
            </a:r>
            <a:endParaRPr lang="pt-PT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4B05227-3357-419F-B2F7-4D4B475589E4}"/>
              </a:ext>
            </a:extLst>
          </p:cNvPr>
          <p:cNvSpPr/>
          <p:nvPr/>
        </p:nvSpPr>
        <p:spPr>
          <a:xfrm>
            <a:off x="5120938" y="5177043"/>
            <a:ext cx="3676834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Candara" panose="020E0502030303020204" pitchFamily="34" charset="0"/>
              </a:rPr>
              <a:t>Cabeçalho</a:t>
            </a:r>
            <a:endParaRPr lang="pt-PT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2DC4B8B-2ECE-46A0-AEA5-61F399181F54}"/>
              </a:ext>
            </a:extLst>
          </p:cNvPr>
          <p:cNvSpPr/>
          <p:nvPr/>
        </p:nvSpPr>
        <p:spPr>
          <a:xfrm>
            <a:off x="5120938" y="5813730"/>
            <a:ext cx="3676834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Candara" panose="020E0502030303020204" pitchFamily="34" charset="0"/>
              </a:rPr>
              <a:t>Corpo</a:t>
            </a:r>
            <a:endParaRPr lang="pt-PT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FCF1A75-67BA-4BCA-BFCC-29109B60E5E7}"/>
              </a:ext>
            </a:extLst>
          </p:cNvPr>
          <p:cNvSpPr/>
          <p:nvPr/>
        </p:nvSpPr>
        <p:spPr>
          <a:xfrm>
            <a:off x="3407547" y="1305585"/>
            <a:ext cx="1793289" cy="72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Candara" panose="020E0502030303020204" pitchFamily="34" charset="0"/>
              </a:rPr>
              <a:t>Method</a:t>
            </a:r>
            <a:endParaRPr lang="pt-PT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144111B-31F8-486C-B3D6-CDE131AF39D2}"/>
              </a:ext>
            </a:extLst>
          </p:cNvPr>
          <p:cNvSpPr/>
          <p:nvPr/>
        </p:nvSpPr>
        <p:spPr>
          <a:xfrm>
            <a:off x="5291092" y="1305585"/>
            <a:ext cx="1793289" cy="72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Candara" panose="020E0502030303020204" pitchFamily="34" charset="0"/>
              </a:rPr>
              <a:t>Versão</a:t>
            </a:r>
            <a:endParaRPr lang="pt-PT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F5542E5-37B5-4B59-9057-837DA734CB05}"/>
              </a:ext>
            </a:extLst>
          </p:cNvPr>
          <p:cNvSpPr/>
          <p:nvPr/>
        </p:nvSpPr>
        <p:spPr>
          <a:xfrm>
            <a:off x="3407547" y="2136675"/>
            <a:ext cx="3676834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Candara" panose="020E0502030303020204" pitchFamily="34" charset="0"/>
              </a:rPr>
              <a:t>Cabeçalho</a:t>
            </a:r>
            <a:endParaRPr lang="pt-PT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22B6FE3-CB3C-4515-9BC0-0D2DF88D85C3}"/>
              </a:ext>
            </a:extLst>
          </p:cNvPr>
          <p:cNvSpPr/>
          <p:nvPr/>
        </p:nvSpPr>
        <p:spPr>
          <a:xfrm>
            <a:off x="3407547" y="2771884"/>
            <a:ext cx="3676834" cy="72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Candara" panose="020E0502030303020204" pitchFamily="34" charset="0"/>
              </a:rPr>
              <a:t>Corpo</a:t>
            </a:r>
            <a:endParaRPr lang="pt-PT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F6FB541-57E0-4667-BAA2-C22BEFAD1391}"/>
              </a:ext>
            </a:extLst>
          </p:cNvPr>
          <p:cNvSpPr/>
          <p:nvPr/>
        </p:nvSpPr>
        <p:spPr>
          <a:xfrm>
            <a:off x="1239889" y="737417"/>
            <a:ext cx="1080000" cy="592036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Cliente</a:t>
            </a:r>
            <a:endParaRPr lang="pt-BR" sz="1600" dirty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35D5B17-4AC5-456A-833A-89F4B079C7E2}"/>
              </a:ext>
            </a:extLst>
          </p:cNvPr>
          <p:cNvSpPr/>
          <p:nvPr/>
        </p:nvSpPr>
        <p:spPr>
          <a:xfrm>
            <a:off x="9864748" y="733084"/>
            <a:ext cx="1080000" cy="592036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Servidor</a:t>
            </a:r>
            <a:endParaRPr lang="pt-BR" sz="1600" dirty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85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&gt;Criar pasta </a:t>
            </a:r>
            <a:r>
              <a:rPr lang="pt-BR" sz="2400" u="sng" dirty="0">
                <a:solidFill>
                  <a:srgbClr val="003399"/>
                </a:solidFill>
                <a:latin typeface="Candara" panose="020E0502030303020204" pitchFamily="34" charset="0"/>
              </a:rPr>
              <a:t>c:\</a:t>
            </a:r>
            <a:r>
              <a:rPr lang="pt-BR" sz="2400" b="1" u="sng" dirty="0">
                <a:solidFill>
                  <a:srgbClr val="003399"/>
                </a:solidFill>
                <a:latin typeface="Candara" panose="020E0502030303020204" pitchFamily="34" charset="0"/>
              </a:rPr>
              <a:t>LABS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&gt;Baixar e instalar Java Development Kit 11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&gt;Baixar última versão Eclipse: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Eclipse IDE for Enterprise Java and Web Devolopers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&gt;Descompactar o zip do Eclipse na pasta criada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&gt;Iniciar o Eclipse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&gt;Usando a apresentação </a:t>
            </a:r>
            <a:r>
              <a:rPr lang="pt-BR" sz="2400" b="1" dirty="0">
                <a:solidFill>
                  <a:srgbClr val="003399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Lab_Eclipe – Configurando e Desenvolvendo</a:t>
            </a:r>
            <a:r>
              <a:rPr lang="pt-BR" sz="2400" dirty="0">
                <a:solidFill>
                  <a:srgbClr val="003399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, faça os ajustes necessários para configurar o workspace (Parte 1)</a:t>
            </a:r>
            <a:endParaRPr lang="pt-BR" sz="2400" b="1" dirty="0">
              <a:solidFill>
                <a:srgbClr val="003399"/>
              </a:solidFill>
              <a:highlight>
                <a:srgbClr val="FFFF00"/>
              </a:highlight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81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ights From Stackoverflow: Most Voted for Spring 4 Questions">
            <a:extLst>
              <a:ext uri="{FF2B5EF4-FFF2-40B4-BE49-F238E27FC236}">
                <a16:creationId xmlns:a16="http://schemas.microsoft.com/office/drawing/2014/main" id="{1F8708A9-242F-4AD8-BB53-90206419E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016" y="1825287"/>
            <a:ext cx="7555968" cy="3960000"/>
          </a:xfrm>
          <a:prstGeom prst="round2DiagRect">
            <a:avLst>
              <a:gd name="adj1" fmla="val 33334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3908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&gt;Projeto do </a:t>
            </a:r>
            <a:r>
              <a:rPr lang="pt-BR" b="1" i="1">
                <a:solidFill>
                  <a:srgbClr val="003399"/>
                </a:solidFill>
                <a:latin typeface="Candara" panose="020E0502030303020204" pitchFamily="34" charset="0"/>
              </a:rPr>
              <a:t>Spring Framewok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para tornar o </a:t>
            </a:r>
            <a:r>
              <a:rPr lang="pt-BR">
                <a:solidFill>
                  <a:schemeClr val="accent2"/>
                </a:solidFill>
                <a:latin typeface="Candara" panose="020E0502030303020204" pitchFamily="34" charset="0"/>
              </a:rPr>
              <a:t>desenvolvimento extremamente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simples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, tanto Web tanto REST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&gt;Basea-se no conceito CoC -&gt; 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Convention Over Configuration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>
                <a:solidFill>
                  <a:schemeClr val="accent2"/>
                </a:solidFill>
                <a:latin typeface="Candara" panose="020E0502030303020204" pitchFamily="34" charset="0"/>
              </a:rPr>
              <a:t>Configuração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de projeto intuitivo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: selecionamos 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as dependências, 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um zip é gerado e importamos pelo Eclipse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Evita toda confusão do XML do Maven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, bibliotecas, versões, configurações.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&gt;Vem com Tomcat embutido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Spring Boot</a:t>
            </a:r>
          </a:p>
        </p:txBody>
      </p:sp>
    </p:spTree>
    <p:extLst>
      <p:ext uri="{BB962C8B-B14F-4D97-AF65-F5344CB8AC3E}">
        <p14:creationId xmlns:p14="http://schemas.microsoft.com/office/powerpoint/2010/main" val="3021198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start.spring.io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C55102-21EC-420F-91F0-0051969DE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20" y="903030"/>
            <a:ext cx="11520000" cy="54248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703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>
            <a:extLst>
              <a:ext uri="{FF2B5EF4-FFF2-40B4-BE49-F238E27FC236}">
                <a16:creationId xmlns:a16="http://schemas.microsoft.com/office/drawing/2014/main" id="{2919BDAC-7A1B-45C1-854D-C2E59726C1DA}"/>
              </a:ext>
            </a:extLst>
          </p:cNvPr>
          <p:cNvSpPr txBox="1">
            <a:spLocks/>
          </p:cNvSpPr>
          <p:nvPr/>
        </p:nvSpPr>
        <p:spPr>
          <a:xfrm>
            <a:off x="696001" y="9427"/>
            <a:ext cx="10799999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i="1" dirty="0">
                <a:solidFill>
                  <a:srgbClr val="003399"/>
                </a:solidFill>
                <a:latin typeface="Candara" panose="020E0502030303020204" pitchFamily="34" charset="0"/>
              </a:rPr>
              <a:t>Disciplina: </a:t>
            </a:r>
            <a:r>
              <a:rPr lang="pt-BR" sz="3200" b="1" i="1" dirty="0">
                <a:solidFill>
                  <a:srgbClr val="003399"/>
                </a:solidFill>
                <a:latin typeface="Candara" panose="020E0502030303020204" pitchFamily="34" charset="0"/>
              </a:rPr>
              <a:t>Sistemas Distribuídos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51E21D-B3FC-41E2-B8FD-08D764CEDB4A}"/>
              </a:ext>
            </a:extLst>
          </p:cNvPr>
          <p:cNvSpPr/>
          <p:nvPr/>
        </p:nvSpPr>
        <p:spPr>
          <a:xfrm>
            <a:off x="696000" y="887766"/>
            <a:ext cx="11160000" cy="4320000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800" b="1" i="1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Lab REST </a:t>
            </a:r>
          </a:p>
          <a:p>
            <a:pPr algn="ctr"/>
            <a:r>
              <a:rPr lang="pt-BR" sz="3600" i="1" dirty="0">
                <a:solidFill>
                  <a:schemeClr val="accent1"/>
                </a:solidFill>
                <a:latin typeface="Candara" panose="020E0502030303020204" pitchFamily="34" charset="0"/>
              </a:rPr>
              <a:t>com Spring Boot e WebFlux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35E3EB-328F-4E2C-9625-649F61C0C857}"/>
              </a:ext>
            </a:extLst>
          </p:cNvPr>
          <p:cNvSpPr/>
          <p:nvPr/>
        </p:nvSpPr>
        <p:spPr>
          <a:xfrm>
            <a:off x="696000" y="5403074"/>
            <a:ext cx="3600000" cy="108000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Professor: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Vitor Figueiredo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C322ED-12AF-4E29-9782-0A098F8CB63A}"/>
              </a:ext>
            </a:extLst>
          </p:cNvPr>
          <p:cNvSpPr/>
          <p:nvPr/>
        </p:nvSpPr>
        <p:spPr>
          <a:xfrm>
            <a:off x="4475999" y="5403074"/>
            <a:ext cx="5177047" cy="108000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Última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atualização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16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junho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2022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CA36AB-FCF3-4044-84A6-0BD42825FFDB}"/>
              </a:ext>
            </a:extLst>
          </p:cNvPr>
          <p:cNvSpPr/>
          <p:nvPr/>
        </p:nvSpPr>
        <p:spPr>
          <a:xfrm>
            <a:off x="9841584" y="5399646"/>
            <a:ext cx="2014416" cy="108000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Versão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83662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@SpringBootApplication</a:t>
            </a:r>
          </a:p>
        </p:txBody>
      </p:sp>
      <p:pic>
        <p:nvPicPr>
          <p:cNvPr id="4" name="Imagem 2">
            <a:extLst>
              <a:ext uri="{FF2B5EF4-FFF2-40B4-BE49-F238E27FC236}">
                <a16:creationId xmlns:a16="http://schemas.microsoft.com/office/drawing/2014/main" id="{C8F95A45-AF10-407B-90C2-C31A20429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9" y="2376340"/>
            <a:ext cx="11231542" cy="21053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o Explicativo: Linha 3">
            <a:extLst>
              <a:ext uri="{FF2B5EF4-FFF2-40B4-BE49-F238E27FC236}">
                <a16:creationId xmlns:a16="http://schemas.microsoft.com/office/drawing/2014/main" id="{9B4DCCDA-79BF-4E44-975A-A39472A1C8C8}"/>
              </a:ext>
            </a:extLst>
          </p:cNvPr>
          <p:cNvSpPr/>
          <p:nvPr/>
        </p:nvSpPr>
        <p:spPr>
          <a:xfrm>
            <a:off x="5541789" y="908524"/>
            <a:ext cx="6169981" cy="1080000"/>
          </a:xfrm>
          <a:prstGeom prst="borderCallout1">
            <a:avLst>
              <a:gd name="adj1" fmla="val 45210"/>
              <a:gd name="adj2" fmla="val 1884"/>
              <a:gd name="adj3" fmla="val 186549"/>
              <a:gd name="adj4" fmla="val -31139"/>
            </a:avLst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Executando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esta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classe</a:t>
            </a:r>
            <a:r>
              <a:rPr lang="en-US" sz="2400" dirty="0">
                <a:solidFill>
                  <a:schemeClr val="bg1"/>
                </a:solidFill>
              </a:rPr>
              <a:t>, o Spring Boot é </a:t>
            </a:r>
            <a:r>
              <a:rPr lang="en-US" sz="2400" dirty="0" err="1">
                <a:solidFill>
                  <a:schemeClr val="bg1"/>
                </a:solidFill>
              </a:rPr>
              <a:t>iniciado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o Explicativo: Linha 7">
            <a:extLst>
              <a:ext uri="{FF2B5EF4-FFF2-40B4-BE49-F238E27FC236}">
                <a16:creationId xmlns:a16="http://schemas.microsoft.com/office/drawing/2014/main" id="{A46EEE20-1EFC-40A2-9020-8519659662E9}"/>
              </a:ext>
            </a:extLst>
          </p:cNvPr>
          <p:cNvSpPr/>
          <p:nvPr/>
        </p:nvSpPr>
        <p:spPr>
          <a:xfrm>
            <a:off x="5541790" y="5002610"/>
            <a:ext cx="6169981" cy="1080000"/>
          </a:xfrm>
          <a:prstGeom prst="borderCallout1">
            <a:avLst>
              <a:gd name="adj1" fmla="val 54251"/>
              <a:gd name="adj2" fmla="val 300"/>
              <a:gd name="adj3" fmla="val -105263"/>
              <a:gd name="adj4" fmla="val -30563"/>
            </a:avLst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</a:rPr>
              <a:t>Run As &gt; Java Application</a:t>
            </a:r>
          </a:p>
        </p:txBody>
      </p:sp>
    </p:spTree>
    <p:extLst>
      <p:ext uri="{BB962C8B-B14F-4D97-AF65-F5344CB8AC3E}">
        <p14:creationId xmlns:p14="http://schemas.microsoft.com/office/powerpoint/2010/main" val="2556767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Desde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Spring Boot 1.2.0,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podemos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usar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somente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anotação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 </a:t>
            </a:r>
            <a:r>
              <a:rPr lang="en-US" b="1" i="1" u="sng" dirty="0">
                <a:solidFill>
                  <a:schemeClr val="accent2"/>
                </a:solidFill>
                <a:latin typeface="Candara" panose="020E0502030303020204" pitchFamily="34" charset="0"/>
              </a:rPr>
              <a:t>@</a:t>
            </a:r>
            <a:r>
              <a:rPr lang="en-US" b="1" i="1" u="sng" dirty="0" err="1">
                <a:solidFill>
                  <a:schemeClr val="accent2"/>
                </a:solidFill>
                <a:latin typeface="Candara" panose="020E0502030303020204" pitchFamily="34" charset="0"/>
              </a:rPr>
              <a:t>SpringBootApplication</a:t>
            </a:r>
            <a:endParaRPr lang="en-US" b="1" i="1" u="sng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Ela é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combinação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outras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três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anotações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@Configuration,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EnableAutoConfiguration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ComponentScan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com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atributos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default</a:t>
            </a:r>
            <a:endParaRPr lang="pt-BR" i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@SpringBootApplication</a:t>
            </a:r>
          </a:p>
        </p:txBody>
      </p:sp>
    </p:spTree>
    <p:extLst>
      <p:ext uri="{BB962C8B-B14F-4D97-AF65-F5344CB8AC3E}">
        <p14:creationId xmlns:p14="http://schemas.microsoft.com/office/powerpoint/2010/main" val="1269038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2"/>
              </a:rPr>
              <a:t>https://start.spring.io/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3"/>
              </a:rPr>
              <a:t>https://spring.io/learn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4"/>
              </a:rPr>
              <a:t>https://www.baeldung.com/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5"/>
              </a:rPr>
              <a:t>https://www.alura.com.br/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Referências sobre Spring Boot</a:t>
            </a:r>
          </a:p>
        </p:txBody>
      </p:sp>
    </p:spTree>
    <p:extLst>
      <p:ext uri="{BB962C8B-B14F-4D97-AF65-F5344CB8AC3E}">
        <p14:creationId xmlns:p14="http://schemas.microsoft.com/office/powerpoint/2010/main" val="1708376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&gt;Acessar </a:t>
            </a:r>
            <a:r>
              <a:rPr lang="pt-BR" sz="2400" b="1" u="sng" dirty="0">
                <a:solidFill>
                  <a:srgbClr val="003399"/>
                </a:solidFill>
                <a:latin typeface="Consolas" panose="020B0609020204030204" pitchFamily="49" charset="0"/>
              </a:rPr>
              <a:t>start.spring.io</a:t>
            </a:r>
            <a:endParaRPr lang="pt-BR" sz="2400" b="1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&gt;Preencher o formulário segundo a tabela abaixo: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&gt;Clicar em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Generate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4DAAA0-FEDB-43E9-9206-05867C3F1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390229"/>
              </p:ext>
            </p:extLst>
          </p:nvPr>
        </p:nvGraphicFramePr>
        <p:xfrm>
          <a:off x="869024" y="1716613"/>
          <a:ext cx="6659240" cy="11074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68149">
                  <a:extLst>
                    <a:ext uri="{9D8B030D-6E8A-4147-A177-3AD203B41FA5}">
                      <a16:colId xmlns:a16="http://schemas.microsoft.com/office/drawing/2014/main" val="4221668108"/>
                    </a:ext>
                  </a:extLst>
                </a:gridCol>
                <a:gridCol w="5291091">
                  <a:extLst>
                    <a:ext uri="{9D8B030D-6E8A-4147-A177-3AD203B41FA5}">
                      <a16:colId xmlns:a16="http://schemas.microsoft.com/office/drawing/2014/main" val="3819224300"/>
                    </a:ext>
                  </a:extLst>
                </a:gridCol>
              </a:tblGrid>
              <a:tr h="318149">
                <a:tc>
                  <a:txBody>
                    <a:bodyPr/>
                    <a:lstStyle/>
                    <a:p>
                      <a:r>
                        <a:rPr lang="en-US" sz="1600" b="0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Maven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5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0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Spring 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(</a:t>
                      </a:r>
                      <a:r>
                        <a:rPr lang="en-US" b="1" dirty="0" err="1"/>
                        <a:t>versão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estável</a:t>
                      </a:r>
                      <a:r>
                        <a:rPr lang="en-US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0117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7CC154-D089-403E-B9FD-D25979F91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52027"/>
              </p:ext>
            </p:extLst>
          </p:nvPr>
        </p:nvGraphicFramePr>
        <p:xfrm>
          <a:off x="869024" y="3072543"/>
          <a:ext cx="6659240" cy="269468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37329">
                  <a:extLst>
                    <a:ext uri="{9D8B030D-6E8A-4147-A177-3AD203B41FA5}">
                      <a16:colId xmlns:a16="http://schemas.microsoft.com/office/drawing/2014/main" val="4221668108"/>
                    </a:ext>
                  </a:extLst>
                </a:gridCol>
                <a:gridCol w="1526960">
                  <a:extLst>
                    <a:ext uri="{9D8B030D-6E8A-4147-A177-3AD203B41FA5}">
                      <a16:colId xmlns:a16="http://schemas.microsoft.com/office/drawing/2014/main" val="3819224300"/>
                    </a:ext>
                  </a:extLst>
                </a:gridCol>
                <a:gridCol w="3994951">
                  <a:extLst>
                    <a:ext uri="{9D8B030D-6E8A-4147-A177-3AD203B41FA5}">
                      <a16:colId xmlns:a16="http://schemas.microsoft.com/office/drawing/2014/main" val="268549723"/>
                    </a:ext>
                  </a:extLst>
                </a:gridCol>
              </a:tblGrid>
              <a:tr h="384955">
                <a:tc rowSpan="7">
                  <a:txBody>
                    <a:bodyPr/>
                    <a:lstStyle/>
                    <a:p>
                      <a:pPr algn="l"/>
                      <a:r>
                        <a:rPr lang="en-US" sz="1600" b="0" dirty="0"/>
                        <a:t>Project Metadata: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</a:rPr>
                        <a:t>br.inatel.labs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557333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Artifact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</a:rPr>
                        <a:t>lab_rest_server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7301176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</a:rPr>
                        <a:t>LabRESTServer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116508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</a:rPr>
                        <a:t>Aplicação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 REST </a:t>
                      </a:r>
                      <a:r>
                        <a:rPr lang="en-US" b="1" dirty="0" err="1">
                          <a:latin typeface="Consolas" panose="020B0609020204030204" pitchFamily="49" charset="0"/>
                        </a:rPr>
                        <a:t>lado-servidor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21947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Package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</a:rPr>
                        <a:t>br.inatel.labs.labrest.server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7069329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Packaging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Jar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4185675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84687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52BD15-C64C-43DB-927F-33CF56199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389263"/>
              </p:ext>
            </p:extLst>
          </p:nvPr>
        </p:nvGraphicFramePr>
        <p:xfrm>
          <a:off x="7789910" y="1716613"/>
          <a:ext cx="3373013" cy="10972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373013">
                  <a:extLst>
                    <a:ext uri="{9D8B030D-6E8A-4147-A177-3AD203B41FA5}">
                      <a16:colId xmlns:a16="http://schemas.microsoft.com/office/drawing/2014/main" val="2456971286"/>
                    </a:ext>
                  </a:extLst>
                </a:gridCol>
              </a:tblGrid>
              <a:tr h="351884">
                <a:tc>
                  <a:txBody>
                    <a:bodyPr/>
                    <a:lstStyle/>
                    <a:p>
                      <a:r>
                        <a:rPr lang="en-US" dirty="0"/>
                        <a:t>Dependencies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186617"/>
                  </a:ext>
                </a:extLst>
              </a:tr>
              <a:tr h="349396">
                <a:tc>
                  <a:txBody>
                    <a:bodyPr/>
                    <a:lstStyle/>
                    <a:p>
                      <a:r>
                        <a:rPr lang="en-US" dirty="0"/>
                        <a:t>Spring 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116276"/>
                  </a:ext>
                </a:extLst>
              </a:tr>
              <a:tr h="349396">
                <a:tc>
                  <a:txBody>
                    <a:bodyPr/>
                    <a:lstStyle/>
                    <a:p>
                      <a:r>
                        <a:rPr lang="en-US" dirty="0"/>
                        <a:t>Spring Boot Dev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547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394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&gt;Descompactar zip para a pasta do repositório do Eclipse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&gt;No Eclipse, importar como projeto Maven: 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File &gt; Import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&gt;Expandir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Maven &gt; Existing Maven Projects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&gt;Selecionar a pasta descompatada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&gt;Clicar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 Finish</a:t>
            </a: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E5670F-ABD6-49B5-B766-1F53927C6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629" y="2585120"/>
            <a:ext cx="3528101" cy="37490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6D14B6-D0C5-41F7-92AB-6AA39F0F5754}"/>
              </a:ext>
            </a:extLst>
          </p:cNvPr>
          <p:cNvSpPr/>
          <p:nvPr/>
        </p:nvSpPr>
        <p:spPr>
          <a:xfrm>
            <a:off x="4433486" y="3295835"/>
            <a:ext cx="3178291" cy="12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Importante:</a:t>
            </a:r>
          </a:p>
          <a:p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Aguardar o build do projeto</a:t>
            </a:r>
          </a:p>
        </p:txBody>
      </p:sp>
    </p:spTree>
    <p:extLst>
      <p:ext uri="{BB962C8B-B14F-4D97-AF65-F5344CB8AC3E}">
        <p14:creationId xmlns:p14="http://schemas.microsoft.com/office/powerpoint/2010/main" val="2169582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&gt;Subir a aplicação: 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a)Na aba </a:t>
            </a:r>
            <a:r>
              <a:rPr lang="pt-BR" sz="2400" u="sng" dirty="0">
                <a:solidFill>
                  <a:srgbClr val="003399"/>
                </a:solidFill>
                <a:latin typeface="Candara" panose="020E0502030303020204" pitchFamily="34" charset="0"/>
              </a:rPr>
              <a:t>Project Explorer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, expandir o pacote principal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b)Na classe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LabRestServerApplication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Clicar com o botão direito &gt;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Run As &gt; Java Application</a:t>
            </a: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677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c)Aguardar o Spring Boot inicializar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d)Observar a saída na aba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Console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B06913-58E6-4540-9BFB-E3487CE5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63" y="1767050"/>
            <a:ext cx="9069066" cy="3639058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2864462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937552"/>
            <a:ext cx="9000000" cy="2982897"/>
          </a:xfrm>
          <a:prstGeom prst="round2DiagRect">
            <a:avLst>
              <a:gd name="adj1" fmla="val 40903"/>
              <a:gd name="adj2" fmla="val 0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Arquitetura REST no Spring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94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Arquitetura REST no Spring</a:t>
            </a: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3CE0BB8E-F080-401F-BD82-6A7DE330EB56}"/>
              </a:ext>
            </a:extLst>
          </p:cNvPr>
          <p:cNvSpPr txBox="1"/>
          <p:nvPr/>
        </p:nvSpPr>
        <p:spPr>
          <a:xfrm>
            <a:off x="470939" y="693691"/>
            <a:ext cx="11661140" cy="5775874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pt-BR" sz="28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5CB21AFF-DDD7-452B-A37B-6530E87D7285}"/>
              </a:ext>
            </a:extLst>
          </p:cNvPr>
          <p:cNvSpPr/>
          <p:nvPr/>
        </p:nvSpPr>
        <p:spPr>
          <a:xfrm>
            <a:off x="2539020" y="1283701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sp>
        <p:nvSpPr>
          <p:cNvPr id="7" name="Retângulo 9">
            <a:extLst>
              <a:ext uri="{FF2B5EF4-FFF2-40B4-BE49-F238E27FC236}">
                <a16:creationId xmlns:a16="http://schemas.microsoft.com/office/drawing/2014/main" id="{810D5025-709A-4DC6-96BD-360601B6D76B}"/>
              </a:ext>
            </a:extLst>
          </p:cNvPr>
          <p:cNvSpPr/>
          <p:nvPr/>
        </p:nvSpPr>
        <p:spPr>
          <a:xfrm>
            <a:off x="5914014" y="1283701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Controller REST</a:t>
            </a:r>
          </a:p>
        </p:txBody>
      </p: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E8393456-2617-4515-9FD1-4E6797C151EC}"/>
              </a:ext>
            </a:extLst>
          </p:cNvPr>
          <p:cNvCxnSpPr>
            <a:cxnSpLocks/>
          </p:cNvCxnSpPr>
          <p:nvPr/>
        </p:nvCxnSpPr>
        <p:spPr>
          <a:xfrm>
            <a:off x="341790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13">
            <a:extLst>
              <a:ext uri="{FF2B5EF4-FFF2-40B4-BE49-F238E27FC236}">
                <a16:creationId xmlns:a16="http://schemas.microsoft.com/office/drawing/2014/main" id="{DEC7772D-98FE-4358-B9BC-9BF9F7197FE0}"/>
              </a:ext>
            </a:extLst>
          </p:cNvPr>
          <p:cNvCxnSpPr>
            <a:cxnSpLocks/>
          </p:cNvCxnSpPr>
          <p:nvPr/>
        </p:nvCxnSpPr>
        <p:spPr>
          <a:xfrm>
            <a:off x="6905493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96610E20-9019-4B2A-AC4D-8A1D4E253C5F}"/>
              </a:ext>
            </a:extLst>
          </p:cNvPr>
          <p:cNvCxnSpPr>
            <a:cxnSpLocks/>
          </p:cNvCxnSpPr>
          <p:nvPr/>
        </p:nvCxnSpPr>
        <p:spPr>
          <a:xfrm>
            <a:off x="3417909" y="2228295"/>
            <a:ext cx="349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lindro 16">
            <a:extLst>
              <a:ext uri="{FF2B5EF4-FFF2-40B4-BE49-F238E27FC236}">
                <a16:creationId xmlns:a16="http://schemas.microsoft.com/office/drawing/2014/main" id="{ED90EBA6-EE77-4711-A327-7F607E3C0332}"/>
              </a:ext>
            </a:extLst>
          </p:cNvPr>
          <p:cNvSpPr/>
          <p:nvPr/>
        </p:nvSpPr>
        <p:spPr>
          <a:xfrm>
            <a:off x="10016975" y="1283701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12" name="Conector reto 18">
            <a:extLst>
              <a:ext uri="{FF2B5EF4-FFF2-40B4-BE49-F238E27FC236}">
                <a16:creationId xmlns:a16="http://schemas.microsoft.com/office/drawing/2014/main" id="{D77B8DFA-0692-4FD7-B2BA-D7CE0CD7E0E6}"/>
              </a:ext>
            </a:extLst>
          </p:cNvPr>
          <p:cNvCxnSpPr>
            <a:cxnSpLocks/>
          </p:cNvCxnSpPr>
          <p:nvPr/>
        </p:nvCxnSpPr>
        <p:spPr>
          <a:xfrm>
            <a:off x="6957274" y="2469472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20">
            <a:extLst>
              <a:ext uri="{FF2B5EF4-FFF2-40B4-BE49-F238E27FC236}">
                <a16:creationId xmlns:a16="http://schemas.microsoft.com/office/drawing/2014/main" id="{AE8A9FA1-FD26-449E-9ACF-CD7B6E0E685A}"/>
              </a:ext>
            </a:extLst>
          </p:cNvPr>
          <p:cNvCxnSpPr>
            <a:cxnSpLocks/>
          </p:cNvCxnSpPr>
          <p:nvPr/>
        </p:nvCxnSpPr>
        <p:spPr>
          <a:xfrm>
            <a:off x="1093486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1">
            <a:extLst>
              <a:ext uri="{FF2B5EF4-FFF2-40B4-BE49-F238E27FC236}">
                <a16:creationId xmlns:a16="http://schemas.microsoft.com/office/drawing/2014/main" id="{E3014322-BC3D-4CBD-AA78-E10834EC6BCC}"/>
              </a:ext>
            </a:extLst>
          </p:cNvPr>
          <p:cNvCxnSpPr>
            <a:cxnSpLocks/>
          </p:cNvCxnSpPr>
          <p:nvPr/>
        </p:nvCxnSpPr>
        <p:spPr>
          <a:xfrm flipH="1">
            <a:off x="3417909" y="3323209"/>
            <a:ext cx="345201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22">
            <a:extLst>
              <a:ext uri="{FF2B5EF4-FFF2-40B4-BE49-F238E27FC236}">
                <a16:creationId xmlns:a16="http://schemas.microsoft.com/office/drawing/2014/main" id="{6F842FC0-FA59-45EF-8F37-DB9F8A5F513D}"/>
              </a:ext>
            </a:extLst>
          </p:cNvPr>
          <p:cNvCxnSpPr>
            <a:cxnSpLocks/>
          </p:cNvCxnSpPr>
          <p:nvPr/>
        </p:nvCxnSpPr>
        <p:spPr>
          <a:xfrm flipH="1">
            <a:off x="6957274" y="2639627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23">
            <a:extLst>
              <a:ext uri="{FF2B5EF4-FFF2-40B4-BE49-F238E27FC236}">
                <a16:creationId xmlns:a16="http://schemas.microsoft.com/office/drawing/2014/main" id="{18CCB9FA-0BF6-47AC-9001-8541D7E63FF8}"/>
              </a:ext>
            </a:extLst>
          </p:cNvPr>
          <p:cNvSpPr txBox="1"/>
          <p:nvPr/>
        </p:nvSpPr>
        <p:spPr>
          <a:xfrm>
            <a:off x="4015126" y="1902854"/>
            <a:ext cx="1577676" cy="64633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uri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Método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HTTP</a:t>
            </a:r>
          </a:p>
        </p:txBody>
      </p:sp>
      <p:sp>
        <p:nvSpPr>
          <p:cNvPr id="25" name="CaixaDeTexto 17">
            <a:extLst>
              <a:ext uri="{FF2B5EF4-FFF2-40B4-BE49-F238E27FC236}">
                <a16:creationId xmlns:a16="http://schemas.microsoft.com/office/drawing/2014/main" id="{33D105E5-2EC5-4DFC-89EC-B25CA3DC7513}"/>
              </a:ext>
            </a:extLst>
          </p:cNvPr>
          <p:cNvSpPr txBox="1"/>
          <p:nvPr/>
        </p:nvSpPr>
        <p:spPr>
          <a:xfrm>
            <a:off x="3817156" y="3310623"/>
            <a:ext cx="1973618" cy="30777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contentType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:”JSON”</a:t>
            </a:r>
          </a:p>
        </p:txBody>
      </p:sp>
    </p:spTree>
    <p:extLst>
      <p:ext uri="{BB962C8B-B14F-4D97-AF65-F5344CB8AC3E}">
        <p14:creationId xmlns:p14="http://schemas.microsoft.com/office/powerpoint/2010/main" val="1051401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D63ECD0-1A39-4080-A470-769AED654437}"/>
              </a:ext>
            </a:extLst>
          </p:cNvPr>
          <p:cNvSpPr/>
          <p:nvPr/>
        </p:nvSpPr>
        <p:spPr>
          <a:xfrm>
            <a:off x="4524867" y="693691"/>
            <a:ext cx="7607183" cy="5775874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i="1" dirty="0">
                <a:solidFill>
                  <a:srgbClr val="7030A0"/>
                </a:solidFill>
              </a:rPr>
              <a:t>Back-end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Controlador REST do Spring</a:t>
            </a:r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5CB21AFF-DDD7-452B-A37B-6530E87D7285}"/>
              </a:ext>
            </a:extLst>
          </p:cNvPr>
          <p:cNvSpPr/>
          <p:nvPr/>
        </p:nvSpPr>
        <p:spPr>
          <a:xfrm>
            <a:off x="2539020" y="1283701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sp>
        <p:nvSpPr>
          <p:cNvPr id="7" name="Retângulo 9">
            <a:extLst>
              <a:ext uri="{FF2B5EF4-FFF2-40B4-BE49-F238E27FC236}">
                <a16:creationId xmlns:a16="http://schemas.microsoft.com/office/drawing/2014/main" id="{810D5025-709A-4DC6-96BD-360601B6D76B}"/>
              </a:ext>
            </a:extLst>
          </p:cNvPr>
          <p:cNvSpPr/>
          <p:nvPr/>
        </p:nvSpPr>
        <p:spPr>
          <a:xfrm>
            <a:off x="5914014" y="1283701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Controller REST</a:t>
            </a:r>
          </a:p>
        </p:txBody>
      </p: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E8393456-2617-4515-9FD1-4E6797C151EC}"/>
              </a:ext>
            </a:extLst>
          </p:cNvPr>
          <p:cNvCxnSpPr>
            <a:cxnSpLocks/>
          </p:cNvCxnSpPr>
          <p:nvPr/>
        </p:nvCxnSpPr>
        <p:spPr>
          <a:xfrm>
            <a:off x="341790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13">
            <a:extLst>
              <a:ext uri="{FF2B5EF4-FFF2-40B4-BE49-F238E27FC236}">
                <a16:creationId xmlns:a16="http://schemas.microsoft.com/office/drawing/2014/main" id="{DEC7772D-98FE-4358-B9BC-9BF9F7197FE0}"/>
              </a:ext>
            </a:extLst>
          </p:cNvPr>
          <p:cNvCxnSpPr>
            <a:cxnSpLocks/>
          </p:cNvCxnSpPr>
          <p:nvPr/>
        </p:nvCxnSpPr>
        <p:spPr>
          <a:xfrm>
            <a:off x="6905493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96610E20-9019-4B2A-AC4D-8A1D4E253C5F}"/>
              </a:ext>
            </a:extLst>
          </p:cNvPr>
          <p:cNvCxnSpPr>
            <a:cxnSpLocks/>
          </p:cNvCxnSpPr>
          <p:nvPr/>
        </p:nvCxnSpPr>
        <p:spPr>
          <a:xfrm>
            <a:off x="3417909" y="2228295"/>
            <a:ext cx="349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lindro 16">
            <a:extLst>
              <a:ext uri="{FF2B5EF4-FFF2-40B4-BE49-F238E27FC236}">
                <a16:creationId xmlns:a16="http://schemas.microsoft.com/office/drawing/2014/main" id="{ED90EBA6-EE77-4711-A327-7F607E3C0332}"/>
              </a:ext>
            </a:extLst>
          </p:cNvPr>
          <p:cNvSpPr/>
          <p:nvPr/>
        </p:nvSpPr>
        <p:spPr>
          <a:xfrm>
            <a:off x="10016975" y="1283701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12" name="Conector reto 18">
            <a:extLst>
              <a:ext uri="{FF2B5EF4-FFF2-40B4-BE49-F238E27FC236}">
                <a16:creationId xmlns:a16="http://schemas.microsoft.com/office/drawing/2014/main" id="{D77B8DFA-0692-4FD7-B2BA-D7CE0CD7E0E6}"/>
              </a:ext>
            </a:extLst>
          </p:cNvPr>
          <p:cNvCxnSpPr>
            <a:cxnSpLocks/>
          </p:cNvCxnSpPr>
          <p:nvPr/>
        </p:nvCxnSpPr>
        <p:spPr>
          <a:xfrm>
            <a:off x="6957274" y="2469472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20">
            <a:extLst>
              <a:ext uri="{FF2B5EF4-FFF2-40B4-BE49-F238E27FC236}">
                <a16:creationId xmlns:a16="http://schemas.microsoft.com/office/drawing/2014/main" id="{AE8A9FA1-FD26-449E-9ACF-CD7B6E0E685A}"/>
              </a:ext>
            </a:extLst>
          </p:cNvPr>
          <p:cNvCxnSpPr>
            <a:cxnSpLocks/>
          </p:cNvCxnSpPr>
          <p:nvPr/>
        </p:nvCxnSpPr>
        <p:spPr>
          <a:xfrm>
            <a:off x="1093486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1">
            <a:extLst>
              <a:ext uri="{FF2B5EF4-FFF2-40B4-BE49-F238E27FC236}">
                <a16:creationId xmlns:a16="http://schemas.microsoft.com/office/drawing/2014/main" id="{E3014322-BC3D-4CBD-AA78-E10834EC6BCC}"/>
              </a:ext>
            </a:extLst>
          </p:cNvPr>
          <p:cNvCxnSpPr>
            <a:cxnSpLocks/>
          </p:cNvCxnSpPr>
          <p:nvPr/>
        </p:nvCxnSpPr>
        <p:spPr>
          <a:xfrm flipH="1">
            <a:off x="3417909" y="3323209"/>
            <a:ext cx="345201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22">
            <a:extLst>
              <a:ext uri="{FF2B5EF4-FFF2-40B4-BE49-F238E27FC236}">
                <a16:creationId xmlns:a16="http://schemas.microsoft.com/office/drawing/2014/main" id="{6F842FC0-FA59-45EF-8F37-DB9F8A5F513D}"/>
              </a:ext>
            </a:extLst>
          </p:cNvPr>
          <p:cNvCxnSpPr>
            <a:cxnSpLocks/>
          </p:cNvCxnSpPr>
          <p:nvPr/>
        </p:nvCxnSpPr>
        <p:spPr>
          <a:xfrm flipH="1">
            <a:off x="6957274" y="2639627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7838982" y="1236216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noFill/>
          <a:ln w="76200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accent6"/>
                </a:solidFill>
                <a:latin typeface="Candara" panose="020E0502030303020204" pitchFamily="34" charset="0"/>
              </a:rPr>
              <a:t>Servidor</a:t>
            </a:r>
            <a:endParaRPr lang="pt-PT" sz="3600" b="1" i="1">
              <a:solidFill>
                <a:schemeClr val="accent6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993ABBA5-E579-41B0-9502-A9C70D869654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Laboratório REST :: </a:t>
            </a:r>
            <a:r>
              <a:rPr lang="pt-BR" sz="2400" b="1" i="1" dirty="0">
                <a:solidFill>
                  <a:srgbClr val="003399"/>
                </a:solidFill>
                <a:latin typeface="Candara" panose="020E0502030303020204" pitchFamily="34" charset="0"/>
              </a:rPr>
              <a:t>Desenvolvedor Full-stack</a:t>
            </a:r>
          </a:p>
        </p:txBody>
      </p:sp>
      <p:sp>
        <p:nvSpPr>
          <p:cNvPr id="5" name="Retângulo: Cantos Diagonais Arredondados 4">
            <a:extLst>
              <a:ext uri="{FF2B5EF4-FFF2-40B4-BE49-F238E27FC236}">
                <a16:creationId xmlns:a16="http://schemas.microsoft.com/office/drawing/2014/main" id="{A8A5011F-BA71-4D92-AEF7-9474882341AF}"/>
              </a:ext>
            </a:extLst>
          </p:cNvPr>
          <p:cNvSpPr/>
          <p:nvPr/>
        </p:nvSpPr>
        <p:spPr>
          <a:xfrm>
            <a:off x="1262108" y="1236215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noFill/>
          <a:ln w="762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accent2"/>
                </a:solidFill>
                <a:latin typeface="Candara" panose="020E0502030303020204" pitchFamily="34" charset="0"/>
              </a:rPr>
              <a:t>Cliente</a:t>
            </a:r>
            <a:endParaRPr lang="pt-PT" sz="3600" b="1" i="1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tângulo: Cantos Diagonais Arredondados 5">
            <a:extLst>
              <a:ext uri="{FF2B5EF4-FFF2-40B4-BE49-F238E27FC236}">
                <a16:creationId xmlns:a16="http://schemas.microsoft.com/office/drawing/2014/main" id="{9C68790E-3C63-4A72-AEDD-E65286924FEC}"/>
              </a:ext>
            </a:extLst>
          </p:cNvPr>
          <p:cNvSpPr/>
          <p:nvPr/>
        </p:nvSpPr>
        <p:spPr>
          <a:xfrm>
            <a:off x="7838982" y="4558685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noFill/>
          <a:ln w="76200"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accent3"/>
                </a:solidFill>
                <a:latin typeface="Candara" panose="020E0502030303020204" pitchFamily="34" charset="0"/>
              </a:rPr>
              <a:t>Teste</a:t>
            </a:r>
            <a:endParaRPr lang="pt-PT" sz="3600" b="1" i="1">
              <a:solidFill>
                <a:schemeClr val="accent3"/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72D1D48-CB01-4BF9-B338-ED23644B692B}"/>
              </a:ext>
            </a:extLst>
          </p:cNvPr>
          <p:cNvCxnSpPr/>
          <p:nvPr/>
        </p:nvCxnSpPr>
        <p:spPr>
          <a:xfrm>
            <a:off x="6169981" y="594802"/>
            <a:ext cx="0" cy="622800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2352C35-7745-4182-98A2-176E1E7BD402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9580485" y="2654423"/>
            <a:ext cx="0" cy="1904262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FC24CC5-2B60-467A-AA4B-CBCE63272710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>
            <a:off x="4745113" y="1945319"/>
            <a:ext cx="3093869" cy="1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856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D63ECD0-1A39-4080-A470-769AED654437}"/>
              </a:ext>
            </a:extLst>
          </p:cNvPr>
          <p:cNvSpPr/>
          <p:nvPr/>
        </p:nvSpPr>
        <p:spPr>
          <a:xfrm>
            <a:off x="3261681" y="693691"/>
            <a:ext cx="8870370" cy="5775874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i="1" dirty="0">
                <a:solidFill>
                  <a:srgbClr val="7030A0"/>
                </a:solidFill>
              </a:rPr>
              <a:t>Back-end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Controlador REST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do Spring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5CB21AFF-DDD7-452B-A37B-6530E87D7285}"/>
              </a:ext>
            </a:extLst>
          </p:cNvPr>
          <p:cNvSpPr/>
          <p:nvPr/>
        </p:nvSpPr>
        <p:spPr>
          <a:xfrm>
            <a:off x="936463" y="1283701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sp>
        <p:nvSpPr>
          <p:cNvPr id="7" name="Retângulo 9">
            <a:extLst>
              <a:ext uri="{FF2B5EF4-FFF2-40B4-BE49-F238E27FC236}">
                <a16:creationId xmlns:a16="http://schemas.microsoft.com/office/drawing/2014/main" id="{810D5025-709A-4DC6-96BD-360601B6D76B}"/>
              </a:ext>
            </a:extLst>
          </p:cNvPr>
          <p:cNvSpPr/>
          <p:nvPr/>
        </p:nvSpPr>
        <p:spPr>
          <a:xfrm>
            <a:off x="5914014" y="1283701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Meu Controller REST</a:t>
            </a:r>
          </a:p>
        </p:txBody>
      </p: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E8393456-2617-4515-9FD1-4E6797C151EC}"/>
              </a:ext>
            </a:extLst>
          </p:cNvPr>
          <p:cNvCxnSpPr>
            <a:cxnSpLocks/>
          </p:cNvCxnSpPr>
          <p:nvPr/>
        </p:nvCxnSpPr>
        <p:spPr>
          <a:xfrm>
            <a:off x="1815352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13">
            <a:extLst>
              <a:ext uri="{FF2B5EF4-FFF2-40B4-BE49-F238E27FC236}">
                <a16:creationId xmlns:a16="http://schemas.microsoft.com/office/drawing/2014/main" id="{DEC7772D-98FE-4358-B9BC-9BF9F7197FE0}"/>
              </a:ext>
            </a:extLst>
          </p:cNvPr>
          <p:cNvCxnSpPr>
            <a:cxnSpLocks/>
          </p:cNvCxnSpPr>
          <p:nvPr/>
        </p:nvCxnSpPr>
        <p:spPr>
          <a:xfrm>
            <a:off x="6905493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96610E20-9019-4B2A-AC4D-8A1D4E253C5F}"/>
              </a:ext>
            </a:extLst>
          </p:cNvPr>
          <p:cNvCxnSpPr>
            <a:cxnSpLocks/>
          </p:cNvCxnSpPr>
          <p:nvPr/>
        </p:nvCxnSpPr>
        <p:spPr>
          <a:xfrm>
            <a:off x="1871912" y="2228295"/>
            <a:ext cx="2628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lindro 16">
            <a:extLst>
              <a:ext uri="{FF2B5EF4-FFF2-40B4-BE49-F238E27FC236}">
                <a16:creationId xmlns:a16="http://schemas.microsoft.com/office/drawing/2014/main" id="{ED90EBA6-EE77-4711-A327-7F607E3C0332}"/>
              </a:ext>
            </a:extLst>
          </p:cNvPr>
          <p:cNvSpPr/>
          <p:nvPr/>
        </p:nvSpPr>
        <p:spPr>
          <a:xfrm>
            <a:off x="10016975" y="1283701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12" name="Conector reto 18">
            <a:extLst>
              <a:ext uri="{FF2B5EF4-FFF2-40B4-BE49-F238E27FC236}">
                <a16:creationId xmlns:a16="http://schemas.microsoft.com/office/drawing/2014/main" id="{D77B8DFA-0692-4FD7-B2BA-D7CE0CD7E0E6}"/>
              </a:ext>
            </a:extLst>
          </p:cNvPr>
          <p:cNvCxnSpPr>
            <a:cxnSpLocks/>
          </p:cNvCxnSpPr>
          <p:nvPr/>
        </p:nvCxnSpPr>
        <p:spPr>
          <a:xfrm>
            <a:off x="6957274" y="3232955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20">
            <a:extLst>
              <a:ext uri="{FF2B5EF4-FFF2-40B4-BE49-F238E27FC236}">
                <a16:creationId xmlns:a16="http://schemas.microsoft.com/office/drawing/2014/main" id="{AE8A9FA1-FD26-449E-9ACF-CD7B6E0E685A}"/>
              </a:ext>
            </a:extLst>
          </p:cNvPr>
          <p:cNvCxnSpPr>
            <a:cxnSpLocks/>
          </p:cNvCxnSpPr>
          <p:nvPr/>
        </p:nvCxnSpPr>
        <p:spPr>
          <a:xfrm>
            <a:off x="1093486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1">
            <a:extLst>
              <a:ext uri="{FF2B5EF4-FFF2-40B4-BE49-F238E27FC236}">
                <a16:creationId xmlns:a16="http://schemas.microsoft.com/office/drawing/2014/main" id="{E3014322-BC3D-4CBD-AA78-E10834EC6BCC}"/>
              </a:ext>
            </a:extLst>
          </p:cNvPr>
          <p:cNvCxnSpPr>
            <a:cxnSpLocks/>
          </p:cNvCxnSpPr>
          <p:nvPr/>
        </p:nvCxnSpPr>
        <p:spPr>
          <a:xfrm flipH="1">
            <a:off x="1871912" y="5356199"/>
            <a:ext cx="255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22">
            <a:extLst>
              <a:ext uri="{FF2B5EF4-FFF2-40B4-BE49-F238E27FC236}">
                <a16:creationId xmlns:a16="http://schemas.microsoft.com/office/drawing/2014/main" id="{6F842FC0-FA59-45EF-8F37-DB9F8A5F513D}"/>
              </a:ext>
            </a:extLst>
          </p:cNvPr>
          <p:cNvCxnSpPr>
            <a:cxnSpLocks/>
          </p:cNvCxnSpPr>
          <p:nvPr/>
        </p:nvCxnSpPr>
        <p:spPr>
          <a:xfrm flipH="1">
            <a:off x="6957274" y="4308631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9">
            <a:extLst>
              <a:ext uri="{FF2B5EF4-FFF2-40B4-BE49-F238E27FC236}">
                <a16:creationId xmlns:a16="http://schemas.microsoft.com/office/drawing/2014/main" id="{6105388F-B0F2-4E55-9BED-FD6EA0149934}"/>
              </a:ext>
            </a:extLst>
          </p:cNvPr>
          <p:cNvSpPr/>
          <p:nvPr/>
        </p:nvSpPr>
        <p:spPr>
          <a:xfrm>
            <a:off x="3719140" y="1294697"/>
            <a:ext cx="198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Infra Spring</a:t>
            </a:r>
          </a:p>
        </p:txBody>
      </p:sp>
      <p:cxnSp>
        <p:nvCxnSpPr>
          <p:cNvPr id="17" name="Conector reto 13">
            <a:extLst>
              <a:ext uri="{FF2B5EF4-FFF2-40B4-BE49-F238E27FC236}">
                <a16:creationId xmlns:a16="http://schemas.microsoft.com/office/drawing/2014/main" id="{09E77890-3FE8-4473-854F-4F8F8C30E255}"/>
              </a:ext>
            </a:extLst>
          </p:cNvPr>
          <p:cNvCxnSpPr>
            <a:cxnSpLocks/>
          </p:cNvCxnSpPr>
          <p:nvPr/>
        </p:nvCxnSpPr>
        <p:spPr>
          <a:xfrm>
            <a:off x="4710619" y="1834697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9">
            <a:extLst>
              <a:ext uri="{FF2B5EF4-FFF2-40B4-BE49-F238E27FC236}">
                <a16:creationId xmlns:a16="http://schemas.microsoft.com/office/drawing/2014/main" id="{91B7C2C3-5287-4A3C-A846-5E03BA78BEE1}"/>
              </a:ext>
            </a:extLst>
          </p:cNvPr>
          <p:cNvSpPr/>
          <p:nvPr/>
        </p:nvSpPr>
        <p:spPr>
          <a:xfrm>
            <a:off x="4466546" y="2104695"/>
            <a:ext cx="491952" cy="338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9" name="Conector reto 14">
            <a:extLst>
              <a:ext uri="{FF2B5EF4-FFF2-40B4-BE49-F238E27FC236}">
                <a16:creationId xmlns:a16="http://schemas.microsoft.com/office/drawing/2014/main" id="{B037E9C7-B3BD-4DE7-AA01-389E91664A8C}"/>
              </a:ext>
            </a:extLst>
          </p:cNvPr>
          <p:cNvCxnSpPr>
            <a:cxnSpLocks/>
          </p:cNvCxnSpPr>
          <p:nvPr/>
        </p:nvCxnSpPr>
        <p:spPr>
          <a:xfrm>
            <a:off x="4958498" y="2891758"/>
            <a:ext cx="1908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21">
            <a:extLst>
              <a:ext uri="{FF2B5EF4-FFF2-40B4-BE49-F238E27FC236}">
                <a16:creationId xmlns:a16="http://schemas.microsoft.com/office/drawing/2014/main" id="{44A42F40-1315-4BEB-8FA0-2FF72943AE74}"/>
              </a:ext>
            </a:extLst>
          </p:cNvPr>
          <p:cNvCxnSpPr>
            <a:cxnSpLocks/>
          </p:cNvCxnSpPr>
          <p:nvPr/>
        </p:nvCxnSpPr>
        <p:spPr>
          <a:xfrm flipH="1">
            <a:off x="4958498" y="4746584"/>
            <a:ext cx="1908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Agrupar 25">
            <a:extLst>
              <a:ext uri="{FF2B5EF4-FFF2-40B4-BE49-F238E27FC236}">
                <a16:creationId xmlns:a16="http://schemas.microsoft.com/office/drawing/2014/main" id="{89ED6BD6-3CCC-4F79-A729-26F92BE72FE6}"/>
              </a:ext>
            </a:extLst>
          </p:cNvPr>
          <p:cNvGrpSpPr/>
          <p:nvPr/>
        </p:nvGrpSpPr>
        <p:grpSpPr>
          <a:xfrm>
            <a:off x="4970156" y="2213331"/>
            <a:ext cx="360001" cy="223422"/>
            <a:chOff x="6736814" y="3076112"/>
            <a:chExt cx="360001" cy="223422"/>
          </a:xfrm>
        </p:grpSpPr>
        <p:cxnSp>
          <p:nvCxnSpPr>
            <p:cNvPr id="22" name="Conector reto 26">
              <a:extLst>
                <a:ext uri="{FF2B5EF4-FFF2-40B4-BE49-F238E27FC236}">
                  <a16:creationId xmlns:a16="http://schemas.microsoft.com/office/drawing/2014/main" id="{0C63E149-3B89-4B36-A0BD-CA249D352B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7">
              <a:extLst>
                <a:ext uri="{FF2B5EF4-FFF2-40B4-BE49-F238E27FC236}">
                  <a16:creationId xmlns:a16="http://schemas.microsoft.com/office/drawing/2014/main" id="{9F99E329-0518-4BE6-95C4-A464B90E8C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8">
              <a:extLst>
                <a:ext uri="{FF2B5EF4-FFF2-40B4-BE49-F238E27FC236}">
                  <a16:creationId xmlns:a16="http://schemas.microsoft.com/office/drawing/2014/main" id="{A1D6FED0-5882-445C-A9ED-A9D0789148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aixaDeTexto 29">
            <a:extLst>
              <a:ext uri="{FF2B5EF4-FFF2-40B4-BE49-F238E27FC236}">
                <a16:creationId xmlns:a16="http://schemas.microsoft.com/office/drawing/2014/main" id="{80141D32-E8F8-46AC-8ACB-BB92EA8D287F}"/>
              </a:ext>
            </a:extLst>
          </p:cNvPr>
          <p:cNvSpPr txBox="1"/>
          <p:nvPr/>
        </p:nvSpPr>
        <p:spPr>
          <a:xfrm>
            <a:off x="5320530" y="2171154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Pré-processing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6C0014E-BEAD-4E96-A7AA-529772188913}"/>
              </a:ext>
            </a:extLst>
          </p:cNvPr>
          <p:cNvGrpSpPr/>
          <p:nvPr/>
        </p:nvGrpSpPr>
        <p:grpSpPr>
          <a:xfrm>
            <a:off x="4962759" y="5117814"/>
            <a:ext cx="360001" cy="223422"/>
            <a:chOff x="6736814" y="3076112"/>
            <a:chExt cx="360001" cy="223422"/>
          </a:xfrm>
        </p:grpSpPr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0CCB267F-78BA-4A2E-9766-0DD191A93C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7">
              <a:extLst>
                <a:ext uri="{FF2B5EF4-FFF2-40B4-BE49-F238E27FC236}">
                  <a16:creationId xmlns:a16="http://schemas.microsoft.com/office/drawing/2014/main" id="{F3478B90-326C-40CC-AB1E-DFAE08366A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8">
              <a:extLst>
                <a:ext uri="{FF2B5EF4-FFF2-40B4-BE49-F238E27FC236}">
                  <a16:creationId xmlns:a16="http://schemas.microsoft.com/office/drawing/2014/main" id="{54A428A8-25A6-4543-A1E0-59A3407CB0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CaixaDeTexto 29">
            <a:extLst>
              <a:ext uri="{FF2B5EF4-FFF2-40B4-BE49-F238E27FC236}">
                <a16:creationId xmlns:a16="http://schemas.microsoft.com/office/drawing/2014/main" id="{A5E363F9-CD4E-49E7-AF0E-4193B27CCDEE}"/>
              </a:ext>
            </a:extLst>
          </p:cNvPr>
          <p:cNvSpPr txBox="1"/>
          <p:nvPr/>
        </p:nvSpPr>
        <p:spPr>
          <a:xfrm>
            <a:off x="5320530" y="5075637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Post-processing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877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Controlador REST do Spring</a:t>
            </a: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3CE0BB8E-F080-401F-BD82-6A7DE330EB56}"/>
              </a:ext>
            </a:extLst>
          </p:cNvPr>
          <p:cNvSpPr txBox="1"/>
          <p:nvPr/>
        </p:nvSpPr>
        <p:spPr>
          <a:xfrm>
            <a:off x="470939" y="693691"/>
            <a:ext cx="11661140" cy="5775874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pt-BR" sz="28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Controller REST</a:t>
            </a:r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5CB21AFF-DDD7-452B-A37B-6530E87D7285}"/>
              </a:ext>
            </a:extLst>
          </p:cNvPr>
          <p:cNvSpPr/>
          <p:nvPr/>
        </p:nvSpPr>
        <p:spPr>
          <a:xfrm>
            <a:off x="2539020" y="1283701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sp>
        <p:nvSpPr>
          <p:cNvPr id="7" name="Retângulo 9">
            <a:extLst>
              <a:ext uri="{FF2B5EF4-FFF2-40B4-BE49-F238E27FC236}">
                <a16:creationId xmlns:a16="http://schemas.microsoft.com/office/drawing/2014/main" id="{810D5025-709A-4DC6-96BD-360601B6D76B}"/>
              </a:ext>
            </a:extLst>
          </p:cNvPr>
          <p:cNvSpPr/>
          <p:nvPr/>
        </p:nvSpPr>
        <p:spPr>
          <a:xfrm>
            <a:off x="7600774" y="1283701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Meu Controller REST</a:t>
            </a:r>
          </a:p>
        </p:txBody>
      </p: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E8393456-2617-4515-9FD1-4E6797C151EC}"/>
              </a:ext>
            </a:extLst>
          </p:cNvPr>
          <p:cNvCxnSpPr>
            <a:cxnSpLocks/>
          </p:cNvCxnSpPr>
          <p:nvPr/>
        </p:nvCxnSpPr>
        <p:spPr>
          <a:xfrm>
            <a:off x="341790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13">
            <a:extLst>
              <a:ext uri="{FF2B5EF4-FFF2-40B4-BE49-F238E27FC236}">
                <a16:creationId xmlns:a16="http://schemas.microsoft.com/office/drawing/2014/main" id="{DEC7772D-98FE-4358-B9BC-9BF9F7197FE0}"/>
              </a:ext>
            </a:extLst>
          </p:cNvPr>
          <p:cNvCxnSpPr>
            <a:cxnSpLocks/>
          </p:cNvCxnSpPr>
          <p:nvPr/>
        </p:nvCxnSpPr>
        <p:spPr>
          <a:xfrm>
            <a:off x="8592253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96610E20-9019-4B2A-AC4D-8A1D4E253C5F}"/>
              </a:ext>
            </a:extLst>
          </p:cNvPr>
          <p:cNvCxnSpPr>
            <a:cxnSpLocks/>
          </p:cNvCxnSpPr>
          <p:nvPr/>
        </p:nvCxnSpPr>
        <p:spPr>
          <a:xfrm>
            <a:off x="3417909" y="2228295"/>
            <a:ext cx="331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lindro 16">
            <a:extLst>
              <a:ext uri="{FF2B5EF4-FFF2-40B4-BE49-F238E27FC236}">
                <a16:creationId xmlns:a16="http://schemas.microsoft.com/office/drawing/2014/main" id="{ED90EBA6-EE77-4711-A327-7F607E3C0332}"/>
              </a:ext>
            </a:extLst>
          </p:cNvPr>
          <p:cNvSpPr/>
          <p:nvPr/>
        </p:nvSpPr>
        <p:spPr>
          <a:xfrm>
            <a:off x="10016975" y="1283701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12" name="Conector reto 18">
            <a:extLst>
              <a:ext uri="{FF2B5EF4-FFF2-40B4-BE49-F238E27FC236}">
                <a16:creationId xmlns:a16="http://schemas.microsoft.com/office/drawing/2014/main" id="{D77B8DFA-0692-4FD7-B2BA-D7CE0CD7E0E6}"/>
              </a:ext>
            </a:extLst>
          </p:cNvPr>
          <p:cNvCxnSpPr>
            <a:cxnSpLocks/>
          </p:cNvCxnSpPr>
          <p:nvPr/>
        </p:nvCxnSpPr>
        <p:spPr>
          <a:xfrm>
            <a:off x="8626276" y="2407330"/>
            <a:ext cx="2268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20">
            <a:extLst>
              <a:ext uri="{FF2B5EF4-FFF2-40B4-BE49-F238E27FC236}">
                <a16:creationId xmlns:a16="http://schemas.microsoft.com/office/drawing/2014/main" id="{AE8A9FA1-FD26-449E-9ACF-CD7B6E0E685A}"/>
              </a:ext>
            </a:extLst>
          </p:cNvPr>
          <p:cNvCxnSpPr>
            <a:cxnSpLocks/>
          </p:cNvCxnSpPr>
          <p:nvPr/>
        </p:nvCxnSpPr>
        <p:spPr>
          <a:xfrm>
            <a:off x="1093486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1">
            <a:extLst>
              <a:ext uri="{FF2B5EF4-FFF2-40B4-BE49-F238E27FC236}">
                <a16:creationId xmlns:a16="http://schemas.microsoft.com/office/drawing/2014/main" id="{E3014322-BC3D-4CBD-AA78-E10834EC6BCC}"/>
              </a:ext>
            </a:extLst>
          </p:cNvPr>
          <p:cNvCxnSpPr>
            <a:cxnSpLocks/>
          </p:cNvCxnSpPr>
          <p:nvPr/>
        </p:nvCxnSpPr>
        <p:spPr>
          <a:xfrm flipH="1">
            <a:off x="3045043" y="4015668"/>
            <a:ext cx="381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22">
            <a:extLst>
              <a:ext uri="{FF2B5EF4-FFF2-40B4-BE49-F238E27FC236}">
                <a16:creationId xmlns:a16="http://schemas.microsoft.com/office/drawing/2014/main" id="{6F842FC0-FA59-45EF-8F37-DB9F8A5F513D}"/>
              </a:ext>
            </a:extLst>
          </p:cNvPr>
          <p:cNvCxnSpPr>
            <a:cxnSpLocks/>
          </p:cNvCxnSpPr>
          <p:nvPr/>
        </p:nvCxnSpPr>
        <p:spPr>
          <a:xfrm flipH="1">
            <a:off x="8626276" y="3296574"/>
            <a:ext cx="2268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23">
            <a:extLst>
              <a:ext uri="{FF2B5EF4-FFF2-40B4-BE49-F238E27FC236}">
                <a16:creationId xmlns:a16="http://schemas.microsoft.com/office/drawing/2014/main" id="{18CCB9FA-0BF6-47AC-9001-8541D7E63FF8}"/>
              </a:ext>
            </a:extLst>
          </p:cNvPr>
          <p:cNvSpPr txBox="1"/>
          <p:nvPr/>
        </p:nvSpPr>
        <p:spPr>
          <a:xfrm>
            <a:off x="4216548" y="1902854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produto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17" name="CaixaDeTexto 24">
            <a:extLst>
              <a:ext uri="{FF2B5EF4-FFF2-40B4-BE49-F238E27FC236}">
                <a16:creationId xmlns:a16="http://schemas.microsoft.com/office/drawing/2014/main" id="{2F4E32C1-E0E1-4B16-A33F-C278C3710B94}"/>
              </a:ext>
            </a:extLst>
          </p:cNvPr>
          <p:cNvSpPr txBox="1"/>
          <p:nvPr/>
        </p:nvSpPr>
        <p:spPr>
          <a:xfrm>
            <a:off x="634524" y="3309460"/>
            <a:ext cx="2357410" cy="1384995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{id:1,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descricao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:”iPhone”,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preco:”8000.00”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BA934A3-3914-41EE-B64F-322249E8C710}"/>
              </a:ext>
            </a:extLst>
          </p:cNvPr>
          <p:cNvSpPr txBox="1"/>
          <p:nvPr/>
        </p:nvSpPr>
        <p:spPr>
          <a:xfrm>
            <a:off x="4138529" y="4015668"/>
            <a:ext cx="1973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contentType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:”JSON”</a:t>
            </a:r>
          </a:p>
        </p:txBody>
      </p:sp>
      <p:grpSp>
        <p:nvGrpSpPr>
          <p:cNvPr id="19" name="Agrupar 25">
            <a:extLst>
              <a:ext uri="{FF2B5EF4-FFF2-40B4-BE49-F238E27FC236}">
                <a16:creationId xmlns:a16="http://schemas.microsoft.com/office/drawing/2014/main" id="{34646548-A218-41A0-9D53-10767732B0A8}"/>
              </a:ext>
            </a:extLst>
          </p:cNvPr>
          <p:cNvGrpSpPr/>
          <p:nvPr/>
        </p:nvGrpSpPr>
        <p:grpSpPr>
          <a:xfrm>
            <a:off x="6949883" y="3724183"/>
            <a:ext cx="360001" cy="223422"/>
            <a:chOff x="6736814" y="3076112"/>
            <a:chExt cx="360001" cy="223422"/>
          </a:xfrm>
        </p:grpSpPr>
        <p:cxnSp>
          <p:nvCxnSpPr>
            <p:cNvPr id="20" name="Conector reto 26">
              <a:extLst>
                <a:ext uri="{FF2B5EF4-FFF2-40B4-BE49-F238E27FC236}">
                  <a16:creationId xmlns:a16="http://schemas.microsoft.com/office/drawing/2014/main" id="{D4CC5222-6B3A-4428-98D7-F503AFA2B7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7">
              <a:extLst>
                <a:ext uri="{FF2B5EF4-FFF2-40B4-BE49-F238E27FC236}">
                  <a16:creationId xmlns:a16="http://schemas.microsoft.com/office/drawing/2014/main" id="{A3403282-E1A7-4FC3-8CC3-A145494F6F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8">
              <a:extLst>
                <a:ext uri="{FF2B5EF4-FFF2-40B4-BE49-F238E27FC236}">
                  <a16:creationId xmlns:a16="http://schemas.microsoft.com/office/drawing/2014/main" id="{9A0DD4BA-3F1F-4ED6-8291-2280897317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aixaDeTexto 29">
            <a:extLst>
              <a:ext uri="{FF2B5EF4-FFF2-40B4-BE49-F238E27FC236}">
                <a16:creationId xmlns:a16="http://schemas.microsoft.com/office/drawing/2014/main" id="{EE597DE2-74AF-4A47-9F8F-4954CA81C8CE}"/>
              </a:ext>
            </a:extLst>
          </p:cNvPr>
          <p:cNvSpPr txBox="1"/>
          <p:nvPr/>
        </p:nvSpPr>
        <p:spPr>
          <a:xfrm>
            <a:off x="7350476" y="3679795"/>
            <a:ext cx="237116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Object &gt; JSON</a:t>
            </a:r>
          </a:p>
        </p:txBody>
      </p:sp>
      <p:sp>
        <p:nvSpPr>
          <p:cNvPr id="24" name="Retângulo 9">
            <a:extLst>
              <a:ext uri="{FF2B5EF4-FFF2-40B4-BE49-F238E27FC236}">
                <a16:creationId xmlns:a16="http://schemas.microsoft.com/office/drawing/2014/main" id="{523FAB87-1C53-4F42-9A8C-E4753A1E27A8}"/>
              </a:ext>
            </a:extLst>
          </p:cNvPr>
          <p:cNvSpPr/>
          <p:nvPr/>
        </p:nvSpPr>
        <p:spPr>
          <a:xfrm>
            <a:off x="6311423" y="1294697"/>
            <a:ext cx="108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Infra Spring</a:t>
            </a:r>
          </a:p>
        </p:txBody>
      </p:sp>
      <p:cxnSp>
        <p:nvCxnSpPr>
          <p:cNvPr id="25" name="Conector reto 13">
            <a:extLst>
              <a:ext uri="{FF2B5EF4-FFF2-40B4-BE49-F238E27FC236}">
                <a16:creationId xmlns:a16="http://schemas.microsoft.com/office/drawing/2014/main" id="{A7130C50-6034-49DB-BF0E-76DD91D240E5}"/>
              </a:ext>
            </a:extLst>
          </p:cNvPr>
          <p:cNvCxnSpPr>
            <a:cxnSpLocks/>
          </p:cNvCxnSpPr>
          <p:nvPr/>
        </p:nvCxnSpPr>
        <p:spPr>
          <a:xfrm>
            <a:off x="6851423" y="1834697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9">
            <a:extLst>
              <a:ext uri="{FF2B5EF4-FFF2-40B4-BE49-F238E27FC236}">
                <a16:creationId xmlns:a16="http://schemas.microsoft.com/office/drawing/2014/main" id="{A546ADB0-2032-4644-847D-8F3A816399FB}"/>
              </a:ext>
            </a:extLst>
          </p:cNvPr>
          <p:cNvSpPr/>
          <p:nvPr/>
        </p:nvSpPr>
        <p:spPr>
          <a:xfrm>
            <a:off x="6761423" y="2104695"/>
            <a:ext cx="180000" cy="19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7" name="Conector reto 18">
            <a:extLst>
              <a:ext uri="{FF2B5EF4-FFF2-40B4-BE49-F238E27FC236}">
                <a16:creationId xmlns:a16="http://schemas.microsoft.com/office/drawing/2014/main" id="{9A08ED2E-B2AD-4925-9656-B6D033368E32}"/>
              </a:ext>
            </a:extLst>
          </p:cNvPr>
          <p:cNvCxnSpPr>
            <a:cxnSpLocks/>
          </p:cNvCxnSpPr>
          <p:nvPr/>
        </p:nvCxnSpPr>
        <p:spPr>
          <a:xfrm>
            <a:off x="6976510" y="2213497"/>
            <a:ext cx="162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18">
            <a:extLst>
              <a:ext uri="{FF2B5EF4-FFF2-40B4-BE49-F238E27FC236}">
                <a16:creationId xmlns:a16="http://schemas.microsoft.com/office/drawing/2014/main" id="{DA9F0047-539C-4A23-843F-C770737D3E17}"/>
              </a:ext>
            </a:extLst>
          </p:cNvPr>
          <p:cNvCxnSpPr>
            <a:cxnSpLocks/>
          </p:cNvCxnSpPr>
          <p:nvPr/>
        </p:nvCxnSpPr>
        <p:spPr>
          <a:xfrm flipH="1">
            <a:off x="6972253" y="3511117"/>
            <a:ext cx="162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096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Cliente REST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27" name="Retângulo 7">
            <a:extLst>
              <a:ext uri="{FF2B5EF4-FFF2-40B4-BE49-F238E27FC236}">
                <a16:creationId xmlns:a16="http://schemas.microsoft.com/office/drawing/2014/main" id="{B10232E5-7B9D-44B7-994F-B54ADFF8C4FA}"/>
              </a:ext>
            </a:extLst>
          </p:cNvPr>
          <p:cNvSpPr/>
          <p:nvPr/>
        </p:nvSpPr>
        <p:spPr>
          <a:xfrm>
            <a:off x="2556771" y="1479010"/>
            <a:ext cx="1800000" cy="5400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cxnSp>
        <p:nvCxnSpPr>
          <p:cNvPr id="28" name="Conector reto 10">
            <a:extLst>
              <a:ext uri="{FF2B5EF4-FFF2-40B4-BE49-F238E27FC236}">
                <a16:creationId xmlns:a16="http://schemas.microsoft.com/office/drawing/2014/main" id="{254278F0-0982-4FBD-9DD1-E92ED90A9895}"/>
              </a:ext>
            </a:extLst>
          </p:cNvPr>
          <p:cNvCxnSpPr>
            <a:cxnSpLocks/>
          </p:cNvCxnSpPr>
          <p:nvPr/>
        </p:nvCxnSpPr>
        <p:spPr>
          <a:xfrm>
            <a:off x="3435660" y="2019010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13">
            <a:extLst>
              <a:ext uri="{FF2B5EF4-FFF2-40B4-BE49-F238E27FC236}">
                <a16:creationId xmlns:a16="http://schemas.microsoft.com/office/drawing/2014/main" id="{3F80B543-0843-4962-8209-2A59C06C68CE}"/>
              </a:ext>
            </a:extLst>
          </p:cNvPr>
          <p:cNvCxnSpPr>
            <a:cxnSpLocks/>
          </p:cNvCxnSpPr>
          <p:nvPr/>
        </p:nvCxnSpPr>
        <p:spPr>
          <a:xfrm>
            <a:off x="8361426" y="2019010"/>
            <a:ext cx="0" cy="44350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14">
            <a:extLst>
              <a:ext uri="{FF2B5EF4-FFF2-40B4-BE49-F238E27FC236}">
                <a16:creationId xmlns:a16="http://schemas.microsoft.com/office/drawing/2014/main" id="{1F40B14F-7B1F-4175-B4C5-9F5283251287}"/>
              </a:ext>
            </a:extLst>
          </p:cNvPr>
          <p:cNvCxnSpPr>
            <a:cxnSpLocks/>
          </p:cNvCxnSpPr>
          <p:nvPr/>
        </p:nvCxnSpPr>
        <p:spPr>
          <a:xfrm>
            <a:off x="3435660" y="2423604"/>
            <a:ext cx="489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ilindro 16">
            <a:extLst>
              <a:ext uri="{FF2B5EF4-FFF2-40B4-BE49-F238E27FC236}">
                <a16:creationId xmlns:a16="http://schemas.microsoft.com/office/drawing/2014/main" id="{8491E1FE-166F-4C0E-B3C2-CC804F95F0A6}"/>
              </a:ext>
            </a:extLst>
          </p:cNvPr>
          <p:cNvSpPr/>
          <p:nvPr/>
        </p:nvSpPr>
        <p:spPr>
          <a:xfrm>
            <a:off x="10034726" y="1479010"/>
            <a:ext cx="1800000" cy="540000"/>
          </a:xfrm>
          <a:prstGeom prst="can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32" name="Conector reto 18">
            <a:extLst>
              <a:ext uri="{FF2B5EF4-FFF2-40B4-BE49-F238E27FC236}">
                <a16:creationId xmlns:a16="http://schemas.microsoft.com/office/drawing/2014/main" id="{0CB10178-F1C5-416F-9F0D-D17B8E382145}"/>
              </a:ext>
            </a:extLst>
          </p:cNvPr>
          <p:cNvCxnSpPr>
            <a:cxnSpLocks/>
          </p:cNvCxnSpPr>
          <p:nvPr/>
        </p:nvCxnSpPr>
        <p:spPr>
          <a:xfrm>
            <a:off x="8413207" y="2664781"/>
            <a:ext cx="2520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20">
            <a:extLst>
              <a:ext uri="{FF2B5EF4-FFF2-40B4-BE49-F238E27FC236}">
                <a16:creationId xmlns:a16="http://schemas.microsoft.com/office/drawing/2014/main" id="{14845374-ED44-49AD-B19C-7DA7945D0DC6}"/>
              </a:ext>
            </a:extLst>
          </p:cNvPr>
          <p:cNvCxnSpPr>
            <a:cxnSpLocks/>
          </p:cNvCxnSpPr>
          <p:nvPr/>
        </p:nvCxnSpPr>
        <p:spPr>
          <a:xfrm>
            <a:off x="10952620" y="2019010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21">
            <a:extLst>
              <a:ext uri="{FF2B5EF4-FFF2-40B4-BE49-F238E27FC236}">
                <a16:creationId xmlns:a16="http://schemas.microsoft.com/office/drawing/2014/main" id="{9D6FCA5A-683E-4BD7-B18D-A6C26346483F}"/>
              </a:ext>
            </a:extLst>
          </p:cNvPr>
          <p:cNvCxnSpPr>
            <a:cxnSpLocks/>
          </p:cNvCxnSpPr>
          <p:nvPr/>
        </p:nvCxnSpPr>
        <p:spPr>
          <a:xfrm flipH="1">
            <a:off x="3071672" y="3518518"/>
            <a:ext cx="525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22">
            <a:extLst>
              <a:ext uri="{FF2B5EF4-FFF2-40B4-BE49-F238E27FC236}">
                <a16:creationId xmlns:a16="http://schemas.microsoft.com/office/drawing/2014/main" id="{315E8E93-76D6-420A-8B12-8639CC507A79}"/>
              </a:ext>
            </a:extLst>
          </p:cNvPr>
          <p:cNvCxnSpPr>
            <a:cxnSpLocks/>
          </p:cNvCxnSpPr>
          <p:nvPr/>
        </p:nvCxnSpPr>
        <p:spPr>
          <a:xfrm flipH="1">
            <a:off x="8413207" y="3323210"/>
            <a:ext cx="2520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23">
            <a:extLst>
              <a:ext uri="{FF2B5EF4-FFF2-40B4-BE49-F238E27FC236}">
                <a16:creationId xmlns:a16="http://schemas.microsoft.com/office/drawing/2014/main" id="{F04F0FEF-560B-472F-8411-4ACBD42A877A}"/>
              </a:ext>
            </a:extLst>
          </p:cNvPr>
          <p:cNvSpPr txBox="1"/>
          <p:nvPr/>
        </p:nvSpPr>
        <p:spPr>
          <a:xfrm>
            <a:off x="4234299" y="209816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api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produto</a:t>
            </a:r>
            <a:endParaRPr lang="en-US" dirty="0"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38" name="CaixaDeTexto 17">
            <a:extLst>
              <a:ext uri="{FF2B5EF4-FFF2-40B4-BE49-F238E27FC236}">
                <a16:creationId xmlns:a16="http://schemas.microsoft.com/office/drawing/2014/main" id="{671C07CF-48C0-4AE6-8C20-73B8B3AB11F8}"/>
              </a:ext>
            </a:extLst>
          </p:cNvPr>
          <p:cNvSpPr txBox="1"/>
          <p:nvPr/>
        </p:nvSpPr>
        <p:spPr>
          <a:xfrm>
            <a:off x="4156280" y="3518518"/>
            <a:ext cx="1973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rgbClr val="548235"/>
                </a:solidFill>
                <a:latin typeface="Consolas" panose="020B0609020204030204" pitchFamily="49" charset="0"/>
              </a:rPr>
              <a:t>contentType:”JSON”</a:t>
            </a:r>
          </a:p>
        </p:txBody>
      </p:sp>
      <p:sp>
        <p:nvSpPr>
          <p:cNvPr id="44" name="Texto Explicativo: Linha 30">
            <a:extLst>
              <a:ext uri="{FF2B5EF4-FFF2-40B4-BE49-F238E27FC236}">
                <a16:creationId xmlns:a16="http://schemas.microsoft.com/office/drawing/2014/main" id="{653E80E4-2CAF-465A-9CD0-7C73D8AE1DA8}"/>
              </a:ext>
            </a:extLst>
          </p:cNvPr>
          <p:cNvSpPr/>
          <p:nvPr/>
        </p:nvSpPr>
        <p:spPr>
          <a:xfrm>
            <a:off x="887275" y="4708487"/>
            <a:ext cx="4572483" cy="1080000"/>
          </a:xfrm>
          <a:prstGeom prst="borderCallout1">
            <a:avLst>
              <a:gd name="adj1" fmla="val -2113"/>
              <a:gd name="adj2" fmla="val 28258"/>
              <a:gd name="adj3" fmla="val -53789"/>
              <a:gd name="adj4" fmla="val 25854"/>
            </a:avLst>
          </a:prstGeom>
          <a:solidFill>
            <a:schemeClr val="accent4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Cliente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está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desacoplado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do CONTROLLER</a:t>
            </a:r>
          </a:p>
        </p:txBody>
      </p:sp>
      <p:sp>
        <p:nvSpPr>
          <p:cNvPr id="45" name="Texto Explicativo: Linha 31">
            <a:extLst>
              <a:ext uri="{FF2B5EF4-FFF2-40B4-BE49-F238E27FC236}">
                <a16:creationId xmlns:a16="http://schemas.microsoft.com/office/drawing/2014/main" id="{48A258E4-3019-4278-9B93-C1472C0860AF}"/>
              </a:ext>
            </a:extLst>
          </p:cNvPr>
          <p:cNvSpPr/>
          <p:nvPr/>
        </p:nvSpPr>
        <p:spPr>
          <a:xfrm>
            <a:off x="1102362" y="743261"/>
            <a:ext cx="1800000" cy="468000"/>
          </a:xfrm>
          <a:prstGeom prst="borderCallout1">
            <a:avLst>
              <a:gd name="adj1" fmla="val 101856"/>
              <a:gd name="adj2" fmla="val 48788"/>
              <a:gd name="adj3" fmla="val 201727"/>
              <a:gd name="adj4" fmla="val 80268"/>
            </a:avLst>
          </a:prstGeom>
          <a:solidFill>
            <a:schemeClr val="accent4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rgbClr val="548235"/>
                </a:solidFill>
              </a:rPr>
              <a:t>Outro Back-end</a:t>
            </a:r>
          </a:p>
        </p:txBody>
      </p:sp>
      <p:sp>
        <p:nvSpPr>
          <p:cNvPr id="46" name="Retângulo 32">
            <a:extLst>
              <a:ext uri="{FF2B5EF4-FFF2-40B4-BE49-F238E27FC236}">
                <a16:creationId xmlns:a16="http://schemas.microsoft.com/office/drawing/2014/main" id="{1D795986-D3D9-4D5A-BBB9-D42128CAD4E2}"/>
              </a:ext>
            </a:extLst>
          </p:cNvPr>
          <p:cNvSpPr/>
          <p:nvPr/>
        </p:nvSpPr>
        <p:spPr>
          <a:xfrm>
            <a:off x="7369947" y="1479010"/>
            <a:ext cx="1980000" cy="54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Controller REST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021F699-A4B5-47ED-81D5-674A109683D6}"/>
              </a:ext>
            </a:extLst>
          </p:cNvPr>
          <p:cNvSpPr txBox="1"/>
          <p:nvPr/>
        </p:nvSpPr>
        <p:spPr>
          <a:xfrm>
            <a:off x="634524" y="2741287"/>
            <a:ext cx="2357410" cy="1384995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{id:1,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 descricao:”iPhone”,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 preco:”8000.00”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3" name="Texto Explicativo: Linha 31">
            <a:extLst>
              <a:ext uri="{FF2B5EF4-FFF2-40B4-BE49-F238E27FC236}">
                <a16:creationId xmlns:a16="http://schemas.microsoft.com/office/drawing/2014/main" id="{9247E5D7-520A-4663-823B-67305399710F}"/>
              </a:ext>
            </a:extLst>
          </p:cNvPr>
          <p:cNvSpPr/>
          <p:nvPr/>
        </p:nvSpPr>
        <p:spPr>
          <a:xfrm>
            <a:off x="2991934" y="743261"/>
            <a:ext cx="1800000" cy="468000"/>
          </a:xfrm>
          <a:prstGeom prst="borderCallout1">
            <a:avLst>
              <a:gd name="adj1" fmla="val 98062"/>
              <a:gd name="adj2" fmla="val 32019"/>
              <a:gd name="adj3" fmla="val 159994"/>
              <a:gd name="adj4" fmla="val 11220"/>
            </a:avLst>
          </a:prstGeom>
          <a:solidFill>
            <a:schemeClr val="accent4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rgbClr val="548235"/>
                </a:solidFill>
              </a:rPr>
              <a:t>Evento Javascript</a:t>
            </a:r>
          </a:p>
        </p:txBody>
      </p:sp>
      <p:sp>
        <p:nvSpPr>
          <p:cNvPr id="48" name="Texto Explicativo: Linha 31">
            <a:extLst>
              <a:ext uri="{FF2B5EF4-FFF2-40B4-BE49-F238E27FC236}">
                <a16:creationId xmlns:a16="http://schemas.microsoft.com/office/drawing/2014/main" id="{9AA94D15-1BDD-45A0-8208-8A81F9DBA5F6}"/>
              </a:ext>
            </a:extLst>
          </p:cNvPr>
          <p:cNvSpPr/>
          <p:nvPr/>
        </p:nvSpPr>
        <p:spPr>
          <a:xfrm>
            <a:off x="4881506" y="743261"/>
            <a:ext cx="1800000" cy="468000"/>
          </a:xfrm>
          <a:prstGeom prst="borderCallout1">
            <a:avLst>
              <a:gd name="adj1" fmla="val 99959"/>
              <a:gd name="adj2" fmla="val 51747"/>
              <a:gd name="adj3" fmla="val 156200"/>
              <a:gd name="adj4" fmla="val -73118"/>
            </a:avLst>
          </a:prstGeom>
          <a:solidFill>
            <a:schemeClr val="accent4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rgbClr val="548235"/>
                </a:solidFill>
              </a:rPr>
              <a:t>Aplicativo</a:t>
            </a:r>
            <a:r>
              <a:rPr lang="en-US" i="1" dirty="0">
                <a:solidFill>
                  <a:srgbClr val="548235"/>
                </a:solidFill>
              </a:rPr>
              <a:t> </a:t>
            </a:r>
            <a:r>
              <a:rPr lang="en-US" i="1" dirty="0" err="1">
                <a:solidFill>
                  <a:srgbClr val="548235"/>
                </a:solidFill>
              </a:rPr>
              <a:t>Móvel</a:t>
            </a:r>
            <a:endParaRPr lang="en-US" i="1" dirty="0">
              <a:solidFill>
                <a:srgbClr val="548235"/>
              </a:solidFill>
            </a:endParaRPr>
          </a:p>
        </p:txBody>
      </p:sp>
      <p:sp>
        <p:nvSpPr>
          <p:cNvPr id="49" name="Texto Explicativo: Linha 31">
            <a:extLst>
              <a:ext uri="{FF2B5EF4-FFF2-40B4-BE49-F238E27FC236}">
                <a16:creationId xmlns:a16="http://schemas.microsoft.com/office/drawing/2014/main" id="{9C70E1ED-8597-4A71-80C9-14A8495F6CFB}"/>
              </a:ext>
            </a:extLst>
          </p:cNvPr>
          <p:cNvSpPr/>
          <p:nvPr/>
        </p:nvSpPr>
        <p:spPr>
          <a:xfrm>
            <a:off x="6771078" y="743261"/>
            <a:ext cx="1800000" cy="468000"/>
          </a:xfrm>
          <a:prstGeom prst="borderCallout1">
            <a:avLst>
              <a:gd name="adj1" fmla="val 101856"/>
              <a:gd name="adj2" fmla="val 26594"/>
              <a:gd name="adj3" fmla="val 213109"/>
              <a:gd name="adj4" fmla="val -132795"/>
            </a:avLst>
          </a:prstGeom>
          <a:solidFill>
            <a:schemeClr val="accent4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rgbClr val="548235"/>
                </a:solidFill>
              </a:rPr>
              <a:t>Dispositivo IoT</a:t>
            </a:r>
          </a:p>
        </p:txBody>
      </p:sp>
    </p:spTree>
    <p:extLst>
      <p:ext uri="{BB962C8B-B14F-4D97-AF65-F5344CB8AC3E}">
        <p14:creationId xmlns:p14="http://schemas.microsoft.com/office/powerpoint/2010/main" val="1277196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Meu primeiro controller: HelloController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27" name="Retângulo 7">
            <a:extLst>
              <a:ext uri="{FF2B5EF4-FFF2-40B4-BE49-F238E27FC236}">
                <a16:creationId xmlns:a16="http://schemas.microsoft.com/office/drawing/2014/main" id="{B10232E5-7B9D-44B7-994F-B54ADFF8C4FA}"/>
              </a:ext>
            </a:extLst>
          </p:cNvPr>
          <p:cNvSpPr/>
          <p:nvPr/>
        </p:nvSpPr>
        <p:spPr>
          <a:xfrm>
            <a:off x="2556771" y="1294697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Navegador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8" name="Conector reto 10">
            <a:extLst>
              <a:ext uri="{FF2B5EF4-FFF2-40B4-BE49-F238E27FC236}">
                <a16:creationId xmlns:a16="http://schemas.microsoft.com/office/drawing/2014/main" id="{254278F0-0982-4FBD-9DD1-E92ED90A9895}"/>
              </a:ext>
            </a:extLst>
          </p:cNvPr>
          <p:cNvCxnSpPr>
            <a:cxnSpLocks/>
          </p:cNvCxnSpPr>
          <p:nvPr/>
        </p:nvCxnSpPr>
        <p:spPr>
          <a:xfrm>
            <a:off x="3435660" y="1848465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13">
            <a:extLst>
              <a:ext uri="{FF2B5EF4-FFF2-40B4-BE49-F238E27FC236}">
                <a16:creationId xmlns:a16="http://schemas.microsoft.com/office/drawing/2014/main" id="{3F80B543-0843-4962-8209-2A59C06C68CE}"/>
              </a:ext>
            </a:extLst>
          </p:cNvPr>
          <p:cNvCxnSpPr>
            <a:cxnSpLocks/>
          </p:cNvCxnSpPr>
          <p:nvPr/>
        </p:nvCxnSpPr>
        <p:spPr>
          <a:xfrm>
            <a:off x="9327617" y="1850334"/>
            <a:ext cx="0" cy="443505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21">
            <a:extLst>
              <a:ext uri="{FF2B5EF4-FFF2-40B4-BE49-F238E27FC236}">
                <a16:creationId xmlns:a16="http://schemas.microsoft.com/office/drawing/2014/main" id="{9D6FCA5A-683E-4BD7-B18D-A6C26346483F}"/>
              </a:ext>
            </a:extLst>
          </p:cNvPr>
          <p:cNvCxnSpPr>
            <a:cxnSpLocks/>
          </p:cNvCxnSpPr>
          <p:nvPr/>
        </p:nvCxnSpPr>
        <p:spPr>
          <a:xfrm flipH="1">
            <a:off x="3071672" y="4166591"/>
            <a:ext cx="363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23">
            <a:extLst>
              <a:ext uri="{FF2B5EF4-FFF2-40B4-BE49-F238E27FC236}">
                <a16:creationId xmlns:a16="http://schemas.microsoft.com/office/drawing/2014/main" id="{F04F0FEF-560B-472F-8411-4ACBD42A877A}"/>
              </a:ext>
            </a:extLst>
          </p:cNvPr>
          <p:cNvSpPr txBox="1"/>
          <p:nvPr/>
        </p:nvSpPr>
        <p:spPr>
          <a:xfrm>
            <a:off x="4614212" y="2151431"/>
            <a:ext cx="94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/hello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37" name="CaixaDeTexto 24">
            <a:extLst>
              <a:ext uri="{FF2B5EF4-FFF2-40B4-BE49-F238E27FC236}">
                <a16:creationId xmlns:a16="http://schemas.microsoft.com/office/drawing/2014/main" id="{37787BD1-922B-42D0-A042-8CB758E9D573}"/>
              </a:ext>
            </a:extLst>
          </p:cNvPr>
          <p:cNvSpPr txBox="1"/>
          <p:nvPr/>
        </p:nvSpPr>
        <p:spPr>
          <a:xfrm>
            <a:off x="506032" y="3806609"/>
            <a:ext cx="2561220" cy="738664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info:”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Olá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mundo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REST”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30" name="Conector reto 14">
            <a:extLst>
              <a:ext uri="{FF2B5EF4-FFF2-40B4-BE49-F238E27FC236}">
                <a16:creationId xmlns:a16="http://schemas.microsoft.com/office/drawing/2014/main" id="{1F40B14F-7B1F-4175-B4C5-9F5283251287}"/>
              </a:ext>
            </a:extLst>
          </p:cNvPr>
          <p:cNvCxnSpPr>
            <a:cxnSpLocks/>
          </p:cNvCxnSpPr>
          <p:nvPr/>
        </p:nvCxnSpPr>
        <p:spPr>
          <a:xfrm>
            <a:off x="3435660" y="2467994"/>
            <a:ext cx="331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17">
            <a:extLst>
              <a:ext uri="{FF2B5EF4-FFF2-40B4-BE49-F238E27FC236}">
                <a16:creationId xmlns:a16="http://schemas.microsoft.com/office/drawing/2014/main" id="{671C07CF-48C0-4AE6-8C20-73B8B3AB11F8}"/>
              </a:ext>
            </a:extLst>
          </p:cNvPr>
          <p:cNvSpPr txBox="1"/>
          <p:nvPr/>
        </p:nvSpPr>
        <p:spPr>
          <a:xfrm>
            <a:off x="4156280" y="4166591"/>
            <a:ext cx="1973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contentType:”JSON”</a:t>
            </a:r>
          </a:p>
        </p:txBody>
      </p:sp>
      <p:grpSp>
        <p:nvGrpSpPr>
          <p:cNvPr id="39" name="Agrupar 25">
            <a:extLst>
              <a:ext uri="{FF2B5EF4-FFF2-40B4-BE49-F238E27FC236}">
                <a16:creationId xmlns:a16="http://schemas.microsoft.com/office/drawing/2014/main" id="{DA41E333-A663-4CE0-982D-E894F107E302}"/>
              </a:ext>
            </a:extLst>
          </p:cNvPr>
          <p:cNvGrpSpPr/>
          <p:nvPr/>
        </p:nvGrpSpPr>
        <p:grpSpPr>
          <a:xfrm>
            <a:off x="6932120" y="3520089"/>
            <a:ext cx="360001" cy="540000"/>
            <a:chOff x="6736814" y="3076112"/>
            <a:chExt cx="360001" cy="223422"/>
          </a:xfrm>
        </p:grpSpPr>
        <p:cxnSp>
          <p:nvCxnSpPr>
            <p:cNvPr id="40" name="Conector reto 26">
              <a:extLst>
                <a:ext uri="{FF2B5EF4-FFF2-40B4-BE49-F238E27FC236}">
                  <a16:creationId xmlns:a16="http://schemas.microsoft.com/office/drawing/2014/main" id="{AC99A58C-6D99-425E-B370-67572E0B6C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27">
              <a:extLst>
                <a:ext uri="{FF2B5EF4-FFF2-40B4-BE49-F238E27FC236}">
                  <a16:creationId xmlns:a16="http://schemas.microsoft.com/office/drawing/2014/main" id="{23968024-6914-4DF8-9F9E-49FB83613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28">
              <a:extLst>
                <a:ext uri="{FF2B5EF4-FFF2-40B4-BE49-F238E27FC236}">
                  <a16:creationId xmlns:a16="http://schemas.microsoft.com/office/drawing/2014/main" id="{C767054E-241A-4884-A6E2-ADF44F4F8C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tângulo 32">
            <a:extLst>
              <a:ext uri="{FF2B5EF4-FFF2-40B4-BE49-F238E27FC236}">
                <a16:creationId xmlns:a16="http://schemas.microsoft.com/office/drawing/2014/main" id="{1D795986-D3D9-4D5A-BBB9-D42128CAD4E2}"/>
              </a:ext>
            </a:extLst>
          </p:cNvPr>
          <p:cNvSpPr/>
          <p:nvPr/>
        </p:nvSpPr>
        <p:spPr>
          <a:xfrm>
            <a:off x="8337617" y="1294697"/>
            <a:ext cx="1980000" cy="540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HelloController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CaixaDeTexto 29">
            <a:extLst>
              <a:ext uri="{FF2B5EF4-FFF2-40B4-BE49-F238E27FC236}">
                <a16:creationId xmlns:a16="http://schemas.microsoft.com/office/drawing/2014/main" id="{D8AFEC83-C0C5-4A64-B766-15ECC7F089F0}"/>
              </a:ext>
            </a:extLst>
          </p:cNvPr>
          <p:cNvSpPr txBox="1"/>
          <p:nvPr/>
        </p:nvSpPr>
        <p:spPr>
          <a:xfrm>
            <a:off x="7256721" y="3520089"/>
            <a:ext cx="1774845" cy="5400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b="1" u="sng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MyMessage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&gt; JSON</a:t>
            </a:r>
          </a:p>
        </p:txBody>
      </p:sp>
      <p:sp>
        <p:nvSpPr>
          <p:cNvPr id="26" name="Retângulo 32">
            <a:extLst>
              <a:ext uri="{FF2B5EF4-FFF2-40B4-BE49-F238E27FC236}">
                <a16:creationId xmlns:a16="http://schemas.microsoft.com/office/drawing/2014/main" id="{4CBF4540-5DE5-4321-9DFE-AAAB6947E7DD}"/>
              </a:ext>
            </a:extLst>
          </p:cNvPr>
          <p:cNvSpPr/>
          <p:nvPr/>
        </p:nvSpPr>
        <p:spPr>
          <a:xfrm>
            <a:off x="9206360" y="2403906"/>
            <a:ext cx="242514" cy="720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CaixaDeTexto 29">
            <a:extLst>
              <a:ext uri="{FF2B5EF4-FFF2-40B4-BE49-F238E27FC236}">
                <a16:creationId xmlns:a16="http://schemas.microsoft.com/office/drawing/2014/main" id="{10820A2B-C778-4E6F-AF24-CAE94345409A}"/>
              </a:ext>
            </a:extLst>
          </p:cNvPr>
          <p:cNvSpPr txBox="1"/>
          <p:nvPr/>
        </p:nvSpPr>
        <p:spPr>
          <a:xfrm>
            <a:off x="9452754" y="2594629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processarGetHello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9" name="Retângulo 9">
            <a:extLst>
              <a:ext uri="{FF2B5EF4-FFF2-40B4-BE49-F238E27FC236}">
                <a16:creationId xmlns:a16="http://schemas.microsoft.com/office/drawing/2014/main" id="{838B5168-3143-4D2C-8666-3A6E52B6CE39}"/>
              </a:ext>
            </a:extLst>
          </p:cNvPr>
          <p:cNvSpPr/>
          <p:nvPr/>
        </p:nvSpPr>
        <p:spPr>
          <a:xfrm>
            <a:off x="6311423" y="1294697"/>
            <a:ext cx="108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Infra Spring</a:t>
            </a:r>
          </a:p>
        </p:txBody>
      </p:sp>
      <p:cxnSp>
        <p:nvCxnSpPr>
          <p:cNvPr id="20" name="Conector reto 13">
            <a:extLst>
              <a:ext uri="{FF2B5EF4-FFF2-40B4-BE49-F238E27FC236}">
                <a16:creationId xmlns:a16="http://schemas.microsoft.com/office/drawing/2014/main" id="{4FFF7A54-E8CE-44E7-A2B9-36C640C9BCCA}"/>
              </a:ext>
            </a:extLst>
          </p:cNvPr>
          <p:cNvCxnSpPr>
            <a:cxnSpLocks/>
          </p:cNvCxnSpPr>
          <p:nvPr/>
        </p:nvCxnSpPr>
        <p:spPr>
          <a:xfrm>
            <a:off x="6851423" y="1834697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9">
            <a:extLst>
              <a:ext uri="{FF2B5EF4-FFF2-40B4-BE49-F238E27FC236}">
                <a16:creationId xmlns:a16="http://schemas.microsoft.com/office/drawing/2014/main" id="{1EEA8823-660C-4065-8540-303DFD01B176}"/>
              </a:ext>
            </a:extLst>
          </p:cNvPr>
          <p:cNvSpPr/>
          <p:nvPr/>
        </p:nvSpPr>
        <p:spPr>
          <a:xfrm>
            <a:off x="6796935" y="2344394"/>
            <a:ext cx="108000" cy="19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Conector reto 14">
            <a:extLst>
              <a:ext uri="{FF2B5EF4-FFF2-40B4-BE49-F238E27FC236}">
                <a16:creationId xmlns:a16="http://schemas.microsoft.com/office/drawing/2014/main" id="{A09ACC70-FC16-4D47-A649-C3F631AAC90C}"/>
              </a:ext>
            </a:extLst>
          </p:cNvPr>
          <p:cNvCxnSpPr>
            <a:cxnSpLocks/>
          </p:cNvCxnSpPr>
          <p:nvPr/>
        </p:nvCxnSpPr>
        <p:spPr>
          <a:xfrm flipH="1">
            <a:off x="6932120" y="3058638"/>
            <a:ext cx="223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14">
            <a:extLst>
              <a:ext uri="{FF2B5EF4-FFF2-40B4-BE49-F238E27FC236}">
                <a16:creationId xmlns:a16="http://schemas.microsoft.com/office/drawing/2014/main" id="{E9227439-23E0-45D6-AF98-8EEB8284F2B7}"/>
              </a:ext>
            </a:extLst>
          </p:cNvPr>
          <p:cNvCxnSpPr>
            <a:cxnSpLocks/>
          </p:cNvCxnSpPr>
          <p:nvPr/>
        </p:nvCxnSpPr>
        <p:spPr>
          <a:xfrm>
            <a:off x="6951352" y="2580723"/>
            <a:ext cx="223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254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HelloController :: UML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15992E-942B-4810-B959-00A0E5EBB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15799"/>
            <a:ext cx="10800000" cy="40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8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&gt;Criar sub-pacote </a:t>
            </a:r>
            <a:r>
              <a:rPr lang="pt-BR" sz="2400" b="1" u="sng" dirty="0">
                <a:solidFill>
                  <a:srgbClr val="003399"/>
                </a:solidFill>
                <a:latin typeface="Consolas" panose="020B0609020204030204" pitchFamily="49" charset="0"/>
              </a:rPr>
              <a:t>controller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a) Criar classe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MyMessage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e codificar conforme UML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b) Criar classe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HelloController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conforme abaixo: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CB0AF2-6BF6-47E5-88DC-96C4C6479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15" y="2641408"/>
            <a:ext cx="7200000" cy="3971869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3159965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&gt;Abrir o navegador e acessar: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localhost:8080/hello</a:t>
            </a: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003399"/>
                </a:solidFill>
                <a:latin typeface="Candara" panose="020E0502030303020204" pitchFamily="34" charset="0"/>
              </a:rPr>
              <a:t>Questão:</a:t>
            </a:r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 Quem fez a conversão MyMessage &gt; JSON?</a:t>
            </a:r>
          </a:p>
          <a:p>
            <a:pPr marL="0" indent="0">
              <a:buNone/>
            </a:pPr>
            <a:r>
              <a:rPr lang="pt-BR" sz="32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Resposta:</a:t>
            </a:r>
            <a:r>
              <a:rPr lang="pt-BR" sz="32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 A infraestrutura do Spring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E7467-FF62-40EE-8B1D-D0A4A59E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30" y="1322677"/>
            <a:ext cx="6371302" cy="281431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760143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1596000" y="1937552"/>
            <a:ext cx="9000000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Implementando um back-end completo de catálogo de cursos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9532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o Back-end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de catálogo de cursos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286C69-91A9-44C0-AF5B-0A42F2510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1524100"/>
            <a:ext cx="9000000" cy="448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9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o Back-end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de catálogo de cursos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DF67B-51DD-4D7D-9C0A-38CE8CEE9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767393"/>
            <a:ext cx="9000000" cy="57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5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04243A8F-16BF-47CD-82C5-8992EC2967F8}"/>
              </a:ext>
            </a:extLst>
          </p:cNvPr>
          <p:cNvSpPr/>
          <p:nvPr/>
        </p:nvSpPr>
        <p:spPr>
          <a:xfrm>
            <a:off x="7254544" y="770140"/>
            <a:ext cx="4651882" cy="237033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7838982" y="1236216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bg1"/>
                </a:solidFill>
                <a:latin typeface="Candara" panose="020E0502030303020204" pitchFamily="34" charset="0"/>
              </a:rPr>
              <a:t>Servidor</a:t>
            </a:r>
            <a:endParaRPr lang="pt-PT" sz="3600" b="1" i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993ABBA5-E579-41B0-9502-A9C70D869654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Laboratório REST :: </a:t>
            </a:r>
            <a:r>
              <a:rPr lang="pt-BR" sz="2400" b="1" i="1">
                <a:solidFill>
                  <a:srgbClr val="003399"/>
                </a:solidFill>
                <a:latin typeface="Candara" panose="020E0502030303020204" pitchFamily="34" charset="0"/>
              </a:rPr>
              <a:t>Servidor</a:t>
            </a:r>
          </a:p>
        </p:txBody>
      </p:sp>
      <p:sp>
        <p:nvSpPr>
          <p:cNvPr id="5" name="Retângulo: Cantos Diagonais Arredondados 4">
            <a:extLst>
              <a:ext uri="{FF2B5EF4-FFF2-40B4-BE49-F238E27FC236}">
                <a16:creationId xmlns:a16="http://schemas.microsoft.com/office/drawing/2014/main" id="{A8A5011F-BA71-4D92-AEF7-9474882341AF}"/>
              </a:ext>
            </a:extLst>
          </p:cNvPr>
          <p:cNvSpPr/>
          <p:nvPr/>
        </p:nvSpPr>
        <p:spPr>
          <a:xfrm>
            <a:off x="1262108" y="1236215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noFill/>
          <a:ln w="762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accent2"/>
                </a:solidFill>
                <a:latin typeface="Candara" panose="020E0502030303020204" pitchFamily="34" charset="0"/>
              </a:rPr>
              <a:t>Cliente</a:t>
            </a:r>
            <a:endParaRPr lang="pt-PT" sz="3600" b="1" i="1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tângulo: Cantos Diagonais Arredondados 5">
            <a:extLst>
              <a:ext uri="{FF2B5EF4-FFF2-40B4-BE49-F238E27FC236}">
                <a16:creationId xmlns:a16="http://schemas.microsoft.com/office/drawing/2014/main" id="{9C68790E-3C63-4A72-AEDD-E65286924FEC}"/>
              </a:ext>
            </a:extLst>
          </p:cNvPr>
          <p:cNvSpPr/>
          <p:nvPr/>
        </p:nvSpPr>
        <p:spPr>
          <a:xfrm>
            <a:off x="7838982" y="4558685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noFill/>
          <a:ln w="76200"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accent3"/>
                </a:solidFill>
                <a:latin typeface="Candara" panose="020E0502030303020204" pitchFamily="34" charset="0"/>
              </a:rPr>
              <a:t>Teste</a:t>
            </a:r>
            <a:endParaRPr lang="pt-PT" sz="3600" b="1" i="1">
              <a:solidFill>
                <a:schemeClr val="accent3"/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72D1D48-CB01-4BF9-B338-ED23644B692B}"/>
              </a:ext>
            </a:extLst>
          </p:cNvPr>
          <p:cNvCxnSpPr/>
          <p:nvPr/>
        </p:nvCxnSpPr>
        <p:spPr>
          <a:xfrm>
            <a:off x="6169981" y="594802"/>
            <a:ext cx="0" cy="622800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2352C35-7745-4182-98A2-176E1E7BD402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9580485" y="2654423"/>
            <a:ext cx="0" cy="1904262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FC24CC5-2B60-467A-AA4B-CBCE63272710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>
            <a:off x="4745113" y="1945319"/>
            <a:ext cx="3093869" cy="1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4466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Injeção de Dependências com </a:t>
            </a:r>
            <a:r>
              <a:rPr lang="pt-BR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@AutoWired</a:t>
            </a:r>
          </a:p>
        </p:txBody>
      </p:sp>
      <p:sp>
        <p:nvSpPr>
          <p:cNvPr id="4" name="Retângulo: Cantos Arredondados 12">
            <a:extLst>
              <a:ext uri="{FF2B5EF4-FFF2-40B4-BE49-F238E27FC236}">
                <a16:creationId xmlns:a16="http://schemas.microsoft.com/office/drawing/2014/main" id="{5E7D4DCB-BEBD-4B41-9588-0842DDE25EE6}"/>
              </a:ext>
            </a:extLst>
          </p:cNvPr>
          <p:cNvSpPr/>
          <p:nvPr/>
        </p:nvSpPr>
        <p:spPr>
          <a:xfrm>
            <a:off x="7409593" y="4638235"/>
            <a:ext cx="2520000" cy="1440000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</a:p>
        </p:txBody>
      </p:sp>
      <p:sp>
        <p:nvSpPr>
          <p:cNvPr id="5" name="Retângulo: Cantos Arredondados 14">
            <a:extLst>
              <a:ext uri="{FF2B5EF4-FFF2-40B4-BE49-F238E27FC236}">
                <a16:creationId xmlns:a16="http://schemas.microsoft.com/office/drawing/2014/main" id="{2779EB58-EBF4-4064-98E2-289ADCEB7944}"/>
              </a:ext>
            </a:extLst>
          </p:cNvPr>
          <p:cNvSpPr/>
          <p:nvPr/>
        </p:nvSpPr>
        <p:spPr>
          <a:xfrm>
            <a:off x="3115292" y="4638235"/>
            <a:ext cx="2520000" cy="1440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Controller</a:t>
            </a:r>
          </a:p>
        </p:txBody>
      </p:sp>
      <p:cxnSp>
        <p:nvCxnSpPr>
          <p:cNvPr id="7" name="Conector de Seta Reta 16">
            <a:extLst>
              <a:ext uri="{FF2B5EF4-FFF2-40B4-BE49-F238E27FC236}">
                <a16:creationId xmlns:a16="http://schemas.microsoft.com/office/drawing/2014/main" id="{6B932BD6-5C26-4519-ABB0-F2492A34A6E7}"/>
              </a:ext>
            </a:extLst>
          </p:cNvPr>
          <p:cNvCxnSpPr>
            <a:cxnSpLocks/>
          </p:cNvCxnSpPr>
          <p:nvPr/>
        </p:nvCxnSpPr>
        <p:spPr>
          <a:xfrm>
            <a:off x="5965842" y="5358235"/>
            <a:ext cx="1440000" cy="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Conector de Seta Reta 20">
            <a:extLst>
              <a:ext uri="{FF2B5EF4-FFF2-40B4-BE49-F238E27FC236}">
                <a16:creationId xmlns:a16="http://schemas.microsoft.com/office/drawing/2014/main" id="{751D884D-14D9-4063-986E-F63550674FD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338373" y="3319548"/>
            <a:ext cx="36919" cy="13186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Conector de Seta Reta 21">
            <a:extLst>
              <a:ext uri="{FF2B5EF4-FFF2-40B4-BE49-F238E27FC236}">
                <a16:creationId xmlns:a16="http://schemas.microsoft.com/office/drawing/2014/main" id="{EB9E85F7-689E-4330-9837-30C3DB3092C5}"/>
              </a:ext>
            </a:extLst>
          </p:cNvPr>
          <p:cNvCxnSpPr>
            <a:cxnSpLocks/>
          </p:cNvCxnSpPr>
          <p:nvPr/>
        </p:nvCxnSpPr>
        <p:spPr>
          <a:xfrm flipH="1">
            <a:off x="4319204" y="3313811"/>
            <a:ext cx="432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Conector de Seta Reta 27">
            <a:extLst>
              <a:ext uri="{FF2B5EF4-FFF2-40B4-BE49-F238E27FC236}">
                <a16:creationId xmlns:a16="http://schemas.microsoft.com/office/drawing/2014/main" id="{625EF650-AAD0-4315-9E51-7530E0847EF0}"/>
              </a:ext>
            </a:extLst>
          </p:cNvPr>
          <p:cNvCxnSpPr>
            <a:cxnSpLocks/>
          </p:cNvCxnSpPr>
          <p:nvPr/>
        </p:nvCxnSpPr>
        <p:spPr>
          <a:xfrm>
            <a:off x="8660594" y="3316679"/>
            <a:ext cx="17999" cy="132442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Retângulo 31">
            <a:extLst>
              <a:ext uri="{FF2B5EF4-FFF2-40B4-BE49-F238E27FC236}">
                <a16:creationId xmlns:a16="http://schemas.microsoft.com/office/drawing/2014/main" id="{49C1B13A-81AD-41C7-85D7-7110E237D3F0}"/>
              </a:ext>
            </a:extLst>
          </p:cNvPr>
          <p:cNvSpPr/>
          <p:nvPr/>
        </p:nvSpPr>
        <p:spPr>
          <a:xfrm>
            <a:off x="5731911" y="3096308"/>
            <a:ext cx="179826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&lt;&lt;injetado&gt;&gt;</a:t>
            </a:r>
          </a:p>
        </p:txBody>
      </p:sp>
      <p:sp>
        <p:nvSpPr>
          <p:cNvPr id="18" name="Ondulado Duplo 22">
            <a:extLst>
              <a:ext uri="{FF2B5EF4-FFF2-40B4-BE49-F238E27FC236}">
                <a16:creationId xmlns:a16="http://schemas.microsoft.com/office/drawing/2014/main" id="{CC9483FD-C6A4-465B-A2A9-53F4AB5B3BD0}"/>
              </a:ext>
            </a:extLst>
          </p:cNvPr>
          <p:cNvSpPr/>
          <p:nvPr/>
        </p:nvSpPr>
        <p:spPr>
          <a:xfrm>
            <a:off x="7368467" y="710599"/>
            <a:ext cx="4572000" cy="1231611"/>
          </a:xfrm>
          <a:prstGeom prst="doubleWav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Injeção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dependência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no Spring é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feita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pela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anotação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AutoWired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Ondulado Duplo 22">
            <a:extLst>
              <a:ext uri="{FF2B5EF4-FFF2-40B4-BE49-F238E27FC236}">
                <a16:creationId xmlns:a16="http://schemas.microsoft.com/office/drawing/2014/main" id="{82BB5F41-A2BE-47B6-902D-340D3EB741EF}"/>
              </a:ext>
            </a:extLst>
          </p:cNvPr>
          <p:cNvSpPr/>
          <p:nvPr/>
        </p:nvSpPr>
        <p:spPr>
          <a:xfrm>
            <a:off x="860566" y="779765"/>
            <a:ext cx="5120640" cy="1231611"/>
          </a:xfrm>
          <a:prstGeom prst="doubleWav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Sempre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que 2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componentes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dependentes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são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gerenciados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pelo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Spring, um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deve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ser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injetado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pelo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outro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DE1FCBB7-29CF-46F4-A634-59FFE878A45A}"/>
              </a:ext>
            </a:extLst>
          </p:cNvPr>
          <p:cNvSpPr/>
          <p:nvPr/>
        </p:nvSpPr>
        <p:spPr>
          <a:xfrm>
            <a:off x="5636071" y="5221075"/>
            <a:ext cx="457200" cy="274320"/>
          </a:xfrm>
          <a:prstGeom prst="diamond">
            <a:avLst/>
          </a:prstGeom>
          <a:solidFill>
            <a:srgbClr val="7F7F7F"/>
          </a:solidFill>
          <a:ln cap="rnd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43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Ciclo de vida de componente gerenciado pelo Spring</a:t>
            </a:r>
            <a:endParaRPr lang="pt-BR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tângulo: Cantos Arredondados 14">
            <a:extLst>
              <a:ext uri="{FF2B5EF4-FFF2-40B4-BE49-F238E27FC236}">
                <a16:creationId xmlns:a16="http://schemas.microsoft.com/office/drawing/2014/main" id="{2779EB58-EBF4-4064-98E2-289ADCEB7944}"/>
              </a:ext>
            </a:extLst>
          </p:cNvPr>
          <p:cNvSpPr/>
          <p:nvPr/>
        </p:nvSpPr>
        <p:spPr>
          <a:xfrm>
            <a:off x="4836000" y="963786"/>
            <a:ext cx="2880000" cy="144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Não existe</a:t>
            </a:r>
            <a:endParaRPr lang="en-US" sz="2800" i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1" name="Retângulo: Cantos Arredondados 14">
            <a:extLst>
              <a:ext uri="{FF2B5EF4-FFF2-40B4-BE49-F238E27FC236}">
                <a16:creationId xmlns:a16="http://schemas.microsoft.com/office/drawing/2014/main" id="{444D3E1E-516A-426B-A148-93F234A756E8}"/>
              </a:ext>
            </a:extLst>
          </p:cNvPr>
          <p:cNvSpPr/>
          <p:nvPr/>
        </p:nvSpPr>
        <p:spPr>
          <a:xfrm>
            <a:off x="4836000" y="4127583"/>
            <a:ext cx="2880000" cy="144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Candara" panose="020E0502030303020204" pitchFamily="34" charset="0"/>
              </a:rPr>
              <a:t>Pronto</a:t>
            </a:r>
            <a:endParaRPr lang="en-US" sz="28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865E16FD-188A-4EB5-8F1B-26A513318E07}"/>
              </a:ext>
            </a:extLst>
          </p:cNvPr>
          <p:cNvCxnSpPr>
            <a:cxnSpLocks/>
            <a:stCxn id="5" idx="1"/>
            <a:endCxn id="21" idx="1"/>
          </p:cNvCxnSpPr>
          <p:nvPr/>
        </p:nvCxnSpPr>
        <p:spPr>
          <a:xfrm rot="10800000" flipV="1">
            <a:off x="4836000" y="1683785"/>
            <a:ext cx="12700" cy="3163797"/>
          </a:xfrm>
          <a:prstGeom prst="bentConnector3">
            <a:avLst>
              <a:gd name="adj1" fmla="val 7881551"/>
            </a:avLst>
          </a:prstGeom>
          <a:ln w="57150">
            <a:solidFill>
              <a:srgbClr val="002060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31">
            <a:extLst>
              <a:ext uri="{FF2B5EF4-FFF2-40B4-BE49-F238E27FC236}">
                <a16:creationId xmlns:a16="http://schemas.microsoft.com/office/drawing/2014/main" id="{49C1B13A-81AD-41C7-85D7-7110E237D3F0}"/>
              </a:ext>
            </a:extLst>
          </p:cNvPr>
          <p:cNvSpPr/>
          <p:nvPr/>
        </p:nvSpPr>
        <p:spPr>
          <a:xfrm>
            <a:off x="2780358" y="3780283"/>
            <a:ext cx="216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PostConstruct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EB966A53-5CE4-4863-A1AE-1454070FC7D8}"/>
              </a:ext>
            </a:extLst>
          </p:cNvPr>
          <p:cNvCxnSpPr>
            <a:cxnSpLocks/>
            <a:stCxn id="21" idx="3"/>
            <a:endCxn id="5" idx="3"/>
          </p:cNvCxnSpPr>
          <p:nvPr/>
        </p:nvCxnSpPr>
        <p:spPr>
          <a:xfrm flipV="1">
            <a:off x="7716000" y="1683786"/>
            <a:ext cx="12700" cy="3163797"/>
          </a:xfrm>
          <a:prstGeom prst="bentConnector3">
            <a:avLst>
              <a:gd name="adj1" fmla="val 7811646"/>
            </a:avLst>
          </a:prstGeom>
          <a:ln w="57150">
            <a:solidFill>
              <a:schemeClr val="bg1">
                <a:lumMod val="50000"/>
              </a:schemeClr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31">
            <a:extLst>
              <a:ext uri="{FF2B5EF4-FFF2-40B4-BE49-F238E27FC236}">
                <a16:creationId xmlns:a16="http://schemas.microsoft.com/office/drawing/2014/main" id="{CF549390-EAE5-4DEB-B793-E18F3F31C991}"/>
              </a:ext>
            </a:extLst>
          </p:cNvPr>
          <p:cNvSpPr/>
          <p:nvPr/>
        </p:nvSpPr>
        <p:spPr>
          <a:xfrm>
            <a:off x="7624342" y="3015798"/>
            <a:ext cx="216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C00000"/>
                </a:solidFill>
                <a:latin typeface="Consolas" panose="020B0609020204030204" pitchFamily="49" charset="0"/>
              </a:rPr>
              <a:t>@PreDestroy</a:t>
            </a:r>
          </a:p>
        </p:txBody>
      </p:sp>
      <p:sp>
        <p:nvSpPr>
          <p:cNvPr id="36" name="Seta: Curva para Cima 35">
            <a:extLst>
              <a:ext uri="{FF2B5EF4-FFF2-40B4-BE49-F238E27FC236}">
                <a16:creationId xmlns:a16="http://schemas.microsoft.com/office/drawing/2014/main" id="{D064C657-82F7-4B95-B543-AF69CFE6C88D}"/>
              </a:ext>
            </a:extLst>
          </p:cNvPr>
          <p:cNvSpPr/>
          <p:nvPr/>
        </p:nvSpPr>
        <p:spPr>
          <a:xfrm>
            <a:off x="5814361" y="5681709"/>
            <a:ext cx="923278" cy="568171"/>
          </a:xfrm>
          <a:prstGeom prst="curvedUpArrow">
            <a:avLst>
              <a:gd name="adj1" fmla="val 25000"/>
              <a:gd name="adj2" fmla="val 50000"/>
              <a:gd name="adj3" fmla="val 34375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0" name="Retângulo 31">
            <a:extLst>
              <a:ext uri="{FF2B5EF4-FFF2-40B4-BE49-F238E27FC236}">
                <a16:creationId xmlns:a16="http://schemas.microsoft.com/office/drawing/2014/main" id="{D67CE1AE-5800-4D34-82D5-715D43D8F1D7}"/>
              </a:ext>
            </a:extLst>
          </p:cNvPr>
          <p:cNvSpPr/>
          <p:nvPr/>
        </p:nvSpPr>
        <p:spPr>
          <a:xfrm>
            <a:off x="2780358" y="2887842"/>
            <a:ext cx="216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Injeta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as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dependências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tângulo 31">
            <a:extLst>
              <a:ext uri="{FF2B5EF4-FFF2-40B4-BE49-F238E27FC236}">
                <a16:creationId xmlns:a16="http://schemas.microsoft.com/office/drawing/2014/main" id="{226A1234-3F74-41C1-8615-C3EB4AE5A408}"/>
              </a:ext>
            </a:extLst>
          </p:cNvPr>
          <p:cNvSpPr/>
          <p:nvPr/>
        </p:nvSpPr>
        <p:spPr>
          <a:xfrm>
            <a:off x="2780358" y="2108385"/>
            <a:ext cx="216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22863071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o Back-end de catálogo de cursos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B8770378-C0F8-487D-BFCB-395F45F42FB1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model.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Curso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65BC50-BE10-4E5E-985E-D6540121B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669" y="1369678"/>
            <a:ext cx="7793953" cy="504000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2525798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o Back-end de catálogo de cursos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B8770378-C0F8-487D-BFCB-395F45F42FB1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service.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CursoService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770ECA1-8849-41DB-A0E3-D40F2FD1A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806" y="1369678"/>
            <a:ext cx="9718388" cy="5040000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41595363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o Back-end de catálogo de cursos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B8770378-C0F8-487D-BFCB-395F45F42FB1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controller.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CursoController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BA4A442-4B67-43C6-BF81-04E3490CB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0" y="1369678"/>
            <a:ext cx="8480595" cy="504000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5003019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&gt;Seguindo os slides anteriores: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a)Criar os sub-pacotes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model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service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b)Implementar as 3 classes do catálogo de cursos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c)Subir o Spring Boot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d)Abrir navegador e acessar: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localhost:8080/curso</a:t>
            </a:r>
          </a:p>
          <a:p>
            <a:pPr marL="457200" indent="-457200">
              <a:buAutoNum type="alphaLcParenR"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7647B6D-5207-43D6-9F44-B735F95BB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77" y="3586579"/>
            <a:ext cx="4372585" cy="199100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8B587BAA-0D87-4715-8B48-6AE029591148}"/>
              </a:ext>
            </a:extLst>
          </p:cNvPr>
          <p:cNvSpPr/>
          <p:nvPr/>
        </p:nvSpPr>
        <p:spPr>
          <a:xfrm>
            <a:off x="5459767" y="3906175"/>
            <a:ext cx="3835153" cy="1671407"/>
          </a:xfrm>
          <a:prstGeom prst="lef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rgbClr val="003399"/>
                </a:solidFill>
                <a:latin typeface="Candara" panose="020E0502030303020204" pitchFamily="34" charset="0"/>
              </a:rPr>
              <a:t>É esperado que não retorne nenhum resultado</a:t>
            </a:r>
          </a:p>
        </p:txBody>
      </p:sp>
    </p:spTree>
    <p:extLst>
      <p:ext uri="{BB962C8B-B14F-4D97-AF65-F5344CB8AC3E}">
        <p14:creationId xmlns:p14="http://schemas.microsoft.com/office/powerpoint/2010/main" val="12220777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&gt;Vamos implementar um método na classe service para </a:t>
            </a:r>
            <a:r>
              <a:rPr lang="pt-BR" sz="2400">
                <a:solidFill>
                  <a:schemeClr val="accent2"/>
                </a:solidFill>
                <a:latin typeface="Candara" panose="020E0502030303020204" pitchFamily="34" charset="0"/>
              </a:rPr>
              <a:t>inicializar o mapa com alguns cursos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AFA401-F97E-414D-BD11-DA6027576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0" y="1729812"/>
            <a:ext cx="8582880" cy="4680000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3107949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&gt;No navegador, novamente acessar: </a:t>
            </a:r>
            <a:r>
              <a:rPr lang="pt-BR" sz="2400" b="1">
                <a:solidFill>
                  <a:srgbClr val="003399"/>
                </a:solidFill>
                <a:latin typeface="Consolas" panose="020B0609020204030204" pitchFamily="49" charset="0"/>
              </a:rPr>
              <a:t>localhost:8080/curso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20170D-EF59-493A-946C-2B0A2CF19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0" y="1363191"/>
            <a:ext cx="9000000" cy="297983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57228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1731146" y="1937552"/>
            <a:ext cx="9000000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Buscando um curso pela chave primária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8986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&gt;Outra possível operação de leitura seria a 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busca de um curso através de sua chave primária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 Vamos implementar esta funcionalidade: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a)Na classe </a:t>
            </a:r>
            <a:r>
              <a:rPr lang="pt-BR" u="sng" dirty="0">
                <a:solidFill>
                  <a:srgbClr val="003399"/>
                </a:solidFill>
                <a:latin typeface="Candara" panose="020E0502030303020204" pitchFamily="34" charset="0"/>
              </a:rPr>
              <a:t>service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, criamos um método que recebe o parâmetro referente ao ID de curso e retorna o curso guardado no mapa: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Buscando curso pela chave primária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F708AA-13A4-4EC6-821E-18F8B7552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26" y="3697575"/>
            <a:ext cx="7326317" cy="288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191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Histórico: SOAP x REST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16CDC5A8-61FB-42F5-8E8C-B5E2A97ADF21}"/>
              </a:ext>
            </a:extLst>
          </p:cNvPr>
          <p:cNvSpPr/>
          <p:nvPr/>
        </p:nvSpPr>
        <p:spPr>
          <a:xfrm>
            <a:off x="2938508" y="2689931"/>
            <a:ext cx="2880000" cy="2880000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>
                <a:solidFill>
                  <a:schemeClr val="accent5"/>
                </a:solidFill>
              </a:rPr>
              <a:t>SOAP </a:t>
            </a:r>
          </a:p>
          <a:p>
            <a:pPr algn="ctr"/>
            <a:r>
              <a:rPr lang="pt-BR" sz="3200" b="1">
                <a:solidFill>
                  <a:schemeClr val="accent5"/>
                </a:solidFill>
              </a:rPr>
              <a:t>Service</a:t>
            </a:r>
            <a:endParaRPr lang="pt-PT" sz="3200" b="1">
              <a:solidFill>
                <a:schemeClr val="accent5"/>
              </a:solidFill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2527BED-C2AC-4250-95C3-433245E74177}"/>
              </a:ext>
            </a:extLst>
          </p:cNvPr>
          <p:cNvSpPr/>
          <p:nvPr/>
        </p:nvSpPr>
        <p:spPr>
          <a:xfrm>
            <a:off x="8497403" y="2689931"/>
            <a:ext cx="2880000" cy="288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>
                <a:solidFill>
                  <a:schemeClr val="accent5"/>
                </a:solidFill>
              </a:rPr>
              <a:t>REST </a:t>
            </a:r>
          </a:p>
          <a:p>
            <a:pPr algn="ctr"/>
            <a:r>
              <a:rPr lang="pt-BR" sz="3200" b="1">
                <a:solidFill>
                  <a:schemeClr val="accent5"/>
                </a:solidFill>
              </a:rPr>
              <a:t>Service</a:t>
            </a:r>
            <a:endParaRPr lang="pt-PT" sz="3200" b="1">
              <a:solidFill>
                <a:schemeClr val="accent5"/>
              </a:solidFill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66FE50B-1110-4BEE-A9BF-B1339B620118}"/>
              </a:ext>
            </a:extLst>
          </p:cNvPr>
          <p:cNvGrpSpPr/>
          <p:nvPr/>
        </p:nvGrpSpPr>
        <p:grpSpPr>
          <a:xfrm>
            <a:off x="849522" y="3165333"/>
            <a:ext cx="872400" cy="1124669"/>
            <a:chOff x="816006" y="3742385"/>
            <a:chExt cx="872400" cy="1124669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30ED9346-3FA9-4CF4-B1C4-8D28CD545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6006" y="3980603"/>
              <a:ext cx="720000" cy="886451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20060D4E-AFEB-42C1-8464-B42A35223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8406" y="3742385"/>
              <a:ext cx="720000" cy="886451"/>
            </a:xfrm>
            <a:prstGeom prst="rect">
              <a:avLst/>
            </a:prstGeom>
          </p:spPr>
        </p:pic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C9371D6B-BE34-41FA-BD80-9E23B3C45081}"/>
              </a:ext>
            </a:extLst>
          </p:cNvPr>
          <p:cNvSpPr/>
          <p:nvPr/>
        </p:nvSpPr>
        <p:spPr>
          <a:xfrm>
            <a:off x="745722" y="4367810"/>
            <a:ext cx="108000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SOAP messages</a:t>
            </a:r>
            <a:endParaRPr lang="pt-PT">
              <a:solidFill>
                <a:schemeClr val="tx1"/>
              </a:solidFill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0120473D-9772-4986-88AE-5C7C0D558E12}"/>
              </a:ext>
            </a:extLst>
          </p:cNvPr>
          <p:cNvGrpSpPr/>
          <p:nvPr/>
        </p:nvGrpSpPr>
        <p:grpSpPr>
          <a:xfrm>
            <a:off x="7046759" y="3165333"/>
            <a:ext cx="872400" cy="1124669"/>
            <a:chOff x="816006" y="3742385"/>
            <a:chExt cx="872400" cy="1124669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AEE75784-ED9F-4E1D-A65A-89B076B13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6006" y="3980603"/>
              <a:ext cx="720000" cy="886451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A74B81B7-3D58-4CF3-98B8-E675FC84A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8406" y="3742385"/>
              <a:ext cx="720000" cy="886451"/>
            </a:xfrm>
            <a:prstGeom prst="rect">
              <a:avLst/>
            </a:prstGeom>
          </p:spPr>
        </p:pic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74CCA02C-4F19-4F04-A6B3-F59B41CC3CC2}"/>
              </a:ext>
            </a:extLst>
          </p:cNvPr>
          <p:cNvSpPr/>
          <p:nvPr/>
        </p:nvSpPr>
        <p:spPr>
          <a:xfrm>
            <a:off x="6942959" y="4367810"/>
            <a:ext cx="108000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pt-BR">
                <a:solidFill>
                  <a:schemeClr val="tx1"/>
                </a:solidFill>
              </a:rPr>
              <a:t>messages</a:t>
            </a:r>
            <a:endParaRPr lang="pt-PT">
              <a:solidFill>
                <a:schemeClr val="tx1"/>
              </a:solidFill>
            </a:endParaRP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019E8DCD-044C-47C0-93F3-357BAF9D0E80}"/>
              </a:ext>
            </a:extLst>
          </p:cNvPr>
          <p:cNvSpPr/>
          <p:nvPr/>
        </p:nvSpPr>
        <p:spPr>
          <a:xfrm>
            <a:off x="1915747" y="3224457"/>
            <a:ext cx="1801828" cy="1791353"/>
          </a:xfrm>
          <a:prstGeom prst="rightArrow">
            <a:avLst>
              <a:gd name="adj1" fmla="val 70815"/>
              <a:gd name="adj2" fmla="val 50000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0C13A431-AD4B-4332-9517-3F591416B27A}"/>
              </a:ext>
            </a:extLst>
          </p:cNvPr>
          <p:cNvSpPr/>
          <p:nvPr/>
        </p:nvSpPr>
        <p:spPr>
          <a:xfrm>
            <a:off x="8151179" y="2865141"/>
            <a:ext cx="1080000" cy="54000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>
                <a:solidFill>
                  <a:schemeClr val="accent2"/>
                </a:solidFill>
                <a:latin typeface="Consolas" panose="020B0609020204030204" pitchFamily="49" charset="0"/>
              </a:rPr>
              <a:t>GET</a:t>
            </a:r>
            <a:endParaRPr lang="pt-PT" b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4DC3EDF4-55A8-4283-A7B0-99BD8F024260}"/>
              </a:ext>
            </a:extLst>
          </p:cNvPr>
          <p:cNvSpPr/>
          <p:nvPr/>
        </p:nvSpPr>
        <p:spPr>
          <a:xfrm>
            <a:off x="8151179" y="3484271"/>
            <a:ext cx="1080000" cy="54000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>
                <a:solidFill>
                  <a:schemeClr val="accent2"/>
                </a:solidFill>
                <a:latin typeface="Consolas" panose="020B0609020204030204" pitchFamily="49" charset="0"/>
              </a:rPr>
              <a:t>POST</a:t>
            </a:r>
            <a:endParaRPr lang="pt-PT" b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72801DE3-EC68-4223-A9B1-3F190BE77E7D}"/>
              </a:ext>
            </a:extLst>
          </p:cNvPr>
          <p:cNvSpPr/>
          <p:nvPr/>
        </p:nvSpPr>
        <p:spPr>
          <a:xfrm>
            <a:off x="8151179" y="4103401"/>
            <a:ext cx="1080000" cy="54000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>
                <a:solidFill>
                  <a:schemeClr val="accent2"/>
                </a:solidFill>
                <a:latin typeface="Consolas" panose="020B0609020204030204" pitchFamily="49" charset="0"/>
              </a:rPr>
              <a:t>PUT</a:t>
            </a:r>
            <a:endParaRPr lang="pt-PT" b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309DF5C2-E6AB-4FAC-B1BD-8DD6AD6FD2B8}"/>
              </a:ext>
            </a:extLst>
          </p:cNvPr>
          <p:cNvSpPr/>
          <p:nvPr/>
        </p:nvSpPr>
        <p:spPr>
          <a:xfrm>
            <a:off x="8151179" y="4722531"/>
            <a:ext cx="1080000" cy="54000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>
                <a:solidFill>
                  <a:schemeClr val="accent2"/>
                </a:solidFill>
                <a:latin typeface="Consolas" panose="020B0609020204030204" pitchFamily="49" charset="0"/>
              </a:rPr>
              <a:t>DELETE</a:t>
            </a:r>
            <a:endParaRPr lang="pt-PT" b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FFEC391-4C99-4947-A713-19A4D9C456CB}"/>
              </a:ext>
            </a:extLst>
          </p:cNvPr>
          <p:cNvSpPr/>
          <p:nvPr/>
        </p:nvSpPr>
        <p:spPr>
          <a:xfrm>
            <a:off x="1162611" y="2039694"/>
            <a:ext cx="2700000" cy="540000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>
                <a:solidFill>
                  <a:schemeClr val="accent6"/>
                </a:solidFill>
                <a:latin typeface="Consolas" panose="020B0609020204030204" pitchFamily="49" charset="0"/>
              </a:rPr>
              <a:t>QUALQUER TRANPORTE</a:t>
            </a:r>
            <a:endParaRPr lang="pt-PT" i="1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F519687-D316-4AF1-82B4-3B859D891C47}"/>
              </a:ext>
            </a:extLst>
          </p:cNvPr>
          <p:cNvSpPr/>
          <p:nvPr/>
        </p:nvSpPr>
        <p:spPr>
          <a:xfrm>
            <a:off x="7341179" y="2030822"/>
            <a:ext cx="2700000" cy="540000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accent6"/>
                </a:solidFill>
                <a:latin typeface="Consolas" panose="020B0609020204030204" pitchFamily="49" charset="0"/>
              </a:rPr>
              <a:t>TRANPORTE </a:t>
            </a:r>
            <a:r>
              <a:rPr lang="pt-BR" b="1">
                <a:solidFill>
                  <a:schemeClr val="accent6"/>
                </a:solidFill>
                <a:latin typeface="Consolas" panose="020B0609020204030204" pitchFamily="49" charset="0"/>
              </a:rPr>
              <a:t>HTTP</a:t>
            </a:r>
            <a:endParaRPr lang="pt-PT" b="1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57686E0F-D011-4B42-9339-97E1774994B2}"/>
              </a:ext>
            </a:extLst>
          </p:cNvPr>
          <p:cNvSpPr/>
          <p:nvPr/>
        </p:nvSpPr>
        <p:spPr>
          <a:xfrm>
            <a:off x="4793941" y="2715024"/>
            <a:ext cx="900000" cy="360000"/>
          </a:xfrm>
          <a:prstGeom prst="roundRect">
            <a:avLst>
              <a:gd name="adj" fmla="val 50000"/>
            </a:avLst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Consolas" panose="020B0609020204030204" pitchFamily="49" charset="0"/>
              </a:rPr>
              <a:t>XML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6D6D9554-7446-4F9E-A6CA-08DE89C34E11}"/>
              </a:ext>
            </a:extLst>
          </p:cNvPr>
          <p:cNvSpPr/>
          <p:nvPr/>
        </p:nvSpPr>
        <p:spPr>
          <a:xfrm>
            <a:off x="10847324" y="3224457"/>
            <a:ext cx="900000" cy="360000"/>
          </a:xfrm>
          <a:prstGeom prst="roundRect">
            <a:avLst>
              <a:gd name="adj" fmla="val 50000"/>
            </a:avLst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XML</a:t>
            </a:r>
            <a:endParaRPr lang="pt-PT" dirty="0">
              <a:latin typeface="Consolas" panose="020B0609020204030204" pitchFamily="49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4C7902CF-5808-4E45-8B3F-0B25B2129ECD}"/>
              </a:ext>
            </a:extLst>
          </p:cNvPr>
          <p:cNvSpPr/>
          <p:nvPr/>
        </p:nvSpPr>
        <p:spPr>
          <a:xfrm>
            <a:off x="10458976" y="2715024"/>
            <a:ext cx="900000" cy="360000"/>
          </a:xfrm>
          <a:prstGeom prst="roundRect">
            <a:avLst>
              <a:gd name="adj" fmla="val 50000"/>
            </a:avLst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Consolas" panose="020B0609020204030204" pitchFamily="49" charset="0"/>
              </a:rPr>
              <a:t>TXT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ED8E2A13-2180-4827-8800-B057B96D83BF}"/>
              </a:ext>
            </a:extLst>
          </p:cNvPr>
          <p:cNvSpPr/>
          <p:nvPr/>
        </p:nvSpPr>
        <p:spPr>
          <a:xfrm>
            <a:off x="11146059" y="3733890"/>
            <a:ext cx="900000" cy="360000"/>
          </a:xfrm>
          <a:prstGeom prst="roundRect">
            <a:avLst>
              <a:gd name="adj" fmla="val 50000"/>
            </a:avLst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Consolas" panose="020B0609020204030204" pitchFamily="49" charset="0"/>
              </a:rPr>
              <a:t>JSON</a:t>
            </a:r>
            <a:endParaRPr lang="pt-PT">
              <a:latin typeface="Consolas" panose="020B0609020204030204" pitchFamily="49" charset="0"/>
            </a:endParaRP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9BB00DFE-E1AB-4B6D-8BE9-EE901667797C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6396470" y="1034640"/>
            <a:ext cx="9934" cy="562361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4000FB33-7482-46AD-9E1B-8AD2DFD7DF98}"/>
              </a:ext>
            </a:extLst>
          </p:cNvPr>
          <p:cNvSpPr/>
          <p:nvPr/>
        </p:nvSpPr>
        <p:spPr>
          <a:xfrm>
            <a:off x="5326404" y="674640"/>
            <a:ext cx="2160000" cy="360000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Web Services</a:t>
            </a:r>
            <a:endParaRPr lang="pt-PT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Cilindro 28">
            <a:extLst>
              <a:ext uri="{FF2B5EF4-FFF2-40B4-BE49-F238E27FC236}">
                <a16:creationId xmlns:a16="http://schemas.microsoft.com/office/drawing/2014/main" id="{0E75320A-9A58-4CD8-831B-D5E92BF0738E}"/>
              </a:ext>
            </a:extLst>
          </p:cNvPr>
          <p:cNvSpPr/>
          <p:nvPr/>
        </p:nvSpPr>
        <p:spPr>
          <a:xfrm>
            <a:off x="1984390" y="4279672"/>
            <a:ext cx="1056442" cy="360000"/>
          </a:xfrm>
          <a:prstGeom prst="can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WSDL</a:t>
            </a:r>
            <a:endParaRPr lang="pt-PT"/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BAB2DD11-5048-46AE-BB56-6A1F378D57D9}"/>
              </a:ext>
            </a:extLst>
          </p:cNvPr>
          <p:cNvSpPr/>
          <p:nvPr/>
        </p:nvSpPr>
        <p:spPr>
          <a:xfrm>
            <a:off x="1987121" y="3949931"/>
            <a:ext cx="1056442" cy="360000"/>
          </a:xfrm>
          <a:prstGeom prst="can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WS-Add</a:t>
            </a:r>
            <a:endParaRPr lang="pt-PT"/>
          </a:p>
        </p:txBody>
      </p:sp>
      <p:sp>
        <p:nvSpPr>
          <p:cNvPr id="30" name="Cilindro 29">
            <a:extLst>
              <a:ext uri="{FF2B5EF4-FFF2-40B4-BE49-F238E27FC236}">
                <a16:creationId xmlns:a16="http://schemas.microsoft.com/office/drawing/2014/main" id="{54923659-EE6D-43EB-8426-5C8EAE77CBCD}"/>
              </a:ext>
            </a:extLst>
          </p:cNvPr>
          <p:cNvSpPr/>
          <p:nvPr/>
        </p:nvSpPr>
        <p:spPr>
          <a:xfrm>
            <a:off x="1998900" y="3613230"/>
            <a:ext cx="1056442" cy="360000"/>
          </a:xfrm>
          <a:prstGeom prst="can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Envelope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92908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b)Na classe </a:t>
            </a:r>
            <a:r>
              <a:rPr lang="pt-BR" u="sng" dirty="0">
                <a:solidFill>
                  <a:srgbClr val="003399"/>
                </a:solidFill>
                <a:latin typeface="Candara" panose="020E0502030303020204" pitchFamily="34" charset="0"/>
              </a:rPr>
              <a:t>controller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, mapeamos outro método com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@GetMapping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e uma variável de path: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Buscando curso pela chave primária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614D55-F4B1-45FE-BD7A-F2E0A91CE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0" y="1781516"/>
            <a:ext cx="7520002" cy="288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76076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b)Na classe controller, mapeamos outro método com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@GetMapping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e uma variável de path: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Buscando curso pela chave primária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614D55-F4B1-45FE-BD7A-F2E0A91CE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0" y="1781516"/>
            <a:ext cx="7520002" cy="288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26DDEA1-E793-48C2-BFE6-B2E8E4632365}"/>
              </a:ext>
            </a:extLst>
          </p:cNvPr>
          <p:cNvSpPr/>
          <p:nvPr/>
        </p:nvSpPr>
        <p:spPr>
          <a:xfrm>
            <a:off x="3221502" y="3221502"/>
            <a:ext cx="253218" cy="267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AD04BDA-0299-41C9-A0BA-3BCC71F52EAE}"/>
              </a:ext>
            </a:extLst>
          </p:cNvPr>
          <p:cNvSpPr/>
          <p:nvPr/>
        </p:nvSpPr>
        <p:spPr>
          <a:xfrm>
            <a:off x="5469984" y="3444242"/>
            <a:ext cx="253218" cy="267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5E0DD277-94AD-4CD0-B084-65B650911E4E}"/>
              </a:ext>
            </a:extLst>
          </p:cNvPr>
          <p:cNvSpPr/>
          <p:nvPr/>
        </p:nvSpPr>
        <p:spPr>
          <a:xfrm rot="19720278">
            <a:off x="3450435" y="2864931"/>
            <a:ext cx="681618" cy="33762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08196359-FB93-4ED4-8D6C-EF8C0DC5007D}"/>
              </a:ext>
            </a:extLst>
          </p:cNvPr>
          <p:cNvSpPr/>
          <p:nvPr/>
        </p:nvSpPr>
        <p:spPr>
          <a:xfrm rot="19720278">
            <a:off x="5691888" y="3103400"/>
            <a:ext cx="681618" cy="33762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05532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c)Usando o navegador, concatenamos o id do curso na própria URI: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Buscando curso pela chave primária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1EB469-2634-41E1-B509-1787A84B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81" y="1369029"/>
            <a:ext cx="9701900" cy="288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09919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&gt;Seguindo os slides: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a)Implementar em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CursoService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o método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buscarCursoPeloId(...)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b)Implementar em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CursoController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, o método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buscar(...)</a:t>
            </a: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&gt;No navegador, acessar diferente IDs: 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http://localhost:8080/curso/1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http://localhost:8080/curso/2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http://localhost:8080/curso/3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&gt;O que acontece ao acessar 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http://localhost:8080/curso/4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?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249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289" y="754602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&gt;Quando acessamos um ID inexistente, uma resposta vazia é devolvida.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&gt;Isso pode causar </a:t>
            </a:r>
            <a:r>
              <a:rPr lang="pt-BR" dirty="0">
                <a:solidFill>
                  <a:srgbClr val="FF0000"/>
                </a:solidFill>
                <a:latin typeface="Candara" panose="020E0502030303020204" pitchFamily="34" charset="0"/>
              </a:rPr>
              <a:t>confusão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para o cliente da API 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Candara" panose="020E0502030303020204" pitchFamily="34" charset="0"/>
              </a:rPr>
              <a:t>	&gt; </a:t>
            </a:r>
            <a:r>
              <a:rPr lang="pt-BR" i="1" dirty="0">
                <a:solidFill>
                  <a:srgbClr val="FF0000"/>
                </a:solidFill>
                <a:latin typeface="Candara" panose="020E0502030303020204" pitchFamily="34" charset="0"/>
              </a:rPr>
              <a:t>ele pode interpretar que aconteceu um erro no servidor.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&gt;Podemos adicionar um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status na resposta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sinalizando que tudo ocorreu bem, mas nada foi encontrado!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&gt;O status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404 (NOT_FOUND)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é o ideal para este cenário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Melhorando a expressividade da API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5910E2-64C5-4A72-B77E-8E39CF159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98" y="1249709"/>
            <a:ext cx="5048955" cy="14289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45960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289" y="754602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&gt;A maneira mais simples de retornar um status 404 é lançar uma exception própria para tal: 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ResponseStatusException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Melhorando a expressividade da API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806DB07-E954-4FC5-8FE2-AEB2FC52F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97" y="1801421"/>
            <a:ext cx="7200000" cy="234642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52010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289" y="754602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&gt;Ao acessar a API com um ID inexistente, receberá esta resposta: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Melhorando a expressividade da API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02C079-BFE7-4F07-B003-638F5BF12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70" y="1272373"/>
            <a:ext cx="9000000" cy="43132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35112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&gt;No controller, alterar o método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buscar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para retornar o status 404 quando o ID não tem referência a um curso existente.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&gt;No navegador, acessar a URI com ID inexistente e inspecionar o resultado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&gt;Exercício avançado: Explorar os outros construtores de </a:t>
            </a:r>
            <a:r>
              <a:rPr lang="pt-B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ResponseStatusException. </a:t>
            </a:r>
            <a:endParaRPr lang="pt-BR" sz="2400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1035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1731146" y="1937552"/>
            <a:ext cx="8729708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Completando o back-end de cursos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0002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 gestão completa de cursos consiste ainda em operaçãos REST para: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a)</a:t>
            </a: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criar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curso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b)</a:t>
            </a: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atualizar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curso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c)</a:t>
            </a: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remover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um curso específico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Este um conjunto básico de operações e comumente chamamos de </a:t>
            </a:r>
            <a:r>
              <a:rPr lang="pt-BR" b="1" u="sng">
                <a:solidFill>
                  <a:schemeClr val="accent2"/>
                </a:solidFill>
                <a:latin typeface="Candara" panose="020E0502030303020204" pitchFamily="34" charset="0"/>
              </a:rPr>
              <a:t>CRUD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(</a:t>
            </a:r>
            <a:r>
              <a:rPr lang="pt-BR" b="1">
                <a:solidFill>
                  <a:schemeClr val="accent2"/>
                </a:solidFill>
                <a:latin typeface="Candara" panose="020E0502030303020204" pitchFamily="34" charset="0"/>
              </a:rPr>
              <a:t>C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reate, </a:t>
            </a:r>
            <a:r>
              <a:rPr lang="pt-BR" b="1">
                <a:solidFill>
                  <a:schemeClr val="accent2"/>
                </a:solidFill>
                <a:latin typeface="Candara" panose="020E0502030303020204" pitchFamily="34" charset="0"/>
              </a:rPr>
              <a:t>R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etrieve, </a:t>
            </a:r>
            <a:r>
              <a:rPr lang="pt-BR" b="1">
                <a:solidFill>
                  <a:schemeClr val="accent2"/>
                </a:solidFill>
                <a:latin typeface="Candara" panose="020E0502030303020204" pitchFamily="34" charset="0"/>
              </a:rPr>
              <a:t>U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pdate, </a:t>
            </a:r>
            <a:r>
              <a:rPr lang="pt-BR">
                <a:solidFill>
                  <a:schemeClr val="accent2"/>
                </a:solidFill>
                <a:latin typeface="Candara" panose="020E0502030303020204" pitchFamily="34" charset="0"/>
              </a:rPr>
              <a:t>D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elete)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Completando o Back-end de Cursos</a:t>
            </a:r>
          </a:p>
        </p:txBody>
      </p:sp>
    </p:spTree>
    <p:extLst>
      <p:ext uri="{BB962C8B-B14F-4D97-AF65-F5344CB8AC3E}">
        <p14:creationId xmlns:p14="http://schemas.microsoft.com/office/powerpoint/2010/main" val="289823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Fundamentos do protocolo HTTP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B4187FC6-4DD9-46BE-92A1-FA0A7564E519}"/>
              </a:ext>
            </a:extLst>
          </p:cNvPr>
          <p:cNvSpPr/>
          <p:nvPr/>
        </p:nvSpPr>
        <p:spPr>
          <a:xfrm>
            <a:off x="1118587" y="1369593"/>
            <a:ext cx="9882224" cy="1022380"/>
          </a:xfrm>
          <a:prstGeom prst="cube">
            <a:avLst>
              <a:gd name="adj" fmla="val 19835"/>
            </a:avLst>
          </a:prstGeom>
          <a:solidFill>
            <a:schemeClr val="tx1">
              <a:lumMod val="50000"/>
              <a:lumOff val="50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Calibri" panose="020F0502020204030204" pitchFamily="34" charset="0"/>
              </a:rPr>
              <a:t>HTTP</a:t>
            </a:r>
            <a:endParaRPr lang="pt-BR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E8540D79-7538-4E7B-A843-03F3BF140777}"/>
              </a:ext>
            </a:extLst>
          </p:cNvPr>
          <p:cNvSpPr/>
          <p:nvPr/>
        </p:nvSpPr>
        <p:spPr>
          <a:xfrm>
            <a:off x="1118587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DB1D216D-BA38-419C-8A41-79700556C867}"/>
              </a:ext>
            </a:extLst>
          </p:cNvPr>
          <p:cNvSpPr/>
          <p:nvPr/>
        </p:nvSpPr>
        <p:spPr>
          <a:xfrm>
            <a:off x="9954333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Method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73479A94-18CF-4E99-BCF4-755F9376E19F}"/>
              </a:ext>
            </a:extLst>
          </p:cNvPr>
          <p:cNvSpPr/>
          <p:nvPr/>
        </p:nvSpPr>
        <p:spPr>
          <a:xfrm>
            <a:off x="5536460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Content Type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2964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1731146" y="1937552"/>
            <a:ext cx="8729708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a) Request POST para criar um Curso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813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Request POST para criar Curso</a:t>
            </a:r>
          </a:p>
        </p:txBody>
      </p:sp>
      <p:sp>
        <p:nvSpPr>
          <p:cNvPr id="4" name="Retângulo 7">
            <a:extLst>
              <a:ext uri="{FF2B5EF4-FFF2-40B4-BE49-F238E27FC236}">
                <a16:creationId xmlns:a16="http://schemas.microsoft.com/office/drawing/2014/main" id="{C280A803-9CE3-4D1A-8E73-BC359F79E3DD}"/>
              </a:ext>
            </a:extLst>
          </p:cNvPr>
          <p:cNvSpPr/>
          <p:nvPr/>
        </p:nvSpPr>
        <p:spPr>
          <a:xfrm>
            <a:off x="621436" y="1294697"/>
            <a:ext cx="1080000" cy="54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Cliente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Conector reto 10">
            <a:extLst>
              <a:ext uri="{FF2B5EF4-FFF2-40B4-BE49-F238E27FC236}">
                <a16:creationId xmlns:a16="http://schemas.microsoft.com/office/drawing/2014/main" id="{B38A7B96-1D3D-46B2-B116-9209A97FEF5E}"/>
              </a:ext>
            </a:extLst>
          </p:cNvPr>
          <p:cNvCxnSpPr>
            <a:cxnSpLocks/>
          </p:cNvCxnSpPr>
          <p:nvPr/>
        </p:nvCxnSpPr>
        <p:spPr>
          <a:xfrm>
            <a:off x="1091950" y="1848465"/>
            <a:ext cx="0" cy="44350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13">
            <a:extLst>
              <a:ext uri="{FF2B5EF4-FFF2-40B4-BE49-F238E27FC236}">
                <a16:creationId xmlns:a16="http://schemas.microsoft.com/office/drawing/2014/main" id="{4C1AE7DA-8E3E-4C9B-BC87-BA81D3EAD8AB}"/>
              </a:ext>
            </a:extLst>
          </p:cNvPr>
          <p:cNvCxnSpPr>
            <a:cxnSpLocks/>
          </p:cNvCxnSpPr>
          <p:nvPr/>
        </p:nvCxnSpPr>
        <p:spPr>
          <a:xfrm>
            <a:off x="8496721" y="1850334"/>
            <a:ext cx="0" cy="4435056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32">
            <a:extLst>
              <a:ext uri="{FF2B5EF4-FFF2-40B4-BE49-F238E27FC236}">
                <a16:creationId xmlns:a16="http://schemas.microsoft.com/office/drawing/2014/main" id="{4B3DA06B-2DF4-4F30-9D56-2397780DF2D8}"/>
              </a:ext>
            </a:extLst>
          </p:cNvPr>
          <p:cNvSpPr/>
          <p:nvPr/>
        </p:nvSpPr>
        <p:spPr>
          <a:xfrm>
            <a:off x="7506721" y="1294697"/>
            <a:ext cx="1980000" cy="54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CursoController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tângulo 32">
            <a:extLst>
              <a:ext uri="{FF2B5EF4-FFF2-40B4-BE49-F238E27FC236}">
                <a16:creationId xmlns:a16="http://schemas.microsoft.com/office/drawing/2014/main" id="{02B01812-EC3D-4E19-BD1C-209A892B3E63}"/>
              </a:ext>
            </a:extLst>
          </p:cNvPr>
          <p:cNvSpPr/>
          <p:nvPr/>
        </p:nvSpPr>
        <p:spPr>
          <a:xfrm>
            <a:off x="8375464" y="3265040"/>
            <a:ext cx="242514" cy="1044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Retângulo 9">
            <a:extLst>
              <a:ext uri="{FF2B5EF4-FFF2-40B4-BE49-F238E27FC236}">
                <a16:creationId xmlns:a16="http://schemas.microsoft.com/office/drawing/2014/main" id="{138053B9-D828-44DF-A5CD-BBE293254BEE}"/>
              </a:ext>
            </a:extLst>
          </p:cNvPr>
          <p:cNvSpPr/>
          <p:nvPr/>
        </p:nvSpPr>
        <p:spPr>
          <a:xfrm>
            <a:off x="5734375" y="1294697"/>
            <a:ext cx="108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Infra Spring</a:t>
            </a:r>
          </a:p>
        </p:txBody>
      </p:sp>
      <p:cxnSp>
        <p:nvCxnSpPr>
          <p:cNvPr id="21" name="Conector reto 13">
            <a:extLst>
              <a:ext uri="{FF2B5EF4-FFF2-40B4-BE49-F238E27FC236}">
                <a16:creationId xmlns:a16="http://schemas.microsoft.com/office/drawing/2014/main" id="{9E3D0170-E72A-48A3-81C2-79FB5C3E957A}"/>
              </a:ext>
            </a:extLst>
          </p:cNvPr>
          <p:cNvCxnSpPr>
            <a:cxnSpLocks/>
          </p:cNvCxnSpPr>
          <p:nvPr/>
        </p:nvCxnSpPr>
        <p:spPr>
          <a:xfrm>
            <a:off x="6274375" y="1834697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9">
            <a:extLst>
              <a:ext uri="{FF2B5EF4-FFF2-40B4-BE49-F238E27FC236}">
                <a16:creationId xmlns:a16="http://schemas.microsoft.com/office/drawing/2014/main" id="{38CB8AC4-BF4C-4B5C-9A78-4EA4BBCE2599}"/>
              </a:ext>
            </a:extLst>
          </p:cNvPr>
          <p:cNvSpPr/>
          <p:nvPr/>
        </p:nvSpPr>
        <p:spPr>
          <a:xfrm>
            <a:off x="6219887" y="2344394"/>
            <a:ext cx="108000" cy="270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59DCFFA4-3B81-4017-8954-8018FB03505D}"/>
              </a:ext>
            </a:extLst>
          </p:cNvPr>
          <p:cNvSpPr/>
          <p:nvPr/>
        </p:nvSpPr>
        <p:spPr>
          <a:xfrm>
            <a:off x="5157932" y="693690"/>
            <a:ext cx="6974118" cy="5804763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i="1">
                <a:solidFill>
                  <a:srgbClr val="7030A0"/>
                </a:solidFill>
              </a:rPr>
              <a:t>Back-end</a:t>
            </a:r>
            <a:endParaRPr lang="en-US" sz="2000" i="1" dirty="0">
              <a:solidFill>
                <a:srgbClr val="7030A0"/>
              </a:solidFill>
            </a:endParaRPr>
          </a:p>
        </p:txBody>
      </p:sp>
      <p:sp>
        <p:nvSpPr>
          <p:cNvPr id="58" name="Rectangle 27">
            <a:extLst>
              <a:ext uri="{FF2B5EF4-FFF2-40B4-BE49-F238E27FC236}">
                <a16:creationId xmlns:a16="http://schemas.microsoft.com/office/drawing/2014/main" id="{3321C6D1-A73A-4E5F-8D96-3C865D1DB7C2}"/>
              </a:ext>
            </a:extLst>
          </p:cNvPr>
          <p:cNvSpPr/>
          <p:nvPr/>
        </p:nvSpPr>
        <p:spPr>
          <a:xfrm>
            <a:off x="532603" y="693690"/>
            <a:ext cx="4625329" cy="5804763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i="1">
                <a:solidFill>
                  <a:schemeClr val="tx1">
                    <a:lumMod val="50000"/>
                    <a:lumOff val="50000"/>
                  </a:schemeClr>
                </a:solidFill>
              </a:rPr>
              <a:t>Escopo do cliente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4881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7">
            <a:extLst>
              <a:ext uri="{FF2B5EF4-FFF2-40B4-BE49-F238E27FC236}">
                <a16:creationId xmlns:a16="http://schemas.microsoft.com/office/drawing/2014/main" id="{A622B5A1-E63A-493B-8EFF-BEC9E4AB2B4C}"/>
              </a:ext>
            </a:extLst>
          </p:cNvPr>
          <p:cNvSpPr/>
          <p:nvPr/>
        </p:nvSpPr>
        <p:spPr>
          <a:xfrm>
            <a:off x="532603" y="693690"/>
            <a:ext cx="4625329" cy="5804763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59DCFFA4-3B81-4017-8954-8018FB03505D}"/>
              </a:ext>
            </a:extLst>
          </p:cNvPr>
          <p:cNvSpPr/>
          <p:nvPr/>
        </p:nvSpPr>
        <p:spPr>
          <a:xfrm>
            <a:off x="5157932" y="693690"/>
            <a:ext cx="6974118" cy="5804763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i="1">
                <a:solidFill>
                  <a:srgbClr val="7030A0"/>
                </a:solidFill>
              </a:rPr>
              <a:t>Back-end</a:t>
            </a:r>
            <a:endParaRPr lang="en-US" sz="2000" i="1" dirty="0">
              <a:solidFill>
                <a:srgbClr val="7030A0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Request POST para criar Curso</a:t>
            </a:r>
          </a:p>
        </p:txBody>
      </p:sp>
      <p:sp>
        <p:nvSpPr>
          <p:cNvPr id="4" name="Retângulo 7">
            <a:extLst>
              <a:ext uri="{FF2B5EF4-FFF2-40B4-BE49-F238E27FC236}">
                <a16:creationId xmlns:a16="http://schemas.microsoft.com/office/drawing/2014/main" id="{C280A803-9CE3-4D1A-8E73-BC359F79E3DD}"/>
              </a:ext>
            </a:extLst>
          </p:cNvPr>
          <p:cNvSpPr/>
          <p:nvPr/>
        </p:nvSpPr>
        <p:spPr>
          <a:xfrm>
            <a:off x="621436" y="1294697"/>
            <a:ext cx="1080000" cy="54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Cliente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Conector reto 10">
            <a:extLst>
              <a:ext uri="{FF2B5EF4-FFF2-40B4-BE49-F238E27FC236}">
                <a16:creationId xmlns:a16="http://schemas.microsoft.com/office/drawing/2014/main" id="{B38A7B96-1D3D-46B2-B116-9209A97FEF5E}"/>
              </a:ext>
            </a:extLst>
          </p:cNvPr>
          <p:cNvCxnSpPr>
            <a:cxnSpLocks/>
          </p:cNvCxnSpPr>
          <p:nvPr/>
        </p:nvCxnSpPr>
        <p:spPr>
          <a:xfrm>
            <a:off x="1091950" y="1848465"/>
            <a:ext cx="0" cy="44350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13">
            <a:extLst>
              <a:ext uri="{FF2B5EF4-FFF2-40B4-BE49-F238E27FC236}">
                <a16:creationId xmlns:a16="http://schemas.microsoft.com/office/drawing/2014/main" id="{4C1AE7DA-8E3E-4C9B-BC87-BA81D3EAD8AB}"/>
              </a:ext>
            </a:extLst>
          </p:cNvPr>
          <p:cNvCxnSpPr>
            <a:cxnSpLocks/>
          </p:cNvCxnSpPr>
          <p:nvPr/>
        </p:nvCxnSpPr>
        <p:spPr>
          <a:xfrm>
            <a:off x="8496721" y="1850334"/>
            <a:ext cx="0" cy="4435056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23">
            <a:extLst>
              <a:ext uri="{FF2B5EF4-FFF2-40B4-BE49-F238E27FC236}">
                <a16:creationId xmlns:a16="http://schemas.microsoft.com/office/drawing/2014/main" id="{15290511-DD80-4198-B350-FEFC9F63C89D}"/>
              </a:ext>
            </a:extLst>
          </p:cNvPr>
          <p:cNvSpPr txBox="1"/>
          <p:nvPr/>
        </p:nvSpPr>
        <p:spPr>
          <a:xfrm>
            <a:off x="1143036" y="2151431"/>
            <a:ext cx="94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curso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POST</a:t>
            </a:r>
          </a:p>
        </p:txBody>
      </p: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20BE2713-4955-4226-8498-3C311C888B7C}"/>
              </a:ext>
            </a:extLst>
          </p:cNvPr>
          <p:cNvCxnSpPr>
            <a:cxnSpLocks/>
          </p:cNvCxnSpPr>
          <p:nvPr/>
        </p:nvCxnSpPr>
        <p:spPr>
          <a:xfrm flipV="1">
            <a:off x="1166327" y="2467994"/>
            <a:ext cx="5040000" cy="0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32">
            <a:extLst>
              <a:ext uri="{FF2B5EF4-FFF2-40B4-BE49-F238E27FC236}">
                <a16:creationId xmlns:a16="http://schemas.microsoft.com/office/drawing/2014/main" id="{4B3DA06B-2DF4-4F30-9D56-2397780DF2D8}"/>
              </a:ext>
            </a:extLst>
          </p:cNvPr>
          <p:cNvSpPr/>
          <p:nvPr/>
        </p:nvSpPr>
        <p:spPr>
          <a:xfrm>
            <a:off x="7506721" y="1294697"/>
            <a:ext cx="1980000" cy="54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CursoController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tângulo 32">
            <a:extLst>
              <a:ext uri="{FF2B5EF4-FFF2-40B4-BE49-F238E27FC236}">
                <a16:creationId xmlns:a16="http://schemas.microsoft.com/office/drawing/2014/main" id="{02B01812-EC3D-4E19-BD1C-209A892B3E63}"/>
              </a:ext>
            </a:extLst>
          </p:cNvPr>
          <p:cNvSpPr/>
          <p:nvPr/>
        </p:nvSpPr>
        <p:spPr>
          <a:xfrm>
            <a:off x="8375464" y="3265040"/>
            <a:ext cx="242514" cy="1044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Retângulo 9">
            <a:extLst>
              <a:ext uri="{FF2B5EF4-FFF2-40B4-BE49-F238E27FC236}">
                <a16:creationId xmlns:a16="http://schemas.microsoft.com/office/drawing/2014/main" id="{138053B9-D828-44DF-A5CD-BBE293254BEE}"/>
              </a:ext>
            </a:extLst>
          </p:cNvPr>
          <p:cNvSpPr/>
          <p:nvPr/>
        </p:nvSpPr>
        <p:spPr>
          <a:xfrm>
            <a:off x="5734375" y="1294697"/>
            <a:ext cx="108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Infra Spring</a:t>
            </a:r>
          </a:p>
        </p:txBody>
      </p:sp>
      <p:cxnSp>
        <p:nvCxnSpPr>
          <p:cNvPr id="21" name="Conector reto 13">
            <a:extLst>
              <a:ext uri="{FF2B5EF4-FFF2-40B4-BE49-F238E27FC236}">
                <a16:creationId xmlns:a16="http://schemas.microsoft.com/office/drawing/2014/main" id="{9E3D0170-E72A-48A3-81C2-79FB5C3E957A}"/>
              </a:ext>
            </a:extLst>
          </p:cNvPr>
          <p:cNvCxnSpPr>
            <a:cxnSpLocks/>
          </p:cNvCxnSpPr>
          <p:nvPr/>
        </p:nvCxnSpPr>
        <p:spPr>
          <a:xfrm>
            <a:off x="6274375" y="1834697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9">
            <a:extLst>
              <a:ext uri="{FF2B5EF4-FFF2-40B4-BE49-F238E27FC236}">
                <a16:creationId xmlns:a16="http://schemas.microsoft.com/office/drawing/2014/main" id="{38CB8AC4-BF4C-4B5C-9A78-4EA4BBCE2599}"/>
              </a:ext>
            </a:extLst>
          </p:cNvPr>
          <p:cNvSpPr/>
          <p:nvPr/>
        </p:nvSpPr>
        <p:spPr>
          <a:xfrm>
            <a:off x="6219887" y="2344394"/>
            <a:ext cx="108000" cy="270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aixaDeTexto 24">
            <a:extLst>
              <a:ext uri="{FF2B5EF4-FFF2-40B4-BE49-F238E27FC236}">
                <a16:creationId xmlns:a16="http://schemas.microsoft.com/office/drawing/2014/main" id="{E76A32DE-1346-4178-9416-A39D98034DF6}"/>
              </a:ext>
            </a:extLst>
          </p:cNvPr>
          <p:cNvSpPr txBox="1"/>
          <p:nvPr/>
        </p:nvSpPr>
        <p:spPr>
          <a:xfrm>
            <a:off x="2208783" y="1885099"/>
            <a:ext cx="2561220" cy="11695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id:null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descricao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:”Java REST”,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cargaHoraria:80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1252C0F3-7FEF-45F0-8D57-22F7C32EBF0C}"/>
              </a:ext>
            </a:extLst>
          </p:cNvPr>
          <p:cNvSpPr/>
          <p:nvPr/>
        </p:nvSpPr>
        <p:spPr>
          <a:xfrm>
            <a:off x="549295" y="3380657"/>
            <a:ext cx="2111871" cy="861639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a)Cliente faz um request POST…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33336824-7113-4745-B5DD-21469A652C93}"/>
              </a:ext>
            </a:extLst>
          </p:cNvPr>
          <p:cNvCxnSpPr>
            <a:cxnSpLocks/>
          </p:cNvCxnSpPr>
          <p:nvPr/>
        </p:nvCxnSpPr>
        <p:spPr>
          <a:xfrm flipH="1" flipV="1">
            <a:off x="6835507" y="2994765"/>
            <a:ext cx="671214" cy="167254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B13166CD-E547-4108-8BD4-5108012AEA19}"/>
              </a:ext>
            </a:extLst>
          </p:cNvPr>
          <p:cNvSpPr/>
          <p:nvPr/>
        </p:nvSpPr>
        <p:spPr>
          <a:xfrm>
            <a:off x="6681164" y="4667306"/>
            <a:ext cx="4131837" cy="102559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c) A infra do Spring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intercepta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o request para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realizar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um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pré-processamento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…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D12AFB6B-17AB-44BD-906F-5AAEBBAC3490}"/>
              </a:ext>
            </a:extLst>
          </p:cNvPr>
          <p:cNvCxnSpPr>
            <a:cxnSpLocks/>
            <a:stCxn id="41" idx="0"/>
            <a:endCxn id="8" idx="2"/>
          </p:cNvCxnSpPr>
          <p:nvPr/>
        </p:nvCxnSpPr>
        <p:spPr>
          <a:xfrm flipV="1">
            <a:off x="1605231" y="2797762"/>
            <a:ext cx="10050" cy="5828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Agrupar 25">
            <a:extLst>
              <a:ext uri="{FF2B5EF4-FFF2-40B4-BE49-F238E27FC236}">
                <a16:creationId xmlns:a16="http://schemas.microsoft.com/office/drawing/2014/main" id="{6F403031-FE04-4541-ADB1-D5A47C1E9B9D}"/>
              </a:ext>
            </a:extLst>
          </p:cNvPr>
          <p:cNvGrpSpPr/>
          <p:nvPr/>
        </p:nvGrpSpPr>
        <p:grpSpPr>
          <a:xfrm>
            <a:off x="6355072" y="2454765"/>
            <a:ext cx="360001" cy="540000"/>
            <a:chOff x="6736814" y="3076112"/>
            <a:chExt cx="360001" cy="223422"/>
          </a:xfrm>
        </p:grpSpPr>
        <p:cxnSp>
          <p:nvCxnSpPr>
            <p:cNvPr id="25" name="Conector reto 26">
              <a:extLst>
                <a:ext uri="{FF2B5EF4-FFF2-40B4-BE49-F238E27FC236}">
                  <a16:creationId xmlns:a16="http://schemas.microsoft.com/office/drawing/2014/main" id="{CBB5E6A2-F603-449C-BC9E-9200AF88DC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7">
              <a:extLst>
                <a:ext uri="{FF2B5EF4-FFF2-40B4-BE49-F238E27FC236}">
                  <a16:creationId xmlns:a16="http://schemas.microsoft.com/office/drawing/2014/main" id="{54B1309C-572B-40E7-A9F4-B75A3AE905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8">
              <a:extLst>
                <a:ext uri="{FF2B5EF4-FFF2-40B4-BE49-F238E27FC236}">
                  <a16:creationId xmlns:a16="http://schemas.microsoft.com/office/drawing/2014/main" id="{06172F1E-2921-468B-AE7E-FCE290BCD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9AD72FCF-6205-45AC-A2B6-641EFC754FEC}"/>
              </a:ext>
            </a:extLst>
          </p:cNvPr>
          <p:cNvSpPr/>
          <p:nvPr/>
        </p:nvSpPr>
        <p:spPr>
          <a:xfrm>
            <a:off x="2853819" y="3391648"/>
            <a:ext cx="2578534" cy="850648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b) passando JSON com os dados do novo curso…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88D63EF7-7531-40D1-8CF2-E37059FE85F9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3506680" y="3050890"/>
            <a:ext cx="636406" cy="34075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6906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7">
            <a:extLst>
              <a:ext uri="{FF2B5EF4-FFF2-40B4-BE49-F238E27FC236}">
                <a16:creationId xmlns:a16="http://schemas.microsoft.com/office/drawing/2014/main" id="{3112E6F1-0E8C-43A6-8947-894491148DA4}"/>
              </a:ext>
            </a:extLst>
          </p:cNvPr>
          <p:cNvSpPr/>
          <p:nvPr/>
        </p:nvSpPr>
        <p:spPr>
          <a:xfrm>
            <a:off x="532603" y="693690"/>
            <a:ext cx="4625329" cy="5804763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1E21ED2-6A25-4760-9728-6BB3594D2753}"/>
              </a:ext>
            </a:extLst>
          </p:cNvPr>
          <p:cNvSpPr/>
          <p:nvPr/>
        </p:nvSpPr>
        <p:spPr>
          <a:xfrm>
            <a:off x="5157932" y="693690"/>
            <a:ext cx="6974118" cy="5804763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i="1" dirty="0">
              <a:solidFill>
                <a:srgbClr val="7030A0"/>
              </a:solidFill>
            </a:endParaRPr>
          </a:p>
        </p:txBody>
      </p:sp>
      <p:sp>
        <p:nvSpPr>
          <p:cNvPr id="4" name="Retângulo 7">
            <a:extLst>
              <a:ext uri="{FF2B5EF4-FFF2-40B4-BE49-F238E27FC236}">
                <a16:creationId xmlns:a16="http://schemas.microsoft.com/office/drawing/2014/main" id="{C280A803-9CE3-4D1A-8E73-BC359F79E3DD}"/>
              </a:ext>
            </a:extLst>
          </p:cNvPr>
          <p:cNvSpPr/>
          <p:nvPr/>
        </p:nvSpPr>
        <p:spPr>
          <a:xfrm>
            <a:off x="621436" y="1294697"/>
            <a:ext cx="1080000" cy="54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Cliente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Conector reto 10">
            <a:extLst>
              <a:ext uri="{FF2B5EF4-FFF2-40B4-BE49-F238E27FC236}">
                <a16:creationId xmlns:a16="http://schemas.microsoft.com/office/drawing/2014/main" id="{B38A7B96-1D3D-46B2-B116-9209A97FEF5E}"/>
              </a:ext>
            </a:extLst>
          </p:cNvPr>
          <p:cNvCxnSpPr>
            <a:cxnSpLocks/>
          </p:cNvCxnSpPr>
          <p:nvPr/>
        </p:nvCxnSpPr>
        <p:spPr>
          <a:xfrm>
            <a:off x="1091950" y="1848465"/>
            <a:ext cx="0" cy="44350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13">
            <a:extLst>
              <a:ext uri="{FF2B5EF4-FFF2-40B4-BE49-F238E27FC236}">
                <a16:creationId xmlns:a16="http://schemas.microsoft.com/office/drawing/2014/main" id="{4C1AE7DA-8E3E-4C9B-BC87-BA81D3EAD8AB}"/>
              </a:ext>
            </a:extLst>
          </p:cNvPr>
          <p:cNvCxnSpPr>
            <a:cxnSpLocks/>
          </p:cNvCxnSpPr>
          <p:nvPr/>
        </p:nvCxnSpPr>
        <p:spPr>
          <a:xfrm>
            <a:off x="8496721" y="1850334"/>
            <a:ext cx="0" cy="4435056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23">
            <a:extLst>
              <a:ext uri="{FF2B5EF4-FFF2-40B4-BE49-F238E27FC236}">
                <a16:creationId xmlns:a16="http://schemas.microsoft.com/office/drawing/2014/main" id="{15290511-DD80-4198-B350-FEFC9F63C89D}"/>
              </a:ext>
            </a:extLst>
          </p:cNvPr>
          <p:cNvSpPr txBox="1"/>
          <p:nvPr/>
        </p:nvSpPr>
        <p:spPr>
          <a:xfrm>
            <a:off x="1143036" y="2151431"/>
            <a:ext cx="94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</a:rPr>
              <a:t>/curso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</a:rPr>
              <a:t>POST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20BE2713-4955-4226-8498-3C311C888B7C}"/>
              </a:ext>
            </a:extLst>
          </p:cNvPr>
          <p:cNvCxnSpPr>
            <a:cxnSpLocks/>
          </p:cNvCxnSpPr>
          <p:nvPr/>
        </p:nvCxnSpPr>
        <p:spPr>
          <a:xfrm flipV="1">
            <a:off x="1166327" y="2467994"/>
            <a:ext cx="5040000" cy="0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Agrupar 25">
            <a:extLst>
              <a:ext uri="{FF2B5EF4-FFF2-40B4-BE49-F238E27FC236}">
                <a16:creationId xmlns:a16="http://schemas.microsoft.com/office/drawing/2014/main" id="{A204214D-3DB7-4CF9-B77C-047733E24369}"/>
              </a:ext>
            </a:extLst>
          </p:cNvPr>
          <p:cNvGrpSpPr/>
          <p:nvPr/>
        </p:nvGrpSpPr>
        <p:grpSpPr>
          <a:xfrm>
            <a:off x="6355072" y="2454765"/>
            <a:ext cx="360001" cy="540000"/>
            <a:chOff x="6736814" y="3076112"/>
            <a:chExt cx="360001" cy="223422"/>
          </a:xfrm>
        </p:grpSpPr>
        <p:cxnSp>
          <p:nvCxnSpPr>
            <p:cNvPr id="13" name="Conector reto 26">
              <a:extLst>
                <a:ext uri="{FF2B5EF4-FFF2-40B4-BE49-F238E27FC236}">
                  <a16:creationId xmlns:a16="http://schemas.microsoft.com/office/drawing/2014/main" id="{AB3618BB-A0C6-4E8B-96F2-6BCE02995E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27">
              <a:extLst>
                <a:ext uri="{FF2B5EF4-FFF2-40B4-BE49-F238E27FC236}">
                  <a16:creationId xmlns:a16="http://schemas.microsoft.com/office/drawing/2014/main" id="{4B61C809-BDBA-4D47-98C4-819466FFAF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28">
              <a:extLst>
                <a:ext uri="{FF2B5EF4-FFF2-40B4-BE49-F238E27FC236}">
                  <a16:creationId xmlns:a16="http://schemas.microsoft.com/office/drawing/2014/main" id="{29A96454-D9E7-425C-AF0D-9786C2CA1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tângulo 32">
            <a:extLst>
              <a:ext uri="{FF2B5EF4-FFF2-40B4-BE49-F238E27FC236}">
                <a16:creationId xmlns:a16="http://schemas.microsoft.com/office/drawing/2014/main" id="{4B3DA06B-2DF4-4F30-9D56-2397780DF2D8}"/>
              </a:ext>
            </a:extLst>
          </p:cNvPr>
          <p:cNvSpPr/>
          <p:nvPr/>
        </p:nvSpPr>
        <p:spPr>
          <a:xfrm>
            <a:off x="7506721" y="1294697"/>
            <a:ext cx="1980000" cy="54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CursoController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CaixaDeTexto 29">
            <a:extLst>
              <a:ext uri="{FF2B5EF4-FFF2-40B4-BE49-F238E27FC236}">
                <a16:creationId xmlns:a16="http://schemas.microsoft.com/office/drawing/2014/main" id="{2AA92B37-FA38-4B10-AA0E-E0FEA66EBD65}"/>
              </a:ext>
            </a:extLst>
          </p:cNvPr>
          <p:cNvSpPr txBox="1"/>
          <p:nvPr/>
        </p:nvSpPr>
        <p:spPr>
          <a:xfrm>
            <a:off x="6679673" y="2463155"/>
            <a:ext cx="147668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Converte</a:t>
            </a:r>
          </a:p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JSON -&gt; Curso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tângulo 32">
            <a:extLst>
              <a:ext uri="{FF2B5EF4-FFF2-40B4-BE49-F238E27FC236}">
                <a16:creationId xmlns:a16="http://schemas.microsoft.com/office/drawing/2014/main" id="{02B01812-EC3D-4E19-BD1C-209A892B3E63}"/>
              </a:ext>
            </a:extLst>
          </p:cNvPr>
          <p:cNvSpPr/>
          <p:nvPr/>
        </p:nvSpPr>
        <p:spPr>
          <a:xfrm>
            <a:off x="8375464" y="3265040"/>
            <a:ext cx="242514" cy="1044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CaixaDeTexto 29">
            <a:extLst>
              <a:ext uri="{FF2B5EF4-FFF2-40B4-BE49-F238E27FC236}">
                <a16:creationId xmlns:a16="http://schemas.microsoft.com/office/drawing/2014/main" id="{802CFE6D-C101-433B-949C-059AB6D2FBFF}"/>
              </a:ext>
            </a:extLst>
          </p:cNvPr>
          <p:cNvSpPr txBox="1"/>
          <p:nvPr/>
        </p:nvSpPr>
        <p:spPr>
          <a:xfrm>
            <a:off x="8658068" y="3582509"/>
            <a:ext cx="3328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Curso</a:t>
            </a:r>
            <a:r>
              <a:rPr 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200" u="sng" dirty="0" err="1">
                <a:solidFill>
                  <a:schemeClr val="accent5"/>
                </a:solidFill>
                <a:latin typeface="Consolas" panose="020B0609020204030204" pitchFamily="49" charset="0"/>
              </a:rPr>
              <a:t>criar</a:t>
            </a:r>
            <a:r>
              <a:rPr 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(</a:t>
            </a:r>
            <a:r>
              <a:rPr lang="en-US" sz="1200" u="sng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en-US" sz="1200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RequestBody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Curso</a:t>
            </a:r>
            <a:r>
              <a:rPr 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curso</a:t>
            </a:r>
            <a:r>
              <a:rPr 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0" name="Retângulo 9">
            <a:extLst>
              <a:ext uri="{FF2B5EF4-FFF2-40B4-BE49-F238E27FC236}">
                <a16:creationId xmlns:a16="http://schemas.microsoft.com/office/drawing/2014/main" id="{138053B9-D828-44DF-A5CD-BBE293254BEE}"/>
              </a:ext>
            </a:extLst>
          </p:cNvPr>
          <p:cNvSpPr/>
          <p:nvPr/>
        </p:nvSpPr>
        <p:spPr>
          <a:xfrm>
            <a:off x="5734375" y="1294697"/>
            <a:ext cx="108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Infra Spring</a:t>
            </a:r>
          </a:p>
        </p:txBody>
      </p:sp>
      <p:cxnSp>
        <p:nvCxnSpPr>
          <p:cNvPr id="21" name="Conector reto 13">
            <a:extLst>
              <a:ext uri="{FF2B5EF4-FFF2-40B4-BE49-F238E27FC236}">
                <a16:creationId xmlns:a16="http://schemas.microsoft.com/office/drawing/2014/main" id="{9E3D0170-E72A-48A3-81C2-79FB5C3E957A}"/>
              </a:ext>
            </a:extLst>
          </p:cNvPr>
          <p:cNvCxnSpPr>
            <a:cxnSpLocks/>
          </p:cNvCxnSpPr>
          <p:nvPr/>
        </p:nvCxnSpPr>
        <p:spPr>
          <a:xfrm>
            <a:off x="6274375" y="1834697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9">
            <a:extLst>
              <a:ext uri="{FF2B5EF4-FFF2-40B4-BE49-F238E27FC236}">
                <a16:creationId xmlns:a16="http://schemas.microsoft.com/office/drawing/2014/main" id="{38CB8AC4-BF4C-4B5C-9A78-4EA4BBCE2599}"/>
              </a:ext>
            </a:extLst>
          </p:cNvPr>
          <p:cNvSpPr/>
          <p:nvPr/>
        </p:nvSpPr>
        <p:spPr>
          <a:xfrm>
            <a:off x="6219887" y="2344394"/>
            <a:ext cx="108000" cy="270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aixaDeTexto 24">
            <a:extLst>
              <a:ext uri="{FF2B5EF4-FFF2-40B4-BE49-F238E27FC236}">
                <a16:creationId xmlns:a16="http://schemas.microsoft.com/office/drawing/2014/main" id="{E76A32DE-1346-4178-9416-A39D98034DF6}"/>
              </a:ext>
            </a:extLst>
          </p:cNvPr>
          <p:cNvSpPr txBox="1"/>
          <p:nvPr/>
        </p:nvSpPr>
        <p:spPr>
          <a:xfrm>
            <a:off x="2208783" y="1885099"/>
            <a:ext cx="2561220" cy="11695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id:null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descricao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:”Java REST”,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cargaHoraria:80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2B24FADC-3DAD-4274-A4EF-EF50FCC89DC1}"/>
              </a:ext>
            </a:extLst>
          </p:cNvPr>
          <p:cNvSpPr/>
          <p:nvPr/>
        </p:nvSpPr>
        <p:spPr>
          <a:xfrm>
            <a:off x="1213208" y="3429000"/>
            <a:ext cx="4172947" cy="1506984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O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pré-processamento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do Spring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consiste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a) converter o JSON do request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em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uma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instância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de </a:t>
            </a:r>
            <a:r>
              <a:rPr lang="en-US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Curso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D274594-0714-4514-9CD9-651DFDB9B68E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5386155" y="2902546"/>
            <a:ext cx="775452" cy="1279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14">
            <a:extLst>
              <a:ext uri="{FF2B5EF4-FFF2-40B4-BE49-F238E27FC236}">
                <a16:creationId xmlns:a16="http://schemas.microsoft.com/office/drawing/2014/main" id="{04F023F8-0058-4937-B662-D47CEBE3CDDA}"/>
              </a:ext>
            </a:extLst>
          </p:cNvPr>
          <p:cNvCxnSpPr>
            <a:cxnSpLocks/>
          </p:cNvCxnSpPr>
          <p:nvPr/>
        </p:nvCxnSpPr>
        <p:spPr>
          <a:xfrm>
            <a:off x="6392056" y="3335326"/>
            <a:ext cx="198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422216EB-98D1-456D-AC4B-FF1AFCABF0CD}"/>
              </a:ext>
            </a:extLst>
          </p:cNvPr>
          <p:cNvSpPr/>
          <p:nvPr/>
        </p:nvSpPr>
        <p:spPr>
          <a:xfrm>
            <a:off x="8737107" y="1951338"/>
            <a:ext cx="3216109" cy="846424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b)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injetar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a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instância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no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parâmetro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do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método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i="1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criar</a:t>
            </a:r>
            <a:endParaRPr lang="en-US" i="1" u="sng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739B76F7-1810-4118-92A6-3F14346B8AF6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0345162" y="2797762"/>
            <a:ext cx="1080399" cy="78474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2E823109-2D10-4993-A2D8-E7C4533AE1B4}"/>
              </a:ext>
            </a:extLst>
          </p:cNvPr>
          <p:cNvSpPr/>
          <p:nvPr/>
        </p:nvSpPr>
        <p:spPr>
          <a:xfrm>
            <a:off x="7057749" y="4866196"/>
            <a:ext cx="5056390" cy="110847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Para isso tudo, o Spring precisa desta anotação</a:t>
            </a:r>
            <a:endParaRPr lang="en-US" i="1" u="sng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C7DD151C-DD67-4D8B-B256-E216BADFDB5D}"/>
              </a:ext>
            </a:extLst>
          </p:cNvPr>
          <p:cNvCxnSpPr>
            <a:cxnSpLocks/>
            <a:stCxn id="28" idx="0"/>
            <a:endCxn id="19" idx="2"/>
          </p:cNvCxnSpPr>
          <p:nvPr/>
        </p:nvCxnSpPr>
        <p:spPr>
          <a:xfrm flipV="1">
            <a:off x="9585944" y="3859508"/>
            <a:ext cx="736202" cy="100668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ítulo 2">
            <a:extLst>
              <a:ext uri="{FF2B5EF4-FFF2-40B4-BE49-F238E27FC236}">
                <a16:creationId xmlns:a16="http://schemas.microsoft.com/office/drawing/2014/main" id="{4D36BF3D-6CCC-4FE2-8505-83951C8AD2B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Request POST para criar Curso</a:t>
            </a:r>
          </a:p>
        </p:txBody>
      </p:sp>
    </p:spTree>
    <p:extLst>
      <p:ext uri="{BB962C8B-B14F-4D97-AF65-F5344CB8AC3E}">
        <p14:creationId xmlns:p14="http://schemas.microsoft.com/office/powerpoint/2010/main" val="22343099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7">
            <a:extLst>
              <a:ext uri="{FF2B5EF4-FFF2-40B4-BE49-F238E27FC236}">
                <a16:creationId xmlns:a16="http://schemas.microsoft.com/office/drawing/2014/main" id="{61D89EDF-86E3-45C3-849C-628EBA32CA0F}"/>
              </a:ext>
            </a:extLst>
          </p:cNvPr>
          <p:cNvSpPr/>
          <p:nvPr/>
        </p:nvSpPr>
        <p:spPr>
          <a:xfrm>
            <a:off x="532603" y="693690"/>
            <a:ext cx="4625329" cy="5804763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6D0B0D69-2ACB-4E5B-A765-8B3895BFE004}"/>
              </a:ext>
            </a:extLst>
          </p:cNvPr>
          <p:cNvSpPr/>
          <p:nvPr/>
        </p:nvSpPr>
        <p:spPr>
          <a:xfrm>
            <a:off x="5157932" y="693690"/>
            <a:ext cx="6974118" cy="5804763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i="1" dirty="0">
              <a:solidFill>
                <a:srgbClr val="7030A0"/>
              </a:solidFill>
            </a:endParaRPr>
          </a:p>
        </p:txBody>
      </p:sp>
      <p:sp>
        <p:nvSpPr>
          <p:cNvPr id="4" name="Retângulo 7">
            <a:extLst>
              <a:ext uri="{FF2B5EF4-FFF2-40B4-BE49-F238E27FC236}">
                <a16:creationId xmlns:a16="http://schemas.microsoft.com/office/drawing/2014/main" id="{C280A803-9CE3-4D1A-8E73-BC359F79E3DD}"/>
              </a:ext>
            </a:extLst>
          </p:cNvPr>
          <p:cNvSpPr/>
          <p:nvPr/>
        </p:nvSpPr>
        <p:spPr>
          <a:xfrm>
            <a:off x="621436" y="1294697"/>
            <a:ext cx="1080000" cy="54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Cliente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Conector reto 10">
            <a:extLst>
              <a:ext uri="{FF2B5EF4-FFF2-40B4-BE49-F238E27FC236}">
                <a16:creationId xmlns:a16="http://schemas.microsoft.com/office/drawing/2014/main" id="{B38A7B96-1D3D-46B2-B116-9209A97FEF5E}"/>
              </a:ext>
            </a:extLst>
          </p:cNvPr>
          <p:cNvCxnSpPr>
            <a:cxnSpLocks/>
          </p:cNvCxnSpPr>
          <p:nvPr/>
        </p:nvCxnSpPr>
        <p:spPr>
          <a:xfrm>
            <a:off x="1091950" y="1848465"/>
            <a:ext cx="0" cy="44350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13">
            <a:extLst>
              <a:ext uri="{FF2B5EF4-FFF2-40B4-BE49-F238E27FC236}">
                <a16:creationId xmlns:a16="http://schemas.microsoft.com/office/drawing/2014/main" id="{4C1AE7DA-8E3E-4C9B-BC87-BA81D3EAD8AB}"/>
              </a:ext>
            </a:extLst>
          </p:cNvPr>
          <p:cNvCxnSpPr>
            <a:cxnSpLocks/>
          </p:cNvCxnSpPr>
          <p:nvPr/>
        </p:nvCxnSpPr>
        <p:spPr>
          <a:xfrm>
            <a:off x="8496721" y="1850334"/>
            <a:ext cx="0" cy="4435056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21">
            <a:extLst>
              <a:ext uri="{FF2B5EF4-FFF2-40B4-BE49-F238E27FC236}">
                <a16:creationId xmlns:a16="http://schemas.microsoft.com/office/drawing/2014/main" id="{DC931C99-1887-489F-833A-9DBD5AD43781}"/>
              </a:ext>
            </a:extLst>
          </p:cNvPr>
          <p:cNvCxnSpPr>
            <a:cxnSpLocks/>
          </p:cNvCxnSpPr>
          <p:nvPr/>
        </p:nvCxnSpPr>
        <p:spPr>
          <a:xfrm flipH="1">
            <a:off x="1127459" y="4974462"/>
            <a:ext cx="5040000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23">
            <a:extLst>
              <a:ext uri="{FF2B5EF4-FFF2-40B4-BE49-F238E27FC236}">
                <a16:creationId xmlns:a16="http://schemas.microsoft.com/office/drawing/2014/main" id="{15290511-DD80-4198-B350-FEFC9F63C89D}"/>
              </a:ext>
            </a:extLst>
          </p:cNvPr>
          <p:cNvSpPr txBox="1"/>
          <p:nvPr/>
        </p:nvSpPr>
        <p:spPr>
          <a:xfrm>
            <a:off x="1143036" y="2151431"/>
            <a:ext cx="94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</a:rPr>
              <a:t>/curso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</a:rPr>
              <a:t>POST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20BE2713-4955-4226-8498-3C311C888B7C}"/>
              </a:ext>
            </a:extLst>
          </p:cNvPr>
          <p:cNvCxnSpPr>
            <a:cxnSpLocks/>
          </p:cNvCxnSpPr>
          <p:nvPr/>
        </p:nvCxnSpPr>
        <p:spPr>
          <a:xfrm flipV="1">
            <a:off x="1166327" y="2467994"/>
            <a:ext cx="5040000" cy="0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Agrupar 25">
            <a:extLst>
              <a:ext uri="{FF2B5EF4-FFF2-40B4-BE49-F238E27FC236}">
                <a16:creationId xmlns:a16="http://schemas.microsoft.com/office/drawing/2014/main" id="{A204214D-3DB7-4CF9-B77C-047733E24369}"/>
              </a:ext>
            </a:extLst>
          </p:cNvPr>
          <p:cNvGrpSpPr/>
          <p:nvPr/>
        </p:nvGrpSpPr>
        <p:grpSpPr>
          <a:xfrm>
            <a:off x="6355072" y="2454765"/>
            <a:ext cx="360001" cy="540000"/>
            <a:chOff x="6736814" y="3076112"/>
            <a:chExt cx="360001" cy="223422"/>
          </a:xfrm>
        </p:grpSpPr>
        <p:cxnSp>
          <p:nvCxnSpPr>
            <p:cNvPr id="13" name="Conector reto 26">
              <a:extLst>
                <a:ext uri="{FF2B5EF4-FFF2-40B4-BE49-F238E27FC236}">
                  <a16:creationId xmlns:a16="http://schemas.microsoft.com/office/drawing/2014/main" id="{AB3618BB-A0C6-4E8B-96F2-6BCE02995E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27">
              <a:extLst>
                <a:ext uri="{FF2B5EF4-FFF2-40B4-BE49-F238E27FC236}">
                  <a16:creationId xmlns:a16="http://schemas.microsoft.com/office/drawing/2014/main" id="{4B61C809-BDBA-4D47-98C4-819466FFAF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28">
              <a:extLst>
                <a:ext uri="{FF2B5EF4-FFF2-40B4-BE49-F238E27FC236}">
                  <a16:creationId xmlns:a16="http://schemas.microsoft.com/office/drawing/2014/main" id="{29A96454-D9E7-425C-AF0D-9786C2CA1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tângulo 32">
            <a:extLst>
              <a:ext uri="{FF2B5EF4-FFF2-40B4-BE49-F238E27FC236}">
                <a16:creationId xmlns:a16="http://schemas.microsoft.com/office/drawing/2014/main" id="{4B3DA06B-2DF4-4F30-9D56-2397780DF2D8}"/>
              </a:ext>
            </a:extLst>
          </p:cNvPr>
          <p:cNvSpPr/>
          <p:nvPr/>
        </p:nvSpPr>
        <p:spPr>
          <a:xfrm>
            <a:off x="7506721" y="1294697"/>
            <a:ext cx="1980000" cy="54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CursoController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CaixaDeTexto 29">
            <a:extLst>
              <a:ext uri="{FF2B5EF4-FFF2-40B4-BE49-F238E27FC236}">
                <a16:creationId xmlns:a16="http://schemas.microsoft.com/office/drawing/2014/main" id="{2AA92B37-FA38-4B10-AA0E-E0FEA66EBD65}"/>
              </a:ext>
            </a:extLst>
          </p:cNvPr>
          <p:cNvSpPr txBox="1"/>
          <p:nvPr/>
        </p:nvSpPr>
        <p:spPr>
          <a:xfrm>
            <a:off x="6679673" y="2463155"/>
            <a:ext cx="147668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Converte</a:t>
            </a:r>
          </a:p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JSON -&gt; Curso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tângulo 32">
            <a:extLst>
              <a:ext uri="{FF2B5EF4-FFF2-40B4-BE49-F238E27FC236}">
                <a16:creationId xmlns:a16="http://schemas.microsoft.com/office/drawing/2014/main" id="{02B01812-EC3D-4E19-BD1C-209A892B3E63}"/>
              </a:ext>
            </a:extLst>
          </p:cNvPr>
          <p:cNvSpPr/>
          <p:nvPr/>
        </p:nvSpPr>
        <p:spPr>
          <a:xfrm>
            <a:off x="8375464" y="3265040"/>
            <a:ext cx="242514" cy="1044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CaixaDeTexto 29">
            <a:extLst>
              <a:ext uri="{FF2B5EF4-FFF2-40B4-BE49-F238E27FC236}">
                <a16:creationId xmlns:a16="http://schemas.microsoft.com/office/drawing/2014/main" id="{802CFE6D-C101-433B-949C-059AB6D2FBFF}"/>
              </a:ext>
            </a:extLst>
          </p:cNvPr>
          <p:cNvSpPr txBox="1"/>
          <p:nvPr/>
        </p:nvSpPr>
        <p:spPr>
          <a:xfrm>
            <a:off x="8658068" y="3582509"/>
            <a:ext cx="3328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err="1">
                <a:solidFill>
                  <a:schemeClr val="accent5"/>
                </a:solidFill>
                <a:latin typeface="Consolas" panose="020B0609020204030204" pitchFamily="49" charset="0"/>
              </a:rPr>
              <a:t>Curso</a:t>
            </a:r>
            <a:r>
              <a:rPr 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criar</a:t>
            </a:r>
            <a:r>
              <a:rPr 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RequestBody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Curso</a:t>
            </a:r>
            <a:r>
              <a:rPr 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curso</a:t>
            </a:r>
            <a:r>
              <a:rPr 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0" name="Retângulo 9">
            <a:extLst>
              <a:ext uri="{FF2B5EF4-FFF2-40B4-BE49-F238E27FC236}">
                <a16:creationId xmlns:a16="http://schemas.microsoft.com/office/drawing/2014/main" id="{138053B9-D828-44DF-A5CD-BBE293254BEE}"/>
              </a:ext>
            </a:extLst>
          </p:cNvPr>
          <p:cNvSpPr/>
          <p:nvPr/>
        </p:nvSpPr>
        <p:spPr>
          <a:xfrm>
            <a:off x="5734375" y="1294697"/>
            <a:ext cx="108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Infra Spring</a:t>
            </a:r>
          </a:p>
        </p:txBody>
      </p:sp>
      <p:cxnSp>
        <p:nvCxnSpPr>
          <p:cNvPr id="21" name="Conector reto 13">
            <a:extLst>
              <a:ext uri="{FF2B5EF4-FFF2-40B4-BE49-F238E27FC236}">
                <a16:creationId xmlns:a16="http://schemas.microsoft.com/office/drawing/2014/main" id="{9E3D0170-E72A-48A3-81C2-79FB5C3E957A}"/>
              </a:ext>
            </a:extLst>
          </p:cNvPr>
          <p:cNvCxnSpPr>
            <a:cxnSpLocks/>
          </p:cNvCxnSpPr>
          <p:nvPr/>
        </p:nvCxnSpPr>
        <p:spPr>
          <a:xfrm>
            <a:off x="6274375" y="1834697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9">
            <a:extLst>
              <a:ext uri="{FF2B5EF4-FFF2-40B4-BE49-F238E27FC236}">
                <a16:creationId xmlns:a16="http://schemas.microsoft.com/office/drawing/2014/main" id="{38CB8AC4-BF4C-4B5C-9A78-4EA4BBCE2599}"/>
              </a:ext>
            </a:extLst>
          </p:cNvPr>
          <p:cNvSpPr/>
          <p:nvPr/>
        </p:nvSpPr>
        <p:spPr>
          <a:xfrm>
            <a:off x="6219887" y="2344394"/>
            <a:ext cx="108000" cy="270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Conector reto 14">
            <a:extLst>
              <a:ext uri="{FF2B5EF4-FFF2-40B4-BE49-F238E27FC236}">
                <a16:creationId xmlns:a16="http://schemas.microsoft.com/office/drawing/2014/main" id="{DF389712-96E4-423E-96EA-7509FE121F5C}"/>
              </a:ext>
            </a:extLst>
          </p:cNvPr>
          <p:cNvCxnSpPr>
            <a:cxnSpLocks/>
          </p:cNvCxnSpPr>
          <p:nvPr/>
        </p:nvCxnSpPr>
        <p:spPr>
          <a:xfrm flipH="1">
            <a:off x="6372824" y="4203860"/>
            <a:ext cx="198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14">
            <a:extLst>
              <a:ext uri="{FF2B5EF4-FFF2-40B4-BE49-F238E27FC236}">
                <a16:creationId xmlns:a16="http://schemas.microsoft.com/office/drawing/2014/main" id="{6A028371-52AF-49C4-AB32-4240E47BEC97}"/>
              </a:ext>
            </a:extLst>
          </p:cNvPr>
          <p:cNvCxnSpPr>
            <a:cxnSpLocks/>
          </p:cNvCxnSpPr>
          <p:nvPr/>
        </p:nvCxnSpPr>
        <p:spPr>
          <a:xfrm>
            <a:off x="6392056" y="3335326"/>
            <a:ext cx="198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24">
            <a:extLst>
              <a:ext uri="{FF2B5EF4-FFF2-40B4-BE49-F238E27FC236}">
                <a16:creationId xmlns:a16="http://schemas.microsoft.com/office/drawing/2014/main" id="{E76A32DE-1346-4178-9416-A39D98034DF6}"/>
              </a:ext>
            </a:extLst>
          </p:cNvPr>
          <p:cNvSpPr txBox="1"/>
          <p:nvPr/>
        </p:nvSpPr>
        <p:spPr>
          <a:xfrm>
            <a:off x="2208783" y="1885099"/>
            <a:ext cx="2561220" cy="11695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id:null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descricao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:”Java REST”,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cargaHoraria:80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79F7852D-AABD-465A-BF7B-9D6DEA8828CD}"/>
              </a:ext>
            </a:extLst>
          </p:cNvPr>
          <p:cNvGrpSpPr/>
          <p:nvPr/>
        </p:nvGrpSpPr>
        <p:grpSpPr>
          <a:xfrm>
            <a:off x="6356548" y="4453725"/>
            <a:ext cx="360001" cy="540000"/>
            <a:chOff x="6736814" y="3076112"/>
            <a:chExt cx="360001" cy="223422"/>
          </a:xfrm>
        </p:grpSpPr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A0E04538-2913-4A6E-8E08-F6B9AA28CF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F7175502-FBAF-46E1-98E1-4370DA3173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F735AE3C-9E9D-4166-9072-89A150C914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3FBE0E2-A1E0-484D-B075-1D89E1436BBE}"/>
              </a:ext>
            </a:extLst>
          </p:cNvPr>
          <p:cNvSpPr txBox="1"/>
          <p:nvPr/>
        </p:nvSpPr>
        <p:spPr>
          <a:xfrm>
            <a:off x="6681149" y="4462115"/>
            <a:ext cx="147668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Converte</a:t>
            </a:r>
          </a:p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Curso -&gt; JSON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CaixaDeTexto 24">
            <a:extLst>
              <a:ext uri="{FF2B5EF4-FFF2-40B4-BE49-F238E27FC236}">
                <a16:creationId xmlns:a16="http://schemas.microsoft.com/office/drawing/2014/main" id="{F6E76EB4-4ED7-4D10-B16B-7B867F410166}"/>
              </a:ext>
            </a:extLst>
          </p:cNvPr>
          <p:cNvSpPr txBox="1"/>
          <p:nvPr/>
        </p:nvSpPr>
        <p:spPr>
          <a:xfrm>
            <a:off x="2208783" y="4369241"/>
            <a:ext cx="2561220" cy="11695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 id:897,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descricao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:”Java REST”,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 cargaHoraria:80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2" name="CaixaDeTexto 23">
            <a:extLst>
              <a:ext uri="{FF2B5EF4-FFF2-40B4-BE49-F238E27FC236}">
                <a16:creationId xmlns:a16="http://schemas.microsoft.com/office/drawing/2014/main" id="{7438D064-C046-4CDC-89DD-B08D124AE6BF}"/>
              </a:ext>
            </a:extLst>
          </p:cNvPr>
          <p:cNvSpPr txBox="1"/>
          <p:nvPr/>
        </p:nvSpPr>
        <p:spPr>
          <a:xfrm>
            <a:off x="1235061" y="462439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200 OK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A5524C2B-75C3-4B2D-A8EC-145785B93F05}"/>
              </a:ext>
            </a:extLst>
          </p:cNvPr>
          <p:cNvSpPr/>
          <p:nvPr/>
        </p:nvSpPr>
        <p:spPr>
          <a:xfrm>
            <a:off x="6627520" y="5538844"/>
            <a:ext cx="5323918" cy="910595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…e o Spring realiza o pós-processamento onde converte Curso para JSON e monta uma resposta!</a:t>
            </a:r>
            <a:endParaRPr lang="en-US" i="1" u="sng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641B2C75-9E72-45DB-87B5-48BF9ADED5EB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9142724" y="3060116"/>
            <a:ext cx="1283100" cy="52239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CFC11FF4-2031-4076-9A0F-5C77818B8B54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4942546" y="5227705"/>
            <a:ext cx="1684974" cy="76643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E9F63FE-66E5-4458-A22F-13C9B196D700}"/>
              </a:ext>
            </a:extLst>
          </p:cNvPr>
          <p:cNvCxnSpPr>
            <a:cxnSpLocks/>
            <a:stCxn id="34" idx="0"/>
            <a:endCxn id="30" idx="3"/>
          </p:cNvCxnSpPr>
          <p:nvPr/>
        </p:nvCxnSpPr>
        <p:spPr>
          <a:xfrm flipH="1" flipV="1">
            <a:off x="8157835" y="4723725"/>
            <a:ext cx="1131644" cy="8151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ítulo 2">
            <a:extLst>
              <a:ext uri="{FF2B5EF4-FFF2-40B4-BE49-F238E27FC236}">
                <a16:creationId xmlns:a16="http://schemas.microsoft.com/office/drawing/2014/main" id="{E6CE8DA9-D6B9-435E-9D6A-AD59F141B51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Request POST para criar Curso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06361BDE-7790-46B2-A83B-F292B5C3C6DA}"/>
              </a:ext>
            </a:extLst>
          </p:cNvPr>
          <p:cNvSpPr/>
          <p:nvPr/>
        </p:nvSpPr>
        <p:spPr>
          <a:xfrm>
            <a:off x="8934994" y="1946171"/>
            <a:ext cx="2981659" cy="1113945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Assim que o método é executado, é retornada uma instância de Curso…</a:t>
            </a:r>
            <a:endParaRPr lang="en-US" i="1" u="sng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1206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1520000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a)Criar um curso: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CFD1C9A3-F12B-4465-9199-834B05F36ADF}"/>
              </a:ext>
            </a:extLst>
          </p:cNvPr>
          <p:cNvSpPr txBox="1">
            <a:spLocks/>
          </p:cNvSpPr>
          <p:nvPr/>
        </p:nvSpPr>
        <p:spPr>
          <a:xfrm>
            <a:off x="6468860" y="1322770"/>
            <a:ext cx="5580000" cy="4932000"/>
          </a:xfrm>
          <a:prstGeom prst="rect">
            <a:avLst/>
          </a:prstGeom>
          <a:solidFill>
            <a:srgbClr val="7030A0">
              <a:alpha val="1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7030A0"/>
                </a:solidFill>
                <a:latin typeface="Candara" panose="020E0502030303020204" pitchFamily="34" charset="0"/>
              </a:rPr>
              <a:t>service.</a:t>
            </a:r>
            <a:r>
              <a:rPr lang="pt-BR" b="1">
                <a:solidFill>
                  <a:srgbClr val="7030A0"/>
                </a:solidFill>
                <a:latin typeface="Candara" panose="020E0502030303020204" pitchFamily="34" charset="0"/>
              </a:rPr>
              <a:t>CursoService</a:t>
            </a:r>
          </a:p>
          <a:p>
            <a:pPr marL="0" indent="0">
              <a:buNone/>
            </a:pPr>
            <a:endParaRPr lang="pt-BR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Completando o Back-end de Cursos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117A388-A102-4A47-A0CE-75D53B656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788" y="1836687"/>
            <a:ext cx="5400000" cy="2044661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08CDD579-65CE-43C9-B8C6-738B2E58050D}"/>
              </a:ext>
            </a:extLst>
          </p:cNvPr>
          <p:cNvSpPr/>
          <p:nvPr/>
        </p:nvSpPr>
        <p:spPr>
          <a:xfrm rot="2585758">
            <a:off x="9772878" y="2992920"/>
            <a:ext cx="2520000" cy="701336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/>
              <a:t>Como gerar IDs únicos?</a:t>
            </a:r>
            <a:endParaRPr lang="pt-PT" sz="1600"/>
          </a:p>
        </p:txBody>
      </p:sp>
      <p:sp>
        <p:nvSpPr>
          <p:cNvPr id="11" name="Subtítulo 1">
            <a:extLst>
              <a:ext uri="{FF2B5EF4-FFF2-40B4-BE49-F238E27FC236}">
                <a16:creationId xmlns:a16="http://schemas.microsoft.com/office/drawing/2014/main" id="{93441A03-BCBA-4964-A00E-FB6DE6AE71B3}"/>
              </a:ext>
            </a:extLst>
          </p:cNvPr>
          <p:cNvSpPr txBox="1">
            <a:spLocks/>
          </p:cNvSpPr>
          <p:nvPr/>
        </p:nvSpPr>
        <p:spPr>
          <a:xfrm>
            <a:off x="721565" y="1322770"/>
            <a:ext cx="5580000" cy="4932000"/>
          </a:xfrm>
          <a:prstGeom prst="rect">
            <a:avLst/>
          </a:prstGeom>
          <a:solidFill>
            <a:srgbClr val="385723">
              <a:alpha val="1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controller.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CursoController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6CB967D-F74B-4B41-829F-56DBE91AF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90" y="1837822"/>
            <a:ext cx="5436000" cy="1260519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14" name="Seta: para a Esquerda 13">
            <a:extLst>
              <a:ext uri="{FF2B5EF4-FFF2-40B4-BE49-F238E27FC236}">
                <a16:creationId xmlns:a16="http://schemas.microsoft.com/office/drawing/2014/main" id="{EBA1F5BA-7A8A-43AC-A2D4-452FE733EDEB}"/>
              </a:ext>
            </a:extLst>
          </p:cNvPr>
          <p:cNvSpPr/>
          <p:nvPr/>
        </p:nvSpPr>
        <p:spPr>
          <a:xfrm rot="2880513">
            <a:off x="2239191" y="3719145"/>
            <a:ext cx="3312000" cy="701336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Retorna o curso para o cliente</a:t>
            </a:r>
            <a:endParaRPr lang="pt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8FF8C0C-D407-4AF5-B481-8D38DF355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610" y="4240215"/>
            <a:ext cx="3600000" cy="1497945"/>
          </a:xfrm>
          <a:prstGeom prst="rect">
            <a:avLst/>
          </a:prstGeom>
        </p:spPr>
      </p:pic>
      <p:sp>
        <p:nvSpPr>
          <p:cNvPr id="15" name="Seta: para a Esquerda 14">
            <a:extLst>
              <a:ext uri="{FF2B5EF4-FFF2-40B4-BE49-F238E27FC236}">
                <a16:creationId xmlns:a16="http://schemas.microsoft.com/office/drawing/2014/main" id="{F9BE5F8F-774F-49DA-BED7-E3BBDFBDA5CB}"/>
              </a:ext>
            </a:extLst>
          </p:cNvPr>
          <p:cNvSpPr/>
          <p:nvPr/>
        </p:nvSpPr>
        <p:spPr>
          <a:xfrm>
            <a:off x="10146610" y="4590994"/>
            <a:ext cx="1872595" cy="1016682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i="1"/>
              <a:t>Apenas uma sugestão...</a:t>
            </a:r>
            <a:endParaRPr lang="pt-PT" sz="1600" i="1"/>
          </a:p>
        </p:txBody>
      </p:sp>
    </p:spTree>
    <p:extLst>
      <p:ext uri="{BB962C8B-B14F-4D97-AF65-F5344CB8AC3E}">
        <p14:creationId xmlns:p14="http://schemas.microsoft.com/office/powerpoint/2010/main" val="30334607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&gt;Vamos implementar o endpoint para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criar curso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&gt;Guiando-se pelos slides anteriores</a:t>
            </a:r>
          </a:p>
          <a:p>
            <a:pPr marL="457200" indent="-457200">
              <a:buAutoNum type="alphaLcParenR"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Implementar os métodos na classe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service: 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criarCurso()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 e 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gerarCursoIdUnico()</a:t>
            </a: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457200" indent="-457200">
              <a:buAutoNum type="alphaLcParenR"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Implementar o método na classe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controller: 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criar()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322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&gt;Sempre que a operação REST é bem sucedida, é retornada uma resposta com status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200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.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&gt;Isso não está errado, mas podemos ir além e aprimorar: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chemeClr val="accent2"/>
                </a:solidFill>
                <a:latin typeface="Candara" panose="020E0502030303020204" pitchFamily="34" charset="0"/>
              </a:rPr>
              <a:t>* Para requisições onde um recurso é criado no servidor, retornar o status </a:t>
            </a:r>
            <a:r>
              <a:rPr lang="pt-BR" sz="2800" b="1" dirty="0">
                <a:solidFill>
                  <a:schemeClr val="accent2"/>
                </a:solidFill>
                <a:latin typeface="Candara" panose="020E0502030303020204" pitchFamily="34" charset="0"/>
              </a:rPr>
              <a:t>201</a:t>
            </a:r>
            <a:r>
              <a:rPr lang="pt-BR" sz="2800" dirty="0">
                <a:solidFill>
                  <a:schemeClr val="accent2"/>
                </a:solidFill>
                <a:latin typeface="Candara" panose="020E0502030303020204" pitchFamily="34" charset="0"/>
              </a:rPr>
              <a:t> (</a:t>
            </a:r>
            <a:r>
              <a:rPr lang="pt-BR" sz="2800" b="1" dirty="0">
                <a:solidFill>
                  <a:schemeClr val="accent2"/>
                </a:solidFill>
                <a:latin typeface="Candara" panose="020E0502030303020204" pitchFamily="34" charset="0"/>
              </a:rPr>
              <a:t>Created</a:t>
            </a:r>
            <a:r>
              <a:rPr lang="pt-BR" sz="2800" dirty="0">
                <a:solidFill>
                  <a:schemeClr val="accent2"/>
                </a:solidFill>
                <a:latin typeface="Candara" panose="020E0502030303020204" pitchFamily="34" charset="0"/>
              </a:rPr>
              <a:t>) agrega </a:t>
            </a:r>
            <a:r>
              <a:rPr lang="pt-BR" sz="2800" b="1" i="1" dirty="0">
                <a:solidFill>
                  <a:schemeClr val="accent2"/>
                </a:solidFill>
                <a:latin typeface="Candara" panose="020E0502030303020204" pitchFamily="34" charset="0"/>
              </a:rPr>
              <a:t>expressividade</a:t>
            </a:r>
            <a:r>
              <a:rPr lang="pt-BR" sz="2800" dirty="0">
                <a:solidFill>
                  <a:schemeClr val="accent2"/>
                </a:solidFill>
                <a:latin typeface="Candara" panose="020E0502030303020204" pitchFamily="34" charset="0"/>
              </a:rPr>
              <a:t> ao serviço REST.</a:t>
            </a: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120704D4-7F1B-4913-BADF-25FB6D0BB909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Aprimorando o </a:t>
            </a:r>
            <a:r>
              <a:rPr lang="pt-BR" sz="2400" b="1" dirty="0">
                <a:solidFill>
                  <a:srgbClr val="FFFF00"/>
                </a:solidFill>
                <a:latin typeface="Candara" panose="020E0502030303020204" pitchFamily="34" charset="0"/>
              </a:rPr>
              <a:t>status de resposta</a:t>
            </a:r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 para POST</a:t>
            </a:r>
          </a:p>
        </p:txBody>
      </p:sp>
      <p:graphicFrame>
        <p:nvGraphicFramePr>
          <p:cNvPr id="6" name="Tabela 18">
            <a:extLst>
              <a:ext uri="{FF2B5EF4-FFF2-40B4-BE49-F238E27FC236}">
                <a16:creationId xmlns:a16="http://schemas.microsoft.com/office/drawing/2014/main" id="{D0107929-3654-490A-B30F-8374FA359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593165"/>
              </p:ext>
            </p:extLst>
          </p:nvPr>
        </p:nvGraphicFramePr>
        <p:xfrm>
          <a:off x="815246" y="3301911"/>
          <a:ext cx="10561508" cy="271332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40024">
                  <a:extLst>
                    <a:ext uri="{9D8B030D-6E8A-4147-A177-3AD203B41FA5}">
                      <a16:colId xmlns:a16="http://schemas.microsoft.com/office/drawing/2014/main" val="2730392168"/>
                    </a:ext>
                  </a:extLst>
                </a:gridCol>
                <a:gridCol w="3169328">
                  <a:extLst>
                    <a:ext uri="{9D8B030D-6E8A-4147-A177-3AD203B41FA5}">
                      <a16:colId xmlns:a16="http://schemas.microsoft.com/office/drawing/2014/main" val="2772391537"/>
                    </a:ext>
                  </a:extLst>
                </a:gridCol>
                <a:gridCol w="5652156">
                  <a:extLst>
                    <a:ext uri="{9D8B030D-6E8A-4147-A177-3AD203B41FA5}">
                      <a16:colId xmlns:a16="http://schemas.microsoft.com/office/drawing/2014/main" val="419484070"/>
                    </a:ext>
                  </a:extLst>
                </a:gridCol>
              </a:tblGrid>
              <a:tr h="723692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Classe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Significado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ndara" panose="020E0502030303020204" pitchFamily="34" charset="0"/>
                        </a:rPr>
                        <a:t>Exemplos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567707"/>
                  </a:ext>
                </a:extLst>
              </a:tr>
              <a:tr h="1989632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200</a:t>
                      </a:r>
                      <a:endParaRPr lang="pt-PT" sz="2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Sucesso</a:t>
                      </a:r>
                      <a:endParaRPr lang="pt-PT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200 OK</a:t>
                      </a:r>
                    </a:p>
                    <a:p>
                      <a:r>
                        <a:rPr lang="pt-BR" sz="3200" b="1" u="sng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201 Created</a:t>
                      </a:r>
                    </a:p>
                    <a:p>
                      <a:r>
                        <a:rPr lang="pt-BR" sz="2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202 Accepted</a:t>
                      </a:r>
                    </a:p>
                    <a:p>
                      <a:r>
                        <a:rPr lang="pt-BR" sz="2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204 No Content</a:t>
                      </a:r>
                      <a:endParaRPr lang="pt-PT" sz="1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451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1246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120704D4-7F1B-4913-BADF-25FB6D0BB909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Aprimorando o </a:t>
            </a:r>
            <a:r>
              <a:rPr lang="pt-BR" sz="2400" b="1" dirty="0">
                <a:solidFill>
                  <a:srgbClr val="FFFF00"/>
                </a:solidFill>
                <a:latin typeface="Candara" panose="020E0502030303020204" pitchFamily="34" charset="0"/>
              </a:rPr>
              <a:t>status de resposta</a:t>
            </a:r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 para POST</a:t>
            </a: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8A8AFB0C-FB8F-4A78-8788-D273855A55B1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&gt;Por isso, vamos aprimorar nosso método POST onde ele retornará o status 201.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	&gt;Anotamos o método com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@ResponseStatus(...)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78243F-422C-4FC8-804B-086C06D97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22" y="1746801"/>
            <a:ext cx="10800000" cy="33643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164628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&gt;No método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criar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, anotar com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@RequestStatus(...)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3399"/>
                </a:solidFill>
                <a:latin typeface="Candara" panose="020E0502030303020204" pitchFamily="34" charset="0"/>
              </a:rPr>
              <a:t>Usar o slide anterior para se guiar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Nota: mais adiante, usaremos uma ferrameta para acessar serviços REST onde vamos poder consultar o status de resposta</a:t>
            </a:r>
          </a:p>
        </p:txBody>
      </p:sp>
    </p:spTree>
    <p:extLst>
      <p:ext uri="{BB962C8B-B14F-4D97-AF65-F5344CB8AC3E}">
        <p14:creationId xmlns:p14="http://schemas.microsoft.com/office/powerpoint/2010/main" val="38472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A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B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arquivo_a1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arquivo_a2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arquivo_a3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arquivo_b1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arquivo_b2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arquivo_b3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4389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1731146" y="1937552"/>
            <a:ext cx="8729708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b) Request PUT para atualizar um Curso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2394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7">
            <a:extLst>
              <a:ext uri="{FF2B5EF4-FFF2-40B4-BE49-F238E27FC236}">
                <a16:creationId xmlns:a16="http://schemas.microsoft.com/office/drawing/2014/main" id="{61D89EDF-86E3-45C3-849C-628EBA32CA0F}"/>
              </a:ext>
            </a:extLst>
          </p:cNvPr>
          <p:cNvSpPr/>
          <p:nvPr/>
        </p:nvSpPr>
        <p:spPr>
          <a:xfrm>
            <a:off x="532603" y="693690"/>
            <a:ext cx="4625329" cy="5804763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6D0B0D69-2ACB-4E5B-A765-8B3895BFE004}"/>
              </a:ext>
            </a:extLst>
          </p:cNvPr>
          <p:cNvSpPr/>
          <p:nvPr/>
        </p:nvSpPr>
        <p:spPr>
          <a:xfrm>
            <a:off x="5157932" y="693690"/>
            <a:ext cx="6974118" cy="5804763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i="1" dirty="0">
              <a:solidFill>
                <a:srgbClr val="7030A0"/>
              </a:solidFill>
            </a:endParaRPr>
          </a:p>
        </p:txBody>
      </p:sp>
      <p:sp>
        <p:nvSpPr>
          <p:cNvPr id="4" name="Retângulo 7">
            <a:extLst>
              <a:ext uri="{FF2B5EF4-FFF2-40B4-BE49-F238E27FC236}">
                <a16:creationId xmlns:a16="http://schemas.microsoft.com/office/drawing/2014/main" id="{C280A803-9CE3-4D1A-8E73-BC359F79E3DD}"/>
              </a:ext>
            </a:extLst>
          </p:cNvPr>
          <p:cNvSpPr/>
          <p:nvPr/>
        </p:nvSpPr>
        <p:spPr>
          <a:xfrm>
            <a:off x="621436" y="1294697"/>
            <a:ext cx="1080000" cy="54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Cliente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Conector reto 10">
            <a:extLst>
              <a:ext uri="{FF2B5EF4-FFF2-40B4-BE49-F238E27FC236}">
                <a16:creationId xmlns:a16="http://schemas.microsoft.com/office/drawing/2014/main" id="{B38A7B96-1D3D-46B2-B116-9209A97FEF5E}"/>
              </a:ext>
            </a:extLst>
          </p:cNvPr>
          <p:cNvCxnSpPr>
            <a:cxnSpLocks/>
          </p:cNvCxnSpPr>
          <p:nvPr/>
        </p:nvCxnSpPr>
        <p:spPr>
          <a:xfrm>
            <a:off x="1091950" y="1848465"/>
            <a:ext cx="0" cy="44350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13">
            <a:extLst>
              <a:ext uri="{FF2B5EF4-FFF2-40B4-BE49-F238E27FC236}">
                <a16:creationId xmlns:a16="http://schemas.microsoft.com/office/drawing/2014/main" id="{4C1AE7DA-8E3E-4C9B-BC87-BA81D3EAD8AB}"/>
              </a:ext>
            </a:extLst>
          </p:cNvPr>
          <p:cNvCxnSpPr>
            <a:cxnSpLocks/>
          </p:cNvCxnSpPr>
          <p:nvPr/>
        </p:nvCxnSpPr>
        <p:spPr>
          <a:xfrm>
            <a:off x="8496721" y="1850334"/>
            <a:ext cx="0" cy="4435056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21">
            <a:extLst>
              <a:ext uri="{FF2B5EF4-FFF2-40B4-BE49-F238E27FC236}">
                <a16:creationId xmlns:a16="http://schemas.microsoft.com/office/drawing/2014/main" id="{DC931C99-1887-489F-833A-9DBD5AD43781}"/>
              </a:ext>
            </a:extLst>
          </p:cNvPr>
          <p:cNvCxnSpPr>
            <a:cxnSpLocks/>
          </p:cNvCxnSpPr>
          <p:nvPr/>
        </p:nvCxnSpPr>
        <p:spPr>
          <a:xfrm flipH="1">
            <a:off x="1127459" y="4974462"/>
            <a:ext cx="5040000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23">
            <a:extLst>
              <a:ext uri="{FF2B5EF4-FFF2-40B4-BE49-F238E27FC236}">
                <a16:creationId xmlns:a16="http://schemas.microsoft.com/office/drawing/2014/main" id="{15290511-DD80-4198-B350-FEFC9F63C89D}"/>
              </a:ext>
            </a:extLst>
          </p:cNvPr>
          <p:cNvSpPr txBox="1"/>
          <p:nvPr/>
        </p:nvSpPr>
        <p:spPr>
          <a:xfrm>
            <a:off x="1143036" y="2151431"/>
            <a:ext cx="94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</a:rPr>
              <a:t>/curso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20BE2713-4955-4226-8498-3C311C888B7C}"/>
              </a:ext>
            </a:extLst>
          </p:cNvPr>
          <p:cNvCxnSpPr>
            <a:cxnSpLocks/>
          </p:cNvCxnSpPr>
          <p:nvPr/>
        </p:nvCxnSpPr>
        <p:spPr>
          <a:xfrm flipV="1">
            <a:off x="1166327" y="2467994"/>
            <a:ext cx="5040000" cy="0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Agrupar 25">
            <a:extLst>
              <a:ext uri="{FF2B5EF4-FFF2-40B4-BE49-F238E27FC236}">
                <a16:creationId xmlns:a16="http://schemas.microsoft.com/office/drawing/2014/main" id="{A204214D-3DB7-4CF9-B77C-047733E24369}"/>
              </a:ext>
            </a:extLst>
          </p:cNvPr>
          <p:cNvGrpSpPr/>
          <p:nvPr/>
        </p:nvGrpSpPr>
        <p:grpSpPr>
          <a:xfrm>
            <a:off x="6355072" y="2454765"/>
            <a:ext cx="360001" cy="540000"/>
            <a:chOff x="6736814" y="3076112"/>
            <a:chExt cx="360001" cy="223422"/>
          </a:xfrm>
        </p:grpSpPr>
        <p:cxnSp>
          <p:nvCxnSpPr>
            <p:cNvPr id="13" name="Conector reto 26">
              <a:extLst>
                <a:ext uri="{FF2B5EF4-FFF2-40B4-BE49-F238E27FC236}">
                  <a16:creationId xmlns:a16="http://schemas.microsoft.com/office/drawing/2014/main" id="{AB3618BB-A0C6-4E8B-96F2-6BCE02995E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27">
              <a:extLst>
                <a:ext uri="{FF2B5EF4-FFF2-40B4-BE49-F238E27FC236}">
                  <a16:creationId xmlns:a16="http://schemas.microsoft.com/office/drawing/2014/main" id="{4B61C809-BDBA-4D47-98C4-819466FFAF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28">
              <a:extLst>
                <a:ext uri="{FF2B5EF4-FFF2-40B4-BE49-F238E27FC236}">
                  <a16:creationId xmlns:a16="http://schemas.microsoft.com/office/drawing/2014/main" id="{29A96454-D9E7-425C-AF0D-9786C2CA1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tângulo 32">
            <a:extLst>
              <a:ext uri="{FF2B5EF4-FFF2-40B4-BE49-F238E27FC236}">
                <a16:creationId xmlns:a16="http://schemas.microsoft.com/office/drawing/2014/main" id="{4B3DA06B-2DF4-4F30-9D56-2397780DF2D8}"/>
              </a:ext>
            </a:extLst>
          </p:cNvPr>
          <p:cNvSpPr/>
          <p:nvPr/>
        </p:nvSpPr>
        <p:spPr>
          <a:xfrm>
            <a:off x="7506721" y="1294697"/>
            <a:ext cx="1980000" cy="54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CursoController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CaixaDeTexto 29">
            <a:extLst>
              <a:ext uri="{FF2B5EF4-FFF2-40B4-BE49-F238E27FC236}">
                <a16:creationId xmlns:a16="http://schemas.microsoft.com/office/drawing/2014/main" id="{2AA92B37-FA38-4B10-AA0E-E0FEA66EBD65}"/>
              </a:ext>
            </a:extLst>
          </p:cNvPr>
          <p:cNvSpPr txBox="1"/>
          <p:nvPr/>
        </p:nvSpPr>
        <p:spPr>
          <a:xfrm>
            <a:off x="6679673" y="2463155"/>
            <a:ext cx="147668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Converte</a:t>
            </a:r>
          </a:p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JSON -&gt; Curso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tângulo 32">
            <a:extLst>
              <a:ext uri="{FF2B5EF4-FFF2-40B4-BE49-F238E27FC236}">
                <a16:creationId xmlns:a16="http://schemas.microsoft.com/office/drawing/2014/main" id="{02B01812-EC3D-4E19-BD1C-209A892B3E63}"/>
              </a:ext>
            </a:extLst>
          </p:cNvPr>
          <p:cNvSpPr/>
          <p:nvPr/>
        </p:nvSpPr>
        <p:spPr>
          <a:xfrm>
            <a:off x="8375464" y="3265040"/>
            <a:ext cx="242514" cy="1044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CaixaDeTexto 29">
            <a:extLst>
              <a:ext uri="{FF2B5EF4-FFF2-40B4-BE49-F238E27FC236}">
                <a16:creationId xmlns:a16="http://schemas.microsoft.com/office/drawing/2014/main" id="{802CFE6D-C101-433B-949C-059AB6D2FBFF}"/>
              </a:ext>
            </a:extLst>
          </p:cNvPr>
          <p:cNvSpPr txBox="1"/>
          <p:nvPr/>
        </p:nvSpPr>
        <p:spPr>
          <a:xfrm>
            <a:off x="8631434" y="3582509"/>
            <a:ext cx="3583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atualizar</a:t>
            </a:r>
            <a:r>
              <a:rPr 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RequestBody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Curso</a:t>
            </a:r>
            <a:r>
              <a:rPr 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curso</a:t>
            </a:r>
            <a:r>
              <a:rPr 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0" name="Retângulo 9">
            <a:extLst>
              <a:ext uri="{FF2B5EF4-FFF2-40B4-BE49-F238E27FC236}">
                <a16:creationId xmlns:a16="http://schemas.microsoft.com/office/drawing/2014/main" id="{138053B9-D828-44DF-A5CD-BBE293254BEE}"/>
              </a:ext>
            </a:extLst>
          </p:cNvPr>
          <p:cNvSpPr/>
          <p:nvPr/>
        </p:nvSpPr>
        <p:spPr>
          <a:xfrm>
            <a:off x="5734375" y="1294697"/>
            <a:ext cx="108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Infra Spring</a:t>
            </a:r>
          </a:p>
        </p:txBody>
      </p:sp>
      <p:cxnSp>
        <p:nvCxnSpPr>
          <p:cNvPr id="21" name="Conector reto 13">
            <a:extLst>
              <a:ext uri="{FF2B5EF4-FFF2-40B4-BE49-F238E27FC236}">
                <a16:creationId xmlns:a16="http://schemas.microsoft.com/office/drawing/2014/main" id="{9E3D0170-E72A-48A3-81C2-79FB5C3E957A}"/>
              </a:ext>
            </a:extLst>
          </p:cNvPr>
          <p:cNvCxnSpPr>
            <a:cxnSpLocks/>
          </p:cNvCxnSpPr>
          <p:nvPr/>
        </p:nvCxnSpPr>
        <p:spPr>
          <a:xfrm>
            <a:off x="6274375" y="1834697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9">
            <a:extLst>
              <a:ext uri="{FF2B5EF4-FFF2-40B4-BE49-F238E27FC236}">
                <a16:creationId xmlns:a16="http://schemas.microsoft.com/office/drawing/2014/main" id="{38CB8AC4-BF4C-4B5C-9A78-4EA4BBCE2599}"/>
              </a:ext>
            </a:extLst>
          </p:cNvPr>
          <p:cNvSpPr/>
          <p:nvPr/>
        </p:nvSpPr>
        <p:spPr>
          <a:xfrm>
            <a:off x="6219887" y="2344394"/>
            <a:ext cx="108000" cy="270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Conector reto 14">
            <a:extLst>
              <a:ext uri="{FF2B5EF4-FFF2-40B4-BE49-F238E27FC236}">
                <a16:creationId xmlns:a16="http://schemas.microsoft.com/office/drawing/2014/main" id="{DF389712-96E4-423E-96EA-7509FE121F5C}"/>
              </a:ext>
            </a:extLst>
          </p:cNvPr>
          <p:cNvCxnSpPr>
            <a:cxnSpLocks/>
          </p:cNvCxnSpPr>
          <p:nvPr/>
        </p:nvCxnSpPr>
        <p:spPr>
          <a:xfrm flipH="1">
            <a:off x="6372824" y="4203860"/>
            <a:ext cx="198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14">
            <a:extLst>
              <a:ext uri="{FF2B5EF4-FFF2-40B4-BE49-F238E27FC236}">
                <a16:creationId xmlns:a16="http://schemas.microsoft.com/office/drawing/2014/main" id="{6A028371-52AF-49C4-AB32-4240E47BEC97}"/>
              </a:ext>
            </a:extLst>
          </p:cNvPr>
          <p:cNvCxnSpPr>
            <a:cxnSpLocks/>
          </p:cNvCxnSpPr>
          <p:nvPr/>
        </p:nvCxnSpPr>
        <p:spPr>
          <a:xfrm>
            <a:off x="6392056" y="3335326"/>
            <a:ext cx="198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24">
            <a:extLst>
              <a:ext uri="{FF2B5EF4-FFF2-40B4-BE49-F238E27FC236}">
                <a16:creationId xmlns:a16="http://schemas.microsoft.com/office/drawing/2014/main" id="{E76A32DE-1346-4178-9416-A39D98034DF6}"/>
              </a:ext>
            </a:extLst>
          </p:cNvPr>
          <p:cNvSpPr txBox="1"/>
          <p:nvPr/>
        </p:nvSpPr>
        <p:spPr>
          <a:xfrm>
            <a:off x="2208782" y="1885099"/>
            <a:ext cx="3065005" cy="11695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id:789,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descricao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:”Java com REST”,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cargaHoraria:120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79F7852D-AABD-465A-BF7B-9D6DEA8828CD}"/>
              </a:ext>
            </a:extLst>
          </p:cNvPr>
          <p:cNvGrpSpPr/>
          <p:nvPr/>
        </p:nvGrpSpPr>
        <p:grpSpPr>
          <a:xfrm>
            <a:off x="6356548" y="4453725"/>
            <a:ext cx="360001" cy="540000"/>
            <a:chOff x="6736814" y="3076112"/>
            <a:chExt cx="360001" cy="223422"/>
          </a:xfrm>
        </p:grpSpPr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A0E04538-2913-4A6E-8E08-F6B9AA28CF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F7175502-FBAF-46E1-98E1-4370DA3173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F735AE3C-9E9D-4166-9072-89A150C914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aixaDeTexto 23">
            <a:extLst>
              <a:ext uri="{FF2B5EF4-FFF2-40B4-BE49-F238E27FC236}">
                <a16:creationId xmlns:a16="http://schemas.microsoft.com/office/drawing/2014/main" id="{7438D064-C046-4CDC-89DD-B08D124AE6BF}"/>
              </a:ext>
            </a:extLst>
          </p:cNvPr>
          <p:cNvSpPr txBox="1"/>
          <p:nvPr/>
        </p:nvSpPr>
        <p:spPr>
          <a:xfrm>
            <a:off x="1235061" y="462439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200 OK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641B2C75-9E72-45DB-87B5-48BF9ADED5EB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0425824" y="3060116"/>
            <a:ext cx="822184" cy="52239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ítulo 2">
            <a:extLst>
              <a:ext uri="{FF2B5EF4-FFF2-40B4-BE49-F238E27FC236}">
                <a16:creationId xmlns:a16="http://schemas.microsoft.com/office/drawing/2014/main" id="{E6CE8DA9-D6B9-435E-9D6A-AD59F141B51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Request PUT para atualizar Curso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06361BDE-7790-46B2-A83B-F292B5C3C6DA}"/>
              </a:ext>
            </a:extLst>
          </p:cNvPr>
          <p:cNvSpPr/>
          <p:nvPr/>
        </p:nvSpPr>
        <p:spPr>
          <a:xfrm>
            <a:off x="8934994" y="1946171"/>
            <a:ext cx="2981659" cy="1113945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Injeta a instância convertida no parâmetro do método </a:t>
            </a:r>
            <a:r>
              <a:rPr lang="en-US" b="1" i="1" u="sng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atualizar()</a:t>
            </a:r>
            <a:endParaRPr lang="en-US" b="1" i="1" u="sng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BE63B3D-D68F-495D-A926-A4035E529790}"/>
              </a:ext>
            </a:extLst>
          </p:cNvPr>
          <p:cNvSpPr/>
          <p:nvPr/>
        </p:nvSpPr>
        <p:spPr>
          <a:xfrm>
            <a:off x="549295" y="3380657"/>
            <a:ext cx="2111871" cy="861639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a)Cliente faz um request PUT…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28F20BD0-8C83-40B9-B93C-A804FE2C160F}"/>
              </a:ext>
            </a:extLst>
          </p:cNvPr>
          <p:cNvSpPr/>
          <p:nvPr/>
        </p:nvSpPr>
        <p:spPr>
          <a:xfrm>
            <a:off x="2853819" y="3391648"/>
            <a:ext cx="2578534" cy="850648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b) passando JSON com os dados do curso existente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6565ED60-7870-45A4-A3ED-110E85CF48EF}"/>
              </a:ext>
            </a:extLst>
          </p:cNvPr>
          <p:cNvSpPr/>
          <p:nvPr/>
        </p:nvSpPr>
        <p:spPr>
          <a:xfrm>
            <a:off x="7194969" y="5097495"/>
            <a:ext cx="4721684" cy="1113945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c) Já que método </a:t>
            </a:r>
            <a:r>
              <a:rPr lang="en-US" b="1" i="1" u="sng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atualizar()</a:t>
            </a:r>
            <a:r>
              <a:rPr lang="en-US" b="1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não tem retorno, o corpo do response será vazio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07C0F3A6-C68C-4D44-B77E-7B396902E444}"/>
              </a:ext>
            </a:extLst>
          </p:cNvPr>
          <p:cNvCxnSpPr>
            <a:cxnSpLocks/>
          </p:cNvCxnSpPr>
          <p:nvPr/>
        </p:nvCxnSpPr>
        <p:spPr>
          <a:xfrm flipH="1" flipV="1">
            <a:off x="6812316" y="4753142"/>
            <a:ext cx="694405" cy="3443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5074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1520000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b)Atualizar um curso: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CFD1C9A3-F12B-4465-9199-834B05F36ADF}"/>
              </a:ext>
            </a:extLst>
          </p:cNvPr>
          <p:cNvSpPr txBox="1">
            <a:spLocks/>
          </p:cNvSpPr>
          <p:nvPr/>
        </p:nvSpPr>
        <p:spPr>
          <a:xfrm>
            <a:off x="6468860" y="1322770"/>
            <a:ext cx="5580000" cy="4932000"/>
          </a:xfrm>
          <a:prstGeom prst="rect">
            <a:avLst/>
          </a:prstGeom>
          <a:solidFill>
            <a:srgbClr val="7030A0">
              <a:alpha val="1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7030A0"/>
                </a:solidFill>
                <a:latin typeface="Candara" panose="020E0502030303020204" pitchFamily="34" charset="0"/>
              </a:rPr>
              <a:t>service.</a:t>
            </a:r>
            <a:r>
              <a:rPr lang="pt-BR" b="1">
                <a:solidFill>
                  <a:srgbClr val="7030A0"/>
                </a:solidFill>
                <a:latin typeface="Candara" panose="020E0502030303020204" pitchFamily="34" charset="0"/>
              </a:rPr>
              <a:t>CursoService</a:t>
            </a:r>
          </a:p>
          <a:p>
            <a:pPr marL="0" indent="0">
              <a:buNone/>
            </a:pPr>
            <a:endParaRPr lang="pt-BR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Completando o Back-end de Cursos</a:t>
            </a:r>
          </a:p>
        </p:txBody>
      </p:sp>
      <p:sp>
        <p:nvSpPr>
          <p:cNvPr id="11" name="Subtítulo 1">
            <a:extLst>
              <a:ext uri="{FF2B5EF4-FFF2-40B4-BE49-F238E27FC236}">
                <a16:creationId xmlns:a16="http://schemas.microsoft.com/office/drawing/2014/main" id="{93441A03-BCBA-4964-A00E-FB6DE6AE71B3}"/>
              </a:ext>
            </a:extLst>
          </p:cNvPr>
          <p:cNvSpPr txBox="1">
            <a:spLocks/>
          </p:cNvSpPr>
          <p:nvPr/>
        </p:nvSpPr>
        <p:spPr>
          <a:xfrm>
            <a:off x="721565" y="1322770"/>
            <a:ext cx="5580000" cy="4932000"/>
          </a:xfrm>
          <a:prstGeom prst="rect">
            <a:avLst/>
          </a:prstGeom>
          <a:solidFill>
            <a:srgbClr val="385723">
              <a:alpha val="1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controller.</a:t>
            </a:r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CursoController</a:t>
            </a:r>
          </a:p>
          <a:p>
            <a:pPr marL="0" indent="0">
              <a:buNone/>
            </a:pPr>
            <a:endParaRPr lang="pt-BR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628E357-9B2B-49E6-9012-5B6B5F186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860" y="1857786"/>
            <a:ext cx="5400000" cy="992904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16" name="Seta: para a Esquerda 15">
            <a:extLst>
              <a:ext uri="{FF2B5EF4-FFF2-40B4-BE49-F238E27FC236}">
                <a16:creationId xmlns:a16="http://schemas.microsoft.com/office/drawing/2014/main" id="{41DD37AE-2966-4CC4-8FFC-F76487AA3511}"/>
              </a:ext>
            </a:extLst>
          </p:cNvPr>
          <p:cNvSpPr/>
          <p:nvPr/>
        </p:nvSpPr>
        <p:spPr>
          <a:xfrm rot="2700000">
            <a:off x="2588309" y="4090605"/>
            <a:ext cx="4193625" cy="701336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Não precisa de retorno na atualização</a:t>
            </a:r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6CD6AD-6AF0-44C8-9A24-E1B7A17CC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65" y="1843161"/>
            <a:ext cx="5400000" cy="1007529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89569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&gt;Vamos implementar o endpoint para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atualizar curso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&gt;Guiando-se pelos slides anteriores:</a:t>
            </a:r>
          </a:p>
          <a:p>
            <a:pPr marL="457200" indent="-457200">
              <a:buAutoNum type="alphaLcParenR"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Implementar o método na classe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service: 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atualizarCurso()</a:t>
            </a: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457200" indent="-457200">
              <a:buAutoNum type="alphaLcParenR"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Implementar o método na classe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controller: 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atualizar()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77486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1731146" y="1937552"/>
            <a:ext cx="8729708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c) Request DELETE para remover um Curso existente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6531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7">
            <a:extLst>
              <a:ext uri="{FF2B5EF4-FFF2-40B4-BE49-F238E27FC236}">
                <a16:creationId xmlns:a16="http://schemas.microsoft.com/office/drawing/2014/main" id="{61D89EDF-86E3-45C3-849C-628EBA32CA0F}"/>
              </a:ext>
            </a:extLst>
          </p:cNvPr>
          <p:cNvSpPr/>
          <p:nvPr/>
        </p:nvSpPr>
        <p:spPr>
          <a:xfrm>
            <a:off x="532603" y="693690"/>
            <a:ext cx="4625329" cy="5804763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6D0B0D69-2ACB-4E5B-A765-8B3895BFE004}"/>
              </a:ext>
            </a:extLst>
          </p:cNvPr>
          <p:cNvSpPr/>
          <p:nvPr/>
        </p:nvSpPr>
        <p:spPr>
          <a:xfrm>
            <a:off x="5157932" y="693690"/>
            <a:ext cx="6974118" cy="5804763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i="1" dirty="0">
              <a:solidFill>
                <a:srgbClr val="7030A0"/>
              </a:solidFill>
            </a:endParaRPr>
          </a:p>
        </p:txBody>
      </p:sp>
      <p:sp>
        <p:nvSpPr>
          <p:cNvPr id="4" name="Retângulo 7">
            <a:extLst>
              <a:ext uri="{FF2B5EF4-FFF2-40B4-BE49-F238E27FC236}">
                <a16:creationId xmlns:a16="http://schemas.microsoft.com/office/drawing/2014/main" id="{C280A803-9CE3-4D1A-8E73-BC359F79E3DD}"/>
              </a:ext>
            </a:extLst>
          </p:cNvPr>
          <p:cNvSpPr/>
          <p:nvPr/>
        </p:nvSpPr>
        <p:spPr>
          <a:xfrm>
            <a:off x="621436" y="1294697"/>
            <a:ext cx="1080000" cy="54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Cliente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Conector reto 10">
            <a:extLst>
              <a:ext uri="{FF2B5EF4-FFF2-40B4-BE49-F238E27FC236}">
                <a16:creationId xmlns:a16="http://schemas.microsoft.com/office/drawing/2014/main" id="{B38A7B96-1D3D-46B2-B116-9209A97FEF5E}"/>
              </a:ext>
            </a:extLst>
          </p:cNvPr>
          <p:cNvCxnSpPr>
            <a:cxnSpLocks/>
          </p:cNvCxnSpPr>
          <p:nvPr/>
        </p:nvCxnSpPr>
        <p:spPr>
          <a:xfrm>
            <a:off x="1091950" y="1848465"/>
            <a:ext cx="0" cy="44350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13">
            <a:extLst>
              <a:ext uri="{FF2B5EF4-FFF2-40B4-BE49-F238E27FC236}">
                <a16:creationId xmlns:a16="http://schemas.microsoft.com/office/drawing/2014/main" id="{4C1AE7DA-8E3E-4C9B-BC87-BA81D3EAD8AB}"/>
              </a:ext>
            </a:extLst>
          </p:cNvPr>
          <p:cNvCxnSpPr>
            <a:cxnSpLocks/>
          </p:cNvCxnSpPr>
          <p:nvPr/>
        </p:nvCxnSpPr>
        <p:spPr>
          <a:xfrm>
            <a:off x="8496721" y="1850334"/>
            <a:ext cx="0" cy="4435056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21">
            <a:extLst>
              <a:ext uri="{FF2B5EF4-FFF2-40B4-BE49-F238E27FC236}">
                <a16:creationId xmlns:a16="http://schemas.microsoft.com/office/drawing/2014/main" id="{DC931C99-1887-489F-833A-9DBD5AD43781}"/>
              </a:ext>
            </a:extLst>
          </p:cNvPr>
          <p:cNvCxnSpPr>
            <a:cxnSpLocks/>
          </p:cNvCxnSpPr>
          <p:nvPr/>
        </p:nvCxnSpPr>
        <p:spPr>
          <a:xfrm flipH="1">
            <a:off x="1127459" y="4974462"/>
            <a:ext cx="5040000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23">
            <a:extLst>
              <a:ext uri="{FF2B5EF4-FFF2-40B4-BE49-F238E27FC236}">
                <a16:creationId xmlns:a16="http://schemas.microsoft.com/office/drawing/2014/main" id="{15290511-DD80-4198-B350-FEFC9F63C89D}"/>
              </a:ext>
            </a:extLst>
          </p:cNvPr>
          <p:cNvSpPr txBox="1"/>
          <p:nvPr/>
        </p:nvSpPr>
        <p:spPr>
          <a:xfrm>
            <a:off x="1016400" y="2151431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</a:rPr>
              <a:t>/curso/3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b="1">
                <a:solidFill>
                  <a:schemeClr val="accent5"/>
                </a:solidFill>
                <a:latin typeface="Consolas" panose="020B0609020204030204" pitchFamily="49" charset="0"/>
              </a:rPr>
              <a:t>DELETE</a:t>
            </a:r>
            <a:endParaRPr lang="en-US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20BE2713-4955-4226-8498-3C311C888B7C}"/>
              </a:ext>
            </a:extLst>
          </p:cNvPr>
          <p:cNvCxnSpPr>
            <a:cxnSpLocks/>
          </p:cNvCxnSpPr>
          <p:nvPr/>
        </p:nvCxnSpPr>
        <p:spPr>
          <a:xfrm flipV="1">
            <a:off x="1166327" y="2467994"/>
            <a:ext cx="5040000" cy="0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Agrupar 25">
            <a:extLst>
              <a:ext uri="{FF2B5EF4-FFF2-40B4-BE49-F238E27FC236}">
                <a16:creationId xmlns:a16="http://schemas.microsoft.com/office/drawing/2014/main" id="{A204214D-3DB7-4CF9-B77C-047733E24369}"/>
              </a:ext>
            </a:extLst>
          </p:cNvPr>
          <p:cNvGrpSpPr/>
          <p:nvPr/>
        </p:nvGrpSpPr>
        <p:grpSpPr>
          <a:xfrm>
            <a:off x="6355072" y="2454765"/>
            <a:ext cx="360001" cy="540000"/>
            <a:chOff x="6736814" y="3076112"/>
            <a:chExt cx="360001" cy="223422"/>
          </a:xfrm>
        </p:grpSpPr>
        <p:cxnSp>
          <p:nvCxnSpPr>
            <p:cNvPr id="13" name="Conector reto 26">
              <a:extLst>
                <a:ext uri="{FF2B5EF4-FFF2-40B4-BE49-F238E27FC236}">
                  <a16:creationId xmlns:a16="http://schemas.microsoft.com/office/drawing/2014/main" id="{AB3618BB-A0C6-4E8B-96F2-6BCE02995E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27">
              <a:extLst>
                <a:ext uri="{FF2B5EF4-FFF2-40B4-BE49-F238E27FC236}">
                  <a16:creationId xmlns:a16="http://schemas.microsoft.com/office/drawing/2014/main" id="{4B61C809-BDBA-4D47-98C4-819466FFAF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28">
              <a:extLst>
                <a:ext uri="{FF2B5EF4-FFF2-40B4-BE49-F238E27FC236}">
                  <a16:creationId xmlns:a16="http://schemas.microsoft.com/office/drawing/2014/main" id="{29A96454-D9E7-425C-AF0D-9786C2CA1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tângulo 32">
            <a:extLst>
              <a:ext uri="{FF2B5EF4-FFF2-40B4-BE49-F238E27FC236}">
                <a16:creationId xmlns:a16="http://schemas.microsoft.com/office/drawing/2014/main" id="{4B3DA06B-2DF4-4F30-9D56-2397780DF2D8}"/>
              </a:ext>
            </a:extLst>
          </p:cNvPr>
          <p:cNvSpPr/>
          <p:nvPr/>
        </p:nvSpPr>
        <p:spPr>
          <a:xfrm>
            <a:off x="7506721" y="1294697"/>
            <a:ext cx="1980000" cy="54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CursoController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CaixaDeTexto 29">
            <a:extLst>
              <a:ext uri="{FF2B5EF4-FFF2-40B4-BE49-F238E27FC236}">
                <a16:creationId xmlns:a16="http://schemas.microsoft.com/office/drawing/2014/main" id="{2AA92B37-FA38-4B10-AA0E-E0FEA66EBD65}"/>
              </a:ext>
            </a:extLst>
          </p:cNvPr>
          <p:cNvSpPr txBox="1"/>
          <p:nvPr/>
        </p:nvSpPr>
        <p:spPr>
          <a:xfrm>
            <a:off x="6679673" y="2463155"/>
            <a:ext cx="177484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Interpreta URI</a:t>
            </a:r>
          </a:p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/{id} -&gt; Long id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tângulo 32">
            <a:extLst>
              <a:ext uri="{FF2B5EF4-FFF2-40B4-BE49-F238E27FC236}">
                <a16:creationId xmlns:a16="http://schemas.microsoft.com/office/drawing/2014/main" id="{02B01812-EC3D-4E19-BD1C-209A892B3E63}"/>
              </a:ext>
            </a:extLst>
          </p:cNvPr>
          <p:cNvSpPr/>
          <p:nvPr/>
        </p:nvSpPr>
        <p:spPr>
          <a:xfrm>
            <a:off x="8375464" y="3265040"/>
            <a:ext cx="242514" cy="1044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CaixaDeTexto 29">
            <a:extLst>
              <a:ext uri="{FF2B5EF4-FFF2-40B4-BE49-F238E27FC236}">
                <a16:creationId xmlns:a16="http://schemas.microsoft.com/office/drawing/2014/main" id="{802CFE6D-C101-433B-949C-059AB6D2FBFF}"/>
              </a:ext>
            </a:extLst>
          </p:cNvPr>
          <p:cNvSpPr txBox="1"/>
          <p:nvPr/>
        </p:nvSpPr>
        <p:spPr>
          <a:xfrm>
            <a:off x="8559010" y="3582509"/>
            <a:ext cx="3667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void</a:t>
            </a:r>
            <a:r>
              <a:rPr lang="en-US" sz="1200">
                <a:solidFill>
                  <a:schemeClr val="accent5"/>
                </a:solidFill>
                <a:latin typeface="Consolas" panose="020B0609020204030204" pitchFamily="49" charset="0"/>
              </a:rPr>
              <a:t> remover(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@PathVariable(“id”) </a:t>
            </a:r>
            <a:r>
              <a:rPr lang="en-US" sz="1200">
                <a:solidFill>
                  <a:schemeClr val="accent5"/>
                </a:solidFill>
                <a:latin typeface="Consolas" panose="020B0609020204030204" pitchFamily="49" charset="0"/>
              </a:rPr>
              <a:t>Long id)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tângulo 9">
            <a:extLst>
              <a:ext uri="{FF2B5EF4-FFF2-40B4-BE49-F238E27FC236}">
                <a16:creationId xmlns:a16="http://schemas.microsoft.com/office/drawing/2014/main" id="{138053B9-D828-44DF-A5CD-BBE293254BEE}"/>
              </a:ext>
            </a:extLst>
          </p:cNvPr>
          <p:cNvSpPr/>
          <p:nvPr/>
        </p:nvSpPr>
        <p:spPr>
          <a:xfrm>
            <a:off x="5734375" y="1294697"/>
            <a:ext cx="108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Infra Spring</a:t>
            </a:r>
          </a:p>
        </p:txBody>
      </p:sp>
      <p:cxnSp>
        <p:nvCxnSpPr>
          <p:cNvPr id="21" name="Conector reto 13">
            <a:extLst>
              <a:ext uri="{FF2B5EF4-FFF2-40B4-BE49-F238E27FC236}">
                <a16:creationId xmlns:a16="http://schemas.microsoft.com/office/drawing/2014/main" id="{9E3D0170-E72A-48A3-81C2-79FB5C3E957A}"/>
              </a:ext>
            </a:extLst>
          </p:cNvPr>
          <p:cNvCxnSpPr>
            <a:cxnSpLocks/>
          </p:cNvCxnSpPr>
          <p:nvPr/>
        </p:nvCxnSpPr>
        <p:spPr>
          <a:xfrm>
            <a:off x="6274375" y="1834697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9">
            <a:extLst>
              <a:ext uri="{FF2B5EF4-FFF2-40B4-BE49-F238E27FC236}">
                <a16:creationId xmlns:a16="http://schemas.microsoft.com/office/drawing/2014/main" id="{38CB8AC4-BF4C-4B5C-9A78-4EA4BBCE2599}"/>
              </a:ext>
            </a:extLst>
          </p:cNvPr>
          <p:cNvSpPr/>
          <p:nvPr/>
        </p:nvSpPr>
        <p:spPr>
          <a:xfrm>
            <a:off x="6219887" y="2344394"/>
            <a:ext cx="108000" cy="270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Conector reto 14">
            <a:extLst>
              <a:ext uri="{FF2B5EF4-FFF2-40B4-BE49-F238E27FC236}">
                <a16:creationId xmlns:a16="http://schemas.microsoft.com/office/drawing/2014/main" id="{DF389712-96E4-423E-96EA-7509FE121F5C}"/>
              </a:ext>
            </a:extLst>
          </p:cNvPr>
          <p:cNvCxnSpPr>
            <a:cxnSpLocks/>
          </p:cNvCxnSpPr>
          <p:nvPr/>
        </p:nvCxnSpPr>
        <p:spPr>
          <a:xfrm flipH="1">
            <a:off x="6372824" y="4203860"/>
            <a:ext cx="198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14">
            <a:extLst>
              <a:ext uri="{FF2B5EF4-FFF2-40B4-BE49-F238E27FC236}">
                <a16:creationId xmlns:a16="http://schemas.microsoft.com/office/drawing/2014/main" id="{6A028371-52AF-49C4-AB32-4240E47BEC97}"/>
              </a:ext>
            </a:extLst>
          </p:cNvPr>
          <p:cNvCxnSpPr>
            <a:cxnSpLocks/>
          </p:cNvCxnSpPr>
          <p:nvPr/>
        </p:nvCxnSpPr>
        <p:spPr>
          <a:xfrm>
            <a:off x="6392056" y="3335326"/>
            <a:ext cx="198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79F7852D-AABD-465A-BF7B-9D6DEA8828CD}"/>
              </a:ext>
            </a:extLst>
          </p:cNvPr>
          <p:cNvGrpSpPr/>
          <p:nvPr/>
        </p:nvGrpSpPr>
        <p:grpSpPr>
          <a:xfrm>
            <a:off x="6356548" y="4453725"/>
            <a:ext cx="360001" cy="540000"/>
            <a:chOff x="6736814" y="3076112"/>
            <a:chExt cx="360001" cy="223422"/>
          </a:xfrm>
        </p:grpSpPr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A0E04538-2913-4A6E-8E08-F6B9AA28CF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F7175502-FBAF-46E1-98E1-4370DA3173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F735AE3C-9E9D-4166-9072-89A150C914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aixaDeTexto 23">
            <a:extLst>
              <a:ext uri="{FF2B5EF4-FFF2-40B4-BE49-F238E27FC236}">
                <a16:creationId xmlns:a16="http://schemas.microsoft.com/office/drawing/2014/main" id="{7438D064-C046-4CDC-89DD-B08D124AE6BF}"/>
              </a:ext>
            </a:extLst>
          </p:cNvPr>
          <p:cNvSpPr txBox="1"/>
          <p:nvPr/>
        </p:nvSpPr>
        <p:spPr>
          <a:xfrm>
            <a:off x="5091823" y="45972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</a:rPr>
              <a:t>200 OK</a:t>
            </a:r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641B2C75-9E72-45DB-87B5-48BF9ADED5EB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0267316" y="2888858"/>
            <a:ext cx="980692" cy="6936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ítulo 2">
            <a:extLst>
              <a:ext uri="{FF2B5EF4-FFF2-40B4-BE49-F238E27FC236}">
                <a16:creationId xmlns:a16="http://schemas.microsoft.com/office/drawing/2014/main" id="{E6CE8DA9-D6B9-435E-9D6A-AD59F141B51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Request DELETE para remover um Curso existente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06361BDE-7790-46B2-A83B-F292B5C3C6DA}"/>
              </a:ext>
            </a:extLst>
          </p:cNvPr>
          <p:cNvSpPr/>
          <p:nvPr/>
        </p:nvSpPr>
        <p:spPr>
          <a:xfrm>
            <a:off x="8617978" y="1946171"/>
            <a:ext cx="3298675" cy="94268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b) Spring injeta o ID da URI no parâmetro do método </a:t>
            </a:r>
            <a:r>
              <a:rPr lang="en-US" b="1" i="1" u="sng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remover()</a:t>
            </a:r>
            <a:endParaRPr lang="en-US" b="1" i="1" u="sng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BE63B3D-D68F-495D-A926-A4035E529790}"/>
              </a:ext>
            </a:extLst>
          </p:cNvPr>
          <p:cNvSpPr/>
          <p:nvPr/>
        </p:nvSpPr>
        <p:spPr>
          <a:xfrm>
            <a:off x="1874034" y="874095"/>
            <a:ext cx="3530885" cy="861639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a)Cliente faz um request DELETE já passando o ID do curso na URI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6565ED60-7870-45A4-A3ED-110E85CF48EF}"/>
              </a:ext>
            </a:extLst>
          </p:cNvPr>
          <p:cNvSpPr/>
          <p:nvPr/>
        </p:nvSpPr>
        <p:spPr>
          <a:xfrm>
            <a:off x="5492917" y="5306575"/>
            <a:ext cx="3667992" cy="75027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c) Como não há retorno no método, o corpo do response será vazio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07C0F3A6-C68C-4D44-B77E-7B396902E444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6812316" y="4753142"/>
            <a:ext cx="514597" cy="55343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B63AAD3F-D492-470A-9EB4-F41ED9439F47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2214164" y="1735734"/>
            <a:ext cx="1425313" cy="52322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470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1520000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c)Remover um curso: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CFD1C9A3-F12B-4465-9199-834B05F36ADF}"/>
              </a:ext>
            </a:extLst>
          </p:cNvPr>
          <p:cNvSpPr txBox="1">
            <a:spLocks/>
          </p:cNvSpPr>
          <p:nvPr/>
        </p:nvSpPr>
        <p:spPr>
          <a:xfrm>
            <a:off x="6468860" y="1322770"/>
            <a:ext cx="5580000" cy="4932000"/>
          </a:xfrm>
          <a:prstGeom prst="rect">
            <a:avLst/>
          </a:prstGeom>
          <a:solidFill>
            <a:srgbClr val="7030A0">
              <a:alpha val="1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7030A0"/>
                </a:solidFill>
                <a:latin typeface="Candara" panose="020E0502030303020204" pitchFamily="34" charset="0"/>
              </a:rPr>
              <a:t>service.</a:t>
            </a:r>
            <a:r>
              <a:rPr lang="pt-BR" b="1">
                <a:solidFill>
                  <a:srgbClr val="7030A0"/>
                </a:solidFill>
                <a:latin typeface="Candara" panose="020E0502030303020204" pitchFamily="34" charset="0"/>
              </a:rPr>
              <a:t>CursoService</a:t>
            </a:r>
          </a:p>
          <a:p>
            <a:pPr marL="0" indent="0">
              <a:buNone/>
            </a:pPr>
            <a:endParaRPr lang="pt-BR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Completando o Back-end de Cursos</a:t>
            </a:r>
          </a:p>
        </p:txBody>
      </p:sp>
      <p:sp>
        <p:nvSpPr>
          <p:cNvPr id="11" name="Subtítulo 1">
            <a:extLst>
              <a:ext uri="{FF2B5EF4-FFF2-40B4-BE49-F238E27FC236}">
                <a16:creationId xmlns:a16="http://schemas.microsoft.com/office/drawing/2014/main" id="{93441A03-BCBA-4964-A00E-FB6DE6AE71B3}"/>
              </a:ext>
            </a:extLst>
          </p:cNvPr>
          <p:cNvSpPr txBox="1">
            <a:spLocks/>
          </p:cNvSpPr>
          <p:nvPr/>
        </p:nvSpPr>
        <p:spPr>
          <a:xfrm>
            <a:off x="721565" y="1322770"/>
            <a:ext cx="5580000" cy="4932000"/>
          </a:xfrm>
          <a:prstGeom prst="rect">
            <a:avLst/>
          </a:prstGeom>
          <a:solidFill>
            <a:srgbClr val="385723">
              <a:alpha val="1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controller.</a:t>
            </a:r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CursoController</a:t>
            </a:r>
          </a:p>
          <a:p>
            <a:pPr marL="0" indent="0">
              <a:buNone/>
            </a:pPr>
            <a:endParaRPr lang="pt-BR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EB77CBF-E59B-4B84-9D6F-1C49A1290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65" y="1868283"/>
            <a:ext cx="5400000" cy="913078"/>
          </a:xfrm>
          <a:prstGeom prst="rect">
            <a:avLst/>
          </a:prstGeom>
          <a:ln>
            <a:solidFill>
              <a:srgbClr val="548235"/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11FFF13-7785-4A27-82EC-06047B1BD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860" y="1868283"/>
            <a:ext cx="5400000" cy="1058824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4130944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&gt;Vamos implementar o endpoint para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remover um curso existente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&gt;Guiando-se pelos slides anteriores:</a:t>
            </a:r>
          </a:p>
          <a:p>
            <a:pPr marL="457200" indent="-457200">
              <a:buAutoNum type="alphaLcParenR"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Implementar o método na classe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service: 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removerCursoPeloId()</a:t>
            </a: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457200" indent="-457200">
              <a:buAutoNum type="alphaLcParenR"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Implementar o método na classe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controller: 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remover()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8978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1731146" y="1937552"/>
            <a:ext cx="8729708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i="1" dirty="0">
                <a:latin typeface="Candara" panose="020E0502030303020204" pitchFamily="34" charset="0"/>
              </a:rPr>
              <a:t>Para saber mais:</a:t>
            </a:r>
          </a:p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Parâmetro do request</a:t>
            </a:r>
          </a:p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(</a:t>
            </a:r>
            <a:r>
              <a:rPr lang="pt-BR" sz="3600" b="1" i="1" dirty="0">
                <a:solidFill>
                  <a:srgbClr val="FFFF00"/>
                </a:solidFill>
                <a:latin typeface="Candara" panose="020E0502030303020204" pitchFamily="34" charset="0"/>
              </a:rPr>
              <a:t>@RequestParam</a:t>
            </a:r>
            <a:r>
              <a:rPr lang="pt-BR" sz="3600" b="1" i="1" dirty="0">
                <a:latin typeface="Candara" panose="020E0502030303020204" pitchFamily="34" charset="0"/>
              </a:rPr>
              <a:t>)</a:t>
            </a:r>
            <a:endParaRPr lang="pt-PT" sz="36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3408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12798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&gt; Já vimos que a URI pode ser formada por </a:t>
            </a:r>
            <a:r>
              <a:rPr lang="pt-BR" b="1" dirty="0">
                <a:latin typeface="Candara" panose="020E0502030303020204" pitchFamily="34" charset="0"/>
              </a:rPr>
              <a:t>varíavel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pt-BR" dirty="0">
                <a:latin typeface="Candara" panose="020E0502030303020204" pitchFamily="34" charset="0"/>
              </a:rPr>
              <a:t>(</a:t>
            </a:r>
            <a:r>
              <a:rPr lang="pt-BR" i="1" dirty="0">
                <a:latin typeface="Candara" panose="020E0502030303020204" pitchFamily="34" charset="0"/>
              </a:rPr>
              <a:t>Path Variable</a:t>
            </a:r>
            <a:r>
              <a:rPr lang="pt-BR" dirty="0">
                <a:latin typeface="Candara" panose="020E0502030303020204" pitchFamily="34" charset="0"/>
              </a:rPr>
              <a:t>)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&gt;Mas, a URI também pode ser formada por </a:t>
            </a:r>
            <a:r>
              <a:rPr lang="pt-BR" b="1" dirty="0">
                <a:solidFill>
                  <a:srgbClr val="7030A0"/>
                </a:solidFill>
                <a:latin typeface="Candara" panose="020E0502030303020204" pitchFamily="34" charset="0"/>
              </a:rPr>
              <a:t>parâmetro 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(</a:t>
            </a:r>
            <a:r>
              <a:rPr lang="pt-BR" i="1" dirty="0">
                <a:solidFill>
                  <a:srgbClr val="7030A0"/>
                </a:solidFill>
                <a:latin typeface="Candara" panose="020E0502030303020204" pitchFamily="34" charset="0"/>
              </a:rPr>
              <a:t>Request Param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&gt;Usamos a anotação </a:t>
            </a:r>
            <a:r>
              <a:rPr lang="pt-BR" dirty="0">
                <a:solidFill>
                  <a:srgbClr val="FF0000"/>
                </a:solidFill>
                <a:latin typeface="Candara" panose="020E0502030303020204" pitchFamily="34" charset="0"/>
              </a:rPr>
              <a:t>@RequestParam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Parâmetros do request (</a:t>
            </a:r>
            <a:r>
              <a:rPr lang="pt-BR" sz="2400" b="1" dirty="0">
                <a:solidFill>
                  <a:srgbClr val="FF0000"/>
                </a:solidFill>
                <a:latin typeface="Candara" panose="020E0502030303020204" pitchFamily="34" charset="0"/>
              </a:rPr>
              <a:t>@RequestParam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87656-9ABD-4A19-9DF1-9EE2C7A629E5}"/>
              </a:ext>
            </a:extLst>
          </p:cNvPr>
          <p:cNvSpPr/>
          <p:nvPr/>
        </p:nvSpPr>
        <p:spPr>
          <a:xfrm>
            <a:off x="870012" y="2889683"/>
            <a:ext cx="10714609" cy="625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http://localhost:8080/curso/pesquisa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sz="2200" b="1" u="sng" dirty="0">
                <a:solidFill>
                  <a:srgbClr val="7030A0"/>
                </a:solidFill>
                <a:latin typeface="Consolas" panose="020B0609020204030204" pitchFamily="49" charset="0"/>
              </a:rPr>
              <a:t>descricao</a:t>
            </a:r>
            <a:r>
              <a:rPr lang="en-US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=java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&amp;</a:t>
            </a:r>
            <a:r>
              <a:rPr lang="en-US" sz="2200" b="1" u="sng" dirty="0">
                <a:solidFill>
                  <a:srgbClr val="7030A0"/>
                </a:solidFill>
                <a:latin typeface="Consolas" panose="020B0609020204030204" pitchFamily="49" charset="0"/>
              </a:rPr>
              <a:t>cargaHoraria</a:t>
            </a:r>
            <a:r>
              <a:rPr lang="en-US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=80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CE396-1A67-4FFA-A673-0501BB19E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75" y="5043288"/>
            <a:ext cx="10955279" cy="12670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76A473-D2A6-418D-8BAE-356DC49ECBD5}"/>
              </a:ext>
            </a:extLst>
          </p:cNvPr>
          <p:cNvSpPr/>
          <p:nvPr/>
        </p:nvSpPr>
        <p:spPr>
          <a:xfrm>
            <a:off x="870013" y="1240171"/>
            <a:ext cx="10714609" cy="452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http://localhost:8080/curso/1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FDADC33A-2935-4918-BEF5-776F35E30039}"/>
              </a:ext>
            </a:extLst>
          </p:cNvPr>
          <p:cNvSpPr/>
          <p:nvPr/>
        </p:nvSpPr>
        <p:spPr>
          <a:xfrm>
            <a:off x="6427431" y="3400149"/>
            <a:ext cx="301840" cy="452761"/>
          </a:xfrm>
          <a:prstGeom prst="upArrow">
            <a:avLst>
              <a:gd name="adj1" fmla="val 50000"/>
              <a:gd name="adj2" fmla="val 7682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A68CD71-BE17-4023-A846-E5B47CDB03D5}"/>
              </a:ext>
            </a:extLst>
          </p:cNvPr>
          <p:cNvSpPr/>
          <p:nvPr/>
        </p:nvSpPr>
        <p:spPr>
          <a:xfrm>
            <a:off x="8730816" y="3400149"/>
            <a:ext cx="301840" cy="452761"/>
          </a:xfrm>
          <a:prstGeom prst="upArrow">
            <a:avLst>
              <a:gd name="adj1" fmla="val 50000"/>
              <a:gd name="adj2" fmla="val 7682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62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A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B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arquivo_a1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arquivo_a2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arquivo_a3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arquivo_b1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arquivo_b2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arquivo_b3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3C0D138-297C-4DAD-8F64-9D32E1EF39BB}"/>
              </a:ext>
            </a:extLst>
          </p:cNvPr>
          <p:cNvSpPr/>
          <p:nvPr/>
        </p:nvSpPr>
        <p:spPr>
          <a:xfrm>
            <a:off x="10477937" y="1115148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2219C554-FC50-4695-8E17-764FF30A0F4B}"/>
              </a:ext>
            </a:extLst>
          </p:cNvPr>
          <p:cNvCxnSpPr>
            <a:stCxn id="17" idx="2"/>
          </p:cNvCxnSpPr>
          <p:nvPr/>
        </p:nvCxnSpPr>
        <p:spPr>
          <a:xfrm flipH="1">
            <a:off x="9579006" y="1541831"/>
            <a:ext cx="1573634" cy="162749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B8F09407-2E2B-4776-AD2B-73FE4AE395F2}"/>
              </a:ext>
            </a:extLst>
          </p:cNvPr>
          <p:cNvSpPr/>
          <p:nvPr/>
        </p:nvSpPr>
        <p:spPr>
          <a:xfrm>
            <a:off x="1282150" y="1071044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A12305C8-855B-4D9A-8F18-FE87BF4AA370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956853" y="1497727"/>
            <a:ext cx="1492069" cy="16716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6E3FC1B-82D0-471D-B688-FAA01F6B63E0}"/>
              </a:ext>
            </a:extLst>
          </p:cNvPr>
          <p:cNvCxnSpPr>
            <a:cxnSpLocks/>
          </p:cNvCxnSpPr>
          <p:nvPr/>
        </p:nvCxnSpPr>
        <p:spPr>
          <a:xfrm>
            <a:off x="2353091" y="1497727"/>
            <a:ext cx="3046938" cy="17522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02A6AD5E-96E8-4B22-8C05-A7BA4A68AA17}"/>
              </a:ext>
            </a:extLst>
          </p:cNvPr>
          <p:cNvSpPr/>
          <p:nvPr/>
        </p:nvSpPr>
        <p:spPr>
          <a:xfrm>
            <a:off x="1956853" y="5984394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851BEDE0-378C-46F8-9837-68CD3596EC4B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2631556" y="5331077"/>
            <a:ext cx="674703" cy="6533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CE75E4-C031-4225-ADBD-73EE17D92481}"/>
              </a:ext>
            </a:extLst>
          </p:cNvPr>
          <p:cNvSpPr/>
          <p:nvPr/>
        </p:nvSpPr>
        <p:spPr>
          <a:xfrm>
            <a:off x="4746594" y="6030760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803AE874-60F5-45CF-8F4A-A03CB75BE7CC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421297" y="5377443"/>
            <a:ext cx="674703" cy="6533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2C36F8E2-CDF0-4E5E-9A81-2625D97ED11B}"/>
              </a:ext>
            </a:extLst>
          </p:cNvPr>
          <p:cNvSpPr/>
          <p:nvPr/>
        </p:nvSpPr>
        <p:spPr>
          <a:xfrm>
            <a:off x="7536335" y="6077126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A5029A7A-2417-4F4A-A0B7-9BD2FC1B6274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8211038" y="5423809"/>
            <a:ext cx="674703" cy="6533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6561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RequestParam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 Em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CursoService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, declarar o método que pesquisa curso pelo fragmento da descrição.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B6EDB9-71BD-4FF8-9E91-277D54D21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24973"/>
            <a:ext cx="10800000" cy="18040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9863079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RequestParam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en-US" sz="2400" dirty="0" err="1">
                <a:solidFill>
                  <a:srgbClr val="003399"/>
                </a:solidFill>
                <a:latin typeface="Candara" panose="020E0502030303020204" pitchFamily="34" charset="0"/>
              </a:rPr>
              <a:t>Em</a:t>
            </a: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solidFill>
                  <a:srgbClr val="003399"/>
                </a:solidFill>
                <a:latin typeface="Consolas" panose="020B0609020204030204" pitchFamily="49" charset="0"/>
              </a:rPr>
              <a:t>CursoController</a:t>
            </a: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, </a:t>
            </a:r>
            <a:r>
              <a:rPr lang="en-US" sz="2400" dirty="0" err="1">
                <a:solidFill>
                  <a:srgbClr val="003399"/>
                </a:solidFill>
                <a:latin typeface="Candara" panose="020E0502030303020204" pitchFamily="34" charset="0"/>
              </a:rPr>
              <a:t>declarar</a:t>
            </a: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 novo </a:t>
            </a:r>
            <a:r>
              <a:rPr lang="en-US" sz="2400" dirty="0" err="1">
                <a:solidFill>
                  <a:srgbClr val="003399"/>
                </a:solidFill>
                <a:latin typeface="Candara" panose="020E0502030303020204" pitchFamily="34" charset="0"/>
              </a:rPr>
              <a:t>método</a:t>
            </a: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 que </a:t>
            </a:r>
            <a:r>
              <a:rPr lang="en-US" sz="2400" dirty="0" err="1">
                <a:solidFill>
                  <a:srgbClr val="003399"/>
                </a:solidFill>
                <a:latin typeface="Candara" panose="020E0502030303020204" pitchFamily="34" charset="0"/>
              </a:rPr>
              <a:t>aceita</a:t>
            </a: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  <a:r>
              <a:rPr lang="en-US" sz="2400" dirty="0" err="1">
                <a:solidFill>
                  <a:srgbClr val="003399"/>
                </a:solidFill>
                <a:latin typeface="Candara" panose="020E0502030303020204" pitchFamily="34" charset="0"/>
              </a:rPr>
              <a:t>parâmetro</a:t>
            </a: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 do request: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	&gt;Definir um endpoint próprio (para não conflitar com outro Get)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7F1B1-4424-43BB-9515-5A8BA98EA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74" y="1863344"/>
            <a:ext cx="10800000" cy="12490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7461097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RequestParam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&gt;No </a:t>
            </a:r>
            <a:r>
              <a:rPr lang="en-US" sz="2400" dirty="0" err="1">
                <a:solidFill>
                  <a:srgbClr val="003399"/>
                </a:solidFill>
                <a:latin typeface="Candara" panose="020E0502030303020204" pitchFamily="34" charset="0"/>
              </a:rPr>
              <a:t>navegador</a:t>
            </a: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, </a:t>
            </a:r>
            <a:r>
              <a:rPr lang="en-US" sz="2400" dirty="0" err="1">
                <a:solidFill>
                  <a:srgbClr val="003399"/>
                </a:solidFill>
                <a:latin typeface="Candara" panose="020E0502030303020204" pitchFamily="34" charset="0"/>
              </a:rPr>
              <a:t>testar</a:t>
            </a: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 o novo </a:t>
            </a:r>
            <a:r>
              <a:rPr lang="en-US" sz="2400" dirty="0" err="1">
                <a:solidFill>
                  <a:srgbClr val="003399"/>
                </a:solidFill>
                <a:latin typeface="Candara" panose="020E0502030303020204" pitchFamily="34" charset="0"/>
              </a:rPr>
              <a:t>método</a:t>
            </a: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 com URIs que </a:t>
            </a:r>
            <a:r>
              <a:rPr lang="en-US" sz="2400" dirty="0" err="1">
                <a:solidFill>
                  <a:srgbClr val="003399"/>
                </a:solidFill>
                <a:latin typeface="Candara" panose="020E0502030303020204" pitchFamily="34" charset="0"/>
              </a:rPr>
              <a:t>usam</a:t>
            </a: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  <a:r>
              <a:rPr lang="en-US" sz="2400" dirty="0" err="1">
                <a:solidFill>
                  <a:srgbClr val="003399"/>
                </a:solidFill>
                <a:latin typeface="Candara" panose="020E0502030303020204" pitchFamily="34" charset="0"/>
              </a:rPr>
              <a:t>fragmentos</a:t>
            </a: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 da </a:t>
            </a:r>
            <a:r>
              <a:rPr lang="en-US" sz="2400" dirty="0" err="1">
                <a:solidFill>
                  <a:srgbClr val="003399"/>
                </a:solidFill>
                <a:latin typeface="Candara" panose="020E0502030303020204" pitchFamily="34" charset="0"/>
              </a:rPr>
              <a:t>descrição</a:t>
            </a: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DD9DD2-7C99-49DC-A32F-B43B27995278}"/>
              </a:ext>
            </a:extLst>
          </p:cNvPr>
          <p:cNvSpPr/>
          <p:nvPr/>
        </p:nvSpPr>
        <p:spPr>
          <a:xfrm>
            <a:off x="745725" y="1655687"/>
            <a:ext cx="9445841" cy="452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http://localhost:8080/curso/pesquisa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?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descricao=spring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9F9D87-1E3B-43D5-B974-141DA7578A93}"/>
              </a:ext>
            </a:extLst>
          </p:cNvPr>
          <p:cNvSpPr/>
          <p:nvPr/>
        </p:nvSpPr>
        <p:spPr>
          <a:xfrm>
            <a:off x="776518" y="2352585"/>
            <a:ext cx="9445841" cy="452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http://localhost:8080/curso/pesquisa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?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descricao=java</a:t>
            </a:r>
          </a:p>
        </p:txBody>
      </p:sp>
    </p:spTree>
    <p:extLst>
      <p:ext uri="{BB962C8B-B14F-4D97-AF65-F5344CB8AC3E}">
        <p14:creationId xmlns:p14="http://schemas.microsoft.com/office/powerpoint/2010/main" val="8651176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1553571-03FE-4797-B2FC-CA031E15201B}"/>
              </a:ext>
            </a:extLst>
          </p:cNvPr>
          <p:cNvSpPr/>
          <p:nvPr/>
        </p:nvSpPr>
        <p:spPr>
          <a:xfrm>
            <a:off x="715400" y="760149"/>
            <a:ext cx="4651882" cy="237033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7838982" y="1236216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bg1"/>
                </a:solidFill>
                <a:latin typeface="Candara" panose="020E0502030303020204" pitchFamily="34" charset="0"/>
              </a:rPr>
              <a:t>Servidor</a:t>
            </a:r>
            <a:endParaRPr lang="pt-PT" sz="3600" b="1" i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993ABBA5-E579-41B0-9502-A9C70D869654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Laboratório REST :: </a:t>
            </a:r>
            <a:r>
              <a:rPr lang="pt-BR" sz="2400" b="1" i="1">
                <a:solidFill>
                  <a:srgbClr val="003399"/>
                </a:solidFill>
                <a:latin typeface="Candara" panose="020E0502030303020204" pitchFamily="34" charset="0"/>
              </a:rPr>
              <a:t>Cliente</a:t>
            </a:r>
          </a:p>
        </p:txBody>
      </p:sp>
      <p:sp>
        <p:nvSpPr>
          <p:cNvPr id="5" name="Retângulo: Cantos Diagonais Arredondados 4">
            <a:extLst>
              <a:ext uri="{FF2B5EF4-FFF2-40B4-BE49-F238E27FC236}">
                <a16:creationId xmlns:a16="http://schemas.microsoft.com/office/drawing/2014/main" id="{A8A5011F-BA71-4D92-AEF7-9474882341AF}"/>
              </a:ext>
            </a:extLst>
          </p:cNvPr>
          <p:cNvSpPr/>
          <p:nvPr/>
        </p:nvSpPr>
        <p:spPr>
          <a:xfrm>
            <a:off x="1262108" y="1236215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2"/>
          </a:solidFill>
          <a:ln w="762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bg1"/>
                </a:solidFill>
                <a:latin typeface="Candara" panose="020E0502030303020204" pitchFamily="34" charset="0"/>
              </a:rPr>
              <a:t>Cliente</a:t>
            </a:r>
            <a:endParaRPr lang="pt-PT" sz="3600" b="1" i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tângulo: Cantos Diagonais Arredondados 5">
            <a:extLst>
              <a:ext uri="{FF2B5EF4-FFF2-40B4-BE49-F238E27FC236}">
                <a16:creationId xmlns:a16="http://schemas.microsoft.com/office/drawing/2014/main" id="{9C68790E-3C63-4A72-AEDD-E65286924FEC}"/>
              </a:ext>
            </a:extLst>
          </p:cNvPr>
          <p:cNvSpPr/>
          <p:nvPr/>
        </p:nvSpPr>
        <p:spPr>
          <a:xfrm>
            <a:off x="7838982" y="4558685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noFill/>
          <a:ln w="76200"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accent3"/>
                </a:solidFill>
                <a:latin typeface="Candara" panose="020E0502030303020204" pitchFamily="34" charset="0"/>
              </a:rPr>
              <a:t>Teste</a:t>
            </a:r>
            <a:endParaRPr lang="pt-PT" sz="3600" b="1" i="1">
              <a:solidFill>
                <a:schemeClr val="accent3"/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72D1D48-CB01-4BF9-B338-ED23644B692B}"/>
              </a:ext>
            </a:extLst>
          </p:cNvPr>
          <p:cNvCxnSpPr/>
          <p:nvPr/>
        </p:nvCxnSpPr>
        <p:spPr>
          <a:xfrm>
            <a:off x="6169981" y="594802"/>
            <a:ext cx="0" cy="622800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2352C35-7745-4182-98A2-176E1E7BD402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9580485" y="2654423"/>
            <a:ext cx="0" cy="1904262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FC24CC5-2B60-467A-AA4B-CBCE63272710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>
            <a:off x="4745113" y="1945319"/>
            <a:ext cx="3093869" cy="1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3377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1731146" y="1937552"/>
            <a:ext cx="8729708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2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Acessando serviços REST </a:t>
            </a:r>
          </a:p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com Spring WebClient</a:t>
            </a:r>
            <a:endParaRPr lang="pt-PT" sz="36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167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&gt;O navegador somente dá suporte para o método HTTP GET 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&gt;Para acessar todas as operações da nossa API, precisamos de uma das opções: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a)Ferramenta específica para acessar APIs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b)Escrever código que acessam nossa API -&gt; usando uma biblioteca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Acessando serviço REST</a:t>
            </a:r>
          </a:p>
        </p:txBody>
      </p:sp>
    </p:spTree>
    <p:extLst>
      <p:ext uri="{BB962C8B-B14F-4D97-AF65-F5344CB8AC3E}">
        <p14:creationId xmlns:p14="http://schemas.microsoft.com/office/powerpoint/2010/main" val="208016831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O que o Spring tem?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3C4626C-7671-4939-9DFF-7359F4576923}"/>
              </a:ext>
            </a:extLst>
          </p:cNvPr>
          <p:cNvSpPr/>
          <p:nvPr/>
        </p:nvSpPr>
        <p:spPr>
          <a:xfrm>
            <a:off x="607378" y="825622"/>
            <a:ext cx="5400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>
                <a:latin typeface="Candara" panose="020E0502030303020204" pitchFamily="34" charset="0"/>
              </a:rPr>
              <a:t>RestTemplate</a:t>
            </a:r>
            <a:endParaRPr lang="pt-PT" sz="3200" b="1">
              <a:latin typeface="Candara" panose="020E0502030303020204" pitchFamily="34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9D37D76-5DF4-4538-9B7B-F86254A9E347}"/>
              </a:ext>
            </a:extLst>
          </p:cNvPr>
          <p:cNvSpPr/>
          <p:nvPr/>
        </p:nvSpPr>
        <p:spPr>
          <a:xfrm>
            <a:off x="6326077" y="825622"/>
            <a:ext cx="5400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>
                <a:latin typeface="Candara" panose="020E0502030303020204" pitchFamily="34" charset="0"/>
              </a:rPr>
              <a:t>WebClient</a:t>
            </a:r>
            <a:endParaRPr lang="pt-PT" sz="3200" b="1">
              <a:latin typeface="Candara" panose="020E0502030303020204" pitchFamily="34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350770D-F66E-40F6-8AF7-93AD4400DB95}"/>
              </a:ext>
            </a:extLst>
          </p:cNvPr>
          <p:cNvSpPr/>
          <p:nvPr/>
        </p:nvSpPr>
        <p:spPr>
          <a:xfrm>
            <a:off x="607378" y="1797367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accent2"/>
                </a:solidFill>
                <a:latin typeface="Candara" panose="020E0502030303020204" pitchFamily="34" charset="0"/>
              </a:rPr>
              <a:t>Bloqueante</a:t>
            </a:r>
          </a:p>
          <a:p>
            <a:pPr algn="ctr"/>
            <a:r>
              <a:rPr lang="pt-BR" sz="2000">
                <a:solidFill>
                  <a:schemeClr val="accent2"/>
                </a:solidFill>
                <a:latin typeface="Candara" panose="020E0502030303020204" pitchFamily="34" charset="0"/>
              </a:rPr>
              <a:t>(sincrôna)</a:t>
            </a:r>
            <a:endParaRPr lang="pt-PT" sz="200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988E3C7-2ABE-4D2F-924A-5BCA808236CB}"/>
              </a:ext>
            </a:extLst>
          </p:cNvPr>
          <p:cNvSpPr/>
          <p:nvPr/>
        </p:nvSpPr>
        <p:spPr>
          <a:xfrm>
            <a:off x="6326077" y="1811009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AD4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rgbClr val="70AD47"/>
                </a:solidFill>
                <a:latin typeface="Candara" panose="020E0502030303020204" pitchFamily="34" charset="0"/>
              </a:rPr>
              <a:t>Não-bloqueante</a:t>
            </a:r>
          </a:p>
          <a:p>
            <a:pPr algn="ctr"/>
            <a:r>
              <a:rPr lang="pt-BR" sz="2000">
                <a:solidFill>
                  <a:srgbClr val="70AD47"/>
                </a:solidFill>
                <a:latin typeface="Candara" panose="020E0502030303020204" pitchFamily="34" charset="0"/>
              </a:rPr>
              <a:t>(assíncrona)</a:t>
            </a:r>
            <a:endParaRPr lang="pt-PT" sz="2000">
              <a:solidFill>
                <a:srgbClr val="70AD47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D8298D3-7763-4231-B942-AE681C5E8040}"/>
              </a:ext>
            </a:extLst>
          </p:cNvPr>
          <p:cNvSpPr/>
          <p:nvPr/>
        </p:nvSpPr>
        <p:spPr>
          <a:xfrm>
            <a:off x="607378" y="2949112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i="1">
                <a:solidFill>
                  <a:schemeClr val="accent2"/>
                </a:solidFill>
                <a:latin typeface="Candara" panose="020E0502030303020204" pitchFamily="34" charset="0"/>
              </a:rPr>
              <a:t>Antiga: &lt; Spring 4</a:t>
            </a:r>
            <a:endParaRPr lang="pt-PT" sz="2800" i="1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FF29320-A548-47F3-A268-48ED0EE8F8EE}"/>
              </a:ext>
            </a:extLst>
          </p:cNvPr>
          <p:cNvSpPr/>
          <p:nvPr/>
        </p:nvSpPr>
        <p:spPr>
          <a:xfrm>
            <a:off x="6326077" y="2976396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AD4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>
                <a:solidFill>
                  <a:srgbClr val="70AD47"/>
                </a:solidFill>
                <a:latin typeface="Candara" panose="020E0502030303020204" pitchFamily="34" charset="0"/>
              </a:rPr>
              <a:t>Spring 5+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70C31A2-A7D5-417B-A2BD-0D245D3507B1}"/>
              </a:ext>
            </a:extLst>
          </p:cNvPr>
          <p:cNvSpPr/>
          <p:nvPr/>
        </p:nvSpPr>
        <p:spPr>
          <a:xfrm>
            <a:off x="6326077" y="4141783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AD4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>
                <a:solidFill>
                  <a:srgbClr val="70AD47"/>
                </a:solidFill>
                <a:latin typeface="Candara" panose="020E0502030303020204" pitchFamily="34" charset="0"/>
              </a:rPr>
              <a:t>Java 9 Reactive Streams API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2C7C9FC-295E-4C5D-9F66-CE39D0368028}"/>
              </a:ext>
            </a:extLst>
          </p:cNvPr>
          <p:cNvSpPr/>
          <p:nvPr/>
        </p:nvSpPr>
        <p:spPr>
          <a:xfrm>
            <a:off x="6326077" y="5307171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AD4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rgbClr val="70AD47"/>
                </a:solidFill>
                <a:latin typeface="Candara" panose="020E0502030303020204" pitchFamily="34" charset="0"/>
              </a:rPr>
              <a:t>Tipo reativos: </a:t>
            </a:r>
            <a:r>
              <a:rPr lang="pt-BR" sz="2800" b="1">
                <a:solidFill>
                  <a:srgbClr val="70AD47"/>
                </a:solidFill>
                <a:latin typeface="Candara" panose="020E0502030303020204" pitchFamily="34" charset="0"/>
              </a:rPr>
              <a:t>Mono</a:t>
            </a:r>
            <a:r>
              <a:rPr lang="pt-BR" sz="2800">
                <a:solidFill>
                  <a:srgbClr val="70AD47"/>
                </a:solidFill>
                <a:latin typeface="Candara" panose="020E0502030303020204" pitchFamily="34" charset="0"/>
              </a:rPr>
              <a:t> e </a:t>
            </a:r>
            <a:r>
              <a:rPr lang="pt-BR" sz="2800" b="1">
                <a:solidFill>
                  <a:srgbClr val="70AD47"/>
                </a:solidFill>
                <a:latin typeface="Candara" panose="020E0502030303020204" pitchFamily="34" charset="0"/>
              </a:rPr>
              <a:t>Flux</a:t>
            </a:r>
            <a:endParaRPr lang="pt-PT" sz="2800" b="1">
              <a:solidFill>
                <a:srgbClr val="70AD47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182DC80-BDE3-4119-92B5-81552B9CA1E6}"/>
              </a:ext>
            </a:extLst>
          </p:cNvPr>
          <p:cNvSpPr/>
          <p:nvPr/>
        </p:nvSpPr>
        <p:spPr>
          <a:xfrm>
            <a:off x="607378" y="4100857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i="1">
                <a:solidFill>
                  <a:schemeClr val="accent2"/>
                </a:solidFill>
                <a:latin typeface="Candara" panose="020E0502030303020204" pitchFamily="34" charset="0"/>
              </a:rPr>
              <a:t>Deprecated</a:t>
            </a:r>
            <a:endParaRPr lang="pt-PT" sz="2800" i="1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6626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&gt;A classe 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WebClient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faz parte da biblioteca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Spring WebFlux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Como adicionar esta biblioteca no projeto?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1)Adicionar dependência no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pom.xml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3664600-C1F8-40BD-8BCB-8FA8F9C2C114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Acessando a API REST com Spring WebFlux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3E81C4-E718-40D0-B2D7-E56A53D13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39" y="3262313"/>
            <a:ext cx="9923685" cy="180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94770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Spring WebFlux:</a:t>
            </a: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2)Codificar: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3664600-C1F8-40BD-8BCB-8FA8F9C2C114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Acessando API REST com Spring WebFlux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5DADCF8-DF52-42ED-9D7D-DC951F29B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43" y="1775326"/>
            <a:ext cx="8413690" cy="41638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CFC583D-9FDC-482D-B824-45DA58A4859C}"/>
              </a:ext>
            </a:extLst>
          </p:cNvPr>
          <p:cNvSpPr/>
          <p:nvPr/>
        </p:nvSpPr>
        <p:spPr>
          <a:xfrm>
            <a:off x="3826277" y="4234651"/>
            <a:ext cx="2814220" cy="324000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15D89F1-C2D6-48CC-8BE9-C8BF06F5AEED}"/>
              </a:ext>
            </a:extLst>
          </p:cNvPr>
          <p:cNvSpPr/>
          <p:nvPr/>
        </p:nvSpPr>
        <p:spPr>
          <a:xfrm>
            <a:off x="7203830" y="2910323"/>
            <a:ext cx="3573662" cy="1003176"/>
          </a:xfrm>
          <a:prstGeom prst="rect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Este trecho é executado numa </a:t>
            </a:r>
            <a:r>
              <a:rPr lang="pt-BR" sz="2400" b="1">
                <a:solidFill>
                  <a:srgbClr val="FFFF00"/>
                </a:solidFill>
                <a:latin typeface="Candara" panose="020E0502030303020204" pitchFamily="34" charset="0"/>
              </a:rPr>
              <a:t>thread</a:t>
            </a:r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 separada</a:t>
            </a:r>
            <a:endParaRPr lang="pt-PT" sz="240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88E1AE66-7D38-438F-BB98-0661BAA497F5}"/>
              </a:ext>
            </a:extLst>
          </p:cNvPr>
          <p:cNvSpPr/>
          <p:nvPr/>
        </p:nvSpPr>
        <p:spPr>
          <a:xfrm rot="-2700000">
            <a:off x="6691803" y="3832155"/>
            <a:ext cx="488272" cy="355107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3C3399D-F70F-42A0-9E4F-4E8C1609A8DD}"/>
              </a:ext>
            </a:extLst>
          </p:cNvPr>
          <p:cNvSpPr/>
          <p:nvPr/>
        </p:nvSpPr>
        <p:spPr>
          <a:xfrm>
            <a:off x="1260630" y="4745082"/>
            <a:ext cx="7341832" cy="324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5706F7C-103E-4267-9388-5BEE563ED0EF}"/>
              </a:ext>
            </a:extLst>
          </p:cNvPr>
          <p:cNvSpPr/>
          <p:nvPr/>
        </p:nvSpPr>
        <p:spPr>
          <a:xfrm>
            <a:off x="7234119" y="5390234"/>
            <a:ext cx="4191442" cy="670108"/>
          </a:xfrm>
          <a:prstGeom prst="rect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i="1">
                <a:solidFill>
                  <a:schemeClr val="bg1"/>
                </a:solidFill>
                <a:latin typeface="Candara" panose="020E0502030303020204" pitchFamily="34" charset="0"/>
              </a:rPr>
              <a:t>O que será impresso aqui?</a:t>
            </a:r>
            <a:endParaRPr lang="pt-PT" sz="2400" i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9118C603-B2B6-4236-965B-0BAF706370D1}"/>
              </a:ext>
            </a:extLst>
          </p:cNvPr>
          <p:cNvSpPr/>
          <p:nvPr/>
        </p:nvSpPr>
        <p:spPr>
          <a:xfrm>
            <a:off x="5433828" y="5536715"/>
            <a:ext cx="1800291" cy="35510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11691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Vamos criar outro projeto para fazer o papel de </a:t>
            </a:r>
            <a:r>
              <a:rPr lang="pt-BR" sz="2400" b="1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cliente da nossa API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&gt;Acessar </a:t>
            </a:r>
            <a:r>
              <a:rPr lang="pt-BR" sz="2400" u="sng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start.spring.io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&gt;Preencher conforme a tabela abaixo:</a:t>
            </a:r>
          </a:p>
        </p:txBody>
      </p:sp>
      <p:graphicFrame>
        <p:nvGraphicFramePr>
          <p:cNvPr id="9" name="Table 1">
            <a:extLst>
              <a:ext uri="{FF2B5EF4-FFF2-40B4-BE49-F238E27FC236}">
                <a16:creationId xmlns:a16="http://schemas.microsoft.com/office/drawing/2014/main" id="{6A66B8D3-D6E3-4C0C-8D33-FCFD50D0C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986787"/>
              </p:ext>
            </p:extLst>
          </p:nvPr>
        </p:nvGraphicFramePr>
        <p:xfrm>
          <a:off x="869023" y="2187128"/>
          <a:ext cx="7129757" cy="11074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64817">
                  <a:extLst>
                    <a:ext uri="{9D8B030D-6E8A-4147-A177-3AD203B41FA5}">
                      <a16:colId xmlns:a16="http://schemas.microsoft.com/office/drawing/2014/main" val="4221668108"/>
                    </a:ext>
                  </a:extLst>
                </a:gridCol>
                <a:gridCol w="5664940">
                  <a:extLst>
                    <a:ext uri="{9D8B030D-6E8A-4147-A177-3AD203B41FA5}">
                      <a16:colId xmlns:a16="http://schemas.microsoft.com/office/drawing/2014/main" val="3819224300"/>
                    </a:ext>
                  </a:extLst>
                </a:gridCol>
              </a:tblGrid>
              <a:tr h="318149">
                <a:tc>
                  <a:txBody>
                    <a:bodyPr/>
                    <a:lstStyle/>
                    <a:p>
                      <a:r>
                        <a:rPr lang="en-US" sz="1600" b="0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Maven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5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0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Spring 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(</a:t>
                      </a:r>
                      <a:r>
                        <a:rPr lang="en-US" b="1" dirty="0" err="1"/>
                        <a:t>versão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estável</a:t>
                      </a:r>
                      <a:r>
                        <a:rPr lang="en-US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01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31888ED1-848C-4DE5-BC95-4D94B3161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451553"/>
              </p:ext>
            </p:extLst>
          </p:nvPr>
        </p:nvGraphicFramePr>
        <p:xfrm>
          <a:off x="869023" y="3454279"/>
          <a:ext cx="7129758" cy="269468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62960">
                  <a:extLst>
                    <a:ext uri="{9D8B030D-6E8A-4147-A177-3AD203B41FA5}">
                      <a16:colId xmlns:a16="http://schemas.microsoft.com/office/drawing/2014/main" val="4221668108"/>
                    </a:ext>
                  </a:extLst>
                </a:gridCol>
                <a:gridCol w="1532907">
                  <a:extLst>
                    <a:ext uri="{9D8B030D-6E8A-4147-A177-3AD203B41FA5}">
                      <a16:colId xmlns:a16="http://schemas.microsoft.com/office/drawing/2014/main" val="3819224300"/>
                    </a:ext>
                  </a:extLst>
                </a:gridCol>
                <a:gridCol w="4433891">
                  <a:extLst>
                    <a:ext uri="{9D8B030D-6E8A-4147-A177-3AD203B41FA5}">
                      <a16:colId xmlns:a16="http://schemas.microsoft.com/office/drawing/2014/main" val="268549723"/>
                    </a:ext>
                  </a:extLst>
                </a:gridCol>
              </a:tblGrid>
              <a:tr h="384955">
                <a:tc rowSpan="7">
                  <a:txBody>
                    <a:bodyPr/>
                    <a:lstStyle/>
                    <a:p>
                      <a:pPr algn="l"/>
                      <a:r>
                        <a:rPr lang="en-US" sz="1600" b="0" dirty="0"/>
                        <a:t>Project Metadata: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</a:rPr>
                        <a:t>br.inatel.labs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557333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Artifact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</a:rPr>
                        <a:t>lab_rest_client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7301176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</a:rPr>
                        <a:t>LabRESTClient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116508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</a:rPr>
                        <a:t>Aplicação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 REST </a:t>
                      </a:r>
                      <a:r>
                        <a:rPr lang="en-US" b="1" dirty="0" err="1">
                          <a:latin typeface="Consolas" panose="020B0609020204030204" pitchFamily="49" charset="0"/>
                        </a:rPr>
                        <a:t>lado-cliente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21947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Package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</a:rPr>
                        <a:t>br.inatel.labs.labrest.client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7069329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Packaging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Jar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4185675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846874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A99A496E-A729-4591-A558-570213C4F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962747"/>
              </p:ext>
            </p:extLst>
          </p:nvPr>
        </p:nvGraphicFramePr>
        <p:xfrm>
          <a:off x="8167456" y="2187128"/>
          <a:ext cx="2995467" cy="731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995467">
                  <a:extLst>
                    <a:ext uri="{9D8B030D-6E8A-4147-A177-3AD203B41FA5}">
                      <a16:colId xmlns:a16="http://schemas.microsoft.com/office/drawing/2014/main" val="2456971286"/>
                    </a:ext>
                  </a:extLst>
                </a:gridCol>
              </a:tblGrid>
              <a:tr h="351884">
                <a:tc>
                  <a:txBody>
                    <a:bodyPr/>
                    <a:lstStyle/>
                    <a:p>
                      <a:r>
                        <a:rPr lang="en-US" dirty="0"/>
                        <a:t>Dependencies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186617"/>
                  </a:ext>
                </a:extLst>
              </a:tr>
              <a:tr h="349396">
                <a:tc>
                  <a:txBody>
                    <a:bodyPr/>
                    <a:lstStyle/>
                    <a:p>
                      <a:r>
                        <a:rPr lang="en-US"/>
                        <a:t>Spring Reactive Web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116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13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estoque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marketing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70E179-7C1D-4154-BFE8-C141C4807FB9}"/>
              </a:ext>
            </a:extLst>
          </p:cNvPr>
          <p:cNvSpPr txBox="1"/>
          <p:nvPr/>
        </p:nvSpPr>
        <p:spPr>
          <a:xfrm>
            <a:off x="1575997" y="1016402"/>
            <a:ext cx="1025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localhost:8080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estoque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E0CBF1-2CC9-4B7F-812D-F1BEDA1A224B}"/>
              </a:ext>
            </a:extLst>
          </p:cNvPr>
          <p:cNvSpPr txBox="1"/>
          <p:nvPr/>
        </p:nvSpPr>
        <p:spPr>
          <a:xfrm>
            <a:off x="1575995" y="6107659"/>
            <a:ext cx="1025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localhost:8080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marketing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home.html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fornecedor.html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relatorio.html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index.html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cliente.html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relatorio.html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09830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&gt;Clicar em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Generate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&gt;Descompactar o zip baixado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&gt;Copiar a pasta para o workspace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&gt;Importar para o Eclipse como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Existing Maven Project</a:t>
            </a: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55201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Já que este projeto é cliente, podemos remover a classe </a:t>
            </a:r>
            <a:r>
              <a:rPr lang="pt-BR" sz="2400" i="1" dirty="0">
                <a:solidFill>
                  <a:srgbClr val="003399"/>
                </a:solidFill>
                <a:latin typeface="Candara" panose="020E0502030303020204" pitchFamily="34" charset="0"/>
              </a:rPr>
              <a:t>application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&gt;No pacote principal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br.inatel.labs.labrest.client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	&gt;Clique da direita em 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LabRestClientApplication.java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&gt; </a:t>
            </a:r>
            <a:r>
              <a:rPr lang="pt-BR" sz="2400" dirty="0">
                <a:solidFill>
                  <a:srgbClr val="FF0000"/>
                </a:solidFill>
                <a:latin typeface="Candara" panose="020E0502030303020204" pitchFamily="34" charset="0"/>
              </a:rPr>
              <a:t>Delete</a:t>
            </a: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6951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Vamos codificar nossa primeira classe usando WebClient: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&gt;No pacote principal do projeto?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	&gt;</a:t>
            </a: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C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riar a classe 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WebClientGetCurso</a:t>
            </a:r>
            <a:endParaRPr lang="pt-BR" sz="2400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	&gt;Codificar o método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main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403224E-203F-4780-AB01-EC9C60460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393" y="2629523"/>
            <a:ext cx="6531062" cy="36948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94DAF11F-0F65-4842-A72F-3842A59AFA10}"/>
              </a:ext>
            </a:extLst>
          </p:cNvPr>
          <p:cNvSpPr/>
          <p:nvPr/>
        </p:nvSpPr>
        <p:spPr>
          <a:xfrm>
            <a:off x="7155402" y="1295587"/>
            <a:ext cx="4242005" cy="2844572"/>
          </a:xfrm>
          <a:prstGeom prst="leftArrow">
            <a:avLst>
              <a:gd name="adj1" fmla="val 50000"/>
              <a:gd name="adj2" fmla="val 6154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andara" panose="020E0502030303020204" pitchFamily="34" charset="0"/>
              </a:rPr>
              <a:t>A classe </a:t>
            </a:r>
            <a:r>
              <a:rPr lang="pt-BR" b="1" dirty="0">
                <a:latin typeface="Candara" panose="020E0502030303020204" pitchFamily="34" charset="0"/>
              </a:rPr>
              <a:t>Curso</a:t>
            </a:r>
            <a:r>
              <a:rPr lang="pt-BR" dirty="0">
                <a:latin typeface="Candara" panose="020E0502030303020204" pitchFamily="34" charset="0"/>
              </a:rPr>
              <a:t> não existe neste novo projeto cliente. </a:t>
            </a:r>
          </a:p>
          <a:p>
            <a:pPr algn="ctr"/>
            <a:r>
              <a:rPr lang="pt-BR" dirty="0">
                <a:latin typeface="Candara" panose="020E0502030303020204" pitchFamily="34" charset="0"/>
              </a:rPr>
              <a:t>Vamos criá-la no pacote </a:t>
            </a:r>
            <a:r>
              <a:rPr lang="pt-BR" b="1" dirty="0">
                <a:latin typeface="Candara" panose="020E0502030303020204" pitchFamily="34" charset="0"/>
              </a:rPr>
              <a:t>model</a:t>
            </a:r>
            <a:r>
              <a:rPr lang="pt-BR" dirty="0">
                <a:latin typeface="Candara" panose="020E0502030303020204" pitchFamily="34" charset="0"/>
              </a:rPr>
              <a:t> e idêntica ao projeto servidor.</a:t>
            </a:r>
            <a:endParaRPr lang="pt-PT" dirty="0">
              <a:latin typeface="Candara" panose="020E05020303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A62DBE3-0D89-4659-A065-61F642EA1B59}"/>
              </a:ext>
            </a:extLst>
          </p:cNvPr>
          <p:cNvSpPr/>
          <p:nvPr/>
        </p:nvSpPr>
        <p:spPr>
          <a:xfrm>
            <a:off x="1260630" y="4598633"/>
            <a:ext cx="5894772" cy="47044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986290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&gt;Antes de tudo, precisamos subir a aplicação </a:t>
            </a:r>
            <a:r>
              <a:rPr lang="pt-BR" sz="2400" u="sng" dirty="0">
                <a:solidFill>
                  <a:srgbClr val="003399"/>
                </a:solidFill>
                <a:latin typeface="Candara" panose="020E0502030303020204" pitchFamily="34" charset="0"/>
              </a:rPr>
              <a:t>servidora</a:t>
            </a: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&gt;Vamos aprender uma maneira diferente: por linha de comando: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&gt;Abrir um terminal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&gt;Ir para pasta da aplicação servidora: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lab_rest_server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&gt;Executar o comando Maven: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47BA5A-3CA9-4D9D-A531-1EA4A1C757A5}"/>
              </a:ext>
            </a:extLst>
          </p:cNvPr>
          <p:cNvSpPr/>
          <p:nvPr/>
        </p:nvSpPr>
        <p:spPr>
          <a:xfrm>
            <a:off x="731520" y="3586579"/>
            <a:ext cx="3756074" cy="661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rgbClr val="003399"/>
                </a:solidFill>
                <a:latin typeface="Consolas" panose="020B0609020204030204" pitchFamily="49" charset="0"/>
              </a:rPr>
              <a:t>mvnw spring-boot:run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7AE0E0-2EEB-42D2-99C7-D8095422A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180" y="3113892"/>
            <a:ext cx="595804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3124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289" y="719092"/>
            <a:ext cx="10977422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De volta no Eclipse: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Neste primeiro teste, vamos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debugar a classe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&gt;Colocar um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breakpoint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na primeira linha do método </a:t>
            </a:r>
            <a:r>
              <a:rPr lang="pt-BR" sz="2400" u="sng" dirty="0">
                <a:solidFill>
                  <a:srgbClr val="003399"/>
                </a:solidFill>
                <a:latin typeface="Candara" panose="020E0502030303020204" pitchFamily="34" charset="0"/>
              </a:rPr>
              <a:t>main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&gt;Numa área branca, clique da direita: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Debug As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&gt;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Java Application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&gt;Execute passo-a-passo (F6) até terminar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&gt;Analisando o console: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44473FF-F659-4F9B-82C8-C18097951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89" y="3978638"/>
            <a:ext cx="11160000" cy="2010645"/>
          </a:xfrm>
          <a:prstGeom prst="rect">
            <a:avLst/>
          </a:prstGeom>
        </p:spPr>
      </p:pic>
      <p:sp>
        <p:nvSpPr>
          <p:cNvPr id="12" name="Seta: para a Esquerda 11">
            <a:extLst>
              <a:ext uri="{FF2B5EF4-FFF2-40B4-BE49-F238E27FC236}">
                <a16:creationId xmlns:a16="http://schemas.microsoft.com/office/drawing/2014/main" id="{D48C93F0-8972-4E0E-9E1D-9A26CD65CBA3}"/>
              </a:ext>
            </a:extLst>
          </p:cNvPr>
          <p:cNvSpPr/>
          <p:nvPr/>
        </p:nvSpPr>
        <p:spPr>
          <a:xfrm rot="19906748">
            <a:off x="5004256" y="3623264"/>
            <a:ext cx="5975857" cy="1172419"/>
          </a:xfrm>
          <a:prstGeom prst="leftArrow">
            <a:avLst>
              <a:gd name="adj1" fmla="val 50000"/>
              <a:gd name="adj2" fmla="val 10193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latin typeface="Candara" panose="020E0502030303020204" pitchFamily="34" charset="0"/>
              </a:rPr>
              <a:t>A princípio, tudo rodou como esperado</a:t>
            </a:r>
            <a:endParaRPr lang="pt-PT" sz="200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99939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289" y="719092"/>
            <a:ext cx="10977422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&gt;Agora, vamos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rodar normalmente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&gt;Numa área branca, clique da direita: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Run As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&gt;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Java Application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&gt;Analisando o console: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D4CC67A-A3A8-4D26-98A3-A98937D4F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96" y="2634934"/>
            <a:ext cx="5400000" cy="259917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EFA20909-109A-4368-8C00-7672CD54C583}"/>
              </a:ext>
            </a:extLst>
          </p:cNvPr>
          <p:cNvSpPr/>
          <p:nvPr/>
        </p:nvSpPr>
        <p:spPr>
          <a:xfrm>
            <a:off x="3519695" y="4390725"/>
            <a:ext cx="4630005" cy="1273228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Lista de curso vazia????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4100084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1" name="Fluxograma: Dados 10">
            <a:extLst>
              <a:ext uri="{FF2B5EF4-FFF2-40B4-BE49-F238E27FC236}">
                <a16:creationId xmlns:a16="http://schemas.microsoft.com/office/drawing/2014/main" id="{E75EAA32-A552-44E3-873D-67DD0A184BAC}"/>
              </a:ext>
            </a:extLst>
          </p:cNvPr>
          <p:cNvSpPr/>
          <p:nvPr/>
        </p:nvSpPr>
        <p:spPr>
          <a:xfrm>
            <a:off x="2165409" y="1175366"/>
            <a:ext cx="7920000" cy="1080000"/>
          </a:xfrm>
          <a:prstGeom prst="flowChartInputOutpu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i="1">
                <a:solidFill>
                  <a:schemeClr val="bg1"/>
                </a:solidFill>
              </a:rPr>
              <a:t>O que aconteceu?</a:t>
            </a:r>
            <a:endParaRPr lang="pt-PT" sz="2800" i="1">
              <a:solidFill>
                <a:schemeClr val="bg1"/>
              </a:solidFill>
            </a:endParaRPr>
          </a:p>
        </p:txBody>
      </p:sp>
      <p:sp>
        <p:nvSpPr>
          <p:cNvPr id="4" name="Balão de Pensamento: Nuvem 3">
            <a:extLst>
              <a:ext uri="{FF2B5EF4-FFF2-40B4-BE49-F238E27FC236}">
                <a16:creationId xmlns:a16="http://schemas.microsoft.com/office/drawing/2014/main" id="{55C04A50-EE28-4C70-B7CB-B914315FB486}"/>
              </a:ext>
            </a:extLst>
          </p:cNvPr>
          <p:cNvSpPr/>
          <p:nvPr/>
        </p:nvSpPr>
        <p:spPr>
          <a:xfrm>
            <a:off x="852256" y="2503503"/>
            <a:ext cx="10076155" cy="3506680"/>
          </a:xfrm>
          <a:prstGeom prst="cloudCallout">
            <a:avLst>
              <a:gd name="adj1" fmla="val -21161"/>
              <a:gd name="adj2" fmla="val 3591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i="1" u="sng" dirty="0">
                <a:latin typeface="Candara" panose="020E0502030303020204" pitchFamily="34" charset="0"/>
              </a:rPr>
              <a:t>Resposta:</a:t>
            </a:r>
          </a:p>
          <a:p>
            <a:pPr algn="ctr"/>
            <a:r>
              <a:rPr lang="pt-BR" sz="3600" dirty="0">
                <a:latin typeface="Candara" panose="020E0502030303020204" pitchFamily="34" charset="0"/>
              </a:rPr>
              <a:t>A execução do código cliente foi </a:t>
            </a:r>
            <a:r>
              <a:rPr lang="pt-BR" sz="3600" dirty="0">
                <a:solidFill>
                  <a:srgbClr val="FFFF00"/>
                </a:solidFill>
                <a:latin typeface="Candara" panose="020E0502030303020204" pitchFamily="34" charset="0"/>
              </a:rPr>
              <a:t>mais rápida </a:t>
            </a:r>
            <a:r>
              <a:rPr lang="pt-BR" sz="3600" dirty="0">
                <a:latin typeface="Candara" panose="020E0502030303020204" pitchFamily="34" charset="0"/>
              </a:rPr>
              <a:t>que a resposta com os cursos.</a:t>
            </a:r>
          </a:p>
          <a:p>
            <a:pPr algn="ctr"/>
            <a:r>
              <a:rPr lang="pt-BR" sz="3600" dirty="0">
                <a:solidFill>
                  <a:srgbClr val="FFFF00"/>
                </a:solidFill>
                <a:latin typeface="Candara" panose="020E0502030303020204" pitchFamily="34" charset="0"/>
              </a:rPr>
              <a:t>Isso mostra </a:t>
            </a:r>
            <a:r>
              <a:rPr lang="pt-BR" sz="3600" b="1" dirty="0">
                <a:solidFill>
                  <a:srgbClr val="FFFF00"/>
                </a:solidFill>
                <a:latin typeface="Candara" panose="020E0502030303020204" pitchFamily="34" charset="0"/>
              </a:rPr>
              <a:t>assincronicidade</a:t>
            </a:r>
            <a:r>
              <a:rPr lang="pt-BR" sz="3600" dirty="0">
                <a:solidFill>
                  <a:srgbClr val="FFFF00"/>
                </a:solidFill>
                <a:latin typeface="Candara" panose="020E0502030303020204" pitchFamily="34" charset="0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49961612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chemeClr val="accent2"/>
                </a:solidFill>
                <a:latin typeface="Candara" panose="020E0502030303020204" pitchFamily="34" charset="0"/>
              </a:rPr>
              <a:t>&gt;</a:t>
            </a:r>
            <a:r>
              <a:rPr lang="pt-BR" sz="2400" b="1">
                <a:solidFill>
                  <a:schemeClr val="accent2"/>
                </a:solidFill>
                <a:latin typeface="Candara" panose="020E0502030303020204" pitchFamily="34" charset="0"/>
              </a:rPr>
              <a:t>Solução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: adicionar apois a instrução </a:t>
            </a:r>
            <a:r>
              <a:rPr lang="pt-PT" sz="1800">
                <a:solidFill>
                  <a:srgbClr val="6A3E3E"/>
                </a:solidFill>
                <a:latin typeface="Consolas" panose="020B0609020204030204" pitchFamily="49" charset="0"/>
              </a:rPr>
              <a:t>flux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.blockLast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para bloquear até o último registro chegar: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A36EA0F-95E5-419C-94AF-40926CC82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78" y="1774570"/>
            <a:ext cx="7920000" cy="44806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70EFB692-CD12-42C2-B7D5-367FC2A12419}"/>
              </a:ext>
            </a:extLst>
          </p:cNvPr>
          <p:cNvSpPr/>
          <p:nvPr/>
        </p:nvSpPr>
        <p:spPr>
          <a:xfrm rot="10800000">
            <a:off x="607199" y="4748875"/>
            <a:ext cx="748290" cy="540000"/>
          </a:xfrm>
          <a:prstGeom prst="leftArrow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Fluxograma: Dados 7">
            <a:extLst>
              <a:ext uri="{FF2B5EF4-FFF2-40B4-BE49-F238E27FC236}">
                <a16:creationId xmlns:a16="http://schemas.microsoft.com/office/drawing/2014/main" id="{DB14521C-0796-400B-BE43-B337065EC313}"/>
              </a:ext>
            </a:extLst>
          </p:cNvPr>
          <p:cNvSpPr/>
          <p:nvPr/>
        </p:nvSpPr>
        <p:spPr>
          <a:xfrm>
            <a:off x="8353886" y="3158267"/>
            <a:ext cx="3602563" cy="856623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i="1">
                <a:solidFill>
                  <a:schemeClr val="bg1"/>
                </a:solidFill>
              </a:rPr>
              <a:t>Funcionou!</a:t>
            </a:r>
            <a:endParaRPr lang="pt-PT" sz="28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42032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&gt;Usamos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Flux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quando o retorno do endpoint são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MUITOS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&gt;Usamos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Mono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quando o retorno do endpoint é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ÚNICO</a:t>
            </a:r>
          </a:p>
          <a:p>
            <a:pPr marL="0" indent="0">
              <a:buNone/>
            </a:pPr>
            <a:endParaRPr lang="pt-BR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&gt;Código com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Mono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Mono x Flux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0932888-56CE-42C0-8518-ADDDAB74D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00" y="2824115"/>
            <a:ext cx="7920000" cy="33850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EA255F43-7652-42E6-9FE7-5854CE583E82}"/>
              </a:ext>
            </a:extLst>
          </p:cNvPr>
          <p:cNvSpPr/>
          <p:nvPr/>
        </p:nvSpPr>
        <p:spPr>
          <a:xfrm>
            <a:off x="1102311" y="5042517"/>
            <a:ext cx="5894772" cy="47044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697953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WebClientGetCursoPeloId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&gt;Codificar o método 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com: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&gt;Executar e analisar o console</a:t>
            </a:r>
            <a:endParaRPr lang="pt-BR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DFA5CF-E4CE-4685-890E-854C3C0FF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45" y="1803182"/>
            <a:ext cx="8338737" cy="3564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BA63F0BE-17A0-4CCA-84C8-6C4B4B11EE09}"/>
              </a:ext>
            </a:extLst>
          </p:cNvPr>
          <p:cNvSpPr/>
          <p:nvPr/>
        </p:nvSpPr>
        <p:spPr>
          <a:xfrm rot="10800000">
            <a:off x="468901" y="4100804"/>
            <a:ext cx="565377" cy="540000"/>
          </a:xfrm>
          <a:prstGeom prst="leftArrow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Seta: para a Esquerda 1">
            <a:extLst>
              <a:ext uri="{FF2B5EF4-FFF2-40B4-BE49-F238E27FC236}">
                <a16:creationId xmlns:a16="http://schemas.microsoft.com/office/drawing/2014/main" id="{36F3D399-9BD5-47F8-A13A-147F8CEBC7AA}"/>
              </a:ext>
            </a:extLst>
          </p:cNvPr>
          <p:cNvSpPr/>
          <p:nvPr/>
        </p:nvSpPr>
        <p:spPr>
          <a:xfrm>
            <a:off x="5149050" y="3920804"/>
            <a:ext cx="5580000" cy="900000"/>
          </a:xfrm>
          <a:prstGeom prst="leftArrow">
            <a:avLst>
              <a:gd name="adj1" fmla="val 50000"/>
              <a:gd name="adj2" fmla="val 62823"/>
            </a:avLst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>
                <a:solidFill>
                  <a:schemeClr val="tx1"/>
                </a:solidFill>
                <a:latin typeface="Candara" panose="020E0502030303020204" pitchFamily="34" charset="0"/>
              </a:rPr>
              <a:t>Para bloquear objetos </a:t>
            </a:r>
            <a:r>
              <a:rPr lang="pt-BR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Mono</a:t>
            </a:r>
            <a:r>
              <a:rPr lang="pt-BR">
                <a:solidFill>
                  <a:schemeClr val="tx1"/>
                </a:solidFill>
                <a:latin typeface="Candara" panose="020E0502030303020204" pitchFamily="34" charset="0"/>
              </a:rPr>
              <a:t>, usar o método </a:t>
            </a:r>
            <a:r>
              <a:rPr lang="pt-BR" b="1">
                <a:solidFill>
                  <a:schemeClr val="tx1"/>
                </a:solidFill>
                <a:latin typeface="Candara" panose="020E0502030303020204" pitchFamily="34" charset="0"/>
              </a:rPr>
              <a:t>block()</a:t>
            </a:r>
          </a:p>
        </p:txBody>
      </p:sp>
    </p:spTree>
    <p:extLst>
      <p:ext uri="{BB962C8B-B14F-4D97-AF65-F5344CB8AC3E}">
        <p14:creationId xmlns:p14="http://schemas.microsoft.com/office/powerpoint/2010/main" val="541919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3295</TotalTime>
  <Words>4181</Words>
  <Application>Microsoft Office PowerPoint</Application>
  <PresentationFormat>Widescreen</PresentationFormat>
  <Paragraphs>935</Paragraphs>
  <Slides>130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130</vt:i4>
      </vt:variant>
    </vt:vector>
  </HeadingPairs>
  <TitlesOfParts>
    <vt:vector size="140" baseType="lpstr">
      <vt:lpstr>Arial</vt:lpstr>
      <vt:lpstr>Calibri</vt:lpstr>
      <vt:lpstr>Calibri Light</vt:lpstr>
      <vt:lpstr>Candara</vt:lpstr>
      <vt:lpstr>Consolas</vt:lpstr>
      <vt:lpstr>Courier New</vt:lpstr>
      <vt:lpstr>Swis721 BT</vt:lpstr>
      <vt:lpstr>Swis721 Md BT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121</cp:revision>
  <dcterms:created xsi:type="dcterms:W3CDTF">2017-03-24T14:48:15Z</dcterms:created>
  <dcterms:modified xsi:type="dcterms:W3CDTF">2022-06-17T17:22:19Z</dcterms:modified>
</cp:coreProperties>
</file>