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61" r:id="rId2"/>
    <p:sldId id="259" r:id="rId3"/>
    <p:sldId id="263" r:id="rId4"/>
    <p:sldId id="340" r:id="rId5"/>
    <p:sldId id="273" r:id="rId6"/>
    <p:sldId id="272" r:id="rId7"/>
    <p:sldId id="274" r:id="rId8"/>
    <p:sldId id="283" r:id="rId9"/>
    <p:sldId id="270" r:id="rId10"/>
    <p:sldId id="290" r:id="rId11"/>
    <p:sldId id="275" r:id="rId12"/>
    <p:sldId id="284" r:id="rId13"/>
    <p:sldId id="285" r:id="rId14"/>
    <p:sldId id="286" r:id="rId15"/>
    <p:sldId id="287" r:id="rId16"/>
    <p:sldId id="276" r:id="rId17"/>
    <p:sldId id="277" r:id="rId18"/>
    <p:sldId id="278" r:id="rId19"/>
    <p:sldId id="279" r:id="rId20"/>
    <p:sldId id="280" r:id="rId21"/>
    <p:sldId id="281" r:id="rId22"/>
    <p:sldId id="288" r:id="rId23"/>
    <p:sldId id="289" r:id="rId24"/>
    <p:sldId id="291" r:id="rId25"/>
    <p:sldId id="292" r:id="rId26"/>
    <p:sldId id="293" r:id="rId27"/>
    <p:sldId id="282" r:id="rId28"/>
    <p:sldId id="334" r:id="rId29"/>
    <p:sldId id="309" r:id="rId30"/>
    <p:sldId id="341" r:id="rId31"/>
    <p:sldId id="308" r:id="rId32"/>
    <p:sldId id="307" r:id="rId33"/>
    <p:sldId id="310" r:id="rId34"/>
    <p:sldId id="297" r:id="rId35"/>
    <p:sldId id="295" r:id="rId36"/>
    <p:sldId id="311" r:id="rId37"/>
    <p:sldId id="296" r:id="rId38"/>
    <p:sldId id="335" r:id="rId39"/>
    <p:sldId id="339" r:id="rId40"/>
    <p:sldId id="318" r:id="rId41"/>
    <p:sldId id="312" r:id="rId42"/>
    <p:sldId id="313" r:id="rId43"/>
    <p:sldId id="314" r:id="rId44"/>
    <p:sldId id="294" r:id="rId45"/>
    <p:sldId id="317" r:id="rId46"/>
    <p:sldId id="319" r:id="rId47"/>
    <p:sldId id="336" r:id="rId48"/>
    <p:sldId id="298" r:id="rId49"/>
    <p:sldId id="321" r:id="rId50"/>
    <p:sldId id="342" r:id="rId51"/>
    <p:sldId id="322" r:id="rId52"/>
    <p:sldId id="323" r:id="rId53"/>
    <p:sldId id="300" r:id="rId54"/>
    <p:sldId id="324" r:id="rId55"/>
    <p:sldId id="326" r:id="rId56"/>
    <p:sldId id="325" r:id="rId57"/>
    <p:sldId id="337" r:id="rId58"/>
    <p:sldId id="320" r:id="rId59"/>
    <p:sldId id="327" r:id="rId60"/>
    <p:sldId id="328" r:id="rId61"/>
    <p:sldId id="316" r:id="rId62"/>
    <p:sldId id="343" r:id="rId63"/>
    <p:sldId id="301" r:id="rId64"/>
    <p:sldId id="330" r:id="rId65"/>
    <p:sldId id="331" r:id="rId66"/>
    <p:sldId id="332" r:id="rId67"/>
    <p:sldId id="333" r:id="rId68"/>
    <p:sldId id="338" r:id="rId69"/>
    <p:sldId id="299" r:id="rId70"/>
    <p:sldId id="262" r:id="rId71"/>
    <p:sldId id="306" r:id="rId72"/>
    <p:sldId id="329" r:id="rId7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DAF4E5"/>
    <a:srgbClr val="7F7F7F"/>
    <a:srgbClr val="5B9BD5"/>
    <a:srgbClr val="7030A0"/>
    <a:srgbClr val="FFFF00"/>
    <a:srgbClr val="003399"/>
    <a:srgbClr val="ED7D31"/>
    <a:srgbClr val="D7E5F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3" autoAdjust="0"/>
    <p:restoredTop sz="94533" autoAdjust="0"/>
  </p:normalViewPr>
  <p:slideViewPr>
    <p:cSldViewPr snapToGrid="0">
      <p:cViewPr varScale="1">
        <p:scale>
          <a:sx n="109" d="100"/>
          <a:sy n="109" d="100"/>
        </p:scale>
        <p:origin x="2866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learn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ura.com.br/" TargetMode="External"/><Relationship Id="rId4" Type="http://schemas.openxmlformats.org/officeDocument/2006/relationships/hyperlink" Target="https://www.baeldung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4234648"/>
            <a:ext cx="10977422" cy="1238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>
                <a:solidFill>
                  <a:schemeClr val="accent2"/>
                </a:solidFill>
                <a:latin typeface="Candara" panose="020E0502030303020204" pitchFamily="34" charset="0"/>
              </a:rPr>
              <a:t>Sistemas Distribuídos</a:t>
            </a:r>
          </a:p>
          <a:p>
            <a:pPr marL="0" indent="0" algn="ctr">
              <a:buNone/>
            </a:pPr>
            <a:r>
              <a:rPr lang="pt-BR" sz="3200" dirty="0">
                <a:solidFill>
                  <a:schemeClr val="accent2"/>
                </a:solidFill>
                <a:latin typeface="Candara" panose="020E0502030303020204" pitchFamily="34" charset="0"/>
              </a:rPr>
              <a:t>2022/01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607378" y="745725"/>
            <a:ext cx="10977422" cy="3364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Laboratório</a:t>
            </a:r>
            <a:br>
              <a:rPr lang="pt-BR" sz="4800" dirty="0">
                <a:latin typeface="Candara" panose="020E0502030303020204" pitchFamily="34" charset="0"/>
              </a:rPr>
            </a:br>
            <a:r>
              <a:rPr lang="pt-BR" sz="54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REST</a:t>
            </a:r>
          </a:p>
        </p:txBody>
      </p:sp>
      <p:sp>
        <p:nvSpPr>
          <p:cNvPr id="4" name="Espaço Reservado para Texto 5">
            <a:extLst>
              <a:ext uri="{FF2B5EF4-FFF2-40B4-BE49-F238E27FC236}">
                <a16:creationId xmlns:a16="http://schemas.microsoft.com/office/drawing/2014/main" id="{27CD16F2-FE3D-493A-B34D-05771336C31E}"/>
              </a:ext>
            </a:extLst>
          </p:cNvPr>
          <p:cNvSpPr txBox="1">
            <a:spLocks/>
          </p:cNvSpPr>
          <p:nvPr/>
        </p:nvSpPr>
        <p:spPr>
          <a:xfrm>
            <a:off x="607378" y="5615416"/>
            <a:ext cx="10978197" cy="1021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>
                <a:solidFill>
                  <a:schemeClr val="accent6"/>
                </a:solidFill>
                <a:latin typeface="Candara" panose="020E0502030303020204" pitchFamily="34" charset="0"/>
              </a:rPr>
              <a:t>Professor Vitor </a:t>
            </a:r>
            <a:r>
              <a:rPr lang="pt-BR" sz="2400" dirty="0">
                <a:solidFill>
                  <a:schemeClr val="accent6"/>
                </a:solidFill>
                <a:latin typeface="Candara" panose="020E0502030303020204" pitchFamily="34" charset="0"/>
              </a:rPr>
              <a:t>Figueiredo</a:t>
            </a:r>
            <a:endParaRPr lang="en-US" sz="2400" dirty="0">
              <a:solidFill>
                <a:schemeClr val="accent6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6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54409"/>
              </p:ext>
            </p:extLst>
          </p:nvPr>
        </p:nvGraphicFramePr>
        <p:xfrm>
          <a:off x="1802167" y="1556974"/>
          <a:ext cx="9904559" cy="417005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24896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7879663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andara" panose="020E0502030303020204" pitchFamily="34" charset="0"/>
                        </a:rPr>
                        <a:t>Método HTTP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ndara" panose="020E0502030303020204" pitchFamily="34" charset="0"/>
                        </a:rPr>
                        <a:t>Descrição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GET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latin typeface="Candara" panose="020E0502030303020204" pitchFamily="34" charset="0"/>
                        </a:rPr>
                        <a:t>consulta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de recurso. Para consultar um recurso específico, o pacote do REQUEST deve conter o respectivo identificador (chave primária). 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POST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>
                          <a:latin typeface="Candara" panose="020E0502030303020204" pitchFamily="34" charset="0"/>
                        </a:rPr>
                        <a:t>criação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de uma recurso. Por exemplo, o registro de um produto no banco de dados. O pacote de REQUEST deve conter os dados para criação do recurso. Estes dados podem estar no corpo do pacote de REQUEST</a:t>
                      </a:r>
                      <a:endParaRPr lang="pt-PT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PUT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ndara" panose="020E0502030303020204" pitchFamily="34" charset="0"/>
                        </a:rPr>
                        <a:t>Requisica a </a:t>
                      </a:r>
                      <a:r>
                        <a:rPr lang="pt-BR" b="1">
                          <a:latin typeface="Candara" panose="020E0502030303020204" pitchFamily="34" charset="0"/>
                        </a:rPr>
                        <a:t>atualização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dos dados de um recurso já existente. Também leva os dados no corpo do pacote de REQUEST</a:t>
                      </a:r>
                      <a:endParaRPr lang="pt-PT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DELETE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Requisica 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a </a:t>
                      </a:r>
                      <a:r>
                        <a:rPr lang="pt-BR" b="1">
                          <a:latin typeface="Candara" panose="020E0502030303020204" pitchFamily="34" charset="0"/>
                        </a:rPr>
                        <a:t>remoção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do recurso. O identificador do recurso (chave primária) deve estar presente no pacote REQUEST, seja no corpo do pacote ou na própria URI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</a:tbl>
          </a:graphicData>
        </a:graphic>
      </p:graphicFrame>
      <p:sp>
        <p:nvSpPr>
          <p:cNvPr id="5" name="Cubo 15">
            <a:extLst>
              <a:ext uri="{FF2B5EF4-FFF2-40B4-BE49-F238E27FC236}">
                <a16:creationId xmlns:a16="http://schemas.microsoft.com/office/drawing/2014/main" id="{7693EF3E-59E1-400A-8C3F-508EE1B197F1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4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&gt;Criar pasta c:\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LAB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e instalar Java Development Kit 11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última versão Eclipse: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Eclipse IDE for Enterprise Java and Web Devolopers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o zip do Eclipse na pasta criada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&gt;Iniciar o Eclipse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8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&gt;Selecionar o workspace:</a:t>
            </a:r>
          </a:p>
          <a:p>
            <a:pPr marL="514350" indent="-514350">
              <a:buAutoNum type="arabicParenR"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A739F9-E378-463A-B9CD-CA8F8489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64" y="2123893"/>
            <a:ext cx="588727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74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(1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Precisamos configurar o </a:t>
            </a:r>
            <a:r>
              <a:rPr lang="pt-BR" sz="1800" i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Encoding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Workspace.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Preferences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PT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opções da esquerda, expandir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Workspace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514350" indent="-514350">
              <a:buAutoNum type="arabicParenR"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11B227-F6D6-4670-96D0-41E762D88914}"/>
              </a:ext>
            </a:extLst>
          </p:cNvPr>
          <p:cNvSpPr/>
          <p:nvPr/>
        </p:nvSpPr>
        <p:spPr>
          <a:xfrm>
            <a:off x="6445549" y="5184560"/>
            <a:ext cx="5281118" cy="1241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</a:t>
            </a:r>
            <a:r>
              <a:rPr lang="pt-BR" u="sng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file encoding</a:t>
            </a: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selecionar 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UTF-8</a:t>
            </a:r>
            <a:endParaRPr lang="pt-PT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Apply</a:t>
            </a:r>
            <a:endParaRPr lang="pt-PT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EF7DE-7230-4140-A298-81DCF284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5" y="1985934"/>
            <a:ext cx="555443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6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(2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Agora, precisamos configurar o Eclipse para usar o JDK ao invés do JRE.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opções da esquerda, expanda </a:t>
            </a:r>
            <a:r>
              <a:rPr lang="pt-BR" sz="1800" b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Installed JRE´s:</a:t>
            </a: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07DF3-3AF1-420C-A40F-B11933C6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83" y="2026166"/>
            <a:ext cx="7078063" cy="44678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453674-0EDA-482F-9988-59337ADEB65D}"/>
              </a:ext>
            </a:extLst>
          </p:cNvPr>
          <p:cNvSpPr/>
          <p:nvPr/>
        </p:nvSpPr>
        <p:spPr>
          <a:xfrm>
            <a:off x="7971652" y="3340061"/>
            <a:ext cx="3951060" cy="20930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selecionar a pasta onde o JDK foi instalado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campo 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JRE Name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digitar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46584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(3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coluna lateral da esquerda, expanda “Installed JREs” e selecione “Execution Environment”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8830C9-A04C-470F-9E3D-65F546AF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27" y="1664210"/>
            <a:ext cx="5197007" cy="4776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A5BEC-DBA6-4627-8F50-CFA900743749}"/>
              </a:ext>
            </a:extLst>
          </p:cNvPr>
          <p:cNvSpPr/>
          <p:nvPr/>
        </p:nvSpPr>
        <p:spPr>
          <a:xfrm>
            <a:off x="6075283" y="2540042"/>
            <a:ext cx="5838550" cy="20930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Execution Environments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selecionar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JavaSE-11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Compatible JREs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marcar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 (perfect match)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and Close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2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ights From Stackoverflow: Most Voted for Spring 4 Questions">
            <a:extLst>
              <a:ext uri="{FF2B5EF4-FFF2-40B4-BE49-F238E27FC236}">
                <a16:creationId xmlns:a16="http://schemas.microsoft.com/office/drawing/2014/main" id="{1F8708A9-242F-4AD8-BB53-90206419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1825288"/>
            <a:ext cx="6949440" cy="3642127"/>
          </a:xfrm>
          <a:prstGeom prst="round2DiagRect">
            <a:avLst>
              <a:gd name="adj1" fmla="val 33334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0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&gt;Projeto do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Spring Framewok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para tornar o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desenvolvimento extremamente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simples, tanto Web tanto REST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&gt;Basea-se no conceito CoC -&gt;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Convention Over Configuration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&gt;Configuração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de projeto intuitivo: selecionamos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as dependências,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um zip é gerado e importamos pelo Eclipse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&gt;Evita toda confusão do XML do Maven, bibliotecas, versões, configurações.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&gt;Vem com Tomcat embutido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3021198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start.spring.io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44620-18D5-4A72-886A-B3182535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44" y="688019"/>
            <a:ext cx="85119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3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C8F95A45-AF10-407B-90C2-C31A2042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376340"/>
            <a:ext cx="11231542" cy="2105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o Explicativo: Linha 3">
            <a:extLst>
              <a:ext uri="{FF2B5EF4-FFF2-40B4-BE49-F238E27FC236}">
                <a16:creationId xmlns:a16="http://schemas.microsoft.com/office/drawing/2014/main" id="{9B4DCCDA-79BF-4E44-975A-A39472A1C8C8}"/>
              </a:ext>
            </a:extLst>
          </p:cNvPr>
          <p:cNvSpPr/>
          <p:nvPr/>
        </p:nvSpPr>
        <p:spPr>
          <a:xfrm>
            <a:off x="5541789" y="908524"/>
            <a:ext cx="6169981" cy="1080000"/>
          </a:xfrm>
          <a:prstGeom prst="borderCallout1">
            <a:avLst>
              <a:gd name="adj1" fmla="val 45210"/>
              <a:gd name="adj2" fmla="val 1884"/>
              <a:gd name="adj3" fmla="val 186549"/>
              <a:gd name="adj4" fmla="val -31139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Executando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classe</a:t>
            </a:r>
            <a:r>
              <a:rPr lang="en-US" sz="2400" dirty="0">
                <a:solidFill>
                  <a:schemeClr val="bg1"/>
                </a:solidFill>
              </a:rPr>
              <a:t>, o Spring Boot é </a:t>
            </a:r>
            <a:r>
              <a:rPr lang="en-US" sz="2400" dirty="0" err="1">
                <a:solidFill>
                  <a:schemeClr val="bg1"/>
                </a:solidFill>
              </a:rPr>
              <a:t>iniciado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o Explicativo: Linha 7">
            <a:extLst>
              <a:ext uri="{FF2B5EF4-FFF2-40B4-BE49-F238E27FC236}">
                <a16:creationId xmlns:a16="http://schemas.microsoft.com/office/drawing/2014/main" id="{A46EEE20-1EFC-40A2-9020-8519659662E9}"/>
              </a:ext>
            </a:extLst>
          </p:cNvPr>
          <p:cNvSpPr/>
          <p:nvPr/>
        </p:nvSpPr>
        <p:spPr>
          <a:xfrm>
            <a:off x="5541790" y="5002610"/>
            <a:ext cx="6169981" cy="1080000"/>
          </a:xfrm>
          <a:prstGeom prst="borderCallout1">
            <a:avLst>
              <a:gd name="adj1" fmla="val 54251"/>
              <a:gd name="adj2" fmla="val 300"/>
              <a:gd name="adj3" fmla="val -105263"/>
              <a:gd name="adj4" fmla="val -30563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Run As &gt;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255676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Fundamentos do protocolo HTTP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B4187FC6-4DD9-46BE-92A1-FA0A7564E519}"/>
              </a:ext>
            </a:extLst>
          </p:cNvPr>
          <p:cNvSpPr/>
          <p:nvPr/>
        </p:nvSpPr>
        <p:spPr>
          <a:xfrm>
            <a:off x="1118587" y="1369593"/>
            <a:ext cx="9882224" cy="1022380"/>
          </a:xfrm>
          <a:prstGeom prst="cube">
            <a:avLst>
              <a:gd name="adj" fmla="val 19835"/>
            </a:avLst>
          </a:prstGeom>
          <a:solidFill>
            <a:schemeClr val="tx1">
              <a:lumMod val="50000"/>
              <a:lumOff val="50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Calibri" panose="020F0502020204030204" pitchFamily="34" charset="0"/>
              </a:rPr>
              <a:t>HTTP</a:t>
            </a:r>
            <a:endParaRPr lang="pt-BR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8540D79-7538-4E7B-A843-03F3BF140777}"/>
              </a:ext>
            </a:extLst>
          </p:cNvPr>
          <p:cNvSpPr/>
          <p:nvPr/>
        </p:nvSpPr>
        <p:spPr>
          <a:xfrm>
            <a:off x="1118587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DB1D216D-BA38-419C-8A41-79700556C867}"/>
              </a:ext>
            </a:extLst>
          </p:cNvPr>
          <p:cNvSpPr/>
          <p:nvPr/>
        </p:nvSpPr>
        <p:spPr>
          <a:xfrm>
            <a:off x="9954333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73479A94-18CF-4E99-BCF4-755F9376E19F}"/>
              </a:ext>
            </a:extLst>
          </p:cNvPr>
          <p:cNvSpPr/>
          <p:nvPr/>
        </p:nvSpPr>
        <p:spPr>
          <a:xfrm>
            <a:off x="5536460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9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Spring Boot 1.2.0,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podemos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usar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somente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 </a:t>
            </a:r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@</a:t>
            </a:r>
            <a:r>
              <a:rPr lang="en-US" b="1" i="1" u="sng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SpringBootApplication</a:t>
            </a:r>
            <a:endParaRPr lang="en-US" b="1" i="1" u="sng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Ela é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combinação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outras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três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anotações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@Configuration,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EnableAutoConfiguration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ComponentScan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atributos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default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</p:spTree>
    <p:extLst>
      <p:ext uri="{BB962C8B-B14F-4D97-AF65-F5344CB8AC3E}">
        <p14:creationId xmlns:p14="http://schemas.microsoft.com/office/powerpoint/2010/main" val="126903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https://start.spring.io/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3"/>
              </a:rPr>
              <a:t>https://spring.io/learn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4"/>
              </a:rPr>
              <a:t>https://www.baeldung.com/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5"/>
              </a:rPr>
              <a:t>https://www.alura.com.br/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Referências sobre Spring Boot</a:t>
            </a:r>
          </a:p>
        </p:txBody>
      </p:sp>
    </p:spTree>
    <p:extLst>
      <p:ext uri="{BB962C8B-B14F-4D97-AF65-F5344CB8AC3E}">
        <p14:creationId xmlns:p14="http://schemas.microsoft.com/office/powerpoint/2010/main" val="1708376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&gt;Acessar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start.spring.io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&gt;Preencher o formulário segundo a tabela 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Generate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4DAAA0-FEDB-43E9-9206-05867C3F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34287"/>
              </p:ext>
            </p:extLst>
          </p:nvPr>
        </p:nvGraphicFramePr>
        <p:xfrm>
          <a:off x="869024" y="1716613"/>
          <a:ext cx="6659240" cy="11074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49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529109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b="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CC154-D089-403E-B9FD-D25979F9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49947"/>
              </p:ext>
            </p:extLst>
          </p:nvPr>
        </p:nvGraphicFramePr>
        <p:xfrm>
          <a:off x="869024" y="3072543"/>
          <a:ext cx="6659240" cy="269468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47191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164557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  <a:gridCol w="3666478">
                  <a:extLst>
                    <a:ext uri="{9D8B030D-6E8A-4147-A177-3AD203B41FA5}">
                      <a16:colId xmlns:a16="http://schemas.microsoft.com/office/drawing/2014/main" val="268549723"/>
                    </a:ext>
                  </a:extLst>
                </a:gridCol>
              </a:tblGrid>
              <a:tr h="384955">
                <a:tc rowSpan="7"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Project Metadata: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br.inatel.myrestapi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16508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Minha</a:t>
                      </a:r>
                      <a:r>
                        <a:rPr lang="en-US" b="1" dirty="0"/>
                        <a:t> API 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21947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br.inatel.myrestapi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69329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85675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468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52BD15-C64C-43DB-927F-33CF5619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89263"/>
              </p:ext>
            </p:extLst>
          </p:nvPr>
        </p:nvGraphicFramePr>
        <p:xfrm>
          <a:off x="7789910" y="1716613"/>
          <a:ext cx="3373013" cy="1097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73013">
                  <a:extLst>
                    <a:ext uri="{9D8B030D-6E8A-4147-A177-3AD203B41FA5}">
                      <a16:colId xmlns:a16="http://schemas.microsoft.com/office/drawing/2014/main" val="2456971286"/>
                    </a:ext>
                  </a:extLst>
                </a:gridCol>
              </a:tblGrid>
              <a:tr h="351884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86617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16276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Boot Dev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4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394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zip para a pasta do repositório do Eclipse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Eclipse, importar como projeto Maven: 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File &gt; Import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&gt;Expandir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Maven &gt; Existing Maven Projects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 Finish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5670F-ABD6-49B5-B766-1F53927C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43" y="2585120"/>
            <a:ext cx="3528101" cy="3749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0ECAF0-9BAC-45B5-AC86-3D268AAA6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96" y="2585120"/>
            <a:ext cx="3803550" cy="3749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6D14B6-D0C5-41F7-92AB-6AA39F0F5754}"/>
              </a:ext>
            </a:extLst>
          </p:cNvPr>
          <p:cNvSpPr/>
          <p:nvPr/>
        </p:nvSpPr>
        <p:spPr>
          <a:xfrm>
            <a:off x="607200" y="3295835"/>
            <a:ext cx="3178291" cy="12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Importante:</a:t>
            </a:r>
          </a:p>
          <a:p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Aguardar o build do projeto</a:t>
            </a:r>
          </a:p>
        </p:txBody>
      </p:sp>
    </p:spTree>
    <p:extLst>
      <p:ext uri="{BB962C8B-B14F-4D97-AF65-F5344CB8AC3E}">
        <p14:creationId xmlns:p14="http://schemas.microsoft.com/office/powerpoint/2010/main" val="2169582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&gt;Subir a aplicação: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Na aba Project Explorer, clique da direita no projeto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Run As &gt; Java Application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9F576-7EFF-4E90-8451-B394DEE7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6" y="1650896"/>
            <a:ext cx="70590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77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Selecionar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MyRestApiApplication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(use o filtro)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c)Clicar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OK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6C502-4776-4036-A940-E6184329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560157"/>
            <a:ext cx="558242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62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d) Observar a saída do console: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BD8C9-2A5A-421A-8FDF-2837BA4B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1888"/>
            <a:ext cx="10515600" cy="35742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4857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40903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Arquitetura REST no Spring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Arquitetura REST no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pt-BR" sz="28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015126" y="1902854"/>
            <a:ext cx="1577676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uri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Método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HTTP</a:t>
            </a:r>
          </a:p>
        </p:txBody>
      </p:sp>
      <p:sp>
        <p:nvSpPr>
          <p:cNvPr id="25" name="CaixaDeTexto 17">
            <a:extLst>
              <a:ext uri="{FF2B5EF4-FFF2-40B4-BE49-F238E27FC236}">
                <a16:creationId xmlns:a16="http://schemas.microsoft.com/office/drawing/2014/main" id="{33D105E5-2EC5-4DFC-89EC-B25CA3DC7513}"/>
              </a:ext>
            </a:extLst>
          </p:cNvPr>
          <p:cNvSpPr txBox="1"/>
          <p:nvPr/>
        </p:nvSpPr>
        <p:spPr>
          <a:xfrm>
            <a:off x="3817156" y="3310623"/>
            <a:ext cx="1973618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</p:spTree>
    <p:extLst>
      <p:ext uri="{BB962C8B-B14F-4D97-AF65-F5344CB8AC3E}">
        <p14:creationId xmlns:p14="http://schemas.microsoft.com/office/powerpoint/2010/main" val="1051401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4524867" y="693691"/>
            <a:ext cx="7607183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38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3261681" y="693691"/>
            <a:ext cx="8870370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936463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Meu 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1815352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1871912" y="2228295"/>
            <a:ext cx="262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1871912" y="3323209"/>
            <a:ext cx="255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9">
            <a:extLst>
              <a:ext uri="{FF2B5EF4-FFF2-40B4-BE49-F238E27FC236}">
                <a16:creationId xmlns:a16="http://schemas.microsoft.com/office/drawing/2014/main" id="{6105388F-B0F2-4E55-9BED-FD6EA0149934}"/>
              </a:ext>
            </a:extLst>
          </p:cNvPr>
          <p:cNvSpPr/>
          <p:nvPr/>
        </p:nvSpPr>
        <p:spPr>
          <a:xfrm>
            <a:off x="3719140" y="1294697"/>
            <a:ext cx="19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Infra Spring</a:t>
            </a:r>
          </a:p>
        </p:txBody>
      </p:sp>
      <p:cxnSp>
        <p:nvCxnSpPr>
          <p:cNvPr id="17" name="Conector reto 13">
            <a:extLst>
              <a:ext uri="{FF2B5EF4-FFF2-40B4-BE49-F238E27FC236}">
                <a16:creationId xmlns:a16="http://schemas.microsoft.com/office/drawing/2014/main" id="{09E77890-3FE8-4473-854F-4F8F8C30E255}"/>
              </a:ext>
            </a:extLst>
          </p:cNvPr>
          <p:cNvCxnSpPr>
            <a:cxnSpLocks/>
          </p:cNvCxnSpPr>
          <p:nvPr/>
        </p:nvCxnSpPr>
        <p:spPr>
          <a:xfrm>
            <a:off x="4710619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9">
            <a:extLst>
              <a:ext uri="{FF2B5EF4-FFF2-40B4-BE49-F238E27FC236}">
                <a16:creationId xmlns:a16="http://schemas.microsoft.com/office/drawing/2014/main" id="{91B7C2C3-5287-4A3C-A846-5E03BA78BEE1}"/>
              </a:ext>
            </a:extLst>
          </p:cNvPr>
          <p:cNvSpPr/>
          <p:nvPr/>
        </p:nvSpPr>
        <p:spPr>
          <a:xfrm>
            <a:off x="4466546" y="2104696"/>
            <a:ext cx="491952" cy="13242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Conector reto 14">
            <a:extLst>
              <a:ext uri="{FF2B5EF4-FFF2-40B4-BE49-F238E27FC236}">
                <a16:creationId xmlns:a16="http://schemas.microsoft.com/office/drawing/2014/main" id="{B037E9C7-B3BD-4DE7-AA01-389E91664A8C}"/>
              </a:ext>
            </a:extLst>
          </p:cNvPr>
          <p:cNvCxnSpPr>
            <a:cxnSpLocks/>
          </p:cNvCxnSpPr>
          <p:nvPr/>
        </p:nvCxnSpPr>
        <p:spPr>
          <a:xfrm>
            <a:off x="4958498" y="2314708"/>
            <a:ext cx="190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21">
            <a:extLst>
              <a:ext uri="{FF2B5EF4-FFF2-40B4-BE49-F238E27FC236}">
                <a16:creationId xmlns:a16="http://schemas.microsoft.com/office/drawing/2014/main" id="{44A42F40-1315-4BEB-8FA0-2FF72943AE74}"/>
              </a:ext>
            </a:extLst>
          </p:cNvPr>
          <p:cNvCxnSpPr>
            <a:cxnSpLocks/>
          </p:cNvCxnSpPr>
          <p:nvPr/>
        </p:nvCxnSpPr>
        <p:spPr>
          <a:xfrm flipH="1">
            <a:off x="4958498" y="2891148"/>
            <a:ext cx="190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77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Controller REST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Meu 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053921" y="3323209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216548" y="190285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api</a:t>
            </a:r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/produto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7" name="CaixaDeTexto 24">
            <a:extLst>
              <a:ext uri="{FF2B5EF4-FFF2-40B4-BE49-F238E27FC236}">
                <a16:creationId xmlns:a16="http://schemas.microsoft.com/office/drawing/2014/main" id="{2F4E32C1-E0E1-4B16-A33F-C278C3710B94}"/>
              </a:ext>
            </a:extLst>
          </p:cNvPr>
          <p:cNvSpPr txBox="1"/>
          <p:nvPr/>
        </p:nvSpPr>
        <p:spPr>
          <a:xfrm>
            <a:off x="634524" y="2741287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A934A3-3914-41EE-B64F-322249E8C710}"/>
              </a:ext>
            </a:extLst>
          </p:cNvPr>
          <p:cNvSpPr txBox="1"/>
          <p:nvPr/>
        </p:nvSpPr>
        <p:spPr>
          <a:xfrm>
            <a:off x="4138529" y="3323209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  <p:grpSp>
        <p:nvGrpSpPr>
          <p:cNvPr id="19" name="Agrupar 25">
            <a:extLst>
              <a:ext uri="{FF2B5EF4-FFF2-40B4-BE49-F238E27FC236}">
                <a16:creationId xmlns:a16="http://schemas.microsoft.com/office/drawing/2014/main" id="{34646548-A218-41A0-9D53-10767732B0A8}"/>
              </a:ext>
            </a:extLst>
          </p:cNvPr>
          <p:cNvGrpSpPr/>
          <p:nvPr/>
        </p:nvGrpSpPr>
        <p:grpSpPr>
          <a:xfrm>
            <a:off x="6905493" y="2880803"/>
            <a:ext cx="360001" cy="223422"/>
            <a:chOff x="6736814" y="3076112"/>
            <a:chExt cx="360001" cy="223422"/>
          </a:xfrm>
        </p:grpSpPr>
        <p:cxnSp>
          <p:nvCxnSpPr>
            <p:cNvPr id="20" name="Conector reto 26">
              <a:extLst>
                <a:ext uri="{FF2B5EF4-FFF2-40B4-BE49-F238E27FC236}">
                  <a16:creationId xmlns:a16="http://schemas.microsoft.com/office/drawing/2014/main" id="{D4CC5222-6B3A-4428-98D7-F503AFA2B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7">
              <a:extLst>
                <a:ext uri="{FF2B5EF4-FFF2-40B4-BE49-F238E27FC236}">
                  <a16:creationId xmlns:a16="http://schemas.microsoft.com/office/drawing/2014/main" id="{A3403282-E1A7-4FC3-8CC3-A145494F6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8">
              <a:extLst>
                <a:ext uri="{FF2B5EF4-FFF2-40B4-BE49-F238E27FC236}">
                  <a16:creationId xmlns:a16="http://schemas.microsoft.com/office/drawing/2014/main" id="{9A0DD4BA-3F1F-4ED6-8291-228089731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9">
            <a:extLst>
              <a:ext uri="{FF2B5EF4-FFF2-40B4-BE49-F238E27FC236}">
                <a16:creationId xmlns:a16="http://schemas.microsoft.com/office/drawing/2014/main" id="{EE597DE2-74AF-4A47-9F8F-4954CA81C8CE}"/>
              </a:ext>
            </a:extLst>
          </p:cNvPr>
          <p:cNvSpPr txBox="1"/>
          <p:nvPr/>
        </p:nvSpPr>
        <p:spPr>
          <a:xfrm>
            <a:off x="7271432" y="2827536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Object -&gt; JSON</a:t>
            </a:r>
          </a:p>
        </p:txBody>
      </p:sp>
    </p:spTree>
    <p:extLst>
      <p:ext uri="{BB962C8B-B14F-4D97-AF65-F5344CB8AC3E}">
        <p14:creationId xmlns:p14="http://schemas.microsoft.com/office/powerpoint/2010/main" val="2902096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24" name="CaixaDeTexto 19">
            <a:extLst>
              <a:ext uri="{FF2B5EF4-FFF2-40B4-BE49-F238E27FC236}">
                <a16:creationId xmlns:a16="http://schemas.microsoft.com/office/drawing/2014/main" id="{08CCD9CA-6612-4F7D-9DB8-93C7B8127DFE}"/>
              </a:ext>
            </a:extLst>
          </p:cNvPr>
          <p:cNvSpPr txBox="1"/>
          <p:nvPr/>
        </p:nvSpPr>
        <p:spPr>
          <a:xfrm>
            <a:off x="488690" y="889000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Controller REST</a:t>
            </a: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479010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6923244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23604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lindro 16">
            <a:extLst>
              <a:ext uri="{FF2B5EF4-FFF2-40B4-BE49-F238E27FC236}">
                <a16:creationId xmlns:a16="http://schemas.microsoft.com/office/drawing/2014/main" id="{8491E1FE-166F-4C0E-B3C2-CC804F95F0A6}"/>
              </a:ext>
            </a:extLst>
          </p:cNvPr>
          <p:cNvSpPr/>
          <p:nvPr/>
        </p:nvSpPr>
        <p:spPr>
          <a:xfrm>
            <a:off x="10034726" y="1479010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32" name="Conector reto 18">
            <a:extLst>
              <a:ext uri="{FF2B5EF4-FFF2-40B4-BE49-F238E27FC236}">
                <a16:creationId xmlns:a16="http://schemas.microsoft.com/office/drawing/2014/main" id="{0CB10178-F1C5-416F-9F0D-D17B8E382145}"/>
              </a:ext>
            </a:extLst>
          </p:cNvPr>
          <p:cNvCxnSpPr>
            <a:cxnSpLocks/>
          </p:cNvCxnSpPr>
          <p:nvPr/>
        </p:nvCxnSpPr>
        <p:spPr>
          <a:xfrm>
            <a:off x="6975025" y="2664781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20">
            <a:extLst>
              <a:ext uri="{FF2B5EF4-FFF2-40B4-BE49-F238E27FC236}">
                <a16:creationId xmlns:a16="http://schemas.microsoft.com/office/drawing/2014/main" id="{14845374-ED44-49AD-B19C-7DA7945D0DC6}"/>
              </a:ext>
            </a:extLst>
          </p:cNvPr>
          <p:cNvCxnSpPr>
            <a:cxnSpLocks/>
          </p:cNvCxnSpPr>
          <p:nvPr/>
        </p:nvCxnSpPr>
        <p:spPr>
          <a:xfrm>
            <a:off x="1095262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3518518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22">
            <a:extLst>
              <a:ext uri="{FF2B5EF4-FFF2-40B4-BE49-F238E27FC236}">
                <a16:creationId xmlns:a16="http://schemas.microsoft.com/office/drawing/2014/main" id="{315E8E93-76D6-420A-8B12-8639CC507A79}"/>
              </a:ext>
            </a:extLst>
          </p:cNvPr>
          <p:cNvCxnSpPr>
            <a:cxnSpLocks/>
          </p:cNvCxnSpPr>
          <p:nvPr/>
        </p:nvCxnSpPr>
        <p:spPr>
          <a:xfrm flipH="1">
            <a:off x="6975025" y="2834936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234299" y="209816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/api/produto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351851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grpSp>
        <p:nvGrpSpPr>
          <p:cNvPr id="39" name="Agrupar 25">
            <a:extLst>
              <a:ext uri="{FF2B5EF4-FFF2-40B4-BE49-F238E27FC236}">
                <a16:creationId xmlns:a16="http://schemas.microsoft.com/office/drawing/2014/main" id="{DA41E333-A663-4CE0-982D-E894F107E302}"/>
              </a:ext>
            </a:extLst>
          </p:cNvPr>
          <p:cNvGrpSpPr/>
          <p:nvPr/>
        </p:nvGrpSpPr>
        <p:grpSpPr>
          <a:xfrm>
            <a:off x="6923244" y="3076112"/>
            <a:ext cx="360001" cy="223422"/>
            <a:chOff x="6736814" y="3076112"/>
            <a:chExt cx="360001" cy="223422"/>
          </a:xfrm>
        </p:grpSpPr>
        <p:cxnSp>
          <p:nvCxnSpPr>
            <p:cNvPr id="40" name="Conector reto 26">
              <a:extLst>
                <a:ext uri="{FF2B5EF4-FFF2-40B4-BE49-F238E27FC236}">
                  <a16:creationId xmlns:a16="http://schemas.microsoft.com/office/drawing/2014/main" id="{AC99A58C-6D99-425E-B370-67572E0B6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27">
              <a:extLst>
                <a:ext uri="{FF2B5EF4-FFF2-40B4-BE49-F238E27FC236}">
                  <a16:creationId xmlns:a16="http://schemas.microsoft.com/office/drawing/2014/main" id="{23968024-6914-4DF8-9F9E-49FB83613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28">
              <a:extLst>
                <a:ext uri="{FF2B5EF4-FFF2-40B4-BE49-F238E27FC236}">
                  <a16:creationId xmlns:a16="http://schemas.microsoft.com/office/drawing/2014/main" id="{C767054E-241A-4884-A6E2-ADF44F4F8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o Explicativo: Linha 30">
            <a:extLst>
              <a:ext uri="{FF2B5EF4-FFF2-40B4-BE49-F238E27FC236}">
                <a16:creationId xmlns:a16="http://schemas.microsoft.com/office/drawing/2014/main" id="{653E80E4-2CAF-465A-9CD0-7C73D8AE1DA8}"/>
              </a:ext>
            </a:extLst>
          </p:cNvPr>
          <p:cNvSpPr/>
          <p:nvPr/>
        </p:nvSpPr>
        <p:spPr>
          <a:xfrm>
            <a:off x="887275" y="4708487"/>
            <a:ext cx="4572483" cy="1080000"/>
          </a:xfrm>
          <a:prstGeom prst="borderCallout1">
            <a:avLst>
              <a:gd name="adj1" fmla="val -2113"/>
              <a:gd name="adj2" fmla="val 28258"/>
              <a:gd name="adj3" fmla="val -53789"/>
              <a:gd name="adj4" fmla="val 25854"/>
            </a:avLst>
          </a:prstGeom>
          <a:solidFill>
            <a:schemeClr val="accent4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Cliente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está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desacoplado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do CONTROLLER</a:t>
            </a:r>
          </a:p>
        </p:txBody>
      </p:sp>
      <p:sp>
        <p:nvSpPr>
          <p:cNvPr id="45" name="Texto Explicativo: Linha 31">
            <a:extLst>
              <a:ext uri="{FF2B5EF4-FFF2-40B4-BE49-F238E27FC236}">
                <a16:creationId xmlns:a16="http://schemas.microsoft.com/office/drawing/2014/main" id="{48A258E4-3019-4278-9B93-C1472C0860AF}"/>
              </a:ext>
            </a:extLst>
          </p:cNvPr>
          <p:cNvSpPr/>
          <p:nvPr/>
        </p:nvSpPr>
        <p:spPr>
          <a:xfrm>
            <a:off x="4156280" y="460955"/>
            <a:ext cx="4801288" cy="731306"/>
          </a:xfrm>
          <a:prstGeom prst="borderCallout1">
            <a:avLst>
              <a:gd name="adj1" fmla="val 101856"/>
              <a:gd name="adj2" fmla="val 26594"/>
              <a:gd name="adj3" fmla="val 141025"/>
              <a:gd name="adj4" fmla="val 3822"/>
            </a:avLst>
          </a:prstGeom>
          <a:solidFill>
            <a:schemeClr val="accent4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Cliente pode ser outro Sistema, Evento JavaScript, Aplicativo Móvel, Dispositivo IoT, …</a:t>
            </a:r>
          </a:p>
        </p:txBody>
      </p: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5931765" y="147901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sp>
        <p:nvSpPr>
          <p:cNvPr id="47" name="CaixaDeTexto 29">
            <a:extLst>
              <a:ext uri="{FF2B5EF4-FFF2-40B4-BE49-F238E27FC236}">
                <a16:creationId xmlns:a16="http://schemas.microsoft.com/office/drawing/2014/main" id="{334CC140-4BAD-4EBA-A29E-EEA6489CAA48}"/>
              </a:ext>
            </a:extLst>
          </p:cNvPr>
          <p:cNvSpPr txBox="1"/>
          <p:nvPr/>
        </p:nvSpPr>
        <p:spPr>
          <a:xfrm>
            <a:off x="7271432" y="3031725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Object -&gt; JSON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021F699-A4B5-47ED-81D5-674A109683D6}"/>
              </a:ext>
            </a:extLst>
          </p:cNvPr>
          <p:cNvSpPr txBox="1"/>
          <p:nvPr/>
        </p:nvSpPr>
        <p:spPr>
          <a:xfrm>
            <a:off x="634524" y="2741287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77196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Meu primeiro controller: HelloController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479010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Navegador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6923244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23604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3518518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614212" y="2098163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/hello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7" name="CaixaDeTexto 24">
            <a:extLst>
              <a:ext uri="{FF2B5EF4-FFF2-40B4-BE49-F238E27FC236}">
                <a16:creationId xmlns:a16="http://schemas.microsoft.com/office/drawing/2014/main" id="{37787BD1-922B-42D0-A042-8CB758E9D573}"/>
              </a:ext>
            </a:extLst>
          </p:cNvPr>
          <p:cNvSpPr txBox="1"/>
          <p:nvPr/>
        </p:nvSpPr>
        <p:spPr>
          <a:xfrm>
            <a:off x="506032" y="2936596"/>
            <a:ext cx="2561220" cy="73866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info:”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Olá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mundo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REST”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351851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grpSp>
        <p:nvGrpSpPr>
          <p:cNvPr id="39" name="Agrupar 25">
            <a:extLst>
              <a:ext uri="{FF2B5EF4-FFF2-40B4-BE49-F238E27FC236}">
                <a16:creationId xmlns:a16="http://schemas.microsoft.com/office/drawing/2014/main" id="{DA41E333-A663-4CE0-982D-E894F107E302}"/>
              </a:ext>
            </a:extLst>
          </p:cNvPr>
          <p:cNvGrpSpPr/>
          <p:nvPr/>
        </p:nvGrpSpPr>
        <p:grpSpPr>
          <a:xfrm>
            <a:off x="6923244" y="3076112"/>
            <a:ext cx="360001" cy="223422"/>
            <a:chOff x="6736814" y="3076112"/>
            <a:chExt cx="360001" cy="223422"/>
          </a:xfrm>
        </p:grpSpPr>
        <p:cxnSp>
          <p:nvCxnSpPr>
            <p:cNvPr id="40" name="Conector reto 26">
              <a:extLst>
                <a:ext uri="{FF2B5EF4-FFF2-40B4-BE49-F238E27FC236}">
                  <a16:creationId xmlns:a16="http://schemas.microsoft.com/office/drawing/2014/main" id="{AC99A58C-6D99-425E-B370-67572E0B6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27">
              <a:extLst>
                <a:ext uri="{FF2B5EF4-FFF2-40B4-BE49-F238E27FC236}">
                  <a16:creationId xmlns:a16="http://schemas.microsoft.com/office/drawing/2014/main" id="{23968024-6914-4DF8-9F9E-49FB83613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28">
              <a:extLst>
                <a:ext uri="{FF2B5EF4-FFF2-40B4-BE49-F238E27FC236}">
                  <a16:creationId xmlns:a16="http://schemas.microsoft.com/office/drawing/2014/main" id="{C767054E-241A-4884-A6E2-ADF44F4F8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5931765" y="147901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HelloController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D8AFEC83-C0C5-4A64-B766-15ECC7F089F0}"/>
              </a:ext>
            </a:extLst>
          </p:cNvPr>
          <p:cNvSpPr txBox="1"/>
          <p:nvPr/>
        </p:nvSpPr>
        <p:spPr>
          <a:xfrm>
            <a:off x="7271432" y="3031725"/>
            <a:ext cx="3102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u="sng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MyMessage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-&gt; JSON</a:t>
            </a:r>
          </a:p>
        </p:txBody>
      </p:sp>
      <p:sp>
        <p:nvSpPr>
          <p:cNvPr id="26" name="Retângulo 32">
            <a:extLst>
              <a:ext uri="{FF2B5EF4-FFF2-40B4-BE49-F238E27FC236}">
                <a16:creationId xmlns:a16="http://schemas.microsoft.com/office/drawing/2014/main" id="{4CBF4540-5DE5-4321-9DFE-AAAB6947E7DD}"/>
              </a:ext>
            </a:extLst>
          </p:cNvPr>
          <p:cNvSpPr/>
          <p:nvPr/>
        </p:nvSpPr>
        <p:spPr>
          <a:xfrm>
            <a:off x="6921765" y="2354939"/>
            <a:ext cx="242514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CaixaDeTexto 29">
            <a:extLst>
              <a:ext uri="{FF2B5EF4-FFF2-40B4-BE49-F238E27FC236}">
                <a16:creationId xmlns:a16="http://schemas.microsoft.com/office/drawing/2014/main" id="{10820A2B-C778-4E6F-AF24-CAE94345409A}"/>
              </a:ext>
            </a:extLst>
          </p:cNvPr>
          <p:cNvSpPr txBox="1"/>
          <p:nvPr/>
        </p:nvSpPr>
        <p:spPr>
          <a:xfrm>
            <a:off x="7171189" y="2355218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processarGetHello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9254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HelloController :: UML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9C2A35-EB96-4332-AD34-28FEE25D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1552313"/>
            <a:ext cx="942154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&gt;Criar pacote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br.inatel.myrestapi.</a:t>
            </a:r>
            <a:r>
              <a:rPr lang="pt-BR" sz="2400" b="1" u="sng" dirty="0">
                <a:solidFill>
                  <a:srgbClr val="003399"/>
                </a:solidFill>
                <a:latin typeface="Consolas" panose="020B0609020204030204" pitchFamily="49" charset="0"/>
              </a:rPr>
              <a:t>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Criar classe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MyMessage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 codificar conforme UML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Criar classe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HelloController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conforme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CD70A-59B5-447A-AB38-E265E6F1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8" y="2558988"/>
            <a:ext cx="5983712" cy="384048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59965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&gt;Abrir o navegador e acessar: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localhost:8080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/hello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pt-BR" sz="3200" b="1">
                <a:solidFill>
                  <a:srgbClr val="003399"/>
                </a:solidFill>
                <a:latin typeface="Candara" panose="020E0502030303020204" pitchFamily="34" charset="0"/>
              </a:rPr>
              <a:t>Questão: </a:t>
            </a:r>
          </a:p>
          <a:p>
            <a:pPr marL="0" indent="0" algn="ctr">
              <a:buNone/>
            </a:pPr>
            <a:r>
              <a:rPr lang="pt-BR" sz="3200" b="1">
                <a:solidFill>
                  <a:srgbClr val="003399"/>
                </a:solidFill>
                <a:latin typeface="Candara" panose="020E0502030303020204" pitchFamily="34" charset="0"/>
              </a:rPr>
              <a:t>Quem fez a conversão MyMessage -&gt; JSON?</a:t>
            </a:r>
            <a:endParaRPr lang="pt-BR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E7467-FF62-40EE-8B1D-D0A4A59E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30" y="1322677"/>
            <a:ext cx="6371302" cy="281431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60143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Implementando um back-end completo de catálogo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53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F89B0B-DEE5-4041-AF8C-AFC438AF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89" y="885470"/>
            <a:ext cx="1112691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920A0F-7173-47DE-8D6E-0495D382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61" y="738000"/>
            <a:ext cx="9572079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C5094-33F1-4924-B78D-33A8DF66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AAFD6-CD46-4124-9941-7962A90B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3883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Injeção de Dependências com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@AutoWired</a:t>
            </a: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: Cantos Arredondados 12">
            <a:extLst>
              <a:ext uri="{FF2B5EF4-FFF2-40B4-BE49-F238E27FC236}">
                <a16:creationId xmlns:a16="http://schemas.microsoft.com/office/drawing/2014/main" id="{5E7D4DCB-BEBD-4B41-9588-0842DDE25EE6}"/>
              </a:ext>
            </a:extLst>
          </p:cNvPr>
          <p:cNvSpPr/>
          <p:nvPr/>
        </p:nvSpPr>
        <p:spPr>
          <a:xfrm>
            <a:off x="7409593" y="4638235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5" name="Retângulo: Cantos Arredondados 14">
            <a:extLst>
              <a:ext uri="{FF2B5EF4-FFF2-40B4-BE49-F238E27FC236}">
                <a16:creationId xmlns:a16="http://schemas.microsoft.com/office/drawing/2014/main" id="{2779EB58-EBF4-4064-98E2-289ADCEB7944}"/>
              </a:ext>
            </a:extLst>
          </p:cNvPr>
          <p:cNvSpPr/>
          <p:nvPr/>
        </p:nvSpPr>
        <p:spPr>
          <a:xfrm>
            <a:off x="3115292" y="4638235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</a:p>
        </p:txBody>
      </p:sp>
      <p:cxnSp>
        <p:nvCxnSpPr>
          <p:cNvPr id="7" name="Conector de Seta Reta 16">
            <a:extLst>
              <a:ext uri="{FF2B5EF4-FFF2-40B4-BE49-F238E27FC236}">
                <a16:creationId xmlns:a16="http://schemas.microsoft.com/office/drawing/2014/main" id="{6B932BD6-5C26-4519-ABB0-F2492A34A6E7}"/>
              </a:ext>
            </a:extLst>
          </p:cNvPr>
          <p:cNvCxnSpPr>
            <a:cxnSpLocks/>
          </p:cNvCxnSpPr>
          <p:nvPr/>
        </p:nvCxnSpPr>
        <p:spPr>
          <a:xfrm>
            <a:off x="5965842" y="5358235"/>
            <a:ext cx="14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de Seta Reta 20">
            <a:extLst>
              <a:ext uri="{FF2B5EF4-FFF2-40B4-BE49-F238E27FC236}">
                <a16:creationId xmlns:a16="http://schemas.microsoft.com/office/drawing/2014/main" id="{751D884D-14D9-4063-986E-F63550674FD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338373" y="3319548"/>
            <a:ext cx="36919" cy="13186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de Seta Reta 21">
            <a:extLst>
              <a:ext uri="{FF2B5EF4-FFF2-40B4-BE49-F238E27FC236}">
                <a16:creationId xmlns:a16="http://schemas.microsoft.com/office/drawing/2014/main" id="{EB9E85F7-689E-4330-9837-30C3DB3092C5}"/>
              </a:ext>
            </a:extLst>
          </p:cNvPr>
          <p:cNvCxnSpPr>
            <a:cxnSpLocks/>
          </p:cNvCxnSpPr>
          <p:nvPr/>
        </p:nvCxnSpPr>
        <p:spPr>
          <a:xfrm flipH="1">
            <a:off x="4319204" y="3313811"/>
            <a:ext cx="352812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ector de Seta Reta 27">
            <a:extLst>
              <a:ext uri="{FF2B5EF4-FFF2-40B4-BE49-F238E27FC236}">
                <a16:creationId xmlns:a16="http://schemas.microsoft.com/office/drawing/2014/main" id="{625EF650-AAD0-4315-9E51-7530E0847EF0}"/>
              </a:ext>
            </a:extLst>
          </p:cNvPr>
          <p:cNvCxnSpPr>
            <a:cxnSpLocks/>
          </p:cNvCxnSpPr>
          <p:nvPr/>
        </p:nvCxnSpPr>
        <p:spPr>
          <a:xfrm>
            <a:off x="7829327" y="3313811"/>
            <a:ext cx="17999" cy="13244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tângulo 31">
            <a:extLst>
              <a:ext uri="{FF2B5EF4-FFF2-40B4-BE49-F238E27FC236}">
                <a16:creationId xmlns:a16="http://schemas.microsoft.com/office/drawing/2014/main" id="{49C1B13A-81AD-41C7-85D7-7110E237D3F0}"/>
              </a:ext>
            </a:extLst>
          </p:cNvPr>
          <p:cNvSpPr/>
          <p:nvPr/>
        </p:nvSpPr>
        <p:spPr>
          <a:xfrm>
            <a:off x="5208128" y="3096308"/>
            <a:ext cx="179826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sp>
        <p:nvSpPr>
          <p:cNvPr id="18" name="Ondulado Duplo 22">
            <a:extLst>
              <a:ext uri="{FF2B5EF4-FFF2-40B4-BE49-F238E27FC236}">
                <a16:creationId xmlns:a16="http://schemas.microsoft.com/office/drawing/2014/main" id="{CC9483FD-C6A4-465B-A2A9-53F4AB5B3BD0}"/>
              </a:ext>
            </a:extLst>
          </p:cNvPr>
          <p:cNvSpPr/>
          <p:nvPr/>
        </p:nvSpPr>
        <p:spPr>
          <a:xfrm>
            <a:off x="7368467" y="710599"/>
            <a:ext cx="457200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Injeção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dependência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no Spring é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feita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anotação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AutoWired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ndulado Duplo 22">
            <a:extLst>
              <a:ext uri="{FF2B5EF4-FFF2-40B4-BE49-F238E27FC236}">
                <a16:creationId xmlns:a16="http://schemas.microsoft.com/office/drawing/2014/main" id="{82BB5F41-A2BE-47B6-902D-340D3EB741EF}"/>
              </a:ext>
            </a:extLst>
          </p:cNvPr>
          <p:cNvSpPr/>
          <p:nvPr/>
        </p:nvSpPr>
        <p:spPr>
          <a:xfrm>
            <a:off x="860566" y="779765"/>
            <a:ext cx="512064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Sempre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que 2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componentes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gerenciados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Spring, um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ser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injetado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outro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E1FCBB7-29CF-46F4-A634-59FFE878A45A}"/>
              </a:ext>
            </a:extLst>
          </p:cNvPr>
          <p:cNvSpPr/>
          <p:nvPr/>
        </p:nvSpPr>
        <p:spPr>
          <a:xfrm>
            <a:off x="5636071" y="5221075"/>
            <a:ext cx="457200" cy="274320"/>
          </a:xfrm>
          <a:prstGeom prst="diamond">
            <a:avLst/>
          </a:prstGeom>
          <a:solidFill>
            <a:srgbClr val="7F7F7F"/>
          </a:solidFill>
          <a:ln cap="rnd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model.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711F927-F961-4FBC-B3FD-84249625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10" y="1426579"/>
            <a:ext cx="8384379" cy="432000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67F68325-1BAC-4572-B5DD-4C0ABF9D6103}"/>
              </a:ext>
            </a:extLst>
          </p:cNvPr>
          <p:cNvSpPr/>
          <p:nvPr/>
        </p:nvSpPr>
        <p:spPr>
          <a:xfrm>
            <a:off x="9552373" y="3466730"/>
            <a:ext cx="2370338" cy="1125245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Tarefa: gerar construtor default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798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service.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CursoService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770ECA1-8849-41DB-A0E3-D40F2FD1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62" y="1426579"/>
            <a:ext cx="8330047" cy="432000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159536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controller.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CursoController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A4A442-4B67-43C6-BF81-04E3490C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956" y="1426579"/>
            <a:ext cx="7269078" cy="43200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00301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&gt;Seguindo os slides anteriores: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a)Criar os sub-pacotes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model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b)Implementar as 3 classes do catálogo de cursos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c)Subir o Spring Boot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d)Abrir navegador 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457200" indent="-457200">
              <a:buAutoNum type="alphaLcParenR"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647B6D-5207-43D6-9F44-B735F95B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77" y="3586579"/>
            <a:ext cx="4372585" cy="19910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8B587BAA-0D87-4715-8B48-6AE029591148}"/>
              </a:ext>
            </a:extLst>
          </p:cNvPr>
          <p:cNvSpPr/>
          <p:nvPr/>
        </p:nvSpPr>
        <p:spPr>
          <a:xfrm>
            <a:off x="5459767" y="3906175"/>
            <a:ext cx="3835153" cy="1671407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rgbClr val="003399"/>
                </a:solidFill>
                <a:latin typeface="Candara" panose="020E0502030303020204" pitchFamily="34" charset="0"/>
              </a:rPr>
              <a:t>É esperado que não retorne nenhum resultado</a:t>
            </a:r>
          </a:p>
        </p:txBody>
      </p:sp>
    </p:spTree>
    <p:extLst>
      <p:ext uri="{BB962C8B-B14F-4D97-AF65-F5344CB8AC3E}">
        <p14:creationId xmlns:p14="http://schemas.microsoft.com/office/powerpoint/2010/main" val="1222077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um método na classe service para inicializar o mapa com alguns cursos: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FA401-F97E-414D-BD11-DA602757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29812"/>
            <a:ext cx="8582880" cy="468000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107949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novamente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20170D-EF59-493A-946C-2B0A2CF1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363191"/>
            <a:ext cx="9000000" cy="29798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722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Buscando um curso pela chave primária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98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&gt;Outra possível operação de leitura seria a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busca de um curso através de sua chave primária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 Vamos implementar esta funcionalidade: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a)Na classe service, criamos um método que recebe o parâmetro referente ao ID de curso e retorna o curso guardado no mapa: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F708AA-13A4-4EC6-821E-18F8B755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26" y="3697575"/>
            <a:ext cx="7326317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1919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controller,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760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3C0D138-297C-4DAD-8F64-9D32E1EF39BB}"/>
              </a:ext>
            </a:extLst>
          </p:cNvPr>
          <p:cNvSpPr/>
          <p:nvPr/>
        </p:nvSpPr>
        <p:spPr>
          <a:xfrm>
            <a:off x="10477937" y="1115148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219C554-FC50-4695-8E17-764FF30A0F4B}"/>
              </a:ext>
            </a:extLst>
          </p:cNvPr>
          <p:cNvCxnSpPr>
            <a:stCxn id="17" idx="2"/>
          </p:cNvCxnSpPr>
          <p:nvPr/>
        </p:nvCxnSpPr>
        <p:spPr>
          <a:xfrm flipH="1">
            <a:off x="9579006" y="1541831"/>
            <a:ext cx="1573634" cy="16274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8F09407-2E2B-4776-AD2B-73FE4AE395F2}"/>
              </a:ext>
            </a:extLst>
          </p:cNvPr>
          <p:cNvSpPr/>
          <p:nvPr/>
        </p:nvSpPr>
        <p:spPr>
          <a:xfrm>
            <a:off x="1282150" y="107104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12305C8-855B-4D9A-8F18-FE87BF4AA37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956853" y="1497727"/>
            <a:ext cx="1492069" cy="16716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E3FC1B-82D0-471D-B688-FAA01F6B63E0}"/>
              </a:ext>
            </a:extLst>
          </p:cNvPr>
          <p:cNvCxnSpPr>
            <a:cxnSpLocks/>
          </p:cNvCxnSpPr>
          <p:nvPr/>
        </p:nvCxnSpPr>
        <p:spPr>
          <a:xfrm>
            <a:off x="2353091" y="1497727"/>
            <a:ext cx="3046938" cy="17522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2A6AD5E-96E8-4B22-8C05-A7BA4A68AA17}"/>
              </a:ext>
            </a:extLst>
          </p:cNvPr>
          <p:cNvSpPr/>
          <p:nvPr/>
        </p:nvSpPr>
        <p:spPr>
          <a:xfrm>
            <a:off x="1956853" y="598439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51BEDE0-378C-46F8-9837-68CD3596EC4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631556" y="5331077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CE75E4-C031-4225-ADBD-73EE17D92481}"/>
              </a:ext>
            </a:extLst>
          </p:cNvPr>
          <p:cNvSpPr/>
          <p:nvPr/>
        </p:nvSpPr>
        <p:spPr>
          <a:xfrm>
            <a:off x="4746594" y="6030760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03AE874-60F5-45CF-8F4A-A03CB75BE7C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421297" y="5377443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36F8E2-CDF0-4E5E-9A81-2625D97ED11B}"/>
              </a:ext>
            </a:extLst>
          </p:cNvPr>
          <p:cNvSpPr/>
          <p:nvPr/>
        </p:nvSpPr>
        <p:spPr>
          <a:xfrm>
            <a:off x="7536335" y="6077126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5029A7A-2417-4F4A-A0B7-9BD2FC1B627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211038" y="5423809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561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controller,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26DDEA1-E793-48C2-BFE6-B2E8E4632365}"/>
              </a:ext>
            </a:extLst>
          </p:cNvPr>
          <p:cNvSpPr/>
          <p:nvPr/>
        </p:nvSpPr>
        <p:spPr>
          <a:xfrm>
            <a:off x="3221502" y="3221502"/>
            <a:ext cx="253218" cy="267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D04BDA-0299-41C9-A0BA-3BCC71F52EAE}"/>
              </a:ext>
            </a:extLst>
          </p:cNvPr>
          <p:cNvSpPr/>
          <p:nvPr/>
        </p:nvSpPr>
        <p:spPr>
          <a:xfrm>
            <a:off x="5469984" y="3444242"/>
            <a:ext cx="253218" cy="267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5E0DD277-94AD-4CD0-B084-65B650911E4E}"/>
              </a:ext>
            </a:extLst>
          </p:cNvPr>
          <p:cNvSpPr/>
          <p:nvPr/>
        </p:nvSpPr>
        <p:spPr>
          <a:xfrm rot="19720278">
            <a:off x="3450435" y="2864931"/>
            <a:ext cx="681618" cy="3376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08196359-FB93-4ED4-8D6C-EF8C0DC5007D}"/>
              </a:ext>
            </a:extLst>
          </p:cNvPr>
          <p:cNvSpPr/>
          <p:nvPr/>
        </p:nvSpPr>
        <p:spPr>
          <a:xfrm rot="19720278">
            <a:off x="5691888" y="3103400"/>
            <a:ext cx="681618" cy="3376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553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c)Usando o navegador, concatenamos o id do curso na própria URI: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1EB469-2634-41E1-B509-1787A84B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81" y="1369029"/>
            <a:ext cx="9701900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991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&gt;Seguindo os slides: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a)Implementar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CursoService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buscarCursoPeloId(...)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b)Implementar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CursoController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,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buscar(...)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diferente IDs: 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http://localhost:8080/curso/1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http://localhost:8080/curso/2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http://localhost:8080/curso/3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&gt;O que acontece ao acessar </a:t>
            </a: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http://localhost:8080/curso/4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24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&gt;Quando acessamos um ID inexistente, uma resposta vazia é devolvida.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&gt;Isso pode causar confusão para o cliente da API -&gt; </a:t>
            </a:r>
            <a:r>
              <a:rPr lang="pt-BR" sz="2400" i="1" dirty="0">
                <a:solidFill>
                  <a:srgbClr val="FF0000"/>
                </a:solidFill>
                <a:latin typeface="Candara" panose="020E0502030303020204" pitchFamily="34" charset="0"/>
              </a:rPr>
              <a:t>ele pode interpretar que aconteceu um erro no servidor.</a:t>
            </a:r>
            <a:endParaRPr lang="pt-BR" i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&gt;Podemos adicionar um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status na resposta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sinalizando que tudo ocorreu bem, mas nada foi encontrado!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&gt;O status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404 (NOT_FOUND)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é o ideal para este cenário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5910E2-64C5-4A72-B77E-8E39CF15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98" y="1249709"/>
            <a:ext cx="5048955" cy="14289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596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maneira mais simples de retornar um status 404 é lançar uma exception própria para tal: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ResponseStatusException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06DB07-E954-4FC5-8FE2-AEB2FC52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7" y="1801421"/>
            <a:ext cx="7200000" cy="23464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52010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&gt;Ao acessar a API com um ID inexistente, receberá esta resposta: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02C079-BFE7-4F07-B003-638F5BF1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0" y="1272373"/>
            <a:ext cx="9000000" cy="43132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5112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controller, alterar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para retornar o status 404 quando o ID não tem referência a um curso existente.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a URI com ID inexistente e inspecionar o resultado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&gt;Exercício avançado: Explorar os outros construtores de </a:t>
            </a:r>
            <a:r>
              <a:rPr lang="pt-BR" sz="2400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ResponseStatusException. 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035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Completando o back-end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002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 gestão completa de cursos consiste ainda em operaçãos REST para: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&gt;criar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&gt;atualizar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&gt;remover um curso específico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Este um conjunto básico de operações e comumente chamamos de </a:t>
            </a:r>
            <a:r>
              <a:rPr lang="pt-BR" b="1" u="sng">
                <a:solidFill>
                  <a:srgbClr val="003399"/>
                </a:solidFill>
                <a:latin typeface="Candara" panose="020E0502030303020204" pitchFamily="34" charset="0"/>
              </a:rPr>
              <a:t>CRUD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(Create, Retrieve, Update, Delete)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</p:spTree>
    <p:extLst>
      <p:ext uri="{BB962C8B-B14F-4D97-AF65-F5344CB8AC3E}">
        <p14:creationId xmlns:p14="http://schemas.microsoft.com/office/powerpoint/2010/main" val="2898239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&gt;Inicialmente, vamos implementar estas operações na classe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service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33D8A2-11F1-432D-971A-DDE658CB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35" y="3788821"/>
            <a:ext cx="3915786" cy="72000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042F4E9-C868-4D24-8666-5971C43DF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35" y="5374520"/>
            <a:ext cx="3671999" cy="72000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117A388-A102-4A47-A0CE-75D53B656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635" y="1683099"/>
            <a:ext cx="3803077" cy="144000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08CDD579-65CE-43C9-B8C6-738B2E58050D}"/>
              </a:ext>
            </a:extLst>
          </p:cNvPr>
          <p:cNvSpPr/>
          <p:nvPr/>
        </p:nvSpPr>
        <p:spPr>
          <a:xfrm>
            <a:off x="4644500" y="1715999"/>
            <a:ext cx="2867487" cy="701336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Como gerar IDs únicos?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46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83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&gt;Na classe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controller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: declaramos os respectivos métodos: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2B2DAA-A315-4F4F-B10E-04514DDE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30" y="1676893"/>
            <a:ext cx="4507832" cy="1440000"/>
          </a:xfrm>
          <a:prstGeom prst="rect">
            <a:avLst/>
          </a:prstGeom>
          <a:ln>
            <a:solidFill>
              <a:srgbClr val="548235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C1A1E14-F5DF-4AF7-9D4A-319D15689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31" y="3727344"/>
            <a:ext cx="3744935" cy="1080000"/>
          </a:xfrm>
          <a:prstGeom prst="rect">
            <a:avLst/>
          </a:prstGeom>
          <a:ln>
            <a:solidFill>
              <a:srgbClr val="548235"/>
            </a:solidFill>
          </a:ln>
        </p:spPr>
      </p:pic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5FD1FA5B-FB5F-4DBE-B8F5-23209389002B}"/>
              </a:ext>
            </a:extLst>
          </p:cNvPr>
          <p:cNvSpPr/>
          <p:nvPr/>
        </p:nvSpPr>
        <p:spPr>
          <a:xfrm>
            <a:off x="5485662" y="1769265"/>
            <a:ext cx="5513771" cy="70133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Tem retorno para o cliente receber o ID do novo curso</a:t>
            </a:r>
            <a:endParaRPr lang="pt-PT"/>
          </a:p>
        </p:txBody>
      </p:sp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0048286B-6B56-4F2F-A926-950BEEA1112A}"/>
              </a:ext>
            </a:extLst>
          </p:cNvPr>
          <p:cNvSpPr/>
          <p:nvPr/>
        </p:nvSpPr>
        <p:spPr>
          <a:xfrm>
            <a:off x="4692923" y="3828462"/>
            <a:ext cx="4193625" cy="70133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Não precisa de retorno na atualização</a:t>
            </a:r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123B40-C338-4745-9F01-4938B38A7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830" y="5259553"/>
            <a:ext cx="7211431" cy="1219370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1370167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 guiando pelos slides anterios:</a:t>
            </a:r>
          </a:p>
          <a:p>
            <a:pPr marL="457200" indent="-457200">
              <a:buAutoNum type="alphaLcParenR"/>
            </a:pP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service</a:t>
            </a:r>
          </a:p>
          <a:p>
            <a:pPr marL="457200" indent="-457200">
              <a:buAutoNum type="alphaLcParenR"/>
            </a:pP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322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Acessando APIs REST com Spring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167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&gt;O navegador somente dá suporte para o método HTTP GET 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acessar todas as operações da nossa API, precisamos de uma das opções: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a)Ferramenta específica para acessar APIs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b)Escrever código que acessam nossa API -&gt; usando uma biblioteca 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 API REST</a:t>
            </a:r>
          </a:p>
        </p:txBody>
      </p:sp>
    </p:spTree>
    <p:extLst>
      <p:ext uri="{BB962C8B-B14F-4D97-AF65-F5344CB8AC3E}">
        <p14:creationId xmlns:p14="http://schemas.microsoft.com/office/powerpoint/2010/main" val="32429017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&gt;Com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é possível fazer requisições não-bloqueantes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1)Adicionar dependência no pom.xml: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 API REST com Spring WebFlux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E81C4-E718-40D0-B2D7-E56A53D1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9" y="2259130"/>
            <a:ext cx="992368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770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WebFlux:</a:t>
            </a: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2)Codificar: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Testando a API REST com Spring WebFlux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9D5E1B-89BA-4028-9232-6442E024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64" y="1795308"/>
            <a:ext cx="9000000" cy="42992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98827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&gt;Buscar em start.spring.io a dependência do WebFlux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&gt;Copiar o trecho e colar no pom.xml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&gt;Criar uma classe de teste chamada WebFluxTest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método main, codificar usando o seguinte código: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299B7-FA03-4A51-95B7-563BDC76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60" y="3002559"/>
            <a:ext cx="5760000" cy="345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0EFB692-CD12-42C2-B7D5-367FC2A12419}"/>
              </a:ext>
            </a:extLst>
          </p:cNvPr>
          <p:cNvSpPr/>
          <p:nvPr/>
        </p:nvSpPr>
        <p:spPr>
          <a:xfrm>
            <a:off x="6595371" y="4832061"/>
            <a:ext cx="2770571" cy="70133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 que aconteceu?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1321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&gt;Solução: adicionar na linha 25 a instrução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flux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.blockLast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4C6217-0C59-499C-9920-2FD6FA424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83" y="1321232"/>
            <a:ext cx="5760000" cy="35951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0EFB692-CD12-42C2-B7D5-367FC2A12419}"/>
              </a:ext>
            </a:extLst>
          </p:cNvPr>
          <p:cNvSpPr/>
          <p:nvPr/>
        </p:nvSpPr>
        <p:spPr>
          <a:xfrm rot="10800000">
            <a:off x="767000" y="3461612"/>
            <a:ext cx="1145957" cy="540000"/>
          </a:xfrm>
          <a:prstGeom prst="leftArrow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19993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Exercício Desafio: 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Invoque todas as operações da API de maneira consistente: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1)Buscar todos os cursos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2)Inserir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3)Conferir se realmente foi inserido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4)Atualizar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5)Assegurar que foi atualizado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6)Remover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7)Verificar se foi removido</a:t>
            </a:r>
          </a:p>
        </p:txBody>
      </p:sp>
    </p:spTree>
    <p:extLst>
      <p:ext uri="{BB962C8B-B14F-4D97-AF65-F5344CB8AC3E}">
        <p14:creationId xmlns:p14="http://schemas.microsoft.com/office/powerpoint/2010/main" val="5419197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&gt;Configurar projeto para rodar no Docker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102697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190F9C-51FA-4087-813D-E52E06C392DA}"/>
              </a:ext>
            </a:extLst>
          </p:cNvPr>
          <p:cNvSpPr/>
          <p:nvPr/>
        </p:nvSpPr>
        <p:spPr>
          <a:xfrm>
            <a:off x="7097062" y="1026217"/>
            <a:ext cx="3177905" cy="426683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A06FBD4-D1C6-4D7D-8BE9-1063F82196A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686015" y="1452900"/>
            <a:ext cx="770806" cy="17850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EF5BC5C-25DB-42B6-9E93-E37822091CE7}"/>
              </a:ext>
            </a:extLst>
          </p:cNvPr>
          <p:cNvSpPr/>
          <p:nvPr/>
        </p:nvSpPr>
        <p:spPr>
          <a:xfrm>
            <a:off x="7482465" y="6100727"/>
            <a:ext cx="3177905" cy="426683"/>
          </a:xfrm>
          <a:prstGeom prst="rect">
            <a:avLst/>
          </a:prstGeom>
          <a:solidFill>
            <a:srgbClr val="ED7D31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5D52585-345C-4A09-909A-1DB341E1803B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8972340" y="5331077"/>
            <a:ext cx="99078" cy="7696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063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>
                <a:solidFill>
                  <a:schemeClr val="accent2"/>
                </a:solidFill>
                <a:latin typeface="Candara" panose="020E0502030303020204" pitchFamily="34" charset="0"/>
              </a:rPr>
              <a:t>Obrigado</a:t>
            </a:r>
            <a:endParaRPr lang="pt-BR" sz="8000" b="1" i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1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Autor 2</a:t>
            </a: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Ano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7413788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1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Content Type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DC0E45E-358C-4B3F-BDE4-410F4B6F26D2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0427F3-196A-4579-9554-A5F2BCF40280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D913045-658E-4972-9435-40452A2E4BEF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Conector de seta reta 11">
            <a:extLst>
              <a:ext uri="{FF2B5EF4-FFF2-40B4-BE49-F238E27FC236}">
                <a16:creationId xmlns:a16="http://schemas.microsoft.com/office/drawing/2014/main" id="{F2BB16C5-2253-4DA3-9340-F23B152BD9A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318024" y="2443257"/>
            <a:ext cx="5653256" cy="1780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6">
            <a:extLst>
              <a:ext uri="{FF2B5EF4-FFF2-40B4-BE49-F238E27FC236}">
                <a16:creationId xmlns:a16="http://schemas.microsoft.com/office/drawing/2014/main" id="{069821DD-A30B-4B01-900B-CBE0A49B6C3D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538044" y="4676515"/>
            <a:ext cx="567038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282C692-4BF3-4C7A-906B-BBF65601FFD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3C7C54-69EE-485A-B703-E3756788EB12}"/>
              </a:ext>
            </a:extLst>
          </p:cNvPr>
          <p:cNvSpPr txBox="1"/>
          <p:nvPr/>
        </p:nvSpPr>
        <p:spPr>
          <a:xfrm>
            <a:off x="4836691" y="1032395"/>
            <a:ext cx="3118406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2D62B7-61DA-4C66-9AF3-6C2533454DFE}"/>
              </a:ext>
            </a:extLst>
          </p:cNvPr>
          <p:cNvSpPr txBox="1"/>
          <p:nvPr/>
        </p:nvSpPr>
        <p:spPr>
          <a:xfrm>
            <a:off x="6791750" y="4131567"/>
            <a:ext cx="288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Response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FB77036-DB10-46E4-9565-327A09FC4C7C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903BF-78A3-49FB-9760-A0F95191D31D}"/>
              </a:ext>
            </a:extLst>
          </p:cNvPr>
          <p:cNvSpPr txBox="1"/>
          <p:nvPr/>
        </p:nvSpPr>
        <p:spPr>
          <a:xfrm>
            <a:off x="5147571" y="2032672"/>
            <a:ext cx="2471738" cy="989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B6D4E6-2EE7-4741-B664-6561016E2A2E}"/>
              </a:ext>
            </a:extLst>
          </p:cNvPr>
          <p:cNvSpPr txBox="1"/>
          <p:nvPr/>
        </p:nvSpPr>
        <p:spPr>
          <a:xfrm>
            <a:off x="6995881" y="5111622"/>
            <a:ext cx="2471738" cy="10045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5"/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30" name="Canto dobrado 32">
            <a:extLst>
              <a:ext uri="{FF2B5EF4-FFF2-40B4-BE49-F238E27FC236}">
                <a16:creationId xmlns:a16="http://schemas.microsoft.com/office/drawing/2014/main" id="{ABA22A3A-94D3-4A9D-B9DF-E77501A989EA}"/>
              </a:ext>
            </a:extLst>
          </p:cNvPr>
          <p:cNvSpPr/>
          <p:nvPr/>
        </p:nvSpPr>
        <p:spPr>
          <a:xfrm>
            <a:off x="10208429" y="445710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5"/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Canto dobrado 32">
            <a:extLst>
              <a:ext uri="{FF2B5EF4-FFF2-40B4-BE49-F238E27FC236}">
                <a16:creationId xmlns:a16="http://schemas.microsoft.com/office/drawing/2014/main" id="{7D45FF72-11BC-4EE2-B128-34DF48C4F82C}"/>
              </a:ext>
            </a:extLst>
          </p:cNvPr>
          <p:cNvSpPr/>
          <p:nvPr/>
        </p:nvSpPr>
        <p:spPr>
          <a:xfrm>
            <a:off x="3374720" y="2232508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1CD89C-8DDE-4889-9231-53D367B23D73}"/>
              </a:ext>
            </a:extLst>
          </p:cNvPr>
          <p:cNvSpPr txBox="1"/>
          <p:nvPr/>
        </p:nvSpPr>
        <p:spPr>
          <a:xfrm>
            <a:off x="5147571" y="151260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Content_Type:”?”</a:t>
            </a:r>
            <a:endParaRPr lang="pt-BR" sz="2000" i="1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87A8BC-EF45-4994-8991-72459711D209}"/>
              </a:ext>
            </a:extLst>
          </p:cNvPr>
          <p:cNvSpPr txBox="1"/>
          <p:nvPr/>
        </p:nvSpPr>
        <p:spPr>
          <a:xfrm>
            <a:off x="6995881" y="450667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Content-Type:”?”</a:t>
            </a:r>
            <a:endParaRPr lang="pt-BR" sz="2000" i="1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2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BF2552-03D2-443C-B3E2-9DB8E1D69186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6924D1-94F0-40E7-88E9-E919B7B2ACA8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Conector de seta reta 11">
            <a:extLst>
              <a:ext uri="{FF2B5EF4-FFF2-40B4-BE49-F238E27FC236}">
                <a16:creationId xmlns:a16="http://schemas.microsoft.com/office/drawing/2014/main" id="{2E442D23-A0B8-4684-8868-2CF577CB4D21}"/>
              </a:ext>
            </a:extLst>
          </p:cNvPr>
          <p:cNvCxnSpPr>
            <a:cxnSpLocks/>
          </p:cNvCxnSpPr>
          <p:nvPr/>
        </p:nvCxnSpPr>
        <p:spPr>
          <a:xfrm flipV="1">
            <a:off x="4538044" y="2443257"/>
            <a:ext cx="5433236" cy="356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26">
            <a:extLst>
              <a:ext uri="{FF2B5EF4-FFF2-40B4-BE49-F238E27FC236}">
                <a16:creationId xmlns:a16="http://schemas.microsoft.com/office/drawing/2014/main" id="{0FA2261D-A59D-4A1A-9E02-D4FC68A5061C}"/>
              </a:ext>
            </a:extLst>
          </p:cNvPr>
          <p:cNvCxnSpPr>
            <a:cxnSpLocks/>
          </p:cNvCxnSpPr>
          <p:nvPr/>
        </p:nvCxnSpPr>
        <p:spPr>
          <a:xfrm flipH="1" flipV="1">
            <a:off x="4538044" y="4676515"/>
            <a:ext cx="537085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2D35F7-DAC7-4C5E-8DD8-E0FB87888BF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E2E00B-578F-43F1-A353-7950C3EB29A9}"/>
              </a:ext>
            </a:extLst>
          </p:cNvPr>
          <p:cNvSpPr txBox="1"/>
          <p:nvPr/>
        </p:nvSpPr>
        <p:spPr>
          <a:xfrm>
            <a:off x="5137103" y="1032395"/>
            <a:ext cx="4072320" cy="2535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EA82-8FF9-4BF2-B7F1-DC3CE9DC0659}"/>
              </a:ext>
            </a:extLst>
          </p:cNvPr>
          <p:cNvSpPr txBox="1"/>
          <p:nvPr/>
        </p:nvSpPr>
        <p:spPr>
          <a:xfrm>
            <a:off x="8723772" y="4518388"/>
            <a:ext cx="7830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>
                <a:latin typeface="Calibri" panose="020F0502020204030204" pitchFamily="34" charset="0"/>
              </a:rPr>
              <a:t>Response</a:t>
            </a:r>
            <a:endParaRPr lang="pt-BR" sz="1200" dirty="0">
              <a:latin typeface="Calibri" panose="020F05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BA1678D-7E3D-4352-A616-093E8697DC24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A8E598-D845-45F1-87DC-84C0A65B5005}"/>
              </a:ext>
            </a:extLst>
          </p:cNvPr>
          <p:cNvSpPr txBox="1"/>
          <p:nvPr/>
        </p:nvSpPr>
        <p:spPr>
          <a:xfrm>
            <a:off x="5319712" y="1544669"/>
            <a:ext cx="1552575" cy="1745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Method: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DELETE</a:t>
            </a:r>
            <a:endParaRPr lang="pt-BR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0BC19E-65B9-48FB-886C-9A81BC41C87F}"/>
              </a:ext>
            </a:extLst>
          </p:cNvPr>
          <p:cNvSpPr txBox="1"/>
          <p:nvPr/>
        </p:nvSpPr>
        <p:spPr>
          <a:xfrm>
            <a:off x="7171197" y="1545020"/>
            <a:ext cx="1552575" cy="17454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Parameter: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id=x;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descricao=y;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valor=z;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...</a:t>
            </a:r>
          </a:p>
          <a:p>
            <a:pPr algn="ctr"/>
            <a:endParaRPr lang="pt-BR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Canto dobrado 32">
            <a:extLst>
              <a:ext uri="{FF2B5EF4-FFF2-40B4-BE49-F238E27FC236}">
                <a16:creationId xmlns:a16="http://schemas.microsoft.com/office/drawing/2014/main" id="{69E68E97-0D78-4C64-AA94-FABCDED25AE1}"/>
              </a:ext>
            </a:extLst>
          </p:cNvPr>
          <p:cNvSpPr/>
          <p:nvPr/>
        </p:nvSpPr>
        <p:spPr>
          <a:xfrm>
            <a:off x="10261485" y="229994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</a:rPr>
              <a:t>recurso</a:t>
            </a:r>
          </a:p>
        </p:txBody>
      </p:sp>
      <p:sp>
        <p:nvSpPr>
          <p:cNvPr id="17" name="Cubo 15">
            <a:extLst>
              <a:ext uri="{FF2B5EF4-FFF2-40B4-BE49-F238E27FC236}">
                <a16:creationId xmlns:a16="http://schemas.microsoft.com/office/drawing/2014/main" id="{4CBF9E2B-B51E-4C91-ADDB-4AA470877386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1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2102</Words>
  <Application>Microsoft Office PowerPoint</Application>
  <PresentationFormat>Widescreen</PresentationFormat>
  <Paragraphs>453</Paragraphs>
  <Slides>72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83" baseType="lpstr">
      <vt:lpstr>Arial</vt:lpstr>
      <vt:lpstr>Calibri</vt:lpstr>
      <vt:lpstr>Calibri Light</vt:lpstr>
      <vt:lpstr>Candara</vt:lpstr>
      <vt:lpstr>Consolas</vt:lpstr>
      <vt:lpstr>Courier New</vt:lpstr>
      <vt:lpstr>Swis721 BT</vt:lpstr>
      <vt:lpstr>Swis721 Md BT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Figueiredo</cp:lastModifiedBy>
  <cp:revision>65</cp:revision>
  <dcterms:created xsi:type="dcterms:W3CDTF">2017-03-24T14:48:15Z</dcterms:created>
  <dcterms:modified xsi:type="dcterms:W3CDTF">2022-03-12T20:03:57Z</dcterms:modified>
</cp:coreProperties>
</file>