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61" r:id="rId2"/>
    <p:sldId id="259" r:id="rId3"/>
    <p:sldId id="350" r:id="rId4"/>
    <p:sldId id="263" r:id="rId5"/>
    <p:sldId id="273" r:id="rId6"/>
    <p:sldId id="272" r:id="rId7"/>
    <p:sldId id="274" r:id="rId8"/>
    <p:sldId id="283" r:id="rId9"/>
    <p:sldId id="270" r:id="rId10"/>
    <p:sldId id="290" r:id="rId11"/>
    <p:sldId id="344" r:id="rId12"/>
    <p:sldId id="275" r:id="rId13"/>
    <p:sldId id="284" r:id="rId14"/>
    <p:sldId id="285" r:id="rId15"/>
    <p:sldId id="286" r:id="rId16"/>
    <p:sldId id="287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93" r:id="rId28"/>
    <p:sldId id="282" r:id="rId29"/>
    <p:sldId id="334" r:id="rId30"/>
    <p:sldId id="309" r:id="rId31"/>
    <p:sldId id="341" r:id="rId32"/>
    <p:sldId id="308" r:id="rId33"/>
    <p:sldId id="307" r:id="rId34"/>
    <p:sldId id="310" r:id="rId35"/>
    <p:sldId id="297" r:id="rId36"/>
    <p:sldId id="295" r:id="rId37"/>
    <p:sldId id="311" r:id="rId38"/>
    <p:sldId id="296" r:id="rId39"/>
    <p:sldId id="335" r:id="rId40"/>
    <p:sldId id="339" r:id="rId41"/>
    <p:sldId id="318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327" r:id="rId61"/>
    <p:sldId id="347" r:id="rId62"/>
    <p:sldId id="348" r:id="rId63"/>
    <p:sldId id="316" r:id="rId64"/>
    <p:sldId id="343" r:id="rId65"/>
    <p:sldId id="301" r:id="rId66"/>
    <p:sldId id="349" r:id="rId67"/>
    <p:sldId id="330" r:id="rId68"/>
    <p:sldId id="331" r:id="rId69"/>
    <p:sldId id="351" r:id="rId70"/>
    <p:sldId id="332" r:id="rId71"/>
    <p:sldId id="333" r:id="rId72"/>
    <p:sldId id="352" r:id="rId73"/>
    <p:sldId id="299" r:id="rId74"/>
    <p:sldId id="338" r:id="rId75"/>
    <p:sldId id="355" r:id="rId76"/>
    <p:sldId id="354" r:id="rId77"/>
    <p:sldId id="357" r:id="rId78"/>
    <p:sldId id="356" r:id="rId79"/>
    <p:sldId id="359" r:id="rId80"/>
    <p:sldId id="361" r:id="rId81"/>
    <p:sldId id="353" r:id="rId82"/>
    <p:sldId id="358" r:id="rId83"/>
    <p:sldId id="360" r:id="rId84"/>
    <p:sldId id="262" r:id="rId85"/>
    <p:sldId id="306" r:id="rId86"/>
    <p:sldId id="329" r:id="rId8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5AA"/>
    <a:srgbClr val="FFFF00"/>
    <a:srgbClr val="7030A0"/>
    <a:srgbClr val="70AD47"/>
    <a:srgbClr val="385723"/>
    <a:srgbClr val="548235"/>
    <a:srgbClr val="DAF4E5"/>
    <a:srgbClr val="7F7F7F"/>
    <a:srgbClr val="5B9BD5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533" autoAdjust="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5"/>
            <a:ext cx="10800000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DF9D26C-76F8-4D5B-9EDA-6C04DE5874C0}"/>
              </a:ext>
            </a:extLst>
          </p:cNvPr>
          <p:cNvSpPr txBox="1">
            <a:spLocks/>
          </p:cNvSpPr>
          <p:nvPr/>
        </p:nvSpPr>
        <p:spPr>
          <a:xfrm>
            <a:off x="60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2022/1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60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5.1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3093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WebServices: SOAP x REST</a:t>
            </a:r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Aplicativo Móvel</a:t>
            </a: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76872"/>
            <a:ext cx="57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Converte:</a:t>
            </a:r>
          </a:p>
          <a:p>
            <a:r>
              <a:rPr lang="en-US" sz="1400" b="1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61423" y="2344394"/>
            <a:ext cx="180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67632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  <a:endParaRPr lang="pt-BR" sz="32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API </a:t>
            </a:r>
          </a:p>
          <a:p>
            <a:pPr marL="0" indent="0">
              <a:buNone/>
            </a:pP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FD3365-9309-46D3-A2DA-CEC27531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7" y="1836692"/>
            <a:ext cx="5400000" cy="1724998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461132" y="379337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D9C999-0AA7-4583-BD0F-AB2CB63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57786"/>
            <a:ext cx="5400000" cy="1557303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com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Antiga: &lt; Spring 4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Spring 5+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classe WebCliente faz parte da biblioteca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Spring WebFlux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adicionar esta biblioteca no projeto: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pom.xml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809549"/>
            <a:ext cx="9923685" cy="18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8" y="1795308"/>
            <a:ext cx="9000000" cy="4299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737498" y="5149049"/>
            <a:ext cx="3835153" cy="426128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940676" y="370931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7526306" y="4746557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62947F-AC29-48D0-B9D4-88EA770A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04" y="1855194"/>
            <a:ext cx="9000000" cy="4027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826277" y="4234651"/>
            <a:ext cx="3116062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408018" y="291032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6895991" y="3832155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3399D-F70F-42A0-9E4F-4E8C1609A8DD}"/>
              </a:ext>
            </a:extLst>
          </p:cNvPr>
          <p:cNvSpPr/>
          <p:nvPr/>
        </p:nvSpPr>
        <p:spPr>
          <a:xfrm>
            <a:off x="1100832" y="4576407"/>
            <a:ext cx="2991775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16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&gt;Em </a:t>
            </a: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src/test/java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 no pacote </a:t>
            </a:r>
            <a:r>
              <a:rPr lang="pt-PT" sz="2000">
                <a:solidFill>
                  <a:srgbClr val="000000"/>
                </a:solidFill>
                <a:latin typeface="Consolas" panose="020B0609020204030204" pitchFamily="49" charset="0"/>
              </a:rPr>
              <a:t>br.inatel.myrestapi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criar a classe </a:t>
            </a:r>
            <a:r>
              <a:rPr lang="pt-BR" sz="2000" b="1">
                <a:solidFill>
                  <a:schemeClr val="accent2"/>
                </a:solidFill>
                <a:latin typeface="Consolas" panose="020B0609020204030204" pitchFamily="49" charset="0"/>
              </a:rPr>
              <a:t>WebClientMain</a:t>
            </a:r>
            <a:endParaRPr lang="pt-BR" sz="2400" b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91336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&gt;Ao executar, temos o resultado: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4CC67A-A3A8-4D26-98A3-A98937D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6" y="1143487"/>
            <a:ext cx="5400000" cy="2599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FA20909-109A-4368-8C00-7672CD54C583}"/>
              </a:ext>
            </a:extLst>
          </p:cNvPr>
          <p:cNvSpPr/>
          <p:nvPr/>
        </p:nvSpPr>
        <p:spPr>
          <a:xfrm>
            <a:off x="2778413" y="3183364"/>
            <a:ext cx="2770571" cy="70133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Lista de curso vazia</a:t>
            </a:r>
            <a:endParaRPr lang="pt-PT"/>
          </a:p>
        </p:txBody>
      </p:sp>
      <p:sp>
        <p:nvSpPr>
          <p:cNvPr id="12" name="Fluxograma: Dados 11">
            <a:extLst>
              <a:ext uri="{FF2B5EF4-FFF2-40B4-BE49-F238E27FC236}">
                <a16:creationId xmlns:a16="http://schemas.microsoft.com/office/drawing/2014/main" id="{1ED2EBAF-BCDA-4BB2-B1C0-283F9CC207F5}"/>
              </a:ext>
            </a:extLst>
          </p:cNvPr>
          <p:cNvSpPr/>
          <p:nvPr/>
        </p:nvSpPr>
        <p:spPr>
          <a:xfrm>
            <a:off x="3396000" y="4399984"/>
            <a:ext cx="5400000" cy="138255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O que aconteceu?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Solução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adicionar na linha 24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para bloquear até o último registro chegar: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952B63-2427-496C-813D-F3915AA1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86" y="1645156"/>
            <a:ext cx="9000000" cy="35133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984277" y="3834475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DB14521C-0796-400B-BE43-B337065EC313}"/>
              </a:ext>
            </a:extLst>
          </p:cNvPr>
          <p:cNvSpPr/>
          <p:nvPr/>
        </p:nvSpPr>
        <p:spPr>
          <a:xfrm>
            <a:off x="3396000" y="5473156"/>
            <a:ext cx="5400000" cy="856623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Funcionou!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0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zero ou muitos:  [0 , *]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zero ou 1: [0 , 1]</a:t>
            </a:r>
          </a:p>
          <a:p>
            <a:pPr marL="0" indent="0">
              <a:buNone/>
            </a:pP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&gt;Código com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Mono x 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D9103-7868-4AAA-BBFA-2D811A6F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6" y="2823893"/>
            <a:ext cx="8280000" cy="334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&gt;Renomear a classe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WebClientMain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WebClientFluxMain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no mesmo pacote a classe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WebClientMonoMain</a:t>
            </a: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método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E8C28-49F0-4A6A-8E39-FBF07527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33" y="2353378"/>
            <a:ext cx="8280000" cy="334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&gt;Faça um teste usado um ID inexistente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O que acontece?</a:t>
            </a: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&gt;Implemente um código para resolver</a:t>
            </a:r>
          </a:p>
        </p:txBody>
      </p:sp>
    </p:spTree>
    <p:extLst>
      <p:ext uri="{BB962C8B-B14F-4D97-AF65-F5344CB8AC3E}">
        <p14:creationId xmlns:p14="http://schemas.microsoft.com/office/powerpoint/2010/main" val="2813795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requisições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POST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que retornam um valor, usamos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&gt;Código para criar um curso: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POST com WebClient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39B7D9-680D-4E11-9412-B26C4A7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868434"/>
            <a:ext cx="9000000" cy="4226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AC1A44-6450-49F7-9B90-5078163CF751}"/>
              </a:ext>
            </a:extLst>
          </p:cNvPr>
          <p:cNvSpPr/>
          <p:nvPr/>
        </p:nvSpPr>
        <p:spPr>
          <a:xfrm>
            <a:off x="1518084" y="3542189"/>
            <a:ext cx="1100829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702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WebClientPostMain</a:t>
            </a:r>
            <a:endParaRPr lang="pt-BR" b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&gt;No método main, codificar: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FC83D6-E398-472C-BEEA-C29F37C1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868434"/>
            <a:ext cx="9000000" cy="4226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791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atualizar um curso existente, realizamos um request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PUT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PUT com WebClient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764D1D-89D3-4795-98A2-AAA8CF22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97" y="1455089"/>
            <a:ext cx="10800000" cy="35236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82FEE3F-58E5-42ED-A702-1A1BB535B56B}"/>
              </a:ext>
            </a:extLst>
          </p:cNvPr>
          <p:cNvSpPr/>
          <p:nvPr/>
        </p:nvSpPr>
        <p:spPr>
          <a:xfrm>
            <a:off x="1506209" y="2390283"/>
            <a:ext cx="1044000" cy="288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130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remover um curso, invocamos um request </a:t>
            </a:r>
            <a:r>
              <a:rPr lang="pt-BR" b="1">
                <a:solidFill>
                  <a:srgbClr val="FF0000"/>
                </a:solidFill>
                <a:latin typeface="Candara" panose="020E0502030303020204" pitchFamily="34" charset="0"/>
              </a:rPr>
              <a:t>DELETE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Request DELETE com WebClient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776D8-70D6-4F74-9E29-0FF85831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1401061"/>
            <a:ext cx="10800000" cy="27859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4A214B4-3194-4686-9129-AC2B8AA2103F}"/>
              </a:ext>
            </a:extLst>
          </p:cNvPr>
          <p:cNvSpPr/>
          <p:nvPr/>
        </p:nvSpPr>
        <p:spPr>
          <a:xfrm>
            <a:off x="1482458" y="1784641"/>
            <a:ext cx="1440000" cy="288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1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&gt;No mesmo pacote dos exercícios anteriores: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WebClientPutMain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</a:t>
            </a:r>
            <a:r>
              <a:rPr lang="pt-BR" i="1" u="sng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F0D36C-94DA-4209-8DFA-3F9CD081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00" y="2333863"/>
            <a:ext cx="10800000" cy="35236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265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WebClientDeleteMain</a:t>
            </a:r>
          </a:p>
          <a:p>
            <a:pPr marL="0" indent="0">
              <a:buNone/>
            </a:pPr>
            <a:r>
              <a:rPr lang="pt-BR" i="1">
                <a:solidFill>
                  <a:srgbClr val="003399"/>
                </a:solidFill>
                <a:latin typeface="Candara" panose="020E0502030303020204" pitchFamily="34" charset="0"/>
              </a:rPr>
              <a:t>&gt;Codifique o método main: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221230-07F4-49AD-A1D0-76A8F44F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1401061"/>
            <a:ext cx="10800000" cy="27859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4733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APIs com 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WebTestClient</a:t>
            </a:r>
          </a:p>
        </p:txBody>
      </p:sp>
    </p:spTree>
    <p:extLst>
      <p:ext uri="{BB962C8B-B14F-4D97-AF65-F5344CB8AC3E}">
        <p14:creationId xmlns:p14="http://schemas.microsoft.com/office/powerpoint/2010/main" val="1247697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4051840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2438</Words>
  <Application>Microsoft Office PowerPoint</Application>
  <PresentationFormat>Widescreen</PresentationFormat>
  <Paragraphs>539</Paragraphs>
  <Slides>86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7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74</cp:revision>
  <dcterms:created xsi:type="dcterms:W3CDTF">2017-03-24T14:48:15Z</dcterms:created>
  <dcterms:modified xsi:type="dcterms:W3CDTF">2022-03-18T01:50:21Z</dcterms:modified>
</cp:coreProperties>
</file>