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261" r:id="rId2"/>
    <p:sldId id="259" r:id="rId3"/>
    <p:sldId id="350" r:id="rId4"/>
    <p:sldId id="263" r:id="rId5"/>
    <p:sldId id="273" r:id="rId6"/>
    <p:sldId id="272" r:id="rId7"/>
    <p:sldId id="274" r:id="rId8"/>
    <p:sldId id="283" r:id="rId9"/>
    <p:sldId id="270" r:id="rId10"/>
    <p:sldId id="290" r:id="rId11"/>
    <p:sldId id="344" r:id="rId12"/>
    <p:sldId id="275" r:id="rId13"/>
    <p:sldId id="284" r:id="rId14"/>
    <p:sldId id="285" r:id="rId15"/>
    <p:sldId id="286" r:id="rId16"/>
    <p:sldId id="287" r:id="rId17"/>
    <p:sldId id="276" r:id="rId18"/>
    <p:sldId id="277" r:id="rId19"/>
    <p:sldId id="278" r:id="rId20"/>
    <p:sldId id="279" r:id="rId21"/>
    <p:sldId id="280" r:id="rId22"/>
    <p:sldId id="281" r:id="rId23"/>
    <p:sldId id="288" r:id="rId24"/>
    <p:sldId id="289" r:id="rId25"/>
    <p:sldId id="291" r:id="rId26"/>
    <p:sldId id="292" r:id="rId27"/>
    <p:sldId id="293" r:id="rId28"/>
    <p:sldId id="282" r:id="rId29"/>
    <p:sldId id="334" r:id="rId30"/>
    <p:sldId id="309" r:id="rId31"/>
    <p:sldId id="341" r:id="rId32"/>
    <p:sldId id="308" r:id="rId33"/>
    <p:sldId id="307" r:id="rId34"/>
    <p:sldId id="310" r:id="rId35"/>
    <p:sldId id="297" r:id="rId36"/>
    <p:sldId id="295" r:id="rId37"/>
    <p:sldId id="311" r:id="rId38"/>
    <p:sldId id="296" r:id="rId39"/>
    <p:sldId id="335" r:id="rId40"/>
    <p:sldId id="339" r:id="rId41"/>
    <p:sldId id="318" r:id="rId42"/>
    <p:sldId id="312" r:id="rId43"/>
    <p:sldId id="313" r:id="rId44"/>
    <p:sldId id="314" r:id="rId45"/>
    <p:sldId id="294" r:id="rId46"/>
    <p:sldId id="317" r:id="rId47"/>
    <p:sldId id="319" r:id="rId48"/>
    <p:sldId id="336" r:id="rId49"/>
    <p:sldId id="298" r:id="rId50"/>
    <p:sldId id="321" r:id="rId51"/>
    <p:sldId id="342" r:id="rId52"/>
    <p:sldId id="322" r:id="rId53"/>
    <p:sldId id="323" r:id="rId54"/>
    <p:sldId id="300" r:id="rId55"/>
    <p:sldId id="324" r:id="rId56"/>
    <p:sldId id="326" r:id="rId57"/>
    <p:sldId id="325" r:id="rId58"/>
    <p:sldId id="337" r:id="rId59"/>
    <p:sldId id="320" r:id="rId60"/>
    <p:sldId id="327" r:id="rId61"/>
    <p:sldId id="347" r:id="rId62"/>
    <p:sldId id="348" r:id="rId63"/>
    <p:sldId id="316" r:id="rId64"/>
    <p:sldId id="343" r:id="rId65"/>
    <p:sldId id="301" r:id="rId66"/>
    <p:sldId id="349" r:id="rId67"/>
    <p:sldId id="330" r:id="rId68"/>
    <p:sldId id="331" r:id="rId69"/>
    <p:sldId id="351" r:id="rId70"/>
    <p:sldId id="332" r:id="rId71"/>
    <p:sldId id="333" r:id="rId72"/>
    <p:sldId id="352" r:id="rId73"/>
    <p:sldId id="299" r:id="rId74"/>
    <p:sldId id="338" r:id="rId75"/>
    <p:sldId id="355" r:id="rId76"/>
    <p:sldId id="354" r:id="rId77"/>
    <p:sldId id="357" r:id="rId78"/>
    <p:sldId id="356" r:id="rId79"/>
    <p:sldId id="358" r:id="rId80"/>
    <p:sldId id="353" r:id="rId81"/>
    <p:sldId id="262" r:id="rId82"/>
    <p:sldId id="306" r:id="rId83"/>
    <p:sldId id="329" r:id="rId8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55AA"/>
    <a:srgbClr val="FFFF00"/>
    <a:srgbClr val="7030A0"/>
    <a:srgbClr val="70AD47"/>
    <a:srgbClr val="385723"/>
    <a:srgbClr val="548235"/>
    <a:srgbClr val="DAF4E5"/>
    <a:srgbClr val="7F7F7F"/>
    <a:srgbClr val="5B9BD5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0" autoAdjust="0"/>
    <p:restoredTop sz="94533" autoAdjust="0"/>
  </p:normalViewPr>
  <p:slideViewPr>
    <p:cSldViewPr snapToGrid="0">
      <p:cViewPr varScale="1">
        <p:scale>
          <a:sx n="108" d="100"/>
          <a:sy n="108" d="100"/>
        </p:scale>
        <p:origin x="110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‹nº›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learn" TargetMode="External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lura.com.br/" TargetMode="External"/><Relationship Id="rId4" Type="http://schemas.openxmlformats.org/officeDocument/2006/relationships/hyperlink" Target="https://www.baeldung.co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696000" y="745725"/>
            <a:ext cx="10800000" cy="33646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Laboratório</a:t>
            </a:r>
            <a:br>
              <a:rPr lang="pt-BR" sz="4800" dirty="0">
                <a:latin typeface="Candara" panose="020E0502030303020204" pitchFamily="34" charset="0"/>
              </a:rPr>
            </a:br>
            <a:r>
              <a:rPr lang="pt-BR" sz="5400" b="1" i="1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REST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96000" y="4535415"/>
            <a:ext cx="5400000" cy="10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Disciplina:</a:t>
            </a:r>
          </a:p>
          <a:p>
            <a:pPr marL="0" indent="0" algn="ctr">
              <a:buNone/>
            </a:pPr>
            <a:r>
              <a:rPr lang="pt-BR" sz="3200" b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Sistemas Distribuídos</a:t>
            </a:r>
            <a:endParaRPr lang="pt-BR" sz="3200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4DF9D26C-76F8-4D5B-9EDA-6C04DE5874C0}"/>
              </a:ext>
            </a:extLst>
          </p:cNvPr>
          <p:cNvSpPr txBox="1">
            <a:spLocks/>
          </p:cNvSpPr>
          <p:nvPr/>
        </p:nvSpPr>
        <p:spPr>
          <a:xfrm>
            <a:off x="6096000" y="4535415"/>
            <a:ext cx="5400000" cy="10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Semestre:</a:t>
            </a:r>
          </a:p>
          <a:p>
            <a:pPr marL="0" indent="0" algn="ctr">
              <a:buNone/>
            </a:pPr>
            <a:r>
              <a:rPr lang="pt-BR" sz="3200" b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2022/1</a:t>
            </a:r>
            <a:endParaRPr lang="pt-BR" sz="3200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EECE36ED-C48F-4D71-9A91-14CF658C70D0}"/>
              </a:ext>
            </a:extLst>
          </p:cNvPr>
          <p:cNvSpPr txBox="1">
            <a:spLocks/>
          </p:cNvSpPr>
          <p:nvPr/>
        </p:nvSpPr>
        <p:spPr>
          <a:xfrm>
            <a:off x="696000" y="5615415"/>
            <a:ext cx="5400000" cy="10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Professor:</a:t>
            </a:r>
          </a:p>
          <a:p>
            <a:pPr marL="0" indent="0" algn="ctr">
              <a:buNone/>
            </a:pPr>
            <a:r>
              <a:rPr lang="pt-BR" sz="3200" b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Vitor Figueiredo</a:t>
            </a:r>
            <a:endParaRPr lang="pt-BR" sz="3200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C4FE4E89-2C69-494A-BCD7-7F45626AB85A}"/>
              </a:ext>
            </a:extLst>
          </p:cNvPr>
          <p:cNvSpPr txBox="1">
            <a:spLocks/>
          </p:cNvSpPr>
          <p:nvPr/>
        </p:nvSpPr>
        <p:spPr>
          <a:xfrm>
            <a:off x="6096000" y="5615415"/>
            <a:ext cx="5400000" cy="10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Versão:</a:t>
            </a:r>
          </a:p>
          <a:p>
            <a:pPr marL="0" indent="0" algn="ctr">
              <a:buNone/>
            </a:pPr>
            <a:r>
              <a:rPr lang="pt-BR" sz="3200" b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4.0</a:t>
            </a:r>
            <a:endParaRPr lang="pt-BR" sz="3200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969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Method</a:t>
            </a:r>
          </a:p>
        </p:txBody>
      </p:sp>
      <p:graphicFrame>
        <p:nvGraphicFramePr>
          <p:cNvPr id="18" name="Tabela 18">
            <a:extLst>
              <a:ext uri="{FF2B5EF4-FFF2-40B4-BE49-F238E27FC236}">
                <a16:creationId xmlns:a16="http://schemas.microsoft.com/office/drawing/2014/main" id="{CBA63D7D-DB94-4CE2-8973-1B5206CED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403093"/>
              </p:ext>
            </p:extLst>
          </p:nvPr>
        </p:nvGraphicFramePr>
        <p:xfrm>
          <a:off x="1802167" y="1556974"/>
          <a:ext cx="9904559" cy="417005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24896">
                  <a:extLst>
                    <a:ext uri="{9D8B030D-6E8A-4147-A177-3AD203B41FA5}">
                      <a16:colId xmlns:a16="http://schemas.microsoft.com/office/drawing/2014/main" val="2730392168"/>
                    </a:ext>
                  </a:extLst>
                </a:gridCol>
                <a:gridCol w="7879663">
                  <a:extLst>
                    <a:ext uri="{9D8B030D-6E8A-4147-A177-3AD203B41FA5}">
                      <a16:colId xmlns:a16="http://schemas.microsoft.com/office/drawing/2014/main" val="2772391537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latin typeface="Candara" panose="020E0502030303020204" pitchFamily="34" charset="0"/>
                        </a:rPr>
                        <a:t>Método HTTP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ndara" panose="020E0502030303020204" pitchFamily="34" charset="0"/>
                        </a:rPr>
                        <a:t>Descrição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567707"/>
                  </a:ext>
                </a:extLst>
              </a:tr>
              <a:tr h="808343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GET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ndara" panose="020E0502030303020204" pitchFamily="34" charset="0"/>
                        </a:rPr>
                        <a:t>Requisita a </a:t>
                      </a:r>
                      <a:r>
                        <a:rPr lang="pt-BR" b="1" dirty="0">
                          <a:solidFill>
                            <a:schemeClr val="accent2"/>
                          </a:solidFill>
                          <a:latin typeface="Candara" panose="020E0502030303020204" pitchFamily="34" charset="0"/>
                        </a:rPr>
                        <a:t>consulta</a:t>
                      </a:r>
                      <a:r>
                        <a:rPr lang="pt-BR" dirty="0">
                          <a:latin typeface="Candara" panose="020E0502030303020204" pitchFamily="34" charset="0"/>
                        </a:rPr>
                        <a:t> de recurso. Para consultar um recurso específico, o pacote do REQUEST deve conter o respectivo identificador (chave primária). </a:t>
                      </a:r>
                      <a:endParaRPr lang="pt-PT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194407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POST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latin typeface="Candara" panose="020E0502030303020204" pitchFamily="34" charset="0"/>
                        </a:rPr>
                        <a:t>Requisita a </a:t>
                      </a:r>
                      <a:r>
                        <a:rPr lang="pt-BR" b="1">
                          <a:solidFill>
                            <a:schemeClr val="accent2"/>
                          </a:solidFill>
                          <a:latin typeface="Candara" panose="020E0502030303020204" pitchFamily="34" charset="0"/>
                        </a:rPr>
                        <a:t>criação</a:t>
                      </a:r>
                      <a:r>
                        <a:rPr lang="pt-BR">
                          <a:latin typeface="Candara" panose="020E0502030303020204" pitchFamily="34" charset="0"/>
                        </a:rPr>
                        <a:t> de uma recurso. Por exemplo, o registro de um produto no banco de dados. O pacote de REQUEST deve conter os dados para criação do recurso. Estes dados podem estar no corpo do pacote de REQUEST</a:t>
                      </a:r>
                      <a:endParaRPr lang="pt-PT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451926"/>
                  </a:ext>
                </a:extLst>
              </a:tr>
              <a:tr h="808343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PUT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latin typeface="Candara" panose="020E0502030303020204" pitchFamily="34" charset="0"/>
                        </a:rPr>
                        <a:t>Requisica a </a:t>
                      </a:r>
                      <a:r>
                        <a:rPr lang="pt-BR" b="1">
                          <a:solidFill>
                            <a:schemeClr val="accent2"/>
                          </a:solidFill>
                          <a:latin typeface="Candara" panose="020E0502030303020204" pitchFamily="34" charset="0"/>
                        </a:rPr>
                        <a:t>atualização</a:t>
                      </a:r>
                      <a:r>
                        <a:rPr lang="pt-BR">
                          <a:latin typeface="Candara" panose="020E0502030303020204" pitchFamily="34" charset="0"/>
                        </a:rPr>
                        <a:t> dos dados de um recurso já existente. Também leva os dados no corpo do pacote de REQUEST</a:t>
                      </a:r>
                      <a:endParaRPr lang="pt-PT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131715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DELETE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ndara" panose="020E0502030303020204" pitchFamily="34" charset="0"/>
                        </a:rPr>
                        <a:t>Requisica </a:t>
                      </a:r>
                      <a:r>
                        <a:rPr lang="pt-BR">
                          <a:latin typeface="Candara" panose="020E0502030303020204" pitchFamily="34" charset="0"/>
                        </a:rPr>
                        <a:t>a </a:t>
                      </a:r>
                      <a:r>
                        <a:rPr lang="pt-BR" b="1">
                          <a:solidFill>
                            <a:schemeClr val="accent2"/>
                          </a:solidFill>
                          <a:latin typeface="Candara" panose="020E0502030303020204" pitchFamily="34" charset="0"/>
                        </a:rPr>
                        <a:t>remoção</a:t>
                      </a:r>
                      <a:r>
                        <a:rPr lang="pt-BR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pt-BR" dirty="0">
                          <a:latin typeface="Candara" panose="020E0502030303020204" pitchFamily="34" charset="0"/>
                        </a:rPr>
                        <a:t>do recurso. O identificador do recurso (chave primária) deve estar presente no pacote REQUEST, seja no corpo do pacote ou na própria URI</a:t>
                      </a:r>
                      <a:endParaRPr lang="pt-PT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841512"/>
                  </a:ext>
                </a:extLst>
              </a:tr>
            </a:tbl>
          </a:graphicData>
        </a:graphic>
      </p:graphicFrame>
      <p:sp>
        <p:nvSpPr>
          <p:cNvPr id="5" name="Cubo 15">
            <a:extLst>
              <a:ext uri="{FF2B5EF4-FFF2-40B4-BE49-F238E27FC236}">
                <a16:creationId xmlns:a16="http://schemas.microsoft.com/office/drawing/2014/main" id="{7693EF3E-59E1-400A-8C3F-508EE1B197F1}"/>
              </a:ext>
            </a:extLst>
          </p:cNvPr>
          <p:cNvSpPr/>
          <p:nvPr/>
        </p:nvSpPr>
        <p:spPr>
          <a:xfrm>
            <a:off x="78112" y="2528983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Method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640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Status de Resposta</a:t>
            </a:r>
          </a:p>
        </p:txBody>
      </p:sp>
      <p:graphicFrame>
        <p:nvGraphicFramePr>
          <p:cNvPr id="18" name="Tabela 18">
            <a:extLst>
              <a:ext uri="{FF2B5EF4-FFF2-40B4-BE49-F238E27FC236}">
                <a16:creationId xmlns:a16="http://schemas.microsoft.com/office/drawing/2014/main" id="{CBA63D7D-DB94-4CE2-8973-1B5206CED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181751"/>
              </p:ext>
            </p:extLst>
          </p:nvPr>
        </p:nvGraphicFramePr>
        <p:xfrm>
          <a:off x="1145219" y="1113088"/>
          <a:ext cx="10561508" cy="541087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40024">
                  <a:extLst>
                    <a:ext uri="{9D8B030D-6E8A-4147-A177-3AD203B41FA5}">
                      <a16:colId xmlns:a16="http://schemas.microsoft.com/office/drawing/2014/main" val="2730392168"/>
                    </a:ext>
                  </a:extLst>
                </a:gridCol>
                <a:gridCol w="3169328">
                  <a:extLst>
                    <a:ext uri="{9D8B030D-6E8A-4147-A177-3AD203B41FA5}">
                      <a16:colId xmlns:a16="http://schemas.microsoft.com/office/drawing/2014/main" val="2772391537"/>
                    </a:ext>
                  </a:extLst>
                </a:gridCol>
                <a:gridCol w="5652156">
                  <a:extLst>
                    <a:ext uri="{9D8B030D-6E8A-4147-A177-3AD203B41FA5}">
                      <a16:colId xmlns:a16="http://schemas.microsoft.com/office/drawing/2014/main" val="419484070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Classe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Significado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latin typeface="Candara" panose="020E0502030303020204" pitchFamily="34" charset="0"/>
                        </a:rPr>
                        <a:t>Exemplos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567707"/>
                  </a:ext>
                </a:extLst>
              </a:tr>
              <a:tr h="808343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Candara" panose="020E0502030303020204" pitchFamily="34" charset="0"/>
                        </a:rPr>
                        <a:t>100</a:t>
                      </a:r>
                      <a:endParaRPr lang="pt-PT" sz="24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/>
                        <a:t>Informacional</a:t>
                      </a:r>
                      <a:endParaRPr lang="pt-PT" sz="24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100 Continue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101 Switching Protocols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102 Processiong</a:t>
                      </a:r>
                      <a:endParaRPr lang="pt-PT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194407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Candara" panose="020E0502030303020204" pitchFamily="34" charset="0"/>
                        </a:rPr>
                        <a:t>200</a:t>
                      </a:r>
                      <a:endParaRPr lang="pt-PT" sz="24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/>
                        <a:t>Sucesso</a:t>
                      </a:r>
                      <a:endParaRPr lang="pt-PT" sz="24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200 OK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201 Created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202 Accepted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204 No Content</a:t>
                      </a:r>
                      <a:endParaRPr lang="pt-PT" sz="16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451926"/>
                  </a:ext>
                </a:extLst>
              </a:tr>
              <a:tr h="808343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Candara" panose="020E0502030303020204" pitchFamily="34" charset="0"/>
                        </a:rPr>
                        <a:t>300</a:t>
                      </a:r>
                      <a:endParaRPr lang="pt-PT" sz="24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/>
                        <a:t>Redirecionamento</a:t>
                      </a:r>
                      <a:endParaRPr lang="pt-PT" sz="24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300 Multiple Choices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301 Moved Permanently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131715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Candara" panose="020E0502030303020204" pitchFamily="34" charset="0"/>
                        </a:rPr>
                        <a:t>400</a:t>
                      </a:r>
                      <a:endParaRPr lang="pt-PT" sz="24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/>
                        <a:t>Erro no cliente</a:t>
                      </a:r>
                      <a:endParaRPr lang="pt-PT" sz="24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400 Bad Request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401 Unauthorized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403 Fordidden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404 Not Found</a:t>
                      </a:r>
                      <a:endParaRPr lang="pt-PT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841512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Candara" panose="020E0502030303020204" pitchFamily="34" charset="0"/>
                        </a:rPr>
                        <a:t>500</a:t>
                      </a:r>
                      <a:endParaRPr lang="pt-PT" sz="24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>
                          <a:latin typeface="Candara" panose="020E0502030303020204" pitchFamily="34" charset="0"/>
                        </a:rPr>
                        <a:t>Erro no servidor</a:t>
                      </a:r>
                      <a:endParaRPr lang="pt-PT" sz="24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500 Internal Server Error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501 Not Implemented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502 Bad Gateway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503 Service Unavailable</a:t>
                      </a:r>
                      <a:endParaRPr lang="pt-PT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677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262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&gt;Criar pasta c:\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LAB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&gt;Baixar e instalar Java Development Kit 11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&gt;Baixar última versão Eclipse: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Eclipse IDE for Enterprise Java and Web Devolopers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&gt;Descompactar o zip do Eclipse na pasta criada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&gt;Iniciar o Eclipse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281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&gt;Selecionar o workspace:</a:t>
            </a:r>
          </a:p>
          <a:p>
            <a:pPr marL="514350" indent="-514350">
              <a:buAutoNum type="arabicParenR"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A739F9-E378-463A-B9CD-CA8F8489E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364" y="2123893"/>
            <a:ext cx="5887272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74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&gt;Configuração inicial no Eclipse (1 de 3):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Precisamos configurar o </a:t>
            </a:r>
            <a:r>
              <a:rPr lang="pt-BR" sz="1800" i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Encoding</a:t>
            </a: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 Workspace. Clique em </a:t>
            </a:r>
            <a:r>
              <a:rPr lang="pt-BR" sz="1800" b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Window</a:t>
            </a: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 </a:t>
            </a:r>
            <a:r>
              <a:rPr lang="pt-BR" sz="1800" b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Preferences</a:t>
            </a: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pt-PT" sz="1800" dirty="0">
              <a:effectLst/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Nas opções da esquerda, expandir </a:t>
            </a:r>
            <a:r>
              <a:rPr lang="pt-BR" sz="1800" b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General</a:t>
            </a: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 clique em </a:t>
            </a:r>
            <a:r>
              <a:rPr lang="pt-BR" sz="1800" b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Workspace</a:t>
            </a: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514350" indent="-514350">
              <a:buAutoNum type="arabicParenR"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11B227-F6D6-4670-96D0-41E762D88914}"/>
              </a:ext>
            </a:extLst>
          </p:cNvPr>
          <p:cNvSpPr/>
          <p:nvPr/>
        </p:nvSpPr>
        <p:spPr>
          <a:xfrm>
            <a:off x="6445549" y="5184560"/>
            <a:ext cx="5281118" cy="12414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 </a:t>
            </a:r>
            <a:r>
              <a:rPr lang="pt-BR" u="sng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file encoding</a:t>
            </a:r>
            <a:r>
              <a:rPr lang="pt-BR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selecionar </a:t>
            </a:r>
            <a:r>
              <a:rPr lang="pt-BR" b="1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Other</a:t>
            </a:r>
            <a:r>
              <a:rPr lang="pt-BR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pt-BR" b="1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UTF-8</a:t>
            </a:r>
            <a:endParaRPr lang="pt-PT" dirty="0"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</a:t>
            </a:r>
            <a:r>
              <a:rPr lang="pt-BR" b="1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Apply</a:t>
            </a:r>
            <a:endParaRPr lang="pt-PT" dirty="0"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EF7DE-7230-4140-A298-81DCF2844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45" y="1985934"/>
            <a:ext cx="5554438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68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&gt;Configuração inicial no Eclipse (2 de 3):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Agora, precisamos configurar o Eclipse para usar o JDK ao invés do JRE.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Nas opções da esquerda, expanda </a:t>
            </a:r>
            <a:r>
              <a:rPr lang="pt-BR" sz="1800" b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</a:t>
            </a:r>
            <a:r>
              <a:rPr lang="pt-BR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clique em </a:t>
            </a:r>
            <a:r>
              <a:rPr lang="pt-BR" sz="1800" b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Installed JRE´s:</a:t>
            </a:r>
            <a:r>
              <a:rPr lang="pt-BR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1307DF3-3AF1-420C-A40F-B11933C65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83" y="2026166"/>
            <a:ext cx="7078063" cy="44678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453674-0EDA-482F-9988-59337ADEB65D}"/>
              </a:ext>
            </a:extLst>
          </p:cNvPr>
          <p:cNvSpPr/>
          <p:nvPr/>
        </p:nvSpPr>
        <p:spPr>
          <a:xfrm>
            <a:off x="7971652" y="3340061"/>
            <a:ext cx="3951060" cy="20930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Directory</a:t>
            </a: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 selecionar a pasta onde o JDK foi instalado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 campo </a:t>
            </a:r>
            <a:r>
              <a:rPr lang="pt-BR" u="sng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JRE Name</a:t>
            </a: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digitar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jdk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3465849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&gt;Configuração inicial no Eclipse (3 de 3):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 coluna lateral da esquerda, expanda “Installed JREs” e selecione “Execution Environment”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8830C9-A04C-470F-9E3D-65F546AF8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27" y="1664210"/>
            <a:ext cx="5197007" cy="47765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FA5BEC-DBA6-4627-8F50-CFA900743749}"/>
              </a:ext>
            </a:extLst>
          </p:cNvPr>
          <p:cNvSpPr/>
          <p:nvPr/>
        </p:nvSpPr>
        <p:spPr>
          <a:xfrm>
            <a:off x="6075283" y="2540042"/>
            <a:ext cx="5838550" cy="20930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 área “</a:t>
            </a:r>
            <a:r>
              <a:rPr lang="pt-BR" u="sng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Execution Environments</a:t>
            </a: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”, selecionar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JavaSE-11</a:t>
            </a: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 área “</a:t>
            </a:r>
            <a:r>
              <a:rPr lang="pt-BR" u="sng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Compatible JREs</a:t>
            </a: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marcar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jdk (perfect match)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Apply and Close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120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ights From Stackoverflow: Most Voted for Spring 4 Questions">
            <a:extLst>
              <a:ext uri="{FF2B5EF4-FFF2-40B4-BE49-F238E27FC236}">
                <a16:creationId xmlns:a16="http://schemas.microsoft.com/office/drawing/2014/main" id="{1F8708A9-242F-4AD8-BB53-90206419E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0" y="1825288"/>
            <a:ext cx="6949440" cy="3642127"/>
          </a:xfrm>
          <a:prstGeom prst="round2DiagRect">
            <a:avLst>
              <a:gd name="adj1" fmla="val 33334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3908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&gt;Projeto do </a:t>
            </a:r>
            <a:r>
              <a:rPr lang="pt-BR" b="1" i="1">
                <a:solidFill>
                  <a:srgbClr val="003399"/>
                </a:solidFill>
                <a:latin typeface="Candara" panose="020E0502030303020204" pitchFamily="34" charset="0"/>
              </a:rPr>
              <a:t>Spring Framewok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para tornar o </a:t>
            </a:r>
            <a:r>
              <a:rPr lang="pt-BR">
                <a:solidFill>
                  <a:schemeClr val="accent2"/>
                </a:solidFill>
                <a:latin typeface="Candara" panose="020E0502030303020204" pitchFamily="34" charset="0"/>
              </a:rPr>
              <a:t>desenvolvimento extremamente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simples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, tanto Web tanto REST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&gt;Basea-se no conceito CoC -&gt; 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Convention Over Configuration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>
                <a:solidFill>
                  <a:schemeClr val="accent2"/>
                </a:solidFill>
                <a:latin typeface="Candara" panose="020E0502030303020204" pitchFamily="34" charset="0"/>
              </a:rPr>
              <a:t>Configuração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de projeto intuitivo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: selecionamos 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as dependências, 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um zip é gerado e importamos pelo Eclipse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Evita toda confusão do XML do Maven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, bibliotecas, versões, configurações.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&gt;Vem com Tomcat embutido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Spring Boot</a:t>
            </a:r>
          </a:p>
        </p:txBody>
      </p:sp>
    </p:spTree>
    <p:extLst>
      <p:ext uri="{BB962C8B-B14F-4D97-AF65-F5344CB8AC3E}">
        <p14:creationId xmlns:p14="http://schemas.microsoft.com/office/powerpoint/2010/main" val="3021198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start.spring.io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44620-18D5-4A72-886A-B3182535C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044" y="688019"/>
            <a:ext cx="851191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3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Fundamentos do protocolo HTTP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B4187FC6-4DD9-46BE-92A1-FA0A7564E519}"/>
              </a:ext>
            </a:extLst>
          </p:cNvPr>
          <p:cNvSpPr/>
          <p:nvPr/>
        </p:nvSpPr>
        <p:spPr>
          <a:xfrm>
            <a:off x="1118587" y="1369593"/>
            <a:ext cx="9882224" cy="1022380"/>
          </a:xfrm>
          <a:prstGeom prst="cube">
            <a:avLst>
              <a:gd name="adj" fmla="val 19835"/>
            </a:avLst>
          </a:prstGeom>
          <a:solidFill>
            <a:schemeClr val="tx1">
              <a:lumMod val="50000"/>
              <a:lumOff val="50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Calibri" panose="020F0502020204030204" pitchFamily="34" charset="0"/>
              </a:rPr>
              <a:t>HTTP</a:t>
            </a:r>
            <a:endParaRPr lang="pt-BR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E8540D79-7538-4E7B-A843-03F3BF140777}"/>
              </a:ext>
            </a:extLst>
          </p:cNvPr>
          <p:cNvSpPr/>
          <p:nvPr/>
        </p:nvSpPr>
        <p:spPr>
          <a:xfrm>
            <a:off x="1118587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DB1D216D-BA38-419C-8A41-79700556C867}"/>
              </a:ext>
            </a:extLst>
          </p:cNvPr>
          <p:cNvSpPr/>
          <p:nvPr/>
        </p:nvSpPr>
        <p:spPr>
          <a:xfrm>
            <a:off x="9954333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Method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73479A94-18CF-4E99-BCF4-755F9376E19F}"/>
              </a:ext>
            </a:extLst>
          </p:cNvPr>
          <p:cNvSpPr/>
          <p:nvPr/>
        </p:nvSpPr>
        <p:spPr>
          <a:xfrm>
            <a:off x="5536460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Content Type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296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@SpringBootApplication</a:t>
            </a:r>
          </a:p>
        </p:txBody>
      </p:sp>
      <p:pic>
        <p:nvPicPr>
          <p:cNvPr id="4" name="Imagem 2">
            <a:extLst>
              <a:ext uri="{FF2B5EF4-FFF2-40B4-BE49-F238E27FC236}">
                <a16:creationId xmlns:a16="http://schemas.microsoft.com/office/drawing/2014/main" id="{C8F95A45-AF10-407B-90C2-C31A20429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9" y="2376340"/>
            <a:ext cx="11231542" cy="21053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o Explicativo: Linha 3">
            <a:extLst>
              <a:ext uri="{FF2B5EF4-FFF2-40B4-BE49-F238E27FC236}">
                <a16:creationId xmlns:a16="http://schemas.microsoft.com/office/drawing/2014/main" id="{9B4DCCDA-79BF-4E44-975A-A39472A1C8C8}"/>
              </a:ext>
            </a:extLst>
          </p:cNvPr>
          <p:cNvSpPr/>
          <p:nvPr/>
        </p:nvSpPr>
        <p:spPr>
          <a:xfrm>
            <a:off x="5541789" y="908524"/>
            <a:ext cx="6169981" cy="1080000"/>
          </a:xfrm>
          <a:prstGeom prst="borderCallout1">
            <a:avLst>
              <a:gd name="adj1" fmla="val 45210"/>
              <a:gd name="adj2" fmla="val 1884"/>
              <a:gd name="adj3" fmla="val 186549"/>
              <a:gd name="adj4" fmla="val -31139"/>
            </a:avLst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Executando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esta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classe</a:t>
            </a:r>
            <a:r>
              <a:rPr lang="en-US" sz="2400" dirty="0">
                <a:solidFill>
                  <a:schemeClr val="bg1"/>
                </a:solidFill>
              </a:rPr>
              <a:t>, o Spring Boot é </a:t>
            </a:r>
            <a:r>
              <a:rPr lang="en-US" sz="2400" dirty="0" err="1">
                <a:solidFill>
                  <a:schemeClr val="bg1"/>
                </a:solidFill>
              </a:rPr>
              <a:t>iniciado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o Explicativo: Linha 7">
            <a:extLst>
              <a:ext uri="{FF2B5EF4-FFF2-40B4-BE49-F238E27FC236}">
                <a16:creationId xmlns:a16="http://schemas.microsoft.com/office/drawing/2014/main" id="{A46EEE20-1EFC-40A2-9020-8519659662E9}"/>
              </a:ext>
            </a:extLst>
          </p:cNvPr>
          <p:cNvSpPr/>
          <p:nvPr/>
        </p:nvSpPr>
        <p:spPr>
          <a:xfrm>
            <a:off x="5541790" y="5002610"/>
            <a:ext cx="6169981" cy="1080000"/>
          </a:xfrm>
          <a:prstGeom prst="borderCallout1">
            <a:avLst>
              <a:gd name="adj1" fmla="val 54251"/>
              <a:gd name="adj2" fmla="val 300"/>
              <a:gd name="adj3" fmla="val -105263"/>
              <a:gd name="adj4" fmla="val -30563"/>
            </a:avLst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</a:rPr>
              <a:t>Run As &gt; Java Application</a:t>
            </a:r>
          </a:p>
        </p:txBody>
      </p:sp>
    </p:spTree>
    <p:extLst>
      <p:ext uri="{BB962C8B-B14F-4D97-AF65-F5344CB8AC3E}">
        <p14:creationId xmlns:p14="http://schemas.microsoft.com/office/powerpoint/2010/main" val="2556767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Desde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Spring Boot 1.2.0,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podemos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usar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somente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anotação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 </a:t>
            </a:r>
            <a:r>
              <a:rPr lang="en-US" b="1" i="1" u="sng" dirty="0">
                <a:solidFill>
                  <a:schemeClr val="accent2"/>
                </a:solidFill>
                <a:latin typeface="Candara" panose="020E0502030303020204" pitchFamily="34" charset="0"/>
              </a:rPr>
              <a:t>@</a:t>
            </a:r>
            <a:r>
              <a:rPr lang="en-US" b="1" i="1" u="sng" dirty="0" err="1">
                <a:solidFill>
                  <a:schemeClr val="accent2"/>
                </a:solidFill>
                <a:latin typeface="Candara" panose="020E0502030303020204" pitchFamily="34" charset="0"/>
              </a:rPr>
              <a:t>SpringBootApplication</a:t>
            </a:r>
            <a:endParaRPr lang="en-US" b="1" i="1" u="sng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Ela é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combinação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de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outras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três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anotações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@Configuration,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EnableAutoConfiguration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ComponentScan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com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atributos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default</a:t>
            </a:r>
            <a:endParaRPr lang="pt-BR" i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@SpringBootApplication</a:t>
            </a:r>
          </a:p>
        </p:txBody>
      </p:sp>
    </p:spTree>
    <p:extLst>
      <p:ext uri="{BB962C8B-B14F-4D97-AF65-F5344CB8AC3E}">
        <p14:creationId xmlns:p14="http://schemas.microsoft.com/office/powerpoint/2010/main" val="1269038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2"/>
              </a:rPr>
              <a:t>https://start.spring.io/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3"/>
              </a:rPr>
              <a:t>https://spring.io/learn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4"/>
              </a:rPr>
              <a:t>https://www.baeldung.com/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5"/>
              </a:rPr>
              <a:t>https://www.alura.com.br/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Referências sobre Spring Boot</a:t>
            </a:r>
          </a:p>
        </p:txBody>
      </p:sp>
    </p:spTree>
    <p:extLst>
      <p:ext uri="{BB962C8B-B14F-4D97-AF65-F5344CB8AC3E}">
        <p14:creationId xmlns:p14="http://schemas.microsoft.com/office/powerpoint/2010/main" val="1708376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&gt;Acessar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start.spring.io 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&gt;Preencher o formulário segundo a tabela abaixo: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&gt;Clicar em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Generate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4DAAA0-FEDB-43E9-9206-05867C3F1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334287"/>
              </p:ext>
            </p:extLst>
          </p:nvPr>
        </p:nvGraphicFramePr>
        <p:xfrm>
          <a:off x="869024" y="1716613"/>
          <a:ext cx="6659240" cy="11074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68149">
                  <a:extLst>
                    <a:ext uri="{9D8B030D-6E8A-4147-A177-3AD203B41FA5}">
                      <a16:colId xmlns:a16="http://schemas.microsoft.com/office/drawing/2014/main" val="4221668108"/>
                    </a:ext>
                  </a:extLst>
                </a:gridCol>
                <a:gridCol w="5291091">
                  <a:extLst>
                    <a:ext uri="{9D8B030D-6E8A-4147-A177-3AD203B41FA5}">
                      <a16:colId xmlns:a16="http://schemas.microsoft.com/office/drawing/2014/main" val="3819224300"/>
                    </a:ext>
                  </a:extLst>
                </a:gridCol>
              </a:tblGrid>
              <a:tr h="318149">
                <a:tc>
                  <a:txBody>
                    <a:bodyPr/>
                    <a:lstStyle/>
                    <a:p>
                      <a:r>
                        <a:rPr lang="en-US" b="0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Maven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5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0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Spring 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2.6.4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0117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7CC154-D089-403E-B9FD-D25979F91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049947"/>
              </p:ext>
            </p:extLst>
          </p:nvPr>
        </p:nvGraphicFramePr>
        <p:xfrm>
          <a:off x="869024" y="3072543"/>
          <a:ext cx="6659240" cy="269468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47191">
                  <a:extLst>
                    <a:ext uri="{9D8B030D-6E8A-4147-A177-3AD203B41FA5}">
                      <a16:colId xmlns:a16="http://schemas.microsoft.com/office/drawing/2014/main" val="4221668108"/>
                    </a:ext>
                  </a:extLst>
                </a:gridCol>
                <a:gridCol w="1645571">
                  <a:extLst>
                    <a:ext uri="{9D8B030D-6E8A-4147-A177-3AD203B41FA5}">
                      <a16:colId xmlns:a16="http://schemas.microsoft.com/office/drawing/2014/main" val="3819224300"/>
                    </a:ext>
                  </a:extLst>
                </a:gridCol>
                <a:gridCol w="3666478">
                  <a:extLst>
                    <a:ext uri="{9D8B030D-6E8A-4147-A177-3AD203B41FA5}">
                      <a16:colId xmlns:a16="http://schemas.microsoft.com/office/drawing/2014/main" val="268549723"/>
                    </a:ext>
                  </a:extLst>
                </a:gridCol>
              </a:tblGrid>
              <a:tr h="384955">
                <a:tc rowSpan="7"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Project Metadata: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br.inatel.myrestapi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557333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Artifact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MyRestAPI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7301176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MyRestAPI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116508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Minha</a:t>
                      </a:r>
                      <a:r>
                        <a:rPr lang="en-US" b="1" dirty="0"/>
                        <a:t> API 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21947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Package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br.inatel.myrestapi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7069329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Packaging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Jar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4185675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84687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52BD15-C64C-43DB-927F-33CF56199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389263"/>
              </p:ext>
            </p:extLst>
          </p:nvPr>
        </p:nvGraphicFramePr>
        <p:xfrm>
          <a:off x="7789910" y="1716613"/>
          <a:ext cx="3373013" cy="10972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373013">
                  <a:extLst>
                    <a:ext uri="{9D8B030D-6E8A-4147-A177-3AD203B41FA5}">
                      <a16:colId xmlns:a16="http://schemas.microsoft.com/office/drawing/2014/main" val="2456971286"/>
                    </a:ext>
                  </a:extLst>
                </a:gridCol>
              </a:tblGrid>
              <a:tr h="351884">
                <a:tc>
                  <a:txBody>
                    <a:bodyPr/>
                    <a:lstStyle/>
                    <a:p>
                      <a:r>
                        <a:rPr lang="en-US" dirty="0"/>
                        <a:t>Dependencies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186617"/>
                  </a:ext>
                </a:extLst>
              </a:tr>
              <a:tr h="349396">
                <a:tc>
                  <a:txBody>
                    <a:bodyPr/>
                    <a:lstStyle/>
                    <a:p>
                      <a:r>
                        <a:rPr lang="en-US" dirty="0"/>
                        <a:t>Spring 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116276"/>
                  </a:ext>
                </a:extLst>
              </a:tr>
              <a:tr h="349396">
                <a:tc>
                  <a:txBody>
                    <a:bodyPr/>
                    <a:lstStyle/>
                    <a:p>
                      <a:r>
                        <a:rPr lang="en-US" dirty="0"/>
                        <a:t>Spring Boot Dev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547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394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&gt;Descompactar zip para a pasta do repositório do Eclipse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&gt;No Eclipse, importar como projeto Maven: 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File &gt; Import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&gt;Expandir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Maven &gt; Existing Maven Projects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&gt;Clicar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 Finish</a:t>
            </a: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E5670F-ABD6-49B5-B766-1F53927C6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343" y="2585120"/>
            <a:ext cx="3528101" cy="37490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0ECAF0-9BAC-45B5-AC86-3D268AAA6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296" y="2585120"/>
            <a:ext cx="3803550" cy="37490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6D14B6-D0C5-41F7-92AB-6AA39F0F5754}"/>
              </a:ext>
            </a:extLst>
          </p:cNvPr>
          <p:cNvSpPr/>
          <p:nvPr/>
        </p:nvSpPr>
        <p:spPr>
          <a:xfrm>
            <a:off x="607200" y="3295835"/>
            <a:ext cx="3178291" cy="12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Importante:</a:t>
            </a:r>
          </a:p>
          <a:p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Aguardar o build do projeto</a:t>
            </a:r>
          </a:p>
        </p:txBody>
      </p:sp>
    </p:spTree>
    <p:extLst>
      <p:ext uri="{BB962C8B-B14F-4D97-AF65-F5344CB8AC3E}">
        <p14:creationId xmlns:p14="http://schemas.microsoft.com/office/powerpoint/2010/main" val="2169582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&gt;Subir a aplicação: 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a) Na aba Project Explorer, clique da direita no projeto &gt;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Run As &gt; Java Application</a:t>
            </a: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9F576-7EFF-4E90-8451-B394DEE7F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36" y="1650896"/>
            <a:ext cx="7059010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77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b) Selecionar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MyRestApiApplication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(use o filtro)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c)Clicar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OK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6C502-4776-4036-A940-E6184329D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1560157"/>
            <a:ext cx="5582429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62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d) Observar a saída do console: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8BD8C9-2A5A-421A-8FDF-2837BA4BD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1888"/>
            <a:ext cx="10515600" cy="357422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4857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2482789" y="1937552"/>
            <a:ext cx="7226423" cy="2982897"/>
          </a:xfrm>
          <a:prstGeom prst="round2DiagRect">
            <a:avLst>
              <a:gd name="adj1" fmla="val 40903"/>
              <a:gd name="adj2" fmla="val 0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Arquitetura REST no Spring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94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Arquitetura REST no Spring</a:t>
            </a: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3CE0BB8E-F080-401F-BD82-6A7DE330EB56}"/>
              </a:ext>
            </a:extLst>
          </p:cNvPr>
          <p:cNvSpPr txBox="1"/>
          <p:nvPr/>
        </p:nvSpPr>
        <p:spPr>
          <a:xfrm>
            <a:off x="470939" y="693691"/>
            <a:ext cx="11661140" cy="5775874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pt-BR" sz="28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5CB21AFF-DDD7-452B-A37B-6530E87D7285}"/>
              </a:ext>
            </a:extLst>
          </p:cNvPr>
          <p:cNvSpPr/>
          <p:nvPr/>
        </p:nvSpPr>
        <p:spPr>
          <a:xfrm>
            <a:off x="2539020" y="1283701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sp>
        <p:nvSpPr>
          <p:cNvPr id="7" name="Retângulo 9">
            <a:extLst>
              <a:ext uri="{FF2B5EF4-FFF2-40B4-BE49-F238E27FC236}">
                <a16:creationId xmlns:a16="http://schemas.microsoft.com/office/drawing/2014/main" id="{810D5025-709A-4DC6-96BD-360601B6D76B}"/>
              </a:ext>
            </a:extLst>
          </p:cNvPr>
          <p:cNvSpPr/>
          <p:nvPr/>
        </p:nvSpPr>
        <p:spPr>
          <a:xfrm>
            <a:off x="5914014" y="1283701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Controller REST</a:t>
            </a:r>
          </a:p>
        </p:txBody>
      </p: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E8393456-2617-4515-9FD1-4E6797C151EC}"/>
              </a:ext>
            </a:extLst>
          </p:cNvPr>
          <p:cNvCxnSpPr>
            <a:cxnSpLocks/>
          </p:cNvCxnSpPr>
          <p:nvPr/>
        </p:nvCxnSpPr>
        <p:spPr>
          <a:xfrm>
            <a:off x="341790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13">
            <a:extLst>
              <a:ext uri="{FF2B5EF4-FFF2-40B4-BE49-F238E27FC236}">
                <a16:creationId xmlns:a16="http://schemas.microsoft.com/office/drawing/2014/main" id="{DEC7772D-98FE-4358-B9BC-9BF9F7197FE0}"/>
              </a:ext>
            </a:extLst>
          </p:cNvPr>
          <p:cNvCxnSpPr>
            <a:cxnSpLocks/>
          </p:cNvCxnSpPr>
          <p:nvPr/>
        </p:nvCxnSpPr>
        <p:spPr>
          <a:xfrm>
            <a:off x="6905493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96610E20-9019-4B2A-AC4D-8A1D4E253C5F}"/>
              </a:ext>
            </a:extLst>
          </p:cNvPr>
          <p:cNvCxnSpPr>
            <a:cxnSpLocks/>
          </p:cNvCxnSpPr>
          <p:nvPr/>
        </p:nvCxnSpPr>
        <p:spPr>
          <a:xfrm>
            <a:off x="3417909" y="2228295"/>
            <a:ext cx="349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lindro 16">
            <a:extLst>
              <a:ext uri="{FF2B5EF4-FFF2-40B4-BE49-F238E27FC236}">
                <a16:creationId xmlns:a16="http://schemas.microsoft.com/office/drawing/2014/main" id="{ED90EBA6-EE77-4711-A327-7F607E3C0332}"/>
              </a:ext>
            </a:extLst>
          </p:cNvPr>
          <p:cNvSpPr/>
          <p:nvPr/>
        </p:nvSpPr>
        <p:spPr>
          <a:xfrm>
            <a:off x="10016975" y="1283701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12" name="Conector reto 18">
            <a:extLst>
              <a:ext uri="{FF2B5EF4-FFF2-40B4-BE49-F238E27FC236}">
                <a16:creationId xmlns:a16="http://schemas.microsoft.com/office/drawing/2014/main" id="{D77B8DFA-0692-4FD7-B2BA-D7CE0CD7E0E6}"/>
              </a:ext>
            </a:extLst>
          </p:cNvPr>
          <p:cNvCxnSpPr>
            <a:cxnSpLocks/>
          </p:cNvCxnSpPr>
          <p:nvPr/>
        </p:nvCxnSpPr>
        <p:spPr>
          <a:xfrm>
            <a:off x="6957274" y="2469472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20">
            <a:extLst>
              <a:ext uri="{FF2B5EF4-FFF2-40B4-BE49-F238E27FC236}">
                <a16:creationId xmlns:a16="http://schemas.microsoft.com/office/drawing/2014/main" id="{AE8A9FA1-FD26-449E-9ACF-CD7B6E0E685A}"/>
              </a:ext>
            </a:extLst>
          </p:cNvPr>
          <p:cNvCxnSpPr>
            <a:cxnSpLocks/>
          </p:cNvCxnSpPr>
          <p:nvPr/>
        </p:nvCxnSpPr>
        <p:spPr>
          <a:xfrm>
            <a:off x="1093486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21">
            <a:extLst>
              <a:ext uri="{FF2B5EF4-FFF2-40B4-BE49-F238E27FC236}">
                <a16:creationId xmlns:a16="http://schemas.microsoft.com/office/drawing/2014/main" id="{E3014322-BC3D-4CBD-AA78-E10834EC6BCC}"/>
              </a:ext>
            </a:extLst>
          </p:cNvPr>
          <p:cNvCxnSpPr>
            <a:cxnSpLocks/>
          </p:cNvCxnSpPr>
          <p:nvPr/>
        </p:nvCxnSpPr>
        <p:spPr>
          <a:xfrm flipH="1">
            <a:off x="3417909" y="3323209"/>
            <a:ext cx="345201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22">
            <a:extLst>
              <a:ext uri="{FF2B5EF4-FFF2-40B4-BE49-F238E27FC236}">
                <a16:creationId xmlns:a16="http://schemas.microsoft.com/office/drawing/2014/main" id="{6F842FC0-FA59-45EF-8F37-DB9F8A5F513D}"/>
              </a:ext>
            </a:extLst>
          </p:cNvPr>
          <p:cNvCxnSpPr>
            <a:cxnSpLocks/>
          </p:cNvCxnSpPr>
          <p:nvPr/>
        </p:nvCxnSpPr>
        <p:spPr>
          <a:xfrm flipH="1">
            <a:off x="6957274" y="2639627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23">
            <a:extLst>
              <a:ext uri="{FF2B5EF4-FFF2-40B4-BE49-F238E27FC236}">
                <a16:creationId xmlns:a16="http://schemas.microsoft.com/office/drawing/2014/main" id="{18CCB9FA-0BF6-47AC-9001-8541D7E63FF8}"/>
              </a:ext>
            </a:extLst>
          </p:cNvPr>
          <p:cNvSpPr txBox="1"/>
          <p:nvPr/>
        </p:nvSpPr>
        <p:spPr>
          <a:xfrm>
            <a:off x="4015126" y="1902854"/>
            <a:ext cx="1577676" cy="64633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uri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Método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HTTP</a:t>
            </a:r>
          </a:p>
        </p:txBody>
      </p:sp>
      <p:sp>
        <p:nvSpPr>
          <p:cNvPr id="25" name="CaixaDeTexto 17">
            <a:extLst>
              <a:ext uri="{FF2B5EF4-FFF2-40B4-BE49-F238E27FC236}">
                <a16:creationId xmlns:a16="http://schemas.microsoft.com/office/drawing/2014/main" id="{33D105E5-2EC5-4DFC-89EC-B25CA3DC7513}"/>
              </a:ext>
            </a:extLst>
          </p:cNvPr>
          <p:cNvSpPr txBox="1"/>
          <p:nvPr/>
        </p:nvSpPr>
        <p:spPr>
          <a:xfrm>
            <a:off x="3817156" y="3310623"/>
            <a:ext cx="1973618" cy="30777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contentType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:”JSON”</a:t>
            </a:r>
          </a:p>
        </p:txBody>
      </p:sp>
    </p:spTree>
    <p:extLst>
      <p:ext uri="{BB962C8B-B14F-4D97-AF65-F5344CB8AC3E}">
        <p14:creationId xmlns:p14="http://schemas.microsoft.com/office/powerpoint/2010/main" val="105140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WebServices: SOAP x REST</a:t>
            </a:r>
          </a:p>
        </p:txBody>
      </p:sp>
    </p:spTree>
    <p:extLst>
      <p:ext uri="{BB962C8B-B14F-4D97-AF65-F5344CB8AC3E}">
        <p14:creationId xmlns:p14="http://schemas.microsoft.com/office/powerpoint/2010/main" val="2169290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D63ECD0-1A39-4080-A470-769AED654437}"/>
              </a:ext>
            </a:extLst>
          </p:cNvPr>
          <p:cNvSpPr/>
          <p:nvPr/>
        </p:nvSpPr>
        <p:spPr>
          <a:xfrm>
            <a:off x="4524867" y="693691"/>
            <a:ext cx="7607183" cy="5775874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i="1" dirty="0">
                <a:solidFill>
                  <a:srgbClr val="7030A0"/>
                </a:solidFill>
              </a:rPr>
              <a:t>Back-end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Controlador REST do Spring</a:t>
            </a:r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5CB21AFF-DDD7-452B-A37B-6530E87D7285}"/>
              </a:ext>
            </a:extLst>
          </p:cNvPr>
          <p:cNvSpPr/>
          <p:nvPr/>
        </p:nvSpPr>
        <p:spPr>
          <a:xfrm>
            <a:off x="2539020" y="1283701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sp>
        <p:nvSpPr>
          <p:cNvPr id="7" name="Retângulo 9">
            <a:extLst>
              <a:ext uri="{FF2B5EF4-FFF2-40B4-BE49-F238E27FC236}">
                <a16:creationId xmlns:a16="http://schemas.microsoft.com/office/drawing/2014/main" id="{810D5025-709A-4DC6-96BD-360601B6D76B}"/>
              </a:ext>
            </a:extLst>
          </p:cNvPr>
          <p:cNvSpPr/>
          <p:nvPr/>
        </p:nvSpPr>
        <p:spPr>
          <a:xfrm>
            <a:off x="5914014" y="1283701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Controller REST</a:t>
            </a:r>
          </a:p>
        </p:txBody>
      </p: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E8393456-2617-4515-9FD1-4E6797C151EC}"/>
              </a:ext>
            </a:extLst>
          </p:cNvPr>
          <p:cNvCxnSpPr>
            <a:cxnSpLocks/>
          </p:cNvCxnSpPr>
          <p:nvPr/>
        </p:nvCxnSpPr>
        <p:spPr>
          <a:xfrm>
            <a:off x="341790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13">
            <a:extLst>
              <a:ext uri="{FF2B5EF4-FFF2-40B4-BE49-F238E27FC236}">
                <a16:creationId xmlns:a16="http://schemas.microsoft.com/office/drawing/2014/main" id="{DEC7772D-98FE-4358-B9BC-9BF9F7197FE0}"/>
              </a:ext>
            </a:extLst>
          </p:cNvPr>
          <p:cNvCxnSpPr>
            <a:cxnSpLocks/>
          </p:cNvCxnSpPr>
          <p:nvPr/>
        </p:nvCxnSpPr>
        <p:spPr>
          <a:xfrm>
            <a:off x="6905493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96610E20-9019-4B2A-AC4D-8A1D4E253C5F}"/>
              </a:ext>
            </a:extLst>
          </p:cNvPr>
          <p:cNvCxnSpPr>
            <a:cxnSpLocks/>
          </p:cNvCxnSpPr>
          <p:nvPr/>
        </p:nvCxnSpPr>
        <p:spPr>
          <a:xfrm>
            <a:off x="3417909" y="2228295"/>
            <a:ext cx="349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lindro 16">
            <a:extLst>
              <a:ext uri="{FF2B5EF4-FFF2-40B4-BE49-F238E27FC236}">
                <a16:creationId xmlns:a16="http://schemas.microsoft.com/office/drawing/2014/main" id="{ED90EBA6-EE77-4711-A327-7F607E3C0332}"/>
              </a:ext>
            </a:extLst>
          </p:cNvPr>
          <p:cNvSpPr/>
          <p:nvPr/>
        </p:nvSpPr>
        <p:spPr>
          <a:xfrm>
            <a:off x="10016975" y="1283701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12" name="Conector reto 18">
            <a:extLst>
              <a:ext uri="{FF2B5EF4-FFF2-40B4-BE49-F238E27FC236}">
                <a16:creationId xmlns:a16="http://schemas.microsoft.com/office/drawing/2014/main" id="{D77B8DFA-0692-4FD7-B2BA-D7CE0CD7E0E6}"/>
              </a:ext>
            </a:extLst>
          </p:cNvPr>
          <p:cNvCxnSpPr>
            <a:cxnSpLocks/>
          </p:cNvCxnSpPr>
          <p:nvPr/>
        </p:nvCxnSpPr>
        <p:spPr>
          <a:xfrm>
            <a:off x="6957274" y="2469472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20">
            <a:extLst>
              <a:ext uri="{FF2B5EF4-FFF2-40B4-BE49-F238E27FC236}">
                <a16:creationId xmlns:a16="http://schemas.microsoft.com/office/drawing/2014/main" id="{AE8A9FA1-FD26-449E-9ACF-CD7B6E0E685A}"/>
              </a:ext>
            </a:extLst>
          </p:cNvPr>
          <p:cNvCxnSpPr>
            <a:cxnSpLocks/>
          </p:cNvCxnSpPr>
          <p:nvPr/>
        </p:nvCxnSpPr>
        <p:spPr>
          <a:xfrm>
            <a:off x="1093486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21">
            <a:extLst>
              <a:ext uri="{FF2B5EF4-FFF2-40B4-BE49-F238E27FC236}">
                <a16:creationId xmlns:a16="http://schemas.microsoft.com/office/drawing/2014/main" id="{E3014322-BC3D-4CBD-AA78-E10834EC6BCC}"/>
              </a:ext>
            </a:extLst>
          </p:cNvPr>
          <p:cNvCxnSpPr>
            <a:cxnSpLocks/>
          </p:cNvCxnSpPr>
          <p:nvPr/>
        </p:nvCxnSpPr>
        <p:spPr>
          <a:xfrm flipH="1">
            <a:off x="3417909" y="3323209"/>
            <a:ext cx="345201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22">
            <a:extLst>
              <a:ext uri="{FF2B5EF4-FFF2-40B4-BE49-F238E27FC236}">
                <a16:creationId xmlns:a16="http://schemas.microsoft.com/office/drawing/2014/main" id="{6F842FC0-FA59-45EF-8F37-DB9F8A5F513D}"/>
              </a:ext>
            </a:extLst>
          </p:cNvPr>
          <p:cNvCxnSpPr>
            <a:cxnSpLocks/>
          </p:cNvCxnSpPr>
          <p:nvPr/>
        </p:nvCxnSpPr>
        <p:spPr>
          <a:xfrm flipH="1">
            <a:off x="6957274" y="2639627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6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D63ECD0-1A39-4080-A470-769AED654437}"/>
              </a:ext>
            </a:extLst>
          </p:cNvPr>
          <p:cNvSpPr/>
          <p:nvPr/>
        </p:nvSpPr>
        <p:spPr>
          <a:xfrm>
            <a:off x="3261681" y="693691"/>
            <a:ext cx="8870370" cy="5775874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i="1" dirty="0">
                <a:solidFill>
                  <a:srgbClr val="7030A0"/>
                </a:solidFill>
              </a:rPr>
              <a:t>Back-end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Controlador REST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do Spring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5CB21AFF-DDD7-452B-A37B-6530E87D7285}"/>
              </a:ext>
            </a:extLst>
          </p:cNvPr>
          <p:cNvSpPr/>
          <p:nvPr/>
        </p:nvSpPr>
        <p:spPr>
          <a:xfrm>
            <a:off x="936463" y="1283701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sp>
        <p:nvSpPr>
          <p:cNvPr id="7" name="Retângulo 9">
            <a:extLst>
              <a:ext uri="{FF2B5EF4-FFF2-40B4-BE49-F238E27FC236}">
                <a16:creationId xmlns:a16="http://schemas.microsoft.com/office/drawing/2014/main" id="{810D5025-709A-4DC6-96BD-360601B6D76B}"/>
              </a:ext>
            </a:extLst>
          </p:cNvPr>
          <p:cNvSpPr/>
          <p:nvPr/>
        </p:nvSpPr>
        <p:spPr>
          <a:xfrm>
            <a:off x="5914014" y="1283701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Meu Controller REST</a:t>
            </a:r>
          </a:p>
        </p:txBody>
      </p: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E8393456-2617-4515-9FD1-4E6797C151EC}"/>
              </a:ext>
            </a:extLst>
          </p:cNvPr>
          <p:cNvCxnSpPr>
            <a:cxnSpLocks/>
          </p:cNvCxnSpPr>
          <p:nvPr/>
        </p:nvCxnSpPr>
        <p:spPr>
          <a:xfrm>
            <a:off x="1815352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13">
            <a:extLst>
              <a:ext uri="{FF2B5EF4-FFF2-40B4-BE49-F238E27FC236}">
                <a16:creationId xmlns:a16="http://schemas.microsoft.com/office/drawing/2014/main" id="{DEC7772D-98FE-4358-B9BC-9BF9F7197FE0}"/>
              </a:ext>
            </a:extLst>
          </p:cNvPr>
          <p:cNvCxnSpPr>
            <a:cxnSpLocks/>
          </p:cNvCxnSpPr>
          <p:nvPr/>
        </p:nvCxnSpPr>
        <p:spPr>
          <a:xfrm>
            <a:off x="6905493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96610E20-9019-4B2A-AC4D-8A1D4E253C5F}"/>
              </a:ext>
            </a:extLst>
          </p:cNvPr>
          <p:cNvCxnSpPr>
            <a:cxnSpLocks/>
          </p:cNvCxnSpPr>
          <p:nvPr/>
        </p:nvCxnSpPr>
        <p:spPr>
          <a:xfrm>
            <a:off x="1871912" y="2228295"/>
            <a:ext cx="2628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lindro 16">
            <a:extLst>
              <a:ext uri="{FF2B5EF4-FFF2-40B4-BE49-F238E27FC236}">
                <a16:creationId xmlns:a16="http://schemas.microsoft.com/office/drawing/2014/main" id="{ED90EBA6-EE77-4711-A327-7F607E3C0332}"/>
              </a:ext>
            </a:extLst>
          </p:cNvPr>
          <p:cNvSpPr/>
          <p:nvPr/>
        </p:nvSpPr>
        <p:spPr>
          <a:xfrm>
            <a:off x="10016975" y="1283701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12" name="Conector reto 18">
            <a:extLst>
              <a:ext uri="{FF2B5EF4-FFF2-40B4-BE49-F238E27FC236}">
                <a16:creationId xmlns:a16="http://schemas.microsoft.com/office/drawing/2014/main" id="{D77B8DFA-0692-4FD7-B2BA-D7CE0CD7E0E6}"/>
              </a:ext>
            </a:extLst>
          </p:cNvPr>
          <p:cNvCxnSpPr>
            <a:cxnSpLocks/>
          </p:cNvCxnSpPr>
          <p:nvPr/>
        </p:nvCxnSpPr>
        <p:spPr>
          <a:xfrm>
            <a:off x="6957274" y="3232955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20">
            <a:extLst>
              <a:ext uri="{FF2B5EF4-FFF2-40B4-BE49-F238E27FC236}">
                <a16:creationId xmlns:a16="http://schemas.microsoft.com/office/drawing/2014/main" id="{AE8A9FA1-FD26-449E-9ACF-CD7B6E0E685A}"/>
              </a:ext>
            </a:extLst>
          </p:cNvPr>
          <p:cNvCxnSpPr>
            <a:cxnSpLocks/>
          </p:cNvCxnSpPr>
          <p:nvPr/>
        </p:nvCxnSpPr>
        <p:spPr>
          <a:xfrm>
            <a:off x="1093486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21">
            <a:extLst>
              <a:ext uri="{FF2B5EF4-FFF2-40B4-BE49-F238E27FC236}">
                <a16:creationId xmlns:a16="http://schemas.microsoft.com/office/drawing/2014/main" id="{E3014322-BC3D-4CBD-AA78-E10834EC6BCC}"/>
              </a:ext>
            </a:extLst>
          </p:cNvPr>
          <p:cNvCxnSpPr>
            <a:cxnSpLocks/>
          </p:cNvCxnSpPr>
          <p:nvPr/>
        </p:nvCxnSpPr>
        <p:spPr>
          <a:xfrm flipH="1">
            <a:off x="1871912" y="5356199"/>
            <a:ext cx="255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22">
            <a:extLst>
              <a:ext uri="{FF2B5EF4-FFF2-40B4-BE49-F238E27FC236}">
                <a16:creationId xmlns:a16="http://schemas.microsoft.com/office/drawing/2014/main" id="{6F842FC0-FA59-45EF-8F37-DB9F8A5F513D}"/>
              </a:ext>
            </a:extLst>
          </p:cNvPr>
          <p:cNvCxnSpPr>
            <a:cxnSpLocks/>
          </p:cNvCxnSpPr>
          <p:nvPr/>
        </p:nvCxnSpPr>
        <p:spPr>
          <a:xfrm flipH="1">
            <a:off x="6957274" y="4308631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9">
            <a:extLst>
              <a:ext uri="{FF2B5EF4-FFF2-40B4-BE49-F238E27FC236}">
                <a16:creationId xmlns:a16="http://schemas.microsoft.com/office/drawing/2014/main" id="{6105388F-B0F2-4E55-9BED-FD6EA0149934}"/>
              </a:ext>
            </a:extLst>
          </p:cNvPr>
          <p:cNvSpPr/>
          <p:nvPr/>
        </p:nvSpPr>
        <p:spPr>
          <a:xfrm>
            <a:off x="3719140" y="1294697"/>
            <a:ext cx="198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Infra Spring</a:t>
            </a:r>
          </a:p>
        </p:txBody>
      </p:sp>
      <p:cxnSp>
        <p:nvCxnSpPr>
          <p:cNvPr id="17" name="Conector reto 13">
            <a:extLst>
              <a:ext uri="{FF2B5EF4-FFF2-40B4-BE49-F238E27FC236}">
                <a16:creationId xmlns:a16="http://schemas.microsoft.com/office/drawing/2014/main" id="{09E77890-3FE8-4473-854F-4F8F8C30E255}"/>
              </a:ext>
            </a:extLst>
          </p:cNvPr>
          <p:cNvCxnSpPr>
            <a:cxnSpLocks/>
          </p:cNvCxnSpPr>
          <p:nvPr/>
        </p:nvCxnSpPr>
        <p:spPr>
          <a:xfrm>
            <a:off x="4710619" y="1834697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9">
            <a:extLst>
              <a:ext uri="{FF2B5EF4-FFF2-40B4-BE49-F238E27FC236}">
                <a16:creationId xmlns:a16="http://schemas.microsoft.com/office/drawing/2014/main" id="{91B7C2C3-5287-4A3C-A846-5E03BA78BEE1}"/>
              </a:ext>
            </a:extLst>
          </p:cNvPr>
          <p:cNvSpPr/>
          <p:nvPr/>
        </p:nvSpPr>
        <p:spPr>
          <a:xfrm>
            <a:off x="4466546" y="2104695"/>
            <a:ext cx="491952" cy="338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9" name="Conector reto 14">
            <a:extLst>
              <a:ext uri="{FF2B5EF4-FFF2-40B4-BE49-F238E27FC236}">
                <a16:creationId xmlns:a16="http://schemas.microsoft.com/office/drawing/2014/main" id="{B037E9C7-B3BD-4DE7-AA01-389E91664A8C}"/>
              </a:ext>
            </a:extLst>
          </p:cNvPr>
          <p:cNvCxnSpPr>
            <a:cxnSpLocks/>
          </p:cNvCxnSpPr>
          <p:nvPr/>
        </p:nvCxnSpPr>
        <p:spPr>
          <a:xfrm>
            <a:off x="4958498" y="2891758"/>
            <a:ext cx="1908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21">
            <a:extLst>
              <a:ext uri="{FF2B5EF4-FFF2-40B4-BE49-F238E27FC236}">
                <a16:creationId xmlns:a16="http://schemas.microsoft.com/office/drawing/2014/main" id="{44A42F40-1315-4BEB-8FA0-2FF72943AE74}"/>
              </a:ext>
            </a:extLst>
          </p:cNvPr>
          <p:cNvCxnSpPr>
            <a:cxnSpLocks/>
          </p:cNvCxnSpPr>
          <p:nvPr/>
        </p:nvCxnSpPr>
        <p:spPr>
          <a:xfrm flipH="1">
            <a:off x="4958498" y="4746584"/>
            <a:ext cx="1908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Agrupar 25">
            <a:extLst>
              <a:ext uri="{FF2B5EF4-FFF2-40B4-BE49-F238E27FC236}">
                <a16:creationId xmlns:a16="http://schemas.microsoft.com/office/drawing/2014/main" id="{89ED6BD6-3CCC-4F79-A729-26F92BE72FE6}"/>
              </a:ext>
            </a:extLst>
          </p:cNvPr>
          <p:cNvGrpSpPr/>
          <p:nvPr/>
        </p:nvGrpSpPr>
        <p:grpSpPr>
          <a:xfrm>
            <a:off x="4970156" y="2213331"/>
            <a:ext cx="360001" cy="223422"/>
            <a:chOff x="6736814" y="3076112"/>
            <a:chExt cx="360001" cy="223422"/>
          </a:xfrm>
        </p:grpSpPr>
        <p:cxnSp>
          <p:nvCxnSpPr>
            <p:cNvPr id="22" name="Conector reto 26">
              <a:extLst>
                <a:ext uri="{FF2B5EF4-FFF2-40B4-BE49-F238E27FC236}">
                  <a16:creationId xmlns:a16="http://schemas.microsoft.com/office/drawing/2014/main" id="{0C63E149-3B89-4B36-A0BD-CA249D352B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7">
              <a:extLst>
                <a:ext uri="{FF2B5EF4-FFF2-40B4-BE49-F238E27FC236}">
                  <a16:creationId xmlns:a16="http://schemas.microsoft.com/office/drawing/2014/main" id="{9F99E329-0518-4BE6-95C4-A464B90E8C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8">
              <a:extLst>
                <a:ext uri="{FF2B5EF4-FFF2-40B4-BE49-F238E27FC236}">
                  <a16:creationId xmlns:a16="http://schemas.microsoft.com/office/drawing/2014/main" id="{A1D6FED0-5882-445C-A9ED-A9D0789148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aixaDeTexto 29">
            <a:extLst>
              <a:ext uri="{FF2B5EF4-FFF2-40B4-BE49-F238E27FC236}">
                <a16:creationId xmlns:a16="http://schemas.microsoft.com/office/drawing/2014/main" id="{80141D32-E8F8-46AC-8ACB-BB92EA8D287F}"/>
              </a:ext>
            </a:extLst>
          </p:cNvPr>
          <p:cNvSpPr txBox="1"/>
          <p:nvPr/>
        </p:nvSpPr>
        <p:spPr>
          <a:xfrm>
            <a:off x="5320530" y="2171154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Pré-processing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6C0014E-BEAD-4E96-A7AA-529772188913}"/>
              </a:ext>
            </a:extLst>
          </p:cNvPr>
          <p:cNvGrpSpPr/>
          <p:nvPr/>
        </p:nvGrpSpPr>
        <p:grpSpPr>
          <a:xfrm>
            <a:off x="4962759" y="5117814"/>
            <a:ext cx="360001" cy="223422"/>
            <a:chOff x="6736814" y="3076112"/>
            <a:chExt cx="360001" cy="223422"/>
          </a:xfrm>
        </p:grpSpPr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0CCB267F-78BA-4A2E-9766-0DD191A93C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7">
              <a:extLst>
                <a:ext uri="{FF2B5EF4-FFF2-40B4-BE49-F238E27FC236}">
                  <a16:creationId xmlns:a16="http://schemas.microsoft.com/office/drawing/2014/main" id="{F3478B90-326C-40CC-AB1E-DFAE08366A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8">
              <a:extLst>
                <a:ext uri="{FF2B5EF4-FFF2-40B4-BE49-F238E27FC236}">
                  <a16:creationId xmlns:a16="http://schemas.microsoft.com/office/drawing/2014/main" id="{54A428A8-25A6-4543-A1E0-59A3407CB0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CaixaDeTexto 29">
            <a:extLst>
              <a:ext uri="{FF2B5EF4-FFF2-40B4-BE49-F238E27FC236}">
                <a16:creationId xmlns:a16="http://schemas.microsoft.com/office/drawing/2014/main" id="{A5E363F9-CD4E-49E7-AF0E-4193B27CCDEE}"/>
              </a:ext>
            </a:extLst>
          </p:cNvPr>
          <p:cNvSpPr txBox="1"/>
          <p:nvPr/>
        </p:nvSpPr>
        <p:spPr>
          <a:xfrm>
            <a:off x="5320530" y="5075637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Post-processing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877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Controlador REST do Spring</a:t>
            </a: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3CE0BB8E-F080-401F-BD82-6A7DE330EB56}"/>
              </a:ext>
            </a:extLst>
          </p:cNvPr>
          <p:cNvSpPr txBox="1"/>
          <p:nvPr/>
        </p:nvSpPr>
        <p:spPr>
          <a:xfrm>
            <a:off x="470939" y="693691"/>
            <a:ext cx="11661140" cy="5775874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pt-BR" sz="28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Controller REST</a:t>
            </a:r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5CB21AFF-DDD7-452B-A37B-6530E87D7285}"/>
              </a:ext>
            </a:extLst>
          </p:cNvPr>
          <p:cNvSpPr/>
          <p:nvPr/>
        </p:nvSpPr>
        <p:spPr>
          <a:xfrm>
            <a:off x="2539020" y="1283701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sp>
        <p:nvSpPr>
          <p:cNvPr id="7" name="Retângulo 9">
            <a:extLst>
              <a:ext uri="{FF2B5EF4-FFF2-40B4-BE49-F238E27FC236}">
                <a16:creationId xmlns:a16="http://schemas.microsoft.com/office/drawing/2014/main" id="{810D5025-709A-4DC6-96BD-360601B6D76B}"/>
              </a:ext>
            </a:extLst>
          </p:cNvPr>
          <p:cNvSpPr/>
          <p:nvPr/>
        </p:nvSpPr>
        <p:spPr>
          <a:xfrm>
            <a:off x="7600774" y="1283701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Meu Controller REST</a:t>
            </a:r>
          </a:p>
        </p:txBody>
      </p: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E8393456-2617-4515-9FD1-4E6797C151EC}"/>
              </a:ext>
            </a:extLst>
          </p:cNvPr>
          <p:cNvCxnSpPr>
            <a:cxnSpLocks/>
          </p:cNvCxnSpPr>
          <p:nvPr/>
        </p:nvCxnSpPr>
        <p:spPr>
          <a:xfrm>
            <a:off x="341790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13">
            <a:extLst>
              <a:ext uri="{FF2B5EF4-FFF2-40B4-BE49-F238E27FC236}">
                <a16:creationId xmlns:a16="http://schemas.microsoft.com/office/drawing/2014/main" id="{DEC7772D-98FE-4358-B9BC-9BF9F7197FE0}"/>
              </a:ext>
            </a:extLst>
          </p:cNvPr>
          <p:cNvCxnSpPr>
            <a:cxnSpLocks/>
          </p:cNvCxnSpPr>
          <p:nvPr/>
        </p:nvCxnSpPr>
        <p:spPr>
          <a:xfrm>
            <a:off x="8592253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96610E20-9019-4B2A-AC4D-8A1D4E253C5F}"/>
              </a:ext>
            </a:extLst>
          </p:cNvPr>
          <p:cNvCxnSpPr>
            <a:cxnSpLocks/>
          </p:cNvCxnSpPr>
          <p:nvPr/>
        </p:nvCxnSpPr>
        <p:spPr>
          <a:xfrm>
            <a:off x="3417909" y="2228295"/>
            <a:ext cx="331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lindro 16">
            <a:extLst>
              <a:ext uri="{FF2B5EF4-FFF2-40B4-BE49-F238E27FC236}">
                <a16:creationId xmlns:a16="http://schemas.microsoft.com/office/drawing/2014/main" id="{ED90EBA6-EE77-4711-A327-7F607E3C0332}"/>
              </a:ext>
            </a:extLst>
          </p:cNvPr>
          <p:cNvSpPr/>
          <p:nvPr/>
        </p:nvSpPr>
        <p:spPr>
          <a:xfrm>
            <a:off x="10016975" y="1283701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12" name="Conector reto 18">
            <a:extLst>
              <a:ext uri="{FF2B5EF4-FFF2-40B4-BE49-F238E27FC236}">
                <a16:creationId xmlns:a16="http://schemas.microsoft.com/office/drawing/2014/main" id="{D77B8DFA-0692-4FD7-B2BA-D7CE0CD7E0E6}"/>
              </a:ext>
            </a:extLst>
          </p:cNvPr>
          <p:cNvCxnSpPr>
            <a:cxnSpLocks/>
          </p:cNvCxnSpPr>
          <p:nvPr/>
        </p:nvCxnSpPr>
        <p:spPr>
          <a:xfrm>
            <a:off x="8626276" y="2407330"/>
            <a:ext cx="2268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20">
            <a:extLst>
              <a:ext uri="{FF2B5EF4-FFF2-40B4-BE49-F238E27FC236}">
                <a16:creationId xmlns:a16="http://schemas.microsoft.com/office/drawing/2014/main" id="{AE8A9FA1-FD26-449E-9ACF-CD7B6E0E685A}"/>
              </a:ext>
            </a:extLst>
          </p:cNvPr>
          <p:cNvCxnSpPr>
            <a:cxnSpLocks/>
          </p:cNvCxnSpPr>
          <p:nvPr/>
        </p:nvCxnSpPr>
        <p:spPr>
          <a:xfrm>
            <a:off x="1093486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21">
            <a:extLst>
              <a:ext uri="{FF2B5EF4-FFF2-40B4-BE49-F238E27FC236}">
                <a16:creationId xmlns:a16="http://schemas.microsoft.com/office/drawing/2014/main" id="{E3014322-BC3D-4CBD-AA78-E10834EC6BCC}"/>
              </a:ext>
            </a:extLst>
          </p:cNvPr>
          <p:cNvCxnSpPr>
            <a:cxnSpLocks/>
          </p:cNvCxnSpPr>
          <p:nvPr/>
        </p:nvCxnSpPr>
        <p:spPr>
          <a:xfrm flipH="1">
            <a:off x="3045043" y="4015668"/>
            <a:ext cx="381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22">
            <a:extLst>
              <a:ext uri="{FF2B5EF4-FFF2-40B4-BE49-F238E27FC236}">
                <a16:creationId xmlns:a16="http://schemas.microsoft.com/office/drawing/2014/main" id="{6F842FC0-FA59-45EF-8F37-DB9F8A5F513D}"/>
              </a:ext>
            </a:extLst>
          </p:cNvPr>
          <p:cNvCxnSpPr>
            <a:cxnSpLocks/>
          </p:cNvCxnSpPr>
          <p:nvPr/>
        </p:nvCxnSpPr>
        <p:spPr>
          <a:xfrm flipH="1">
            <a:off x="8626276" y="3296574"/>
            <a:ext cx="2268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23">
            <a:extLst>
              <a:ext uri="{FF2B5EF4-FFF2-40B4-BE49-F238E27FC236}">
                <a16:creationId xmlns:a16="http://schemas.microsoft.com/office/drawing/2014/main" id="{18CCB9FA-0BF6-47AC-9001-8541D7E63FF8}"/>
              </a:ext>
            </a:extLst>
          </p:cNvPr>
          <p:cNvSpPr txBox="1"/>
          <p:nvPr/>
        </p:nvSpPr>
        <p:spPr>
          <a:xfrm>
            <a:off x="4216548" y="1902854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api</a:t>
            </a:r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/produto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17" name="CaixaDeTexto 24">
            <a:extLst>
              <a:ext uri="{FF2B5EF4-FFF2-40B4-BE49-F238E27FC236}">
                <a16:creationId xmlns:a16="http://schemas.microsoft.com/office/drawing/2014/main" id="{2F4E32C1-E0E1-4B16-A33F-C278C3710B94}"/>
              </a:ext>
            </a:extLst>
          </p:cNvPr>
          <p:cNvSpPr txBox="1"/>
          <p:nvPr/>
        </p:nvSpPr>
        <p:spPr>
          <a:xfrm>
            <a:off x="634524" y="3309460"/>
            <a:ext cx="2357410" cy="1384995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{id:1,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 descricao:”iPhone”,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 preco:”8000.00”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BA934A3-3914-41EE-B64F-322249E8C710}"/>
              </a:ext>
            </a:extLst>
          </p:cNvPr>
          <p:cNvSpPr txBox="1"/>
          <p:nvPr/>
        </p:nvSpPr>
        <p:spPr>
          <a:xfrm>
            <a:off x="4138529" y="4015668"/>
            <a:ext cx="1973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contentType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:”JSON”</a:t>
            </a:r>
          </a:p>
        </p:txBody>
      </p:sp>
      <p:grpSp>
        <p:nvGrpSpPr>
          <p:cNvPr id="19" name="Agrupar 25">
            <a:extLst>
              <a:ext uri="{FF2B5EF4-FFF2-40B4-BE49-F238E27FC236}">
                <a16:creationId xmlns:a16="http://schemas.microsoft.com/office/drawing/2014/main" id="{34646548-A218-41A0-9D53-10767732B0A8}"/>
              </a:ext>
            </a:extLst>
          </p:cNvPr>
          <p:cNvGrpSpPr/>
          <p:nvPr/>
        </p:nvGrpSpPr>
        <p:grpSpPr>
          <a:xfrm>
            <a:off x="6949883" y="3724183"/>
            <a:ext cx="360001" cy="223422"/>
            <a:chOff x="6736814" y="3076112"/>
            <a:chExt cx="360001" cy="223422"/>
          </a:xfrm>
        </p:grpSpPr>
        <p:cxnSp>
          <p:nvCxnSpPr>
            <p:cNvPr id="20" name="Conector reto 26">
              <a:extLst>
                <a:ext uri="{FF2B5EF4-FFF2-40B4-BE49-F238E27FC236}">
                  <a16:creationId xmlns:a16="http://schemas.microsoft.com/office/drawing/2014/main" id="{D4CC5222-6B3A-4428-98D7-F503AFA2B7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7">
              <a:extLst>
                <a:ext uri="{FF2B5EF4-FFF2-40B4-BE49-F238E27FC236}">
                  <a16:creationId xmlns:a16="http://schemas.microsoft.com/office/drawing/2014/main" id="{A3403282-E1A7-4FC3-8CC3-A145494F6F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8">
              <a:extLst>
                <a:ext uri="{FF2B5EF4-FFF2-40B4-BE49-F238E27FC236}">
                  <a16:creationId xmlns:a16="http://schemas.microsoft.com/office/drawing/2014/main" id="{9A0DD4BA-3F1F-4ED6-8291-2280897317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aixaDeTexto 29">
            <a:extLst>
              <a:ext uri="{FF2B5EF4-FFF2-40B4-BE49-F238E27FC236}">
                <a16:creationId xmlns:a16="http://schemas.microsoft.com/office/drawing/2014/main" id="{EE597DE2-74AF-4A47-9F8F-4954CA81C8CE}"/>
              </a:ext>
            </a:extLst>
          </p:cNvPr>
          <p:cNvSpPr txBox="1"/>
          <p:nvPr/>
        </p:nvSpPr>
        <p:spPr>
          <a:xfrm>
            <a:off x="7350476" y="3679795"/>
            <a:ext cx="237116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Converte</a:t>
            </a:r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Object &gt; JSON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tângulo 9">
            <a:extLst>
              <a:ext uri="{FF2B5EF4-FFF2-40B4-BE49-F238E27FC236}">
                <a16:creationId xmlns:a16="http://schemas.microsoft.com/office/drawing/2014/main" id="{523FAB87-1C53-4F42-9A8C-E4753A1E27A8}"/>
              </a:ext>
            </a:extLst>
          </p:cNvPr>
          <p:cNvSpPr/>
          <p:nvPr/>
        </p:nvSpPr>
        <p:spPr>
          <a:xfrm>
            <a:off x="6311423" y="1294697"/>
            <a:ext cx="108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Infra Spring</a:t>
            </a:r>
          </a:p>
        </p:txBody>
      </p:sp>
      <p:cxnSp>
        <p:nvCxnSpPr>
          <p:cNvPr id="25" name="Conector reto 13">
            <a:extLst>
              <a:ext uri="{FF2B5EF4-FFF2-40B4-BE49-F238E27FC236}">
                <a16:creationId xmlns:a16="http://schemas.microsoft.com/office/drawing/2014/main" id="{A7130C50-6034-49DB-BF0E-76DD91D240E5}"/>
              </a:ext>
            </a:extLst>
          </p:cNvPr>
          <p:cNvCxnSpPr>
            <a:cxnSpLocks/>
          </p:cNvCxnSpPr>
          <p:nvPr/>
        </p:nvCxnSpPr>
        <p:spPr>
          <a:xfrm>
            <a:off x="6851423" y="1834697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9">
            <a:extLst>
              <a:ext uri="{FF2B5EF4-FFF2-40B4-BE49-F238E27FC236}">
                <a16:creationId xmlns:a16="http://schemas.microsoft.com/office/drawing/2014/main" id="{A546ADB0-2032-4644-847D-8F3A816399FB}"/>
              </a:ext>
            </a:extLst>
          </p:cNvPr>
          <p:cNvSpPr/>
          <p:nvPr/>
        </p:nvSpPr>
        <p:spPr>
          <a:xfrm>
            <a:off x="6761423" y="2104695"/>
            <a:ext cx="180000" cy="19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7" name="Conector reto 18">
            <a:extLst>
              <a:ext uri="{FF2B5EF4-FFF2-40B4-BE49-F238E27FC236}">
                <a16:creationId xmlns:a16="http://schemas.microsoft.com/office/drawing/2014/main" id="{9A08ED2E-B2AD-4925-9656-B6D033368E32}"/>
              </a:ext>
            </a:extLst>
          </p:cNvPr>
          <p:cNvCxnSpPr>
            <a:cxnSpLocks/>
          </p:cNvCxnSpPr>
          <p:nvPr/>
        </p:nvCxnSpPr>
        <p:spPr>
          <a:xfrm>
            <a:off x="6976510" y="2213497"/>
            <a:ext cx="162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18">
            <a:extLst>
              <a:ext uri="{FF2B5EF4-FFF2-40B4-BE49-F238E27FC236}">
                <a16:creationId xmlns:a16="http://schemas.microsoft.com/office/drawing/2014/main" id="{DA9F0047-539C-4A23-843F-C770737D3E17}"/>
              </a:ext>
            </a:extLst>
          </p:cNvPr>
          <p:cNvCxnSpPr>
            <a:cxnSpLocks/>
          </p:cNvCxnSpPr>
          <p:nvPr/>
        </p:nvCxnSpPr>
        <p:spPr>
          <a:xfrm flipH="1">
            <a:off x="6972253" y="3511117"/>
            <a:ext cx="162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096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Cliente REST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27" name="Retângulo 7">
            <a:extLst>
              <a:ext uri="{FF2B5EF4-FFF2-40B4-BE49-F238E27FC236}">
                <a16:creationId xmlns:a16="http://schemas.microsoft.com/office/drawing/2014/main" id="{B10232E5-7B9D-44B7-994F-B54ADFF8C4FA}"/>
              </a:ext>
            </a:extLst>
          </p:cNvPr>
          <p:cNvSpPr/>
          <p:nvPr/>
        </p:nvSpPr>
        <p:spPr>
          <a:xfrm>
            <a:off x="2556771" y="1479010"/>
            <a:ext cx="1800000" cy="5400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cxnSp>
        <p:nvCxnSpPr>
          <p:cNvPr id="28" name="Conector reto 10">
            <a:extLst>
              <a:ext uri="{FF2B5EF4-FFF2-40B4-BE49-F238E27FC236}">
                <a16:creationId xmlns:a16="http://schemas.microsoft.com/office/drawing/2014/main" id="{254278F0-0982-4FBD-9DD1-E92ED90A9895}"/>
              </a:ext>
            </a:extLst>
          </p:cNvPr>
          <p:cNvCxnSpPr>
            <a:cxnSpLocks/>
          </p:cNvCxnSpPr>
          <p:nvPr/>
        </p:nvCxnSpPr>
        <p:spPr>
          <a:xfrm>
            <a:off x="3435660" y="2019010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13">
            <a:extLst>
              <a:ext uri="{FF2B5EF4-FFF2-40B4-BE49-F238E27FC236}">
                <a16:creationId xmlns:a16="http://schemas.microsoft.com/office/drawing/2014/main" id="{3F80B543-0843-4962-8209-2A59C06C68CE}"/>
              </a:ext>
            </a:extLst>
          </p:cNvPr>
          <p:cNvCxnSpPr>
            <a:cxnSpLocks/>
          </p:cNvCxnSpPr>
          <p:nvPr/>
        </p:nvCxnSpPr>
        <p:spPr>
          <a:xfrm>
            <a:off x="8361426" y="2019010"/>
            <a:ext cx="0" cy="44350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14">
            <a:extLst>
              <a:ext uri="{FF2B5EF4-FFF2-40B4-BE49-F238E27FC236}">
                <a16:creationId xmlns:a16="http://schemas.microsoft.com/office/drawing/2014/main" id="{1F40B14F-7B1F-4175-B4C5-9F5283251287}"/>
              </a:ext>
            </a:extLst>
          </p:cNvPr>
          <p:cNvCxnSpPr>
            <a:cxnSpLocks/>
          </p:cNvCxnSpPr>
          <p:nvPr/>
        </p:nvCxnSpPr>
        <p:spPr>
          <a:xfrm>
            <a:off x="3435660" y="2423604"/>
            <a:ext cx="489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ilindro 16">
            <a:extLst>
              <a:ext uri="{FF2B5EF4-FFF2-40B4-BE49-F238E27FC236}">
                <a16:creationId xmlns:a16="http://schemas.microsoft.com/office/drawing/2014/main" id="{8491E1FE-166F-4C0E-B3C2-CC804F95F0A6}"/>
              </a:ext>
            </a:extLst>
          </p:cNvPr>
          <p:cNvSpPr/>
          <p:nvPr/>
        </p:nvSpPr>
        <p:spPr>
          <a:xfrm>
            <a:off x="10034726" y="1479010"/>
            <a:ext cx="1800000" cy="540000"/>
          </a:xfrm>
          <a:prstGeom prst="can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32" name="Conector reto 18">
            <a:extLst>
              <a:ext uri="{FF2B5EF4-FFF2-40B4-BE49-F238E27FC236}">
                <a16:creationId xmlns:a16="http://schemas.microsoft.com/office/drawing/2014/main" id="{0CB10178-F1C5-416F-9F0D-D17B8E382145}"/>
              </a:ext>
            </a:extLst>
          </p:cNvPr>
          <p:cNvCxnSpPr>
            <a:cxnSpLocks/>
          </p:cNvCxnSpPr>
          <p:nvPr/>
        </p:nvCxnSpPr>
        <p:spPr>
          <a:xfrm>
            <a:off x="8413207" y="2664781"/>
            <a:ext cx="2520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20">
            <a:extLst>
              <a:ext uri="{FF2B5EF4-FFF2-40B4-BE49-F238E27FC236}">
                <a16:creationId xmlns:a16="http://schemas.microsoft.com/office/drawing/2014/main" id="{14845374-ED44-49AD-B19C-7DA7945D0DC6}"/>
              </a:ext>
            </a:extLst>
          </p:cNvPr>
          <p:cNvCxnSpPr>
            <a:cxnSpLocks/>
          </p:cNvCxnSpPr>
          <p:nvPr/>
        </p:nvCxnSpPr>
        <p:spPr>
          <a:xfrm>
            <a:off x="10952620" y="2019010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21">
            <a:extLst>
              <a:ext uri="{FF2B5EF4-FFF2-40B4-BE49-F238E27FC236}">
                <a16:creationId xmlns:a16="http://schemas.microsoft.com/office/drawing/2014/main" id="{9D6FCA5A-683E-4BD7-B18D-A6C26346483F}"/>
              </a:ext>
            </a:extLst>
          </p:cNvPr>
          <p:cNvCxnSpPr>
            <a:cxnSpLocks/>
          </p:cNvCxnSpPr>
          <p:nvPr/>
        </p:nvCxnSpPr>
        <p:spPr>
          <a:xfrm flipH="1">
            <a:off x="3071672" y="3518518"/>
            <a:ext cx="525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22">
            <a:extLst>
              <a:ext uri="{FF2B5EF4-FFF2-40B4-BE49-F238E27FC236}">
                <a16:creationId xmlns:a16="http://schemas.microsoft.com/office/drawing/2014/main" id="{315E8E93-76D6-420A-8B12-8639CC507A79}"/>
              </a:ext>
            </a:extLst>
          </p:cNvPr>
          <p:cNvCxnSpPr>
            <a:cxnSpLocks/>
          </p:cNvCxnSpPr>
          <p:nvPr/>
        </p:nvCxnSpPr>
        <p:spPr>
          <a:xfrm flipH="1">
            <a:off x="8413207" y="3323210"/>
            <a:ext cx="2520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23">
            <a:extLst>
              <a:ext uri="{FF2B5EF4-FFF2-40B4-BE49-F238E27FC236}">
                <a16:creationId xmlns:a16="http://schemas.microsoft.com/office/drawing/2014/main" id="{F04F0FEF-560B-472F-8411-4ACBD42A877A}"/>
              </a:ext>
            </a:extLst>
          </p:cNvPr>
          <p:cNvSpPr txBox="1"/>
          <p:nvPr/>
        </p:nvSpPr>
        <p:spPr>
          <a:xfrm>
            <a:off x="4234299" y="209816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/api/produto</a:t>
            </a:r>
          </a:p>
          <a:p>
            <a:pPr algn="ctr"/>
            <a:r>
              <a:rPr lang="en-US"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38" name="CaixaDeTexto 17">
            <a:extLst>
              <a:ext uri="{FF2B5EF4-FFF2-40B4-BE49-F238E27FC236}">
                <a16:creationId xmlns:a16="http://schemas.microsoft.com/office/drawing/2014/main" id="{671C07CF-48C0-4AE6-8C20-73B8B3AB11F8}"/>
              </a:ext>
            </a:extLst>
          </p:cNvPr>
          <p:cNvSpPr txBox="1"/>
          <p:nvPr/>
        </p:nvSpPr>
        <p:spPr>
          <a:xfrm>
            <a:off x="4156280" y="3518518"/>
            <a:ext cx="1973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rgbClr val="548235"/>
                </a:solidFill>
                <a:latin typeface="Consolas" panose="020B0609020204030204" pitchFamily="49" charset="0"/>
              </a:rPr>
              <a:t>contentType:”JSON”</a:t>
            </a:r>
          </a:p>
        </p:txBody>
      </p:sp>
      <p:sp>
        <p:nvSpPr>
          <p:cNvPr id="44" name="Texto Explicativo: Linha 30">
            <a:extLst>
              <a:ext uri="{FF2B5EF4-FFF2-40B4-BE49-F238E27FC236}">
                <a16:creationId xmlns:a16="http://schemas.microsoft.com/office/drawing/2014/main" id="{653E80E4-2CAF-465A-9CD0-7C73D8AE1DA8}"/>
              </a:ext>
            </a:extLst>
          </p:cNvPr>
          <p:cNvSpPr/>
          <p:nvPr/>
        </p:nvSpPr>
        <p:spPr>
          <a:xfrm>
            <a:off x="887275" y="4708487"/>
            <a:ext cx="4572483" cy="1080000"/>
          </a:xfrm>
          <a:prstGeom prst="borderCallout1">
            <a:avLst>
              <a:gd name="adj1" fmla="val -2113"/>
              <a:gd name="adj2" fmla="val 28258"/>
              <a:gd name="adj3" fmla="val -53789"/>
              <a:gd name="adj4" fmla="val 25854"/>
            </a:avLst>
          </a:prstGeom>
          <a:solidFill>
            <a:schemeClr val="accent4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Cliente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está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desacoplado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do CONTROLLER</a:t>
            </a:r>
          </a:p>
        </p:txBody>
      </p:sp>
      <p:sp>
        <p:nvSpPr>
          <p:cNvPr id="45" name="Texto Explicativo: Linha 31">
            <a:extLst>
              <a:ext uri="{FF2B5EF4-FFF2-40B4-BE49-F238E27FC236}">
                <a16:creationId xmlns:a16="http://schemas.microsoft.com/office/drawing/2014/main" id="{48A258E4-3019-4278-9B93-C1472C0860AF}"/>
              </a:ext>
            </a:extLst>
          </p:cNvPr>
          <p:cNvSpPr/>
          <p:nvPr/>
        </p:nvSpPr>
        <p:spPr>
          <a:xfrm>
            <a:off x="1102362" y="743261"/>
            <a:ext cx="1800000" cy="468000"/>
          </a:xfrm>
          <a:prstGeom prst="borderCallout1">
            <a:avLst>
              <a:gd name="adj1" fmla="val 101856"/>
              <a:gd name="adj2" fmla="val 48788"/>
              <a:gd name="adj3" fmla="val 201727"/>
              <a:gd name="adj4" fmla="val 80268"/>
            </a:avLst>
          </a:prstGeom>
          <a:solidFill>
            <a:schemeClr val="accent4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rgbClr val="548235"/>
                </a:solidFill>
              </a:rPr>
              <a:t>Outro Back-end</a:t>
            </a:r>
          </a:p>
        </p:txBody>
      </p:sp>
      <p:sp>
        <p:nvSpPr>
          <p:cNvPr id="46" name="Retângulo 32">
            <a:extLst>
              <a:ext uri="{FF2B5EF4-FFF2-40B4-BE49-F238E27FC236}">
                <a16:creationId xmlns:a16="http://schemas.microsoft.com/office/drawing/2014/main" id="{1D795986-D3D9-4D5A-BBB9-D42128CAD4E2}"/>
              </a:ext>
            </a:extLst>
          </p:cNvPr>
          <p:cNvSpPr/>
          <p:nvPr/>
        </p:nvSpPr>
        <p:spPr>
          <a:xfrm>
            <a:off x="7369947" y="1479010"/>
            <a:ext cx="1980000" cy="54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Controller REST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021F699-A4B5-47ED-81D5-674A109683D6}"/>
              </a:ext>
            </a:extLst>
          </p:cNvPr>
          <p:cNvSpPr txBox="1"/>
          <p:nvPr/>
        </p:nvSpPr>
        <p:spPr>
          <a:xfrm>
            <a:off x="634524" y="2741287"/>
            <a:ext cx="2357410" cy="1384995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{id:1,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 descricao:”iPhone”,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 preco:”8000.00”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3" name="Texto Explicativo: Linha 31">
            <a:extLst>
              <a:ext uri="{FF2B5EF4-FFF2-40B4-BE49-F238E27FC236}">
                <a16:creationId xmlns:a16="http://schemas.microsoft.com/office/drawing/2014/main" id="{9247E5D7-520A-4663-823B-67305399710F}"/>
              </a:ext>
            </a:extLst>
          </p:cNvPr>
          <p:cNvSpPr/>
          <p:nvPr/>
        </p:nvSpPr>
        <p:spPr>
          <a:xfrm>
            <a:off x="2991934" y="743261"/>
            <a:ext cx="1800000" cy="468000"/>
          </a:xfrm>
          <a:prstGeom prst="borderCallout1">
            <a:avLst>
              <a:gd name="adj1" fmla="val 98062"/>
              <a:gd name="adj2" fmla="val 32019"/>
              <a:gd name="adj3" fmla="val 159994"/>
              <a:gd name="adj4" fmla="val 11220"/>
            </a:avLst>
          </a:prstGeom>
          <a:solidFill>
            <a:schemeClr val="accent4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rgbClr val="548235"/>
                </a:solidFill>
              </a:rPr>
              <a:t>Evento Javascript</a:t>
            </a:r>
          </a:p>
        </p:txBody>
      </p:sp>
      <p:sp>
        <p:nvSpPr>
          <p:cNvPr id="48" name="Texto Explicativo: Linha 31">
            <a:extLst>
              <a:ext uri="{FF2B5EF4-FFF2-40B4-BE49-F238E27FC236}">
                <a16:creationId xmlns:a16="http://schemas.microsoft.com/office/drawing/2014/main" id="{9AA94D15-1BDD-45A0-8208-8A81F9DBA5F6}"/>
              </a:ext>
            </a:extLst>
          </p:cNvPr>
          <p:cNvSpPr/>
          <p:nvPr/>
        </p:nvSpPr>
        <p:spPr>
          <a:xfrm>
            <a:off x="4881506" y="743261"/>
            <a:ext cx="1800000" cy="468000"/>
          </a:xfrm>
          <a:prstGeom prst="borderCallout1">
            <a:avLst>
              <a:gd name="adj1" fmla="val 99959"/>
              <a:gd name="adj2" fmla="val 51747"/>
              <a:gd name="adj3" fmla="val 156200"/>
              <a:gd name="adj4" fmla="val -73118"/>
            </a:avLst>
          </a:prstGeom>
          <a:solidFill>
            <a:schemeClr val="accent4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rgbClr val="548235"/>
                </a:solidFill>
              </a:rPr>
              <a:t>Aplicativo Móvel</a:t>
            </a:r>
          </a:p>
        </p:txBody>
      </p:sp>
      <p:sp>
        <p:nvSpPr>
          <p:cNvPr id="49" name="Texto Explicativo: Linha 31">
            <a:extLst>
              <a:ext uri="{FF2B5EF4-FFF2-40B4-BE49-F238E27FC236}">
                <a16:creationId xmlns:a16="http://schemas.microsoft.com/office/drawing/2014/main" id="{9C70E1ED-8597-4A71-80C9-14A8495F6CFB}"/>
              </a:ext>
            </a:extLst>
          </p:cNvPr>
          <p:cNvSpPr/>
          <p:nvPr/>
        </p:nvSpPr>
        <p:spPr>
          <a:xfrm>
            <a:off x="6771078" y="743261"/>
            <a:ext cx="1800000" cy="468000"/>
          </a:xfrm>
          <a:prstGeom prst="borderCallout1">
            <a:avLst>
              <a:gd name="adj1" fmla="val 101856"/>
              <a:gd name="adj2" fmla="val 26594"/>
              <a:gd name="adj3" fmla="val 213109"/>
              <a:gd name="adj4" fmla="val -132795"/>
            </a:avLst>
          </a:prstGeom>
          <a:solidFill>
            <a:schemeClr val="accent4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rgbClr val="548235"/>
                </a:solidFill>
              </a:rPr>
              <a:t>Dispositivo IoT</a:t>
            </a:r>
          </a:p>
        </p:txBody>
      </p:sp>
    </p:spTree>
    <p:extLst>
      <p:ext uri="{BB962C8B-B14F-4D97-AF65-F5344CB8AC3E}">
        <p14:creationId xmlns:p14="http://schemas.microsoft.com/office/powerpoint/2010/main" val="1277196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Meu primeiro controller: HelloController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27" name="Retângulo 7">
            <a:extLst>
              <a:ext uri="{FF2B5EF4-FFF2-40B4-BE49-F238E27FC236}">
                <a16:creationId xmlns:a16="http://schemas.microsoft.com/office/drawing/2014/main" id="{B10232E5-7B9D-44B7-994F-B54ADFF8C4FA}"/>
              </a:ext>
            </a:extLst>
          </p:cNvPr>
          <p:cNvSpPr/>
          <p:nvPr/>
        </p:nvSpPr>
        <p:spPr>
          <a:xfrm>
            <a:off x="2556771" y="1294697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Navegador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8" name="Conector reto 10">
            <a:extLst>
              <a:ext uri="{FF2B5EF4-FFF2-40B4-BE49-F238E27FC236}">
                <a16:creationId xmlns:a16="http://schemas.microsoft.com/office/drawing/2014/main" id="{254278F0-0982-4FBD-9DD1-E92ED90A9895}"/>
              </a:ext>
            </a:extLst>
          </p:cNvPr>
          <p:cNvCxnSpPr>
            <a:cxnSpLocks/>
          </p:cNvCxnSpPr>
          <p:nvPr/>
        </p:nvCxnSpPr>
        <p:spPr>
          <a:xfrm>
            <a:off x="3435660" y="1848465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13">
            <a:extLst>
              <a:ext uri="{FF2B5EF4-FFF2-40B4-BE49-F238E27FC236}">
                <a16:creationId xmlns:a16="http://schemas.microsoft.com/office/drawing/2014/main" id="{3F80B543-0843-4962-8209-2A59C06C68CE}"/>
              </a:ext>
            </a:extLst>
          </p:cNvPr>
          <p:cNvCxnSpPr>
            <a:cxnSpLocks/>
          </p:cNvCxnSpPr>
          <p:nvPr/>
        </p:nvCxnSpPr>
        <p:spPr>
          <a:xfrm>
            <a:off x="9327617" y="1850334"/>
            <a:ext cx="0" cy="443505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21">
            <a:extLst>
              <a:ext uri="{FF2B5EF4-FFF2-40B4-BE49-F238E27FC236}">
                <a16:creationId xmlns:a16="http://schemas.microsoft.com/office/drawing/2014/main" id="{9D6FCA5A-683E-4BD7-B18D-A6C26346483F}"/>
              </a:ext>
            </a:extLst>
          </p:cNvPr>
          <p:cNvCxnSpPr>
            <a:cxnSpLocks/>
          </p:cNvCxnSpPr>
          <p:nvPr/>
        </p:nvCxnSpPr>
        <p:spPr>
          <a:xfrm flipH="1">
            <a:off x="3071672" y="4166591"/>
            <a:ext cx="363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23">
            <a:extLst>
              <a:ext uri="{FF2B5EF4-FFF2-40B4-BE49-F238E27FC236}">
                <a16:creationId xmlns:a16="http://schemas.microsoft.com/office/drawing/2014/main" id="{F04F0FEF-560B-472F-8411-4ACBD42A877A}"/>
              </a:ext>
            </a:extLst>
          </p:cNvPr>
          <p:cNvSpPr txBox="1"/>
          <p:nvPr/>
        </p:nvSpPr>
        <p:spPr>
          <a:xfrm>
            <a:off x="4614212" y="2151431"/>
            <a:ext cx="94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/hello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37" name="CaixaDeTexto 24">
            <a:extLst>
              <a:ext uri="{FF2B5EF4-FFF2-40B4-BE49-F238E27FC236}">
                <a16:creationId xmlns:a16="http://schemas.microsoft.com/office/drawing/2014/main" id="{37787BD1-922B-42D0-A042-8CB758E9D573}"/>
              </a:ext>
            </a:extLst>
          </p:cNvPr>
          <p:cNvSpPr txBox="1"/>
          <p:nvPr/>
        </p:nvSpPr>
        <p:spPr>
          <a:xfrm>
            <a:off x="506032" y="3806609"/>
            <a:ext cx="2561220" cy="738664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info:”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Olá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mundo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REST”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30" name="Conector reto 14">
            <a:extLst>
              <a:ext uri="{FF2B5EF4-FFF2-40B4-BE49-F238E27FC236}">
                <a16:creationId xmlns:a16="http://schemas.microsoft.com/office/drawing/2014/main" id="{1F40B14F-7B1F-4175-B4C5-9F5283251287}"/>
              </a:ext>
            </a:extLst>
          </p:cNvPr>
          <p:cNvCxnSpPr>
            <a:cxnSpLocks/>
          </p:cNvCxnSpPr>
          <p:nvPr/>
        </p:nvCxnSpPr>
        <p:spPr>
          <a:xfrm>
            <a:off x="3435660" y="2476872"/>
            <a:ext cx="57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17">
            <a:extLst>
              <a:ext uri="{FF2B5EF4-FFF2-40B4-BE49-F238E27FC236}">
                <a16:creationId xmlns:a16="http://schemas.microsoft.com/office/drawing/2014/main" id="{671C07CF-48C0-4AE6-8C20-73B8B3AB11F8}"/>
              </a:ext>
            </a:extLst>
          </p:cNvPr>
          <p:cNvSpPr txBox="1"/>
          <p:nvPr/>
        </p:nvSpPr>
        <p:spPr>
          <a:xfrm>
            <a:off x="4156280" y="4166591"/>
            <a:ext cx="1973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contentType:”JSON”</a:t>
            </a:r>
          </a:p>
        </p:txBody>
      </p:sp>
      <p:grpSp>
        <p:nvGrpSpPr>
          <p:cNvPr id="39" name="Agrupar 25">
            <a:extLst>
              <a:ext uri="{FF2B5EF4-FFF2-40B4-BE49-F238E27FC236}">
                <a16:creationId xmlns:a16="http://schemas.microsoft.com/office/drawing/2014/main" id="{DA41E333-A663-4CE0-982D-E894F107E302}"/>
              </a:ext>
            </a:extLst>
          </p:cNvPr>
          <p:cNvGrpSpPr/>
          <p:nvPr/>
        </p:nvGrpSpPr>
        <p:grpSpPr>
          <a:xfrm>
            <a:off x="6932120" y="3520089"/>
            <a:ext cx="360001" cy="540000"/>
            <a:chOff x="6736814" y="3076112"/>
            <a:chExt cx="360001" cy="223422"/>
          </a:xfrm>
        </p:grpSpPr>
        <p:cxnSp>
          <p:nvCxnSpPr>
            <p:cNvPr id="40" name="Conector reto 26">
              <a:extLst>
                <a:ext uri="{FF2B5EF4-FFF2-40B4-BE49-F238E27FC236}">
                  <a16:creationId xmlns:a16="http://schemas.microsoft.com/office/drawing/2014/main" id="{AC99A58C-6D99-425E-B370-67572E0B6C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27">
              <a:extLst>
                <a:ext uri="{FF2B5EF4-FFF2-40B4-BE49-F238E27FC236}">
                  <a16:creationId xmlns:a16="http://schemas.microsoft.com/office/drawing/2014/main" id="{23968024-6914-4DF8-9F9E-49FB83613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28">
              <a:extLst>
                <a:ext uri="{FF2B5EF4-FFF2-40B4-BE49-F238E27FC236}">
                  <a16:creationId xmlns:a16="http://schemas.microsoft.com/office/drawing/2014/main" id="{C767054E-241A-4884-A6E2-ADF44F4F8C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tângulo 32">
            <a:extLst>
              <a:ext uri="{FF2B5EF4-FFF2-40B4-BE49-F238E27FC236}">
                <a16:creationId xmlns:a16="http://schemas.microsoft.com/office/drawing/2014/main" id="{1D795986-D3D9-4D5A-BBB9-D42128CAD4E2}"/>
              </a:ext>
            </a:extLst>
          </p:cNvPr>
          <p:cNvSpPr/>
          <p:nvPr/>
        </p:nvSpPr>
        <p:spPr>
          <a:xfrm>
            <a:off x="8337617" y="1294697"/>
            <a:ext cx="1980000" cy="540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HelloController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CaixaDeTexto 29">
            <a:extLst>
              <a:ext uri="{FF2B5EF4-FFF2-40B4-BE49-F238E27FC236}">
                <a16:creationId xmlns:a16="http://schemas.microsoft.com/office/drawing/2014/main" id="{D8AFEC83-C0C5-4A64-B766-15ECC7F089F0}"/>
              </a:ext>
            </a:extLst>
          </p:cNvPr>
          <p:cNvSpPr txBox="1"/>
          <p:nvPr/>
        </p:nvSpPr>
        <p:spPr>
          <a:xfrm>
            <a:off x="7256721" y="3520089"/>
            <a:ext cx="1774845" cy="5400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Converte:</a:t>
            </a:r>
          </a:p>
          <a:p>
            <a:r>
              <a:rPr lang="en-US" sz="1400" b="1" u="sng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MyMessage</a:t>
            </a:r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&gt; 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JSON</a:t>
            </a:r>
          </a:p>
        </p:txBody>
      </p:sp>
      <p:sp>
        <p:nvSpPr>
          <p:cNvPr id="26" name="Retângulo 32">
            <a:extLst>
              <a:ext uri="{FF2B5EF4-FFF2-40B4-BE49-F238E27FC236}">
                <a16:creationId xmlns:a16="http://schemas.microsoft.com/office/drawing/2014/main" id="{4CBF4540-5DE5-4321-9DFE-AAAB6947E7DD}"/>
              </a:ext>
            </a:extLst>
          </p:cNvPr>
          <p:cNvSpPr/>
          <p:nvPr/>
        </p:nvSpPr>
        <p:spPr>
          <a:xfrm>
            <a:off x="9206360" y="2403906"/>
            <a:ext cx="242514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CaixaDeTexto 29">
            <a:extLst>
              <a:ext uri="{FF2B5EF4-FFF2-40B4-BE49-F238E27FC236}">
                <a16:creationId xmlns:a16="http://schemas.microsoft.com/office/drawing/2014/main" id="{10820A2B-C778-4E6F-AF24-CAE94345409A}"/>
              </a:ext>
            </a:extLst>
          </p:cNvPr>
          <p:cNvSpPr txBox="1"/>
          <p:nvPr/>
        </p:nvSpPr>
        <p:spPr>
          <a:xfrm>
            <a:off x="9452754" y="2594629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processarGetHello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9" name="Retângulo 9">
            <a:extLst>
              <a:ext uri="{FF2B5EF4-FFF2-40B4-BE49-F238E27FC236}">
                <a16:creationId xmlns:a16="http://schemas.microsoft.com/office/drawing/2014/main" id="{838B5168-3143-4D2C-8666-3A6E52B6CE39}"/>
              </a:ext>
            </a:extLst>
          </p:cNvPr>
          <p:cNvSpPr/>
          <p:nvPr/>
        </p:nvSpPr>
        <p:spPr>
          <a:xfrm>
            <a:off x="6311423" y="1294697"/>
            <a:ext cx="10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Infra Spring</a:t>
            </a:r>
          </a:p>
        </p:txBody>
      </p:sp>
      <p:cxnSp>
        <p:nvCxnSpPr>
          <p:cNvPr id="20" name="Conector reto 13">
            <a:extLst>
              <a:ext uri="{FF2B5EF4-FFF2-40B4-BE49-F238E27FC236}">
                <a16:creationId xmlns:a16="http://schemas.microsoft.com/office/drawing/2014/main" id="{4FFF7A54-E8CE-44E7-A2B9-36C640C9BCCA}"/>
              </a:ext>
            </a:extLst>
          </p:cNvPr>
          <p:cNvCxnSpPr>
            <a:cxnSpLocks/>
          </p:cNvCxnSpPr>
          <p:nvPr/>
        </p:nvCxnSpPr>
        <p:spPr>
          <a:xfrm>
            <a:off x="6851423" y="1834697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9">
            <a:extLst>
              <a:ext uri="{FF2B5EF4-FFF2-40B4-BE49-F238E27FC236}">
                <a16:creationId xmlns:a16="http://schemas.microsoft.com/office/drawing/2014/main" id="{1EEA8823-660C-4065-8540-303DFD01B176}"/>
              </a:ext>
            </a:extLst>
          </p:cNvPr>
          <p:cNvSpPr/>
          <p:nvPr/>
        </p:nvSpPr>
        <p:spPr>
          <a:xfrm>
            <a:off x="6761423" y="2344394"/>
            <a:ext cx="180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3" name="Conector reto 14">
            <a:extLst>
              <a:ext uri="{FF2B5EF4-FFF2-40B4-BE49-F238E27FC236}">
                <a16:creationId xmlns:a16="http://schemas.microsoft.com/office/drawing/2014/main" id="{A09ACC70-FC16-4D47-A649-C3F631AAC90C}"/>
              </a:ext>
            </a:extLst>
          </p:cNvPr>
          <p:cNvCxnSpPr>
            <a:cxnSpLocks/>
          </p:cNvCxnSpPr>
          <p:nvPr/>
        </p:nvCxnSpPr>
        <p:spPr>
          <a:xfrm flipH="1">
            <a:off x="6967632" y="3058638"/>
            <a:ext cx="223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254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HelloController :: UML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9C2A35-EB96-4332-AD34-28FEE25D8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30" y="1552313"/>
            <a:ext cx="9421540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81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&gt;Criar pacote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br.inatel.myrestapi.</a:t>
            </a:r>
            <a:r>
              <a:rPr lang="pt-BR" sz="2400" b="1" u="sng" dirty="0">
                <a:solidFill>
                  <a:srgbClr val="003399"/>
                </a:solidFill>
                <a:latin typeface="Consolas" panose="020B0609020204030204" pitchFamily="49" charset="0"/>
              </a:rPr>
              <a:t>controller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a) Criar classe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MyMessage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e codificar conforme UML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b) Criar classe </a:t>
            </a:r>
            <a:r>
              <a:rPr lang="pt-BR" sz="2400" b="1">
                <a:solidFill>
                  <a:srgbClr val="003399"/>
                </a:solidFill>
                <a:latin typeface="Consolas" panose="020B0609020204030204" pitchFamily="49" charset="0"/>
              </a:rPr>
              <a:t>HelloController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 conforme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abaixo: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8CD70A-59B5-447A-AB38-E265E6F14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08" y="2558988"/>
            <a:ext cx="5983712" cy="384048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159965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&gt;Abrir o navegador e acessar: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localhost:8080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/hello</a:t>
            </a: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3200">
                <a:solidFill>
                  <a:srgbClr val="003399"/>
                </a:solidFill>
                <a:latin typeface="Candara" panose="020E0502030303020204" pitchFamily="34" charset="0"/>
              </a:rPr>
              <a:t>Questão:</a:t>
            </a:r>
            <a:r>
              <a:rPr lang="pt-BR" sz="3200" b="1">
                <a:solidFill>
                  <a:srgbClr val="003399"/>
                </a:solidFill>
                <a:latin typeface="Candara" panose="020E0502030303020204" pitchFamily="34" charset="0"/>
              </a:rPr>
              <a:t> Quem fez a conversão MyMessage &gt; JSON?</a:t>
            </a:r>
          </a:p>
          <a:p>
            <a:pPr marL="0" indent="0">
              <a:buNone/>
            </a:pPr>
            <a:r>
              <a:rPr lang="pt-BR" sz="32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Resposta:</a:t>
            </a:r>
            <a:r>
              <a:rPr lang="pt-BR" sz="3200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 A infraestrutura do Spring</a:t>
            </a:r>
            <a:endParaRPr lang="pt-BR" sz="3200" b="1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E7467-FF62-40EE-8B1D-D0A4A59E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30" y="1322677"/>
            <a:ext cx="6371302" cy="281431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760143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2482789" y="1937552"/>
            <a:ext cx="7226423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Implementando um back-end completo de catálogo de cursos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9532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o Back-end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de catálogo de cursos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F89B0B-DEE5-4041-AF8C-AFC438AF8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89" y="885470"/>
            <a:ext cx="1112691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URI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(Universal Resource Identifier)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Servidor rodando </a:t>
            </a:r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ouvindo a porta </a:t>
            </a:r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Aplicação A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Aplicação B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arquivo_a1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arquivo_a2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arquivo_a3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arquivo_b1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arquivo_b2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arquivo_b3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438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o Back-end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de catálogo de cursos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4920A0F-7173-47DE-8D6E-0495D382A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961" y="738000"/>
            <a:ext cx="9572079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58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Injeção de Dependências com </a:t>
            </a:r>
            <a:r>
              <a:rPr lang="pt-BR" sz="2400" b="1">
                <a:solidFill>
                  <a:schemeClr val="accent2"/>
                </a:solidFill>
                <a:latin typeface="Consolas" panose="020B0609020204030204" pitchFamily="49" charset="0"/>
              </a:rPr>
              <a:t>@AutoWired</a:t>
            </a:r>
            <a:endParaRPr lang="pt-BR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tângulo: Cantos Arredondados 12">
            <a:extLst>
              <a:ext uri="{FF2B5EF4-FFF2-40B4-BE49-F238E27FC236}">
                <a16:creationId xmlns:a16="http://schemas.microsoft.com/office/drawing/2014/main" id="{5E7D4DCB-BEBD-4B41-9588-0842DDE25EE6}"/>
              </a:ext>
            </a:extLst>
          </p:cNvPr>
          <p:cNvSpPr/>
          <p:nvPr/>
        </p:nvSpPr>
        <p:spPr>
          <a:xfrm>
            <a:off x="7409593" y="4638235"/>
            <a:ext cx="2520000" cy="1440000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Consolas" panose="020B0609020204030204" pitchFamily="49" charset="0"/>
              </a:rPr>
              <a:t>Service</a:t>
            </a:r>
          </a:p>
        </p:txBody>
      </p:sp>
      <p:sp>
        <p:nvSpPr>
          <p:cNvPr id="5" name="Retângulo: Cantos Arredondados 14">
            <a:extLst>
              <a:ext uri="{FF2B5EF4-FFF2-40B4-BE49-F238E27FC236}">
                <a16:creationId xmlns:a16="http://schemas.microsoft.com/office/drawing/2014/main" id="{2779EB58-EBF4-4064-98E2-289ADCEB7944}"/>
              </a:ext>
            </a:extLst>
          </p:cNvPr>
          <p:cNvSpPr/>
          <p:nvPr/>
        </p:nvSpPr>
        <p:spPr>
          <a:xfrm>
            <a:off x="3115292" y="4638235"/>
            <a:ext cx="2520000" cy="1440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Controller</a:t>
            </a:r>
          </a:p>
        </p:txBody>
      </p:sp>
      <p:cxnSp>
        <p:nvCxnSpPr>
          <p:cNvPr id="7" name="Conector de Seta Reta 16">
            <a:extLst>
              <a:ext uri="{FF2B5EF4-FFF2-40B4-BE49-F238E27FC236}">
                <a16:creationId xmlns:a16="http://schemas.microsoft.com/office/drawing/2014/main" id="{6B932BD6-5C26-4519-ABB0-F2492A34A6E7}"/>
              </a:ext>
            </a:extLst>
          </p:cNvPr>
          <p:cNvCxnSpPr>
            <a:cxnSpLocks/>
          </p:cNvCxnSpPr>
          <p:nvPr/>
        </p:nvCxnSpPr>
        <p:spPr>
          <a:xfrm>
            <a:off x="5965842" y="5358235"/>
            <a:ext cx="1440000" cy="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Conector de Seta Reta 20">
            <a:extLst>
              <a:ext uri="{FF2B5EF4-FFF2-40B4-BE49-F238E27FC236}">
                <a16:creationId xmlns:a16="http://schemas.microsoft.com/office/drawing/2014/main" id="{751D884D-14D9-4063-986E-F63550674FD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338373" y="3319548"/>
            <a:ext cx="36919" cy="13186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Conector de Seta Reta 21">
            <a:extLst>
              <a:ext uri="{FF2B5EF4-FFF2-40B4-BE49-F238E27FC236}">
                <a16:creationId xmlns:a16="http://schemas.microsoft.com/office/drawing/2014/main" id="{EB9E85F7-689E-4330-9837-30C3DB3092C5}"/>
              </a:ext>
            </a:extLst>
          </p:cNvPr>
          <p:cNvCxnSpPr>
            <a:cxnSpLocks/>
          </p:cNvCxnSpPr>
          <p:nvPr/>
        </p:nvCxnSpPr>
        <p:spPr>
          <a:xfrm flipH="1">
            <a:off x="4319204" y="3313811"/>
            <a:ext cx="432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Conector de Seta Reta 27">
            <a:extLst>
              <a:ext uri="{FF2B5EF4-FFF2-40B4-BE49-F238E27FC236}">
                <a16:creationId xmlns:a16="http://schemas.microsoft.com/office/drawing/2014/main" id="{625EF650-AAD0-4315-9E51-7530E0847EF0}"/>
              </a:ext>
            </a:extLst>
          </p:cNvPr>
          <p:cNvCxnSpPr>
            <a:cxnSpLocks/>
          </p:cNvCxnSpPr>
          <p:nvPr/>
        </p:nvCxnSpPr>
        <p:spPr>
          <a:xfrm>
            <a:off x="8660594" y="3316679"/>
            <a:ext cx="17999" cy="132442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Retângulo 31">
            <a:extLst>
              <a:ext uri="{FF2B5EF4-FFF2-40B4-BE49-F238E27FC236}">
                <a16:creationId xmlns:a16="http://schemas.microsoft.com/office/drawing/2014/main" id="{49C1B13A-81AD-41C7-85D7-7110E237D3F0}"/>
              </a:ext>
            </a:extLst>
          </p:cNvPr>
          <p:cNvSpPr/>
          <p:nvPr/>
        </p:nvSpPr>
        <p:spPr>
          <a:xfrm>
            <a:off x="5731911" y="3096308"/>
            <a:ext cx="179826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&lt;&lt;injetado&gt;&gt;</a:t>
            </a:r>
          </a:p>
        </p:txBody>
      </p:sp>
      <p:sp>
        <p:nvSpPr>
          <p:cNvPr id="18" name="Ondulado Duplo 22">
            <a:extLst>
              <a:ext uri="{FF2B5EF4-FFF2-40B4-BE49-F238E27FC236}">
                <a16:creationId xmlns:a16="http://schemas.microsoft.com/office/drawing/2014/main" id="{CC9483FD-C6A4-465B-A2A9-53F4AB5B3BD0}"/>
              </a:ext>
            </a:extLst>
          </p:cNvPr>
          <p:cNvSpPr/>
          <p:nvPr/>
        </p:nvSpPr>
        <p:spPr>
          <a:xfrm>
            <a:off x="7368467" y="710599"/>
            <a:ext cx="4572000" cy="1231611"/>
          </a:xfrm>
          <a:prstGeom prst="doubleWav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Injeção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dependência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no Spring é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feita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pela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anotação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AutoWired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Ondulado Duplo 22">
            <a:extLst>
              <a:ext uri="{FF2B5EF4-FFF2-40B4-BE49-F238E27FC236}">
                <a16:creationId xmlns:a16="http://schemas.microsoft.com/office/drawing/2014/main" id="{82BB5F41-A2BE-47B6-902D-340D3EB741EF}"/>
              </a:ext>
            </a:extLst>
          </p:cNvPr>
          <p:cNvSpPr/>
          <p:nvPr/>
        </p:nvSpPr>
        <p:spPr>
          <a:xfrm>
            <a:off x="860566" y="779765"/>
            <a:ext cx="5120640" cy="1231611"/>
          </a:xfrm>
          <a:prstGeom prst="doubleWav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Sempre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que 2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componentes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dependentes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são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gerenciados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pelo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Spring, um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deve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ser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injetado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pelo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outro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DE1FCBB7-29CF-46F4-A634-59FFE878A45A}"/>
              </a:ext>
            </a:extLst>
          </p:cNvPr>
          <p:cNvSpPr/>
          <p:nvPr/>
        </p:nvSpPr>
        <p:spPr>
          <a:xfrm>
            <a:off x="5636071" y="5221075"/>
            <a:ext cx="457200" cy="274320"/>
          </a:xfrm>
          <a:prstGeom prst="diamond">
            <a:avLst/>
          </a:prstGeom>
          <a:solidFill>
            <a:srgbClr val="7F7F7F"/>
          </a:solidFill>
          <a:ln cap="rnd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43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o Back-end de catálogo de cursos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B8770378-C0F8-487D-BFCB-395F45F42FB1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model.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Curso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711F927-F961-4FBC-B3FD-84249625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810" y="1426579"/>
            <a:ext cx="8384379" cy="432000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67F68325-1BAC-4572-B5DD-4C0ABF9D6103}"/>
              </a:ext>
            </a:extLst>
          </p:cNvPr>
          <p:cNvSpPr/>
          <p:nvPr/>
        </p:nvSpPr>
        <p:spPr>
          <a:xfrm>
            <a:off x="9552373" y="3466730"/>
            <a:ext cx="2370338" cy="1125245"/>
          </a:xfrm>
          <a:prstGeom prst="lef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Tarefa: gerar construtor default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5798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o Back-end de catálogo de cursos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B8770378-C0F8-487D-BFCB-395F45F42FB1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service.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CursoService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770ECA1-8849-41DB-A0E3-D40F2FD1A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962" y="1426579"/>
            <a:ext cx="8330047" cy="4320000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41595363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o Back-end de catálogo de cursos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B8770378-C0F8-487D-BFCB-395F45F42FB1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controller.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CursoController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BA4A442-4B67-43C6-BF81-04E3490CB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956" y="1426579"/>
            <a:ext cx="7269078" cy="432000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5003019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&gt;Seguindo os slides anteriores: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a)Criar os sub-pacotes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model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 e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service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b)Implementar as 3 classes do catálogo de cursos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c)Subir o Spring Boot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d)Abrir navegador e acessar: </a:t>
            </a:r>
            <a:r>
              <a:rPr lang="pt-BR" sz="2400" b="1">
                <a:solidFill>
                  <a:srgbClr val="003399"/>
                </a:solidFill>
                <a:latin typeface="Consolas" panose="020B0609020204030204" pitchFamily="49" charset="0"/>
              </a:rPr>
              <a:t>localhost:8080/curso</a:t>
            </a:r>
          </a:p>
          <a:p>
            <a:pPr marL="457200" indent="-457200">
              <a:buAutoNum type="alphaLcParenR"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7647B6D-5207-43D6-9F44-B735F95BB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77" y="3586579"/>
            <a:ext cx="4372585" cy="199100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8B587BAA-0D87-4715-8B48-6AE029591148}"/>
              </a:ext>
            </a:extLst>
          </p:cNvPr>
          <p:cNvSpPr/>
          <p:nvPr/>
        </p:nvSpPr>
        <p:spPr>
          <a:xfrm>
            <a:off x="5459767" y="3906175"/>
            <a:ext cx="3835153" cy="1671407"/>
          </a:xfrm>
          <a:prstGeom prst="lef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solidFill>
                  <a:srgbClr val="003399"/>
                </a:solidFill>
                <a:latin typeface="Candara" panose="020E0502030303020204" pitchFamily="34" charset="0"/>
              </a:rPr>
              <a:t>É esperado que não retorne nenhum resultado</a:t>
            </a:r>
          </a:p>
        </p:txBody>
      </p:sp>
    </p:spTree>
    <p:extLst>
      <p:ext uri="{BB962C8B-B14F-4D97-AF65-F5344CB8AC3E}">
        <p14:creationId xmlns:p14="http://schemas.microsoft.com/office/powerpoint/2010/main" val="12220777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&gt;Vamos implementar um método na classe service para </a:t>
            </a:r>
            <a:r>
              <a:rPr lang="pt-BR" sz="2400">
                <a:solidFill>
                  <a:schemeClr val="accent2"/>
                </a:solidFill>
                <a:latin typeface="Candara" panose="020E0502030303020204" pitchFamily="34" charset="0"/>
              </a:rPr>
              <a:t>inicializar o mapa com alguns cursos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AFA401-F97E-414D-BD11-DA6027576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0" y="1729812"/>
            <a:ext cx="8582880" cy="4680000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3107949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&gt;No navegador, novamente acessar: </a:t>
            </a:r>
            <a:r>
              <a:rPr lang="pt-BR" sz="2400" b="1">
                <a:solidFill>
                  <a:srgbClr val="003399"/>
                </a:solidFill>
                <a:latin typeface="Consolas" panose="020B0609020204030204" pitchFamily="49" charset="0"/>
              </a:rPr>
              <a:t>localhost:8080/curso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20170D-EF59-493A-946C-2B0A2CF19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0" y="1363191"/>
            <a:ext cx="9000000" cy="297983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57228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1731146" y="1937552"/>
            <a:ext cx="8729708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Buscando um curso pela chave primária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8986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&gt;Outra possível operação de leitura seria a 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busca de um curso através de sua chave primária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 Vamos implementar esta funcionalidade: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a)Na classe service, criamos um método que recebe o parâmetro referente ao ID de curso e retorna o curso guardado no mapa: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Buscando curso pela chave primária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F708AA-13A4-4EC6-821E-18F8B7552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26" y="3697575"/>
            <a:ext cx="7326317" cy="288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191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URI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(Universal Resource Identifier)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Servidor rodando </a:t>
            </a:r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ouvindo a porta </a:t>
            </a:r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Aplicação A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Aplicação B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arquivo_a1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arquivo_a2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arquivo_a3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arquivo_b1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arquivo_b2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arquivo_b3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3C0D138-297C-4DAD-8F64-9D32E1EF39BB}"/>
              </a:ext>
            </a:extLst>
          </p:cNvPr>
          <p:cNvSpPr/>
          <p:nvPr/>
        </p:nvSpPr>
        <p:spPr>
          <a:xfrm>
            <a:off x="10477937" y="1115148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2219C554-FC50-4695-8E17-764FF30A0F4B}"/>
              </a:ext>
            </a:extLst>
          </p:cNvPr>
          <p:cNvCxnSpPr>
            <a:stCxn id="17" idx="2"/>
          </p:cNvCxnSpPr>
          <p:nvPr/>
        </p:nvCxnSpPr>
        <p:spPr>
          <a:xfrm flipH="1">
            <a:off x="9579006" y="1541831"/>
            <a:ext cx="1573634" cy="162749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B8F09407-2E2B-4776-AD2B-73FE4AE395F2}"/>
              </a:ext>
            </a:extLst>
          </p:cNvPr>
          <p:cNvSpPr/>
          <p:nvPr/>
        </p:nvSpPr>
        <p:spPr>
          <a:xfrm>
            <a:off x="1282150" y="1071044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A12305C8-855B-4D9A-8F18-FE87BF4AA370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956853" y="1497727"/>
            <a:ext cx="1492069" cy="16716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6E3FC1B-82D0-471D-B688-FAA01F6B63E0}"/>
              </a:ext>
            </a:extLst>
          </p:cNvPr>
          <p:cNvCxnSpPr>
            <a:cxnSpLocks/>
          </p:cNvCxnSpPr>
          <p:nvPr/>
        </p:nvCxnSpPr>
        <p:spPr>
          <a:xfrm>
            <a:off x="2353091" y="1497727"/>
            <a:ext cx="3046938" cy="17522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02A6AD5E-96E8-4B22-8C05-A7BA4A68AA17}"/>
              </a:ext>
            </a:extLst>
          </p:cNvPr>
          <p:cNvSpPr/>
          <p:nvPr/>
        </p:nvSpPr>
        <p:spPr>
          <a:xfrm>
            <a:off x="1956853" y="5984394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851BEDE0-378C-46F8-9837-68CD3596EC4B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2631556" y="5331077"/>
            <a:ext cx="674703" cy="6533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CE75E4-C031-4225-ADBD-73EE17D92481}"/>
              </a:ext>
            </a:extLst>
          </p:cNvPr>
          <p:cNvSpPr/>
          <p:nvPr/>
        </p:nvSpPr>
        <p:spPr>
          <a:xfrm>
            <a:off x="4746594" y="6030760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803AE874-60F5-45CF-8F4A-A03CB75BE7CC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421297" y="5377443"/>
            <a:ext cx="674703" cy="6533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2C36F8E2-CDF0-4E5E-9A81-2625D97ED11B}"/>
              </a:ext>
            </a:extLst>
          </p:cNvPr>
          <p:cNvSpPr/>
          <p:nvPr/>
        </p:nvSpPr>
        <p:spPr>
          <a:xfrm>
            <a:off x="7536335" y="6077126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A5029A7A-2417-4F4A-A0B7-9BD2FC1B6274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8211038" y="5423809"/>
            <a:ext cx="674703" cy="6533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6561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b)Na classe controller, mapeamos outro método com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@GetMapping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e uma variável de path: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Buscando curso pela chave primária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614D55-F4B1-45FE-BD7A-F2E0A91CE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0" y="1781516"/>
            <a:ext cx="7520002" cy="288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76076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b)Na classe controller, mapeamos outro método com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@GetMapping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e uma variável de path: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Buscando curso pela chave primária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614D55-F4B1-45FE-BD7A-F2E0A91CE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0" y="1781516"/>
            <a:ext cx="7520002" cy="288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26DDEA1-E793-48C2-BFE6-B2E8E4632365}"/>
              </a:ext>
            </a:extLst>
          </p:cNvPr>
          <p:cNvSpPr/>
          <p:nvPr/>
        </p:nvSpPr>
        <p:spPr>
          <a:xfrm>
            <a:off x="3221502" y="3221502"/>
            <a:ext cx="253218" cy="267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AD04BDA-0299-41C9-A0BA-3BCC71F52EAE}"/>
              </a:ext>
            </a:extLst>
          </p:cNvPr>
          <p:cNvSpPr/>
          <p:nvPr/>
        </p:nvSpPr>
        <p:spPr>
          <a:xfrm>
            <a:off x="5469984" y="3444242"/>
            <a:ext cx="253218" cy="267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5E0DD277-94AD-4CD0-B084-65B650911E4E}"/>
              </a:ext>
            </a:extLst>
          </p:cNvPr>
          <p:cNvSpPr/>
          <p:nvPr/>
        </p:nvSpPr>
        <p:spPr>
          <a:xfrm rot="19720278">
            <a:off x="3450435" y="2864931"/>
            <a:ext cx="681618" cy="33762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08196359-FB93-4ED4-8D6C-EF8C0DC5007D}"/>
              </a:ext>
            </a:extLst>
          </p:cNvPr>
          <p:cNvSpPr/>
          <p:nvPr/>
        </p:nvSpPr>
        <p:spPr>
          <a:xfrm rot="19720278">
            <a:off x="5691888" y="3103400"/>
            <a:ext cx="681618" cy="33762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05532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c)Usando o navegador, concatenamos o id do curso na própria URI: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Buscando curso pela chave primária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1EB469-2634-41E1-B509-1787A84B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81" y="1369029"/>
            <a:ext cx="9701900" cy="288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09919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&gt;Seguindo os slides: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a)Implementar em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CursoService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 o método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buscarCursoPeloId(...)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b)Implementar em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CursoController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, o método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buscar(...)</a:t>
            </a: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&gt;No navegador, acessar diferente IDs: </a:t>
            </a:r>
          </a:p>
          <a:p>
            <a:pPr marL="0" indent="0">
              <a:buNone/>
            </a:pPr>
            <a:r>
              <a:rPr lang="pt-BR"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http://localhost:8080/curso/1</a:t>
            </a:r>
          </a:p>
          <a:p>
            <a:pPr marL="0" indent="0">
              <a:buNone/>
            </a:pPr>
            <a:r>
              <a:rPr lang="pt-BR"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http://localhost:8080/curso/2</a:t>
            </a:r>
          </a:p>
          <a:p>
            <a:pPr marL="0" indent="0">
              <a:buNone/>
            </a:pPr>
            <a:r>
              <a:rPr lang="pt-BR"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http://localhost:8080/curso/3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&gt;O que acontece ao acessar </a:t>
            </a:r>
            <a:r>
              <a:rPr lang="pt-BR" sz="2400">
                <a:solidFill>
                  <a:srgbClr val="FF0000"/>
                </a:solidFill>
                <a:latin typeface="Consolas" panose="020B0609020204030204" pitchFamily="49" charset="0"/>
              </a:rPr>
              <a:t>http://localhost:8080/curso/4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?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249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289" y="754602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&gt;Quando acessamos um ID inexistente, uma resposta vazia é devolvida.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&gt;Isso pode causar </a:t>
            </a:r>
            <a:r>
              <a:rPr lang="pt-BR" dirty="0">
                <a:solidFill>
                  <a:srgbClr val="FF0000"/>
                </a:solidFill>
                <a:latin typeface="Candara" panose="020E0502030303020204" pitchFamily="34" charset="0"/>
              </a:rPr>
              <a:t>confusão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para o cliente da 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API </a:t>
            </a:r>
          </a:p>
          <a:p>
            <a:pPr marL="0" indent="0">
              <a:buNone/>
            </a:pPr>
            <a:r>
              <a:rPr lang="pt-BR">
                <a:solidFill>
                  <a:srgbClr val="FF0000"/>
                </a:solidFill>
                <a:latin typeface="Candara" panose="020E0502030303020204" pitchFamily="34" charset="0"/>
              </a:rPr>
              <a:t>	&gt; </a:t>
            </a:r>
            <a:r>
              <a:rPr lang="pt-BR" i="1" dirty="0">
                <a:solidFill>
                  <a:srgbClr val="FF0000"/>
                </a:solidFill>
                <a:latin typeface="Candara" panose="020E0502030303020204" pitchFamily="34" charset="0"/>
              </a:rPr>
              <a:t>ele pode interpretar que aconteceu um erro no servidor.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&gt;Podemos adicionar um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status na resposta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sinalizando que tudo ocorreu bem, mas nada foi encontrado!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&gt;O status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404 (NOT_FOUND)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é o ideal para este cenário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Melhorando a expressividade da API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5910E2-64C5-4A72-B77E-8E39CF159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98" y="1249709"/>
            <a:ext cx="5048955" cy="14289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45960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289" y="754602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&gt;A maneira mais simples de retornar um status 404 é lançar uma exception própria para tal: 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ResponseStatusException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Melhorando a expressividade da API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806DB07-E954-4FC5-8FE2-AEB2FC52F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97" y="1801421"/>
            <a:ext cx="7200000" cy="234642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52010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289" y="754602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&gt;Ao acessar a API com um ID inexistente, receberá esta resposta: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Melhorando a expressividade da API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02C079-BFE7-4F07-B003-638F5BF12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70" y="1272373"/>
            <a:ext cx="9000000" cy="43132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35112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&gt;No controller, alterar o método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buscar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 para retornar o status 404 quando o ID não tem referência a um curso existente.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&gt;No navegador, acessar a URI com ID inexistente e inspecionar o resultado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&gt;Exercício avançado: Explorar os outros construtores de </a:t>
            </a:r>
            <a:r>
              <a:rPr lang="pt-BR" sz="2400" b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ResponseStatusException. </a:t>
            </a:r>
            <a:endParaRPr lang="pt-BR" sz="2400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1035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1731146" y="1937552"/>
            <a:ext cx="8729708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Completando o back-end de cursos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0002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 gestão completa de cursos consiste ainda em operaçãos REST para: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a)criar curso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b)atualizar curso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c)remover um curso específico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Este um conjunto básico de operações e comumente chamamos de </a:t>
            </a:r>
            <a:r>
              <a:rPr lang="pt-BR" b="1" u="sng">
                <a:solidFill>
                  <a:schemeClr val="accent2"/>
                </a:solidFill>
                <a:latin typeface="Candara" panose="020E0502030303020204" pitchFamily="34" charset="0"/>
              </a:rPr>
              <a:t>CRUD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(</a:t>
            </a:r>
            <a:r>
              <a:rPr lang="pt-BR" b="1">
                <a:solidFill>
                  <a:schemeClr val="accent2"/>
                </a:solidFill>
                <a:latin typeface="Candara" panose="020E0502030303020204" pitchFamily="34" charset="0"/>
              </a:rPr>
              <a:t>C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reate, </a:t>
            </a:r>
            <a:r>
              <a:rPr lang="pt-BR" b="1">
                <a:solidFill>
                  <a:schemeClr val="accent2"/>
                </a:solidFill>
                <a:latin typeface="Candara" panose="020E0502030303020204" pitchFamily="34" charset="0"/>
              </a:rPr>
              <a:t>R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etrieve, </a:t>
            </a:r>
            <a:r>
              <a:rPr lang="pt-BR" b="1">
                <a:solidFill>
                  <a:schemeClr val="accent2"/>
                </a:solidFill>
                <a:latin typeface="Candara" panose="020E0502030303020204" pitchFamily="34" charset="0"/>
              </a:rPr>
              <a:t>U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pdate, </a:t>
            </a:r>
            <a:r>
              <a:rPr lang="pt-BR">
                <a:solidFill>
                  <a:schemeClr val="accent2"/>
                </a:solidFill>
                <a:latin typeface="Candara" panose="020E0502030303020204" pitchFamily="34" charset="0"/>
              </a:rPr>
              <a:t>D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elete)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Completando o Back-end de Cursos</a:t>
            </a:r>
          </a:p>
        </p:txBody>
      </p:sp>
    </p:spTree>
    <p:extLst>
      <p:ext uri="{BB962C8B-B14F-4D97-AF65-F5344CB8AC3E}">
        <p14:creationId xmlns:p14="http://schemas.microsoft.com/office/powerpoint/2010/main" val="289823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URI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(Universal Resource Identifier)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Servidor rodando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ouvindo a porta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estoque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marketing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70E179-7C1D-4154-BFE8-C141C4807FB9}"/>
              </a:ext>
            </a:extLst>
          </p:cNvPr>
          <p:cNvSpPr txBox="1"/>
          <p:nvPr/>
        </p:nvSpPr>
        <p:spPr>
          <a:xfrm>
            <a:off x="1575997" y="1016402"/>
            <a:ext cx="1025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localhost:</a:t>
            </a:r>
            <a:r>
              <a:rPr lang="pt-BR" sz="2400" b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8080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u="sng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estoque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relatorio.html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E0CBF1-2CC9-4B7F-812D-F1BEDA1A224B}"/>
              </a:ext>
            </a:extLst>
          </p:cNvPr>
          <p:cNvSpPr txBox="1"/>
          <p:nvPr/>
        </p:nvSpPr>
        <p:spPr>
          <a:xfrm>
            <a:off x="1575995" y="6107659"/>
            <a:ext cx="1025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localhost:</a:t>
            </a:r>
            <a:r>
              <a:rPr lang="pt-BR" sz="2400" b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8080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u="sng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marketing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relatorio.html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home.html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fornecedor.html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relatorio.html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index.html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cliente.html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relatorio.html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0983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1520000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a)Criar um curso: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CFD1C9A3-F12B-4465-9199-834B05F36ADF}"/>
              </a:ext>
            </a:extLst>
          </p:cNvPr>
          <p:cNvSpPr txBox="1">
            <a:spLocks/>
          </p:cNvSpPr>
          <p:nvPr/>
        </p:nvSpPr>
        <p:spPr>
          <a:xfrm>
            <a:off x="6468860" y="1322770"/>
            <a:ext cx="5580000" cy="4932000"/>
          </a:xfrm>
          <a:prstGeom prst="rect">
            <a:avLst/>
          </a:prstGeom>
          <a:solidFill>
            <a:srgbClr val="7030A0">
              <a:alpha val="1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7030A0"/>
                </a:solidFill>
                <a:latin typeface="Candara" panose="020E0502030303020204" pitchFamily="34" charset="0"/>
              </a:rPr>
              <a:t>service.</a:t>
            </a:r>
            <a:r>
              <a:rPr lang="pt-BR" b="1">
                <a:solidFill>
                  <a:srgbClr val="7030A0"/>
                </a:solidFill>
                <a:latin typeface="Candara" panose="020E0502030303020204" pitchFamily="34" charset="0"/>
              </a:rPr>
              <a:t>CursoService</a:t>
            </a:r>
          </a:p>
          <a:p>
            <a:pPr marL="0" indent="0">
              <a:buNone/>
            </a:pPr>
            <a:endParaRPr lang="pt-BR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Completando o Back-end de Cursos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117A388-A102-4A47-A0CE-75D53B656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788" y="1836687"/>
            <a:ext cx="5400000" cy="2044661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08CDD579-65CE-43C9-B8C6-738B2E58050D}"/>
              </a:ext>
            </a:extLst>
          </p:cNvPr>
          <p:cNvSpPr/>
          <p:nvPr/>
        </p:nvSpPr>
        <p:spPr>
          <a:xfrm rot="2585758">
            <a:off x="9772878" y="2992920"/>
            <a:ext cx="2520000" cy="701336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/>
              <a:t>Como gerar IDs únicos?</a:t>
            </a:r>
            <a:endParaRPr lang="pt-PT" sz="1600"/>
          </a:p>
        </p:txBody>
      </p:sp>
      <p:sp>
        <p:nvSpPr>
          <p:cNvPr id="11" name="Subtítulo 1">
            <a:extLst>
              <a:ext uri="{FF2B5EF4-FFF2-40B4-BE49-F238E27FC236}">
                <a16:creationId xmlns:a16="http://schemas.microsoft.com/office/drawing/2014/main" id="{93441A03-BCBA-4964-A00E-FB6DE6AE71B3}"/>
              </a:ext>
            </a:extLst>
          </p:cNvPr>
          <p:cNvSpPr txBox="1">
            <a:spLocks/>
          </p:cNvSpPr>
          <p:nvPr/>
        </p:nvSpPr>
        <p:spPr>
          <a:xfrm>
            <a:off x="721565" y="1322770"/>
            <a:ext cx="5580000" cy="4932000"/>
          </a:xfrm>
          <a:prstGeom prst="rect">
            <a:avLst/>
          </a:prstGeom>
          <a:solidFill>
            <a:srgbClr val="385723">
              <a:alpha val="1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controller.</a:t>
            </a:r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CursoController</a:t>
            </a:r>
          </a:p>
          <a:p>
            <a:pPr marL="0" indent="0">
              <a:buNone/>
            </a:pPr>
            <a:endParaRPr lang="pt-BR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2FD3365-9309-46D3-A2DA-CEC27531F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7" y="1836692"/>
            <a:ext cx="5400000" cy="1724998"/>
          </a:xfrm>
          <a:prstGeom prst="rect">
            <a:avLst/>
          </a:prstGeom>
          <a:ln>
            <a:solidFill>
              <a:srgbClr val="548235"/>
            </a:solidFill>
          </a:ln>
        </p:spPr>
      </p:pic>
      <p:sp>
        <p:nvSpPr>
          <p:cNvPr id="14" name="Seta: para a Esquerda 13">
            <a:extLst>
              <a:ext uri="{FF2B5EF4-FFF2-40B4-BE49-F238E27FC236}">
                <a16:creationId xmlns:a16="http://schemas.microsoft.com/office/drawing/2014/main" id="{EBA1F5BA-7A8A-43AC-A2D4-452FE733EDEB}"/>
              </a:ext>
            </a:extLst>
          </p:cNvPr>
          <p:cNvSpPr/>
          <p:nvPr/>
        </p:nvSpPr>
        <p:spPr>
          <a:xfrm rot="2880513">
            <a:off x="2461132" y="3793375"/>
            <a:ext cx="3312000" cy="701336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Retorna o curso para o cliente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34607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1520000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b)Atualizar um curso: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CFD1C9A3-F12B-4465-9199-834B05F36ADF}"/>
              </a:ext>
            </a:extLst>
          </p:cNvPr>
          <p:cNvSpPr txBox="1">
            <a:spLocks/>
          </p:cNvSpPr>
          <p:nvPr/>
        </p:nvSpPr>
        <p:spPr>
          <a:xfrm>
            <a:off x="6468860" y="1322770"/>
            <a:ext cx="5580000" cy="4932000"/>
          </a:xfrm>
          <a:prstGeom prst="rect">
            <a:avLst/>
          </a:prstGeom>
          <a:solidFill>
            <a:srgbClr val="7030A0">
              <a:alpha val="1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7030A0"/>
                </a:solidFill>
                <a:latin typeface="Candara" panose="020E0502030303020204" pitchFamily="34" charset="0"/>
              </a:rPr>
              <a:t>service.</a:t>
            </a:r>
            <a:r>
              <a:rPr lang="pt-BR" b="1">
                <a:solidFill>
                  <a:srgbClr val="7030A0"/>
                </a:solidFill>
                <a:latin typeface="Candara" panose="020E0502030303020204" pitchFamily="34" charset="0"/>
              </a:rPr>
              <a:t>CursoService</a:t>
            </a:r>
          </a:p>
          <a:p>
            <a:pPr marL="0" indent="0">
              <a:buNone/>
            </a:pPr>
            <a:endParaRPr lang="pt-BR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Completando o Back-end de Cursos</a:t>
            </a:r>
          </a:p>
        </p:txBody>
      </p:sp>
      <p:sp>
        <p:nvSpPr>
          <p:cNvPr id="11" name="Subtítulo 1">
            <a:extLst>
              <a:ext uri="{FF2B5EF4-FFF2-40B4-BE49-F238E27FC236}">
                <a16:creationId xmlns:a16="http://schemas.microsoft.com/office/drawing/2014/main" id="{93441A03-BCBA-4964-A00E-FB6DE6AE71B3}"/>
              </a:ext>
            </a:extLst>
          </p:cNvPr>
          <p:cNvSpPr txBox="1">
            <a:spLocks/>
          </p:cNvSpPr>
          <p:nvPr/>
        </p:nvSpPr>
        <p:spPr>
          <a:xfrm>
            <a:off x="721565" y="1322770"/>
            <a:ext cx="5580000" cy="4932000"/>
          </a:xfrm>
          <a:prstGeom prst="rect">
            <a:avLst/>
          </a:prstGeom>
          <a:solidFill>
            <a:srgbClr val="385723">
              <a:alpha val="1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controller.</a:t>
            </a:r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CursoController</a:t>
            </a:r>
          </a:p>
          <a:p>
            <a:pPr marL="0" indent="0">
              <a:buNone/>
            </a:pPr>
            <a:endParaRPr lang="pt-BR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628E357-9B2B-49E6-9012-5B6B5F186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860" y="1857786"/>
            <a:ext cx="5400000" cy="992904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DD9C999-0AA7-4583-BD0F-AB2CB630D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65" y="1857786"/>
            <a:ext cx="5400000" cy="1557303"/>
          </a:xfrm>
          <a:prstGeom prst="rect">
            <a:avLst/>
          </a:prstGeom>
          <a:ln>
            <a:solidFill>
              <a:srgbClr val="548235"/>
            </a:solidFill>
          </a:ln>
        </p:spPr>
      </p:pic>
      <p:sp>
        <p:nvSpPr>
          <p:cNvPr id="16" name="Seta: para a Esquerda 15">
            <a:extLst>
              <a:ext uri="{FF2B5EF4-FFF2-40B4-BE49-F238E27FC236}">
                <a16:creationId xmlns:a16="http://schemas.microsoft.com/office/drawing/2014/main" id="{41DD37AE-2966-4CC4-8FFC-F76487AA3511}"/>
              </a:ext>
            </a:extLst>
          </p:cNvPr>
          <p:cNvSpPr/>
          <p:nvPr/>
        </p:nvSpPr>
        <p:spPr>
          <a:xfrm rot="2700000">
            <a:off x="2588309" y="4090605"/>
            <a:ext cx="4193625" cy="701336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Não precisa de retorno na atualização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9569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1520000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c)Remover um curso: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CFD1C9A3-F12B-4465-9199-834B05F36ADF}"/>
              </a:ext>
            </a:extLst>
          </p:cNvPr>
          <p:cNvSpPr txBox="1">
            <a:spLocks/>
          </p:cNvSpPr>
          <p:nvPr/>
        </p:nvSpPr>
        <p:spPr>
          <a:xfrm>
            <a:off x="6468860" y="1322770"/>
            <a:ext cx="5580000" cy="4932000"/>
          </a:xfrm>
          <a:prstGeom prst="rect">
            <a:avLst/>
          </a:prstGeom>
          <a:solidFill>
            <a:srgbClr val="7030A0">
              <a:alpha val="1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7030A0"/>
                </a:solidFill>
                <a:latin typeface="Candara" panose="020E0502030303020204" pitchFamily="34" charset="0"/>
              </a:rPr>
              <a:t>service.</a:t>
            </a:r>
            <a:r>
              <a:rPr lang="pt-BR" b="1">
                <a:solidFill>
                  <a:srgbClr val="7030A0"/>
                </a:solidFill>
                <a:latin typeface="Candara" panose="020E0502030303020204" pitchFamily="34" charset="0"/>
              </a:rPr>
              <a:t>CursoService</a:t>
            </a:r>
          </a:p>
          <a:p>
            <a:pPr marL="0" indent="0">
              <a:buNone/>
            </a:pPr>
            <a:endParaRPr lang="pt-BR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Completando o Back-end de Cursos</a:t>
            </a:r>
          </a:p>
        </p:txBody>
      </p:sp>
      <p:sp>
        <p:nvSpPr>
          <p:cNvPr id="11" name="Subtítulo 1">
            <a:extLst>
              <a:ext uri="{FF2B5EF4-FFF2-40B4-BE49-F238E27FC236}">
                <a16:creationId xmlns:a16="http://schemas.microsoft.com/office/drawing/2014/main" id="{93441A03-BCBA-4964-A00E-FB6DE6AE71B3}"/>
              </a:ext>
            </a:extLst>
          </p:cNvPr>
          <p:cNvSpPr txBox="1">
            <a:spLocks/>
          </p:cNvSpPr>
          <p:nvPr/>
        </p:nvSpPr>
        <p:spPr>
          <a:xfrm>
            <a:off x="721565" y="1322770"/>
            <a:ext cx="5580000" cy="4932000"/>
          </a:xfrm>
          <a:prstGeom prst="rect">
            <a:avLst/>
          </a:prstGeom>
          <a:solidFill>
            <a:srgbClr val="385723">
              <a:alpha val="1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controller.</a:t>
            </a:r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CursoController</a:t>
            </a:r>
          </a:p>
          <a:p>
            <a:pPr marL="0" indent="0">
              <a:buNone/>
            </a:pPr>
            <a:endParaRPr lang="pt-BR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EB77CBF-E59B-4B84-9D6F-1C49A1290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65" y="1868283"/>
            <a:ext cx="5400000" cy="913078"/>
          </a:xfrm>
          <a:prstGeom prst="rect">
            <a:avLst/>
          </a:prstGeom>
          <a:ln>
            <a:solidFill>
              <a:srgbClr val="548235"/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11FFF13-7785-4A27-82EC-06047B1BD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860" y="1868283"/>
            <a:ext cx="5400000" cy="1058824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4130944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&gt;Se guiando pelos slides anterios:</a:t>
            </a:r>
          </a:p>
          <a:p>
            <a:pPr marL="457200" indent="-457200">
              <a:buAutoNum type="alphaLcParenR"/>
            </a:pP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Implementar os métodos na classe service</a:t>
            </a:r>
          </a:p>
          <a:p>
            <a:pPr marL="457200" indent="-457200">
              <a:buAutoNum type="alphaLcParenR"/>
            </a:pP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Implementar os métodos na classe controller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322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1731146" y="1937552"/>
            <a:ext cx="8729708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Acessando APIs REST com Spring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167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&gt;O navegador somente dá suporte para o método HTTP GET 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&gt;Para acessar todas as operações da nossa API, precisamos de uma das opções: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a)Ferramenta específica para acessar APIs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b)Escrever código que acessam nossa API -&gt; usando uma biblioteca 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Acessando a API REST</a:t>
            </a:r>
          </a:p>
        </p:txBody>
      </p:sp>
    </p:spTree>
    <p:extLst>
      <p:ext uri="{BB962C8B-B14F-4D97-AF65-F5344CB8AC3E}">
        <p14:creationId xmlns:p14="http://schemas.microsoft.com/office/powerpoint/2010/main" val="32429017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O que o Spring tem?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3C4626C-7671-4939-9DFF-7359F4576923}"/>
              </a:ext>
            </a:extLst>
          </p:cNvPr>
          <p:cNvSpPr/>
          <p:nvPr/>
        </p:nvSpPr>
        <p:spPr>
          <a:xfrm>
            <a:off x="607378" y="825622"/>
            <a:ext cx="5400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>
                <a:latin typeface="Candara" panose="020E0502030303020204" pitchFamily="34" charset="0"/>
              </a:rPr>
              <a:t>RestTemplate</a:t>
            </a:r>
            <a:endParaRPr lang="pt-PT" sz="3200" b="1">
              <a:latin typeface="Candara" panose="020E0502030303020204" pitchFamily="34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9D37D76-5DF4-4538-9B7B-F86254A9E347}"/>
              </a:ext>
            </a:extLst>
          </p:cNvPr>
          <p:cNvSpPr/>
          <p:nvPr/>
        </p:nvSpPr>
        <p:spPr>
          <a:xfrm>
            <a:off x="6326077" y="825622"/>
            <a:ext cx="5400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>
                <a:latin typeface="Candara" panose="020E0502030303020204" pitchFamily="34" charset="0"/>
              </a:rPr>
              <a:t>WebClient</a:t>
            </a:r>
            <a:endParaRPr lang="pt-PT" sz="3200" b="1">
              <a:latin typeface="Candara" panose="020E0502030303020204" pitchFamily="34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350770D-F66E-40F6-8AF7-93AD4400DB95}"/>
              </a:ext>
            </a:extLst>
          </p:cNvPr>
          <p:cNvSpPr/>
          <p:nvPr/>
        </p:nvSpPr>
        <p:spPr>
          <a:xfrm>
            <a:off x="607378" y="1797367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accent2"/>
                </a:solidFill>
                <a:latin typeface="Candara" panose="020E0502030303020204" pitchFamily="34" charset="0"/>
              </a:rPr>
              <a:t>Bloqueante</a:t>
            </a:r>
          </a:p>
          <a:p>
            <a:pPr algn="ctr"/>
            <a:r>
              <a:rPr lang="pt-BR" sz="2000">
                <a:solidFill>
                  <a:schemeClr val="accent2"/>
                </a:solidFill>
                <a:latin typeface="Candara" panose="020E0502030303020204" pitchFamily="34" charset="0"/>
              </a:rPr>
              <a:t>(sincrôna)</a:t>
            </a:r>
            <a:endParaRPr lang="pt-PT" sz="200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988E3C7-2ABE-4D2F-924A-5BCA808236CB}"/>
              </a:ext>
            </a:extLst>
          </p:cNvPr>
          <p:cNvSpPr/>
          <p:nvPr/>
        </p:nvSpPr>
        <p:spPr>
          <a:xfrm>
            <a:off x="6326077" y="1811009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AD4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rgbClr val="70AD47"/>
                </a:solidFill>
                <a:latin typeface="Candara" panose="020E0502030303020204" pitchFamily="34" charset="0"/>
              </a:rPr>
              <a:t>Não-bloqueante</a:t>
            </a:r>
          </a:p>
          <a:p>
            <a:pPr algn="ctr"/>
            <a:r>
              <a:rPr lang="pt-BR" sz="2000">
                <a:solidFill>
                  <a:srgbClr val="70AD47"/>
                </a:solidFill>
                <a:latin typeface="Candara" panose="020E0502030303020204" pitchFamily="34" charset="0"/>
              </a:rPr>
              <a:t>(assíncrona)</a:t>
            </a:r>
            <a:endParaRPr lang="pt-PT" sz="2000">
              <a:solidFill>
                <a:srgbClr val="70AD47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D8298D3-7763-4231-B942-AE681C5E8040}"/>
              </a:ext>
            </a:extLst>
          </p:cNvPr>
          <p:cNvSpPr/>
          <p:nvPr/>
        </p:nvSpPr>
        <p:spPr>
          <a:xfrm>
            <a:off x="607378" y="2949112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i="1">
                <a:solidFill>
                  <a:schemeClr val="accent2"/>
                </a:solidFill>
                <a:latin typeface="Candara" panose="020E0502030303020204" pitchFamily="34" charset="0"/>
              </a:rPr>
              <a:t>Antiga</a:t>
            </a:r>
            <a:endParaRPr lang="pt-PT" sz="2800" i="1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FF29320-A548-47F3-A268-48ED0EE8F8EE}"/>
              </a:ext>
            </a:extLst>
          </p:cNvPr>
          <p:cNvSpPr/>
          <p:nvPr/>
        </p:nvSpPr>
        <p:spPr>
          <a:xfrm>
            <a:off x="6326077" y="2976396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AD4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>
                <a:solidFill>
                  <a:srgbClr val="70AD47"/>
                </a:solidFill>
                <a:latin typeface="Candara" panose="020E0502030303020204" pitchFamily="34" charset="0"/>
              </a:rPr>
              <a:t>Java 9 Reactive Streams API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70C31A2-A7D5-417B-A2BD-0D245D3507B1}"/>
              </a:ext>
            </a:extLst>
          </p:cNvPr>
          <p:cNvSpPr/>
          <p:nvPr/>
        </p:nvSpPr>
        <p:spPr>
          <a:xfrm>
            <a:off x="6326077" y="4141783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AD4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rgbClr val="70AD47"/>
                </a:solidFill>
                <a:latin typeface="Candara" panose="020E0502030303020204" pitchFamily="34" charset="0"/>
              </a:rPr>
              <a:t>API Fluent</a:t>
            </a:r>
            <a:endParaRPr lang="pt-PT" sz="2800">
              <a:solidFill>
                <a:srgbClr val="70AD47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2C7C9FC-295E-4C5D-9F66-CE39D0368028}"/>
              </a:ext>
            </a:extLst>
          </p:cNvPr>
          <p:cNvSpPr/>
          <p:nvPr/>
        </p:nvSpPr>
        <p:spPr>
          <a:xfrm>
            <a:off x="6326077" y="5307171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AD4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rgbClr val="70AD47"/>
                </a:solidFill>
                <a:latin typeface="Candara" panose="020E0502030303020204" pitchFamily="34" charset="0"/>
              </a:rPr>
              <a:t>Tipo reativos: </a:t>
            </a:r>
            <a:r>
              <a:rPr lang="pt-BR" sz="2800" b="1">
                <a:solidFill>
                  <a:srgbClr val="70AD47"/>
                </a:solidFill>
                <a:latin typeface="Candara" panose="020E0502030303020204" pitchFamily="34" charset="0"/>
              </a:rPr>
              <a:t>Mono</a:t>
            </a:r>
            <a:r>
              <a:rPr lang="pt-BR" sz="2800">
                <a:solidFill>
                  <a:srgbClr val="70AD47"/>
                </a:solidFill>
                <a:latin typeface="Candara" panose="020E0502030303020204" pitchFamily="34" charset="0"/>
              </a:rPr>
              <a:t> e </a:t>
            </a:r>
            <a:r>
              <a:rPr lang="pt-BR" sz="2800" b="1">
                <a:solidFill>
                  <a:srgbClr val="70AD47"/>
                </a:solidFill>
                <a:latin typeface="Candara" panose="020E0502030303020204" pitchFamily="34" charset="0"/>
              </a:rPr>
              <a:t>Flux</a:t>
            </a:r>
            <a:endParaRPr lang="pt-PT" sz="2800" b="1">
              <a:solidFill>
                <a:srgbClr val="70AD47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182DC80-BDE3-4119-92B5-81552B9CA1E6}"/>
              </a:ext>
            </a:extLst>
          </p:cNvPr>
          <p:cNvSpPr/>
          <p:nvPr/>
        </p:nvSpPr>
        <p:spPr>
          <a:xfrm>
            <a:off x="607378" y="4100857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i="1">
                <a:solidFill>
                  <a:schemeClr val="accent2"/>
                </a:solidFill>
                <a:latin typeface="Candara" panose="020E0502030303020204" pitchFamily="34" charset="0"/>
              </a:rPr>
              <a:t>Deprecated</a:t>
            </a:r>
            <a:endParaRPr lang="pt-PT" sz="2800" i="1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6626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&gt;A classe WebCliente faz parte da biblioteca </a:t>
            </a:r>
            <a:r>
              <a:rPr lang="pt-BR" b="1">
                <a:solidFill>
                  <a:schemeClr val="accent2"/>
                </a:solidFill>
                <a:latin typeface="Candara" panose="020E0502030303020204" pitchFamily="34" charset="0"/>
              </a:rPr>
              <a:t>Spring WebFlux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&gt;Para adicionar esta biblioteca no projeto: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1)Adicionar dependência no </a:t>
            </a:r>
            <a:r>
              <a:rPr lang="pt-BR">
                <a:solidFill>
                  <a:schemeClr val="accent2"/>
                </a:solidFill>
                <a:latin typeface="Candara" panose="020E0502030303020204" pitchFamily="34" charset="0"/>
              </a:rPr>
              <a:t>pom.xml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3664600-C1F8-40BD-8BCB-8FA8F9C2C114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Acessando a API REST com Spring WebFlux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53E81C4-E718-40D0-B2D7-E56A53D13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39" y="2809549"/>
            <a:ext cx="9923685" cy="180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94770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Spring WebFlux:</a:t>
            </a: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2)Codificar: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3664600-C1F8-40BD-8BCB-8FA8F9C2C114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Testando a API REST com Spring WebFlux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9D5E1B-89BA-4028-9232-6442E0246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98" y="1795308"/>
            <a:ext cx="9000000" cy="42992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CFC583D-9FDC-482D-B824-45DA58A4859C}"/>
              </a:ext>
            </a:extLst>
          </p:cNvPr>
          <p:cNvSpPr/>
          <p:nvPr/>
        </p:nvSpPr>
        <p:spPr>
          <a:xfrm>
            <a:off x="3737498" y="5149049"/>
            <a:ext cx="3835153" cy="426128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15D89F1-C2D6-48CC-8BE9-C8BF06F5AEED}"/>
              </a:ext>
            </a:extLst>
          </p:cNvPr>
          <p:cNvSpPr/>
          <p:nvPr/>
        </p:nvSpPr>
        <p:spPr>
          <a:xfrm>
            <a:off x="7940676" y="3709313"/>
            <a:ext cx="3573662" cy="1003176"/>
          </a:xfrm>
          <a:prstGeom prst="rect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Este trecho é executado numa </a:t>
            </a:r>
            <a:r>
              <a:rPr lang="pt-BR" sz="2400" b="1">
                <a:solidFill>
                  <a:srgbClr val="FFFF00"/>
                </a:solidFill>
                <a:latin typeface="Candara" panose="020E0502030303020204" pitchFamily="34" charset="0"/>
              </a:rPr>
              <a:t>thread</a:t>
            </a:r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 separada</a:t>
            </a:r>
            <a:endParaRPr lang="pt-PT" sz="240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88E1AE66-7D38-438F-BB98-0661BAA497F5}"/>
              </a:ext>
            </a:extLst>
          </p:cNvPr>
          <p:cNvSpPr/>
          <p:nvPr/>
        </p:nvSpPr>
        <p:spPr>
          <a:xfrm rot="-2700000">
            <a:off x="7526306" y="4746557"/>
            <a:ext cx="488272" cy="355107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98827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Spring WebFlux:</a:t>
            </a: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2)Codificar: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B62947F-AC29-48D0-B9D4-88EA770AD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604" y="1855194"/>
            <a:ext cx="9000000" cy="40278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ítulo 2">
            <a:extLst>
              <a:ext uri="{FF2B5EF4-FFF2-40B4-BE49-F238E27FC236}">
                <a16:creationId xmlns:a16="http://schemas.microsoft.com/office/drawing/2014/main" id="{03664600-C1F8-40BD-8BCB-8FA8F9C2C114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Testando a API REST com Spring WebFlux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FC583D-9FDC-482D-B824-45DA58A4859C}"/>
              </a:ext>
            </a:extLst>
          </p:cNvPr>
          <p:cNvSpPr/>
          <p:nvPr/>
        </p:nvSpPr>
        <p:spPr>
          <a:xfrm>
            <a:off x="3826277" y="4234651"/>
            <a:ext cx="3116062" cy="324000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15D89F1-C2D6-48CC-8BE9-C8BF06F5AEED}"/>
              </a:ext>
            </a:extLst>
          </p:cNvPr>
          <p:cNvSpPr/>
          <p:nvPr/>
        </p:nvSpPr>
        <p:spPr>
          <a:xfrm>
            <a:off x="7408018" y="2910323"/>
            <a:ext cx="3573662" cy="1003176"/>
          </a:xfrm>
          <a:prstGeom prst="rect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Este trecho é executado numa </a:t>
            </a:r>
            <a:r>
              <a:rPr lang="pt-BR" sz="2400" b="1">
                <a:solidFill>
                  <a:srgbClr val="FFFF00"/>
                </a:solidFill>
                <a:latin typeface="Candara" panose="020E0502030303020204" pitchFamily="34" charset="0"/>
              </a:rPr>
              <a:t>thread</a:t>
            </a:r>
            <a:r>
              <a:rPr lang="pt-BR" sz="2400">
                <a:solidFill>
                  <a:schemeClr val="bg1"/>
                </a:solidFill>
                <a:latin typeface="Candara" panose="020E0502030303020204" pitchFamily="34" charset="0"/>
              </a:rPr>
              <a:t> separada</a:t>
            </a:r>
            <a:endParaRPr lang="pt-PT" sz="240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88E1AE66-7D38-438F-BB98-0661BAA497F5}"/>
              </a:ext>
            </a:extLst>
          </p:cNvPr>
          <p:cNvSpPr/>
          <p:nvPr/>
        </p:nvSpPr>
        <p:spPr>
          <a:xfrm rot="-2700000">
            <a:off x="6895991" y="3832155"/>
            <a:ext cx="488272" cy="355107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3C3399D-F70F-42A0-9E4F-4E8C1609A8DD}"/>
              </a:ext>
            </a:extLst>
          </p:cNvPr>
          <p:cNvSpPr/>
          <p:nvPr/>
        </p:nvSpPr>
        <p:spPr>
          <a:xfrm>
            <a:off x="1100832" y="4576407"/>
            <a:ext cx="2991775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1169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URI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(Universal Resource Identifier)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Servidor rodando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ouvindo a porta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estoque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marketing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70E179-7C1D-4154-BFE8-C141C4807FB9}"/>
              </a:ext>
            </a:extLst>
          </p:cNvPr>
          <p:cNvSpPr txBox="1"/>
          <p:nvPr/>
        </p:nvSpPr>
        <p:spPr>
          <a:xfrm>
            <a:off x="1575997" y="1016402"/>
            <a:ext cx="1025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localhost:</a:t>
            </a:r>
            <a:r>
              <a:rPr lang="pt-BR" sz="2400" b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8080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u="sng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estoque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relatorio.html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E0CBF1-2CC9-4B7F-812D-F1BEDA1A224B}"/>
              </a:ext>
            </a:extLst>
          </p:cNvPr>
          <p:cNvSpPr txBox="1"/>
          <p:nvPr/>
        </p:nvSpPr>
        <p:spPr>
          <a:xfrm>
            <a:off x="1575995" y="6107659"/>
            <a:ext cx="1025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localhost:</a:t>
            </a:r>
            <a:r>
              <a:rPr lang="pt-BR" sz="2400" b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8080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u="sng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marketing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relatorio.html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home.html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fornecedor.html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relatorio.html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index.html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cliente.html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relatorio.html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C190F9C-51FA-4087-813D-E52E06C392DA}"/>
              </a:ext>
            </a:extLst>
          </p:cNvPr>
          <p:cNvSpPr/>
          <p:nvPr/>
        </p:nvSpPr>
        <p:spPr>
          <a:xfrm>
            <a:off x="7097062" y="1026217"/>
            <a:ext cx="3177905" cy="426683"/>
          </a:xfrm>
          <a:prstGeom prst="rect">
            <a:avLst/>
          </a:prstGeom>
          <a:solidFill>
            <a:srgbClr val="7030A0">
              <a:alpha val="2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A06FBD4-D1C6-4D7D-8BE9-1063F82196AC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686015" y="1452900"/>
            <a:ext cx="770806" cy="178500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FEF5BC5C-25DB-42B6-9E93-E37822091CE7}"/>
              </a:ext>
            </a:extLst>
          </p:cNvPr>
          <p:cNvSpPr/>
          <p:nvPr/>
        </p:nvSpPr>
        <p:spPr>
          <a:xfrm>
            <a:off x="7482465" y="6100727"/>
            <a:ext cx="3177905" cy="426683"/>
          </a:xfrm>
          <a:prstGeom prst="rect">
            <a:avLst/>
          </a:prstGeom>
          <a:solidFill>
            <a:srgbClr val="ED7D31">
              <a:alpha val="3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5D52585-345C-4A09-909A-1DB341E1803B}"/>
              </a:ext>
            </a:extLst>
          </p:cNvPr>
          <p:cNvCxnSpPr>
            <a:cxnSpLocks/>
            <a:stCxn id="19" idx="0"/>
            <a:endCxn id="14" idx="2"/>
          </p:cNvCxnSpPr>
          <p:nvPr/>
        </p:nvCxnSpPr>
        <p:spPr>
          <a:xfrm flipH="1" flipV="1">
            <a:off x="8972340" y="5331077"/>
            <a:ext cx="99078" cy="7696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3063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&gt;Buscar em </a:t>
            </a:r>
            <a:r>
              <a:rPr lang="pt-BR" sz="2400" u="sng">
                <a:solidFill>
                  <a:srgbClr val="003399"/>
                </a:solidFill>
                <a:latin typeface="Candara" panose="020E0502030303020204" pitchFamily="34" charset="0"/>
              </a:rPr>
              <a:t>start.spring.io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 a dependência do WebFlux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&gt;Copiar o trecho e colar no pom.xml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&gt;Em </a:t>
            </a:r>
            <a:r>
              <a:rPr lang="pt-BR"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src/test/java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,  no pacote </a:t>
            </a:r>
            <a:r>
              <a:rPr lang="pt-PT" sz="2000">
                <a:solidFill>
                  <a:srgbClr val="000000"/>
                </a:solidFill>
                <a:latin typeface="Consolas" panose="020B0609020204030204" pitchFamily="49" charset="0"/>
              </a:rPr>
              <a:t>br.inatel.myrestapi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criar a classe </a:t>
            </a:r>
            <a:r>
              <a:rPr lang="pt-BR" sz="2000" b="1">
                <a:solidFill>
                  <a:schemeClr val="accent2"/>
                </a:solidFill>
                <a:latin typeface="Consolas" panose="020B0609020204030204" pitchFamily="49" charset="0"/>
              </a:rPr>
              <a:t>WebClientMain</a:t>
            </a:r>
            <a:endParaRPr lang="pt-BR" sz="2400" b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&gt;No método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main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, codificar usando o seguinte código: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B299B7-FA03-4A51-95B7-563BDC765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60" y="3091336"/>
            <a:ext cx="5760000" cy="3456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41321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289" y="719092"/>
            <a:ext cx="10977422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&gt;Ao executar, temos o resultado: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D4CC67A-A3A8-4D26-98A3-A98937D4F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96" y="1143487"/>
            <a:ext cx="5400000" cy="259917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EFA20909-109A-4368-8C00-7672CD54C583}"/>
              </a:ext>
            </a:extLst>
          </p:cNvPr>
          <p:cNvSpPr/>
          <p:nvPr/>
        </p:nvSpPr>
        <p:spPr>
          <a:xfrm>
            <a:off x="2778413" y="3183364"/>
            <a:ext cx="2770571" cy="701336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Lista de curso vazia</a:t>
            </a:r>
            <a:endParaRPr lang="pt-PT"/>
          </a:p>
        </p:txBody>
      </p:sp>
      <p:sp>
        <p:nvSpPr>
          <p:cNvPr id="12" name="Fluxograma: Dados 11">
            <a:extLst>
              <a:ext uri="{FF2B5EF4-FFF2-40B4-BE49-F238E27FC236}">
                <a16:creationId xmlns:a16="http://schemas.microsoft.com/office/drawing/2014/main" id="{1ED2EBAF-BCDA-4BB2-B1C0-283F9CC207F5}"/>
              </a:ext>
            </a:extLst>
          </p:cNvPr>
          <p:cNvSpPr/>
          <p:nvPr/>
        </p:nvSpPr>
        <p:spPr>
          <a:xfrm>
            <a:off x="3396000" y="4399984"/>
            <a:ext cx="5400000" cy="1382550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i="1">
                <a:solidFill>
                  <a:schemeClr val="bg1"/>
                </a:solidFill>
              </a:rPr>
              <a:t>O que aconteceu?</a:t>
            </a:r>
            <a:endParaRPr lang="pt-PT" sz="28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9993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chemeClr val="accent2"/>
                </a:solidFill>
                <a:latin typeface="Candara" panose="020E0502030303020204" pitchFamily="34" charset="0"/>
              </a:rPr>
              <a:t>&gt;</a:t>
            </a:r>
            <a:r>
              <a:rPr lang="pt-BR" sz="2400" b="1">
                <a:solidFill>
                  <a:schemeClr val="accent2"/>
                </a:solidFill>
                <a:latin typeface="Candara" panose="020E0502030303020204" pitchFamily="34" charset="0"/>
              </a:rPr>
              <a:t>Solução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: adicionar na linha 24 a instrução </a:t>
            </a:r>
            <a:r>
              <a:rPr lang="pt-PT" sz="1800">
                <a:solidFill>
                  <a:srgbClr val="6A3E3E"/>
                </a:solidFill>
                <a:latin typeface="Consolas" panose="020B0609020204030204" pitchFamily="49" charset="0"/>
              </a:rPr>
              <a:t>flux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.blockLast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para bloquear até o último registro chegar: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F952B63-2427-496C-813D-F3915AA16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86" y="1645156"/>
            <a:ext cx="9000000" cy="351336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70EFB692-CD12-42C2-B7D5-367FC2A12419}"/>
              </a:ext>
            </a:extLst>
          </p:cNvPr>
          <p:cNvSpPr/>
          <p:nvPr/>
        </p:nvSpPr>
        <p:spPr>
          <a:xfrm rot="10800000">
            <a:off x="984277" y="3834475"/>
            <a:ext cx="1145957" cy="540000"/>
          </a:xfrm>
          <a:prstGeom prst="leftArrow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Fluxograma: Dados 7">
            <a:extLst>
              <a:ext uri="{FF2B5EF4-FFF2-40B4-BE49-F238E27FC236}">
                <a16:creationId xmlns:a16="http://schemas.microsoft.com/office/drawing/2014/main" id="{DB14521C-0796-400B-BE43-B337065EC313}"/>
              </a:ext>
            </a:extLst>
          </p:cNvPr>
          <p:cNvSpPr/>
          <p:nvPr/>
        </p:nvSpPr>
        <p:spPr>
          <a:xfrm>
            <a:off x="3396000" y="5473156"/>
            <a:ext cx="5400000" cy="856623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i="1">
                <a:solidFill>
                  <a:schemeClr val="bg1"/>
                </a:solidFill>
              </a:rPr>
              <a:t>Funcionou!</a:t>
            </a:r>
            <a:endParaRPr lang="pt-PT" sz="28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420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&gt;Usamos </a:t>
            </a:r>
            <a:r>
              <a:rPr lang="pt-BR" b="1">
                <a:solidFill>
                  <a:schemeClr val="accent2"/>
                </a:solidFill>
                <a:latin typeface="Candara" panose="020E0502030303020204" pitchFamily="34" charset="0"/>
              </a:rPr>
              <a:t>Flux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quando o retorno do endpoint é </a:t>
            </a:r>
            <a:r>
              <a:rPr lang="pt-BR" b="1">
                <a:solidFill>
                  <a:schemeClr val="accent2"/>
                </a:solidFill>
                <a:latin typeface="Candara" panose="020E0502030303020204" pitchFamily="34" charset="0"/>
              </a:rPr>
              <a:t>zero ou muitos:  [0 , *]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&gt;Usamos </a:t>
            </a:r>
            <a:r>
              <a:rPr lang="pt-BR" b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Mono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quando o retorno do endpoint é </a:t>
            </a:r>
            <a:r>
              <a:rPr lang="pt-BR" b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zero ou 1: [0 , 1]</a:t>
            </a:r>
          </a:p>
          <a:p>
            <a:pPr marL="0" indent="0">
              <a:buNone/>
            </a:pPr>
            <a:endParaRPr lang="pt-BR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&gt;Código com </a:t>
            </a:r>
            <a:r>
              <a:rPr lang="pt-BR" b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Mono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Mono x Flux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3D9103-7868-4AAA-BBFA-2D811A6F0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56" y="2823893"/>
            <a:ext cx="8280000" cy="33461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269795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&gt;Renomear a classe </a:t>
            </a:r>
            <a:r>
              <a:rPr lang="pt-BR">
                <a:solidFill>
                  <a:schemeClr val="accent2"/>
                </a:solidFill>
                <a:latin typeface="Candara" panose="020E0502030303020204" pitchFamily="34" charset="0"/>
              </a:rPr>
              <a:t>WebClientMain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para </a:t>
            </a:r>
            <a:r>
              <a:rPr lang="pt-BR" b="1">
                <a:solidFill>
                  <a:schemeClr val="accent2"/>
                </a:solidFill>
                <a:latin typeface="Candara" panose="020E0502030303020204" pitchFamily="34" charset="0"/>
              </a:rPr>
              <a:t>WebClientFluxMain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&gt;Criar no mesmo pacote a classe </a:t>
            </a:r>
            <a:r>
              <a:rPr lang="pt-BR" b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WebClientMonoMain</a:t>
            </a:r>
          </a:p>
          <a:p>
            <a:pPr marL="0" indent="0">
              <a:buNone/>
            </a:pPr>
            <a:r>
              <a:rPr lang="pt-BR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&gt;Codificar o método </a:t>
            </a:r>
            <a:r>
              <a:rPr lang="pt-BR" b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main</a:t>
            </a:r>
            <a:r>
              <a:rPr lang="pt-BR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com: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7E8C28-49F0-4A6A-8E39-FBF07527F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33" y="2353378"/>
            <a:ext cx="8280000" cy="33461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19197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&gt;Faça um teste usado um ID inexistente</a:t>
            </a:r>
            <a:r>
              <a:rPr lang="pt-BR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. </a:t>
            </a:r>
            <a:r>
              <a:rPr lang="pt-BR">
                <a:solidFill>
                  <a:srgbClr val="FF0000"/>
                </a:solidFill>
                <a:latin typeface="Candara" panose="020E0502030303020204" pitchFamily="34" charset="0"/>
              </a:rPr>
              <a:t>O que acontece?</a:t>
            </a:r>
          </a:p>
          <a:p>
            <a:pPr marL="0" indent="0">
              <a:buNone/>
            </a:pPr>
            <a:r>
              <a:rPr lang="pt-BR">
                <a:solidFill>
                  <a:srgbClr val="2B55AA"/>
                </a:solidFill>
                <a:latin typeface="Candara" panose="020E0502030303020204" pitchFamily="34" charset="0"/>
              </a:rPr>
              <a:t>&gt;Implemente um código para resolver</a:t>
            </a:r>
          </a:p>
        </p:txBody>
      </p:sp>
    </p:spTree>
    <p:extLst>
      <p:ext uri="{BB962C8B-B14F-4D97-AF65-F5344CB8AC3E}">
        <p14:creationId xmlns:p14="http://schemas.microsoft.com/office/powerpoint/2010/main" val="28137956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&gt;Para requisições </a:t>
            </a: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POST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que retornam um valor, usamos </a:t>
            </a:r>
            <a:r>
              <a:rPr lang="pt-BR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Mono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&gt;Código para criar um curso: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POST com WebClient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639B7D9-680D-4E11-9412-B26C4A7BE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26" y="1868434"/>
            <a:ext cx="9000000" cy="42260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BAC1A44-6450-49F7-9B90-5078163CF751}"/>
              </a:ext>
            </a:extLst>
          </p:cNvPr>
          <p:cNvSpPr/>
          <p:nvPr/>
        </p:nvSpPr>
        <p:spPr>
          <a:xfrm>
            <a:off x="1518084" y="3542189"/>
            <a:ext cx="1100829" cy="324000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57025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&gt;Criar a classe </a:t>
            </a: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WebClientPostMain</a:t>
            </a:r>
            <a:endParaRPr lang="pt-BR" b="1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2B55AA"/>
                </a:solidFill>
                <a:latin typeface="Candara" panose="020E0502030303020204" pitchFamily="34" charset="0"/>
              </a:rPr>
              <a:t>&gt;No método main, codificar: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FC83D6-E398-472C-BEEA-C29F37C17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26" y="1868434"/>
            <a:ext cx="9000000" cy="42260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279169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&gt;...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DELETE com WebClient</a:t>
            </a:r>
          </a:p>
        </p:txBody>
      </p:sp>
    </p:spTree>
    <p:extLst>
      <p:ext uri="{BB962C8B-B14F-4D97-AF65-F5344CB8AC3E}">
        <p14:creationId xmlns:p14="http://schemas.microsoft.com/office/powerpoint/2010/main" val="14571300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&gt;...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Testando APIs com </a:t>
            </a:r>
            <a:r>
              <a:rPr lang="pt-BR" sz="2400" b="1">
                <a:solidFill>
                  <a:schemeClr val="accent4">
                    <a:lumMod val="75000"/>
                  </a:schemeClr>
                </a:solidFill>
                <a:latin typeface="Candara" panose="020E0502030303020204" pitchFamily="34" charset="0"/>
              </a:rPr>
              <a:t>WebTestClient</a:t>
            </a:r>
          </a:p>
        </p:txBody>
      </p:sp>
    </p:spTree>
    <p:extLst>
      <p:ext uri="{BB962C8B-B14F-4D97-AF65-F5344CB8AC3E}">
        <p14:creationId xmlns:p14="http://schemas.microsoft.com/office/powerpoint/2010/main" val="1247697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Content Type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7DC0E45E-358C-4B3F-BDE4-410F4B6F26D2}"/>
              </a:ext>
            </a:extLst>
          </p:cNvPr>
          <p:cNvSpPr/>
          <p:nvPr/>
        </p:nvSpPr>
        <p:spPr>
          <a:xfrm>
            <a:off x="78112" y="2528983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Content Type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50427F3-196A-4579-9554-A5F2BCF40280}"/>
              </a:ext>
            </a:extLst>
          </p:cNvPr>
          <p:cNvSpPr/>
          <p:nvPr/>
        </p:nvSpPr>
        <p:spPr>
          <a:xfrm>
            <a:off x="3134044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</a:rPr>
              <a:t>Cliente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D913045-658E-4972-9435-40452A2E4BEF}"/>
              </a:ext>
            </a:extLst>
          </p:cNvPr>
          <p:cNvSpPr/>
          <p:nvPr/>
        </p:nvSpPr>
        <p:spPr>
          <a:xfrm>
            <a:off x="9971280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</a:rPr>
              <a:t>Servidor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9" name="Conector de seta reta 11">
            <a:extLst>
              <a:ext uri="{FF2B5EF4-FFF2-40B4-BE49-F238E27FC236}">
                <a16:creationId xmlns:a16="http://schemas.microsoft.com/office/drawing/2014/main" id="{F2BB16C5-2253-4DA3-9340-F23B152BD9A9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4318024" y="2443257"/>
            <a:ext cx="5653256" cy="1780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6">
            <a:extLst>
              <a:ext uri="{FF2B5EF4-FFF2-40B4-BE49-F238E27FC236}">
                <a16:creationId xmlns:a16="http://schemas.microsoft.com/office/drawing/2014/main" id="{069821DD-A30B-4B01-900B-CBE0A49B6C3D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4538044" y="4676515"/>
            <a:ext cx="5670385" cy="9147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1282C692-4BF3-4C7A-906B-BBF65601FFDD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4538044" y="3849533"/>
            <a:ext cx="54332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E3C7C54-69EE-485A-B703-E3756788EB12}"/>
              </a:ext>
            </a:extLst>
          </p:cNvPr>
          <p:cNvSpPr txBox="1"/>
          <p:nvPr/>
        </p:nvSpPr>
        <p:spPr>
          <a:xfrm>
            <a:off x="4836691" y="1032395"/>
            <a:ext cx="3118406" cy="21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pt-BR" sz="2000" b="1">
                <a:latin typeface="Calibri" panose="020F0502020204030204" pitchFamily="34" charset="0"/>
              </a:rPr>
              <a:t>Request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22D62B7-61DA-4C66-9AF3-6C2533454DFE}"/>
              </a:ext>
            </a:extLst>
          </p:cNvPr>
          <p:cNvSpPr txBox="1"/>
          <p:nvPr/>
        </p:nvSpPr>
        <p:spPr>
          <a:xfrm>
            <a:off x="6791750" y="4131567"/>
            <a:ext cx="2880000" cy="21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pt-BR" sz="2000" b="1">
                <a:latin typeface="Calibri" panose="020F0502020204030204" pitchFamily="34" charset="0"/>
              </a:rPr>
              <a:t>Response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FB77036-DB10-46E4-9565-327A09FC4C7C}"/>
              </a:ext>
            </a:extLst>
          </p:cNvPr>
          <p:cNvSpPr/>
          <p:nvPr/>
        </p:nvSpPr>
        <p:spPr>
          <a:xfrm>
            <a:off x="2685129" y="866775"/>
            <a:ext cx="9130192" cy="55054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FA903BF-78A3-49FB-9760-A0F95191D31D}"/>
              </a:ext>
            </a:extLst>
          </p:cNvPr>
          <p:cNvSpPr txBox="1"/>
          <p:nvPr/>
        </p:nvSpPr>
        <p:spPr>
          <a:xfrm>
            <a:off x="5147571" y="2032672"/>
            <a:ext cx="2471738" cy="989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pt-BR" sz="2000" b="1" i="1" u="sng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BODY:</a:t>
            </a:r>
          </a:p>
          <a:p>
            <a:pPr algn="ctr"/>
            <a:r>
              <a:rPr lang="pt-BR" sz="2000" i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XML ou JSON ou TXT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2B6D4E6-2EE7-4741-B664-6561016E2A2E}"/>
              </a:ext>
            </a:extLst>
          </p:cNvPr>
          <p:cNvSpPr txBox="1"/>
          <p:nvPr/>
        </p:nvSpPr>
        <p:spPr>
          <a:xfrm>
            <a:off x="6995881" y="5111622"/>
            <a:ext cx="2471738" cy="10045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pt-BR" sz="2000" b="1" i="1" u="sng">
                <a:solidFill>
                  <a:schemeClr val="accent5"/>
                </a:solidFill>
                <a:latin typeface="Calibri" panose="020F0502020204030204" pitchFamily="34" charset="0"/>
              </a:rPr>
              <a:t>BODY:</a:t>
            </a:r>
          </a:p>
          <a:p>
            <a:pPr algn="ctr"/>
            <a:r>
              <a:rPr lang="pt-BR" sz="2000" i="1">
                <a:solidFill>
                  <a:schemeClr val="accent5"/>
                </a:solidFill>
                <a:latin typeface="Calibri" panose="020F0502020204030204" pitchFamily="34" charset="0"/>
              </a:rPr>
              <a:t>XML ou JSON ou TXT</a:t>
            </a:r>
          </a:p>
        </p:txBody>
      </p:sp>
      <p:sp>
        <p:nvSpPr>
          <p:cNvPr id="30" name="Canto dobrado 32">
            <a:extLst>
              <a:ext uri="{FF2B5EF4-FFF2-40B4-BE49-F238E27FC236}">
                <a16:creationId xmlns:a16="http://schemas.microsoft.com/office/drawing/2014/main" id="{ABA22A3A-94D3-4A9D-B9DF-E77501A989EA}"/>
              </a:ext>
            </a:extLst>
          </p:cNvPr>
          <p:cNvSpPr/>
          <p:nvPr/>
        </p:nvSpPr>
        <p:spPr>
          <a:xfrm>
            <a:off x="10208429" y="4457106"/>
            <a:ext cx="943304" cy="457111"/>
          </a:xfrm>
          <a:prstGeom prst="foldedCorner">
            <a:avLst>
              <a:gd name="adj" fmla="val 34443"/>
            </a:avLst>
          </a:prstGeom>
          <a:solidFill>
            <a:schemeClr val="accent5"/>
          </a:solidFill>
          <a:ln w="12700" cap="rnd">
            <a:solidFill>
              <a:schemeClr val="accent6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>
                <a:solidFill>
                  <a:schemeClr val="bg1"/>
                </a:solidFill>
                <a:latin typeface="Calibri" panose="020F0502020204030204" pitchFamily="34" charset="0"/>
              </a:rPr>
              <a:t>resource</a:t>
            </a:r>
            <a:endParaRPr lang="pt-BR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Canto dobrado 32">
            <a:extLst>
              <a:ext uri="{FF2B5EF4-FFF2-40B4-BE49-F238E27FC236}">
                <a16:creationId xmlns:a16="http://schemas.microsoft.com/office/drawing/2014/main" id="{7D45FF72-11BC-4EE2-B128-34DF48C4F82C}"/>
              </a:ext>
            </a:extLst>
          </p:cNvPr>
          <p:cNvSpPr/>
          <p:nvPr/>
        </p:nvSpPr>
        <p:spPr>
          <a:xfrm>
            <a:off x="3374720" y="2232508"/>
            <a:ext cx="943304" cy="457111"/>
          </a:xfrm>
          <a:prstGeom prst="foldedCorner">
            <a:avLst>
              <a:gd name="adj" fmla="val 34443"/>
            </a:avLst>
          </a:prstGeom>
          <a:solidFill>
            <a:schemeClr val="accent6">
              <a:lumMod val="75000"/>
            </a:schemeClr>
          </a:solidFill>
          <a:ln w="12700" cap="rnd">
            <a:solidFill>
              <a:schemeClr val="accent6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>
                <a:solidFill>
                  <a:schemeClr val="bg1"/>
                </a:solidFill>
                <a:latin typeface="Calibri" panose="020F0502020204030204" pitchFamily="34" charset="0"/>
              </a:rPr>
              <a:t>resource</a:t>
            </a:r>
            <a:endParaRPr lang="pt-BR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B1CD89C-8DDE-4889-9231-53D367B23D73}"/>
              </a:ext>
            </a:extLst>
          </p:cNvPr>
          <p:cNvSpPr txBox="1"/>
          <p:nvPr/>
        </p:nvSpPr>
        <p:spPr>
          <a:xfrm>
            <a:off x="5147571" y="1512602"/>
            <a:ext cx="2471738" cy="435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pt-BR" sz="2000" b="1" i="1" u="sng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Content_Type:”?”</a:t>
            </a:r>
            <a:endParaRPr lang="pt-BR" sz="2000" i="1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D87A8BC-EF45-4994-8991-72459711D209}"/>
              </a:ext>
            </a:extLst>
          </p:cNvPr>
          <p:cNvSpPr txBox="1"/>
          <p:nvPr/>
        </p:nvSpPr>
        <p:spPr>
          <a:xfrm>
            <a:off x="6995881" y="4506672"/>
            <a:ext cx="2471738" cy="435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pt-BR" sz="2000" b="1" i="1" u="sng">
                <a:solidFill>
                  <a:schemeClr val="accent5"/>
                </a:solidFill>
                <a:latin typeface="Calibri" panose="020F0502020204030204" pitchFamily="34" charset="0"/>
              </a:rPr>
              <a:t>Content-Type:”?”</a:t>
            </a:r>
            <a:endParaRPr lang="pt-BR" sz="2000" i="1">
              <a:solidFill>
                <a:schemeClr val="accent5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5269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i="1" dirty="0">
                <a:solidFill>
                  <a:srgbClr val="003399"/>
                </a:solidFill>
                <a:latin typeface="Candara" panose="020E0502030303020204" pitchFamily="34" charset="0"/>
              </a:rPr>
              <a:t>Exercício Desafio: 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Invoque todas as operações da API de maneira consistente: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1)Buscar todos os cursos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2)Inserir um curso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3)Conferir se realmente foi inserido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4)Atualizar um curso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5)Assegurar que foi atualizado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6)Remover um curso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7)Verificar se foi removido</a:t>
            </a:r>
          </a:p>
        </p:txBody>
      </p:sp>
    </p:spTree>
    <p:extLst>
      <p:ext uri="{BB962C8B-B14F-4D97-AF65-F5344CB8AC3E}">
        <p14:creationId xmlns:p14="http://schemas.microsoft.com/office/powerpoint/2010/main" val="301547336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8000" b="1" i="1">
                <a:solidFill>
                  <a:schemeClr val="accent2"/>
                </a:solidFill>
                <a:latin typeface="Candara" panose="020E0502030303020204" pitchFamily="34" charset="0"/>
              </a:rPr>
              <a:t>Obrigado</a:t>
            </a:r>
            <a:endParaRPr lang="pt-BR" sz="8000" b="1" i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379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titulo</a:t>
            </a:r>
          </a:p>
        </p:txBody>
      </p:sp>
    </p:spTree>
    <p:extLst>
      <p:ext uri="{BB962C8B-B14F-4D97-AF65-F5344CB8AC3E}">
        <p14:creationId xmlns:p14="http://schemas.microsoft.com/office/powerpoint/2010/main" val="7413788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51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Method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BBF2552-03D2-443C-B3E2-9DB8E1D69186}"/>
              </a:ext>
            </a:extLst>
          </p:cNvPr>
          <p:cNvSpPr/>
          <p:nvPr/>
        </p:nvSpPr>
        <p:spPr>
          <a:xfrm>
            <a:off x="3134044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</a:rPr>
              <a:t>Cliente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96924D1-94F0-40E7-88E9-E919B7B2ACA8}"/>
              </a:ext>
            </a:extLst>
          </p:cNvPr>
          <p:cNvSpPr/>
          <p:nvPr/>
        </p:nvSpPr>
        <p:spPr>
          <a:xfrm>
            <a:off x="9971280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</a:rPr>
              <a:t>Servidor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6" name="Conector de seta reta 11">
            <a:extLst>
              <a:ext uri="{FF2B5EF4-FFF2-40B4-BE49-F238E27FC236}">
                <a16:creationId xmlns:a16="http://schemas.microsoft.com/office/drawing/2014/main" id="{2E442D23-A0B8-4684-8868-2CF577CB4D21}"/>
              </a:ext>
            </a:extLst>
          </p:cNvPr>
          <p:cNvCxnSpPr>
            <a:cxnSpLocks/>
          </p:cNvCxnSpPr>
          <p:nvPr/>
        </p:nvCxnSpPr>
        <p:spPr>
          <a:xfrm flipV="1">
            <a:off x="4538044" y="2443257"/>
            <a:ext cx="5433236" cy="3561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26">
            <a:extLst>
              <a:ext uri="{FF2B5EF4-FFF2-40B4-BE49-F238E27FC236}">
                <a16:creationId xmlns:a16="http://schemas.microsoft.com/office/drawing/2014/main" id="{0FA2261D-A59D-4A1A-9E02-D4FC68A5061C}"/>
              </a:ext>
            </a:extLst>
          </p:cNvPr>
          <p:cNvCxnSpPr>
            <a:cxnSpLocks/>
          </p:cNvCxnSpPr>
          <p:nvPr/>
        </p:nvCxnSpPr>
        <p:spPr>
          <a:xfrm flipH="1" flipV="1">
            <a:off x="4538044" y="4676515"/>
            <a:ext cx="5370855" cy="9147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C2D35F7-DAC7-4C5E-8DD8-E0FB87888BF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538044" y="3849533"/>
            <a:ext cx="54332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E2E00B-578F-43F1-A353-7950C3EB29A9}"/>
              </a:ext>
            </a:extLst>
          </p:cNvPr>
          <p:cNvSpPr txBox="1"/>
          <p:nvPr/>
        </p:nvSpPr>
        <p:spPr>
          <a:xfrm>
            <a:off x="5137103" y="1032395"/>
            <a:ext cx="4072320" cy="2535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pt-BR" sz="2000" b="1">
                <a:latin typeface="Calibri" panose="020F0502020204030204" pitchFamily="34" charset="0"/>
              </a:rPr>
              <a:t>Request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DFEA82-8FF9-4BF2-B7F1-DC3CE9DC0659}"/>
              </a:ext>
            </a:extLst>
          </p:cNvPr>
          <p:cNvSpPr txBox="1"/>
          <p:nvPr/>
        </p:nvSpPr>
        <p:spPr>
          <a:xfrm>
            <a:off x="8723772" y="4518388"/>
            <a:ext cx="7830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>
                <a:latin typeface="Calibri" panose="020F0502020204030204" pitchFamily="34" charset="0"/>
              </a:rPr>
              <a:t>Response</a:t>
            </a:r>
            <a:endParaRPr lang="pt-BR" sz="1200" dirty="0">
              <a:latin typeface="Calibri" panose="020F050202020403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BA1678D-7E3D-4352-A616-093E8697DC24}"/>
              </a:ext>
            </a:extLst>
          </p:cNvPr>
          <p:cNvSpPr/>
          <p:nvPr/>
        </p:nvSpPr>
        <p:spPr>
          <a:xfrm>
            <a:off x="2685129" y="866775"/>
            <a:ext cx="9130192" cy="55054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A8E598-D845-45F1-87DC-84C0A65B5005}"/>
              </a:ext>
            </a:extLst>
          </p:cNvPr>
          <p:cNvSpPr txBox="1"/>
          <p:nvPr/>
        </p:nvSpPr>
        <p:spPr>
          <a:xfrm>
            <a:off x="5319712" y="1544669"/>
            <a:ext cx="1552575" cy="1745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pt-BR" sz="2000" b="1" i="1" u="sng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Method: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GET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DELETE</a:t>
            </a:r>
            <a:endParaRPr lang="pt-BR" sz="20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C0BC19E-65B9-48FB-886C-9A81BC41C87F}"/>
              </a:ext>
            </a:extLst>
          </p:cNvPr>
          <p:cNvSpPr txBox="1"/>
          <p:nvPr/>
        </p:nvSpPr>
        <p:spPr>
          <a:xfrm>
            <a:off x="7171197" y="1545020"/>
            <a:ext cx="1552575" cy="17454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pt-BR" sz="2000" u="sng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Parameter:</a:t>
            </a:r>
          </a:p>
          <a:p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id=x;</a:t>
            </a:r>
          </a:p>
          <a:p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descricao=y;</a:t>
            </a:r>
          </a:p>
          <a:p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valor=z;</a:t>
            </a:r>
          </a:p>
          <a:p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...</a:t>
            </a:r>
          </a:p>
          <a:p>
            <a:pPr algn="ctr"/>
            <a:endParaRPr lang="pt-BR" sz="20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" name="Canto dobrado 32">
            <a:extLst>
              <a:ext uri="{FF2B5EF4-FFF2-40B4-BE49-F238E27FC236}">
                <a16:creationId xmlns:a16="http://schemas.microsoft.com/office/drawing/2014/main" id="{69E68E97-0D78-4C64-AA94-FABCDED25AE1}"/>
              </a:ext>
            </a:extLst>
          </p:cNvPr>
          <p:cNvSpPr/>
          <p:nvPr/>
        </p:nvSpPr>
        <p:spPr>
          <a:xfrm>
            <a:off x="10261485" y="2299946"/>
            <a:ext cx="943304" cy="457111"/>
          </a:xfrm>
          <a:prstGeom prst="foldedCorner">
            <a:avLst>
              <a:gd name="adj" fmla="val 34443"/>
            </a:avLst>
          </a:prstGeom>
          <a:solidFill>
            <a:schemeClr val="accent6">
              <a:lumMod val="75000"/>
            </a:schemeClr>
          </a:solidFill>
          <a:ln w="12700" cap="rnd">
            <a:solidFill>
              <a:schemeClr val="accent6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</a:rPr>
              <a:t>recurso</a:t>
            </a:r>
          </a:p>
        </p:txBody>
      </p:sp>
      <p:sp>
        <p:nvSpPr>
          <p:cNvPr id="17" name="Cubo 15">
            <a:extLst>
              <a:ext uri="{FF2B5EF4-FFF2-40B4-BE49-F238E27FC236}">
                <a16:creationId xmlns:a16="http://schemas.microsoft.com/office/drawing/2014/main" id="{4CBF9E2B-B51E-4C91-ADDB-4AA470877386}"/>
              </a:ext>
            </a:extLst>
          </p:cNvPr>
          <p:cNvSpPr/>
          <p:nvPr/>
        </p:nvSpPr>
        <p:spPr>
          <a:xfrm>
            <a:off x="78112" y="2528983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Method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111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2375</Words>
  <Application>Microsoft Office PowerPoint</Application>
  <PresentationFormat>Widescreen</PresentationFormat>
  <Paragraphs>530</Paragraphs>
  <Slides>83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83</vt:i4>
      </vt:variant>
    </vt:vector>
  </HeadingPairs>
  <TitlesOfParts>
    <vt:vector size="94" baseType="lpstr">
      <vt:lpstr>Arial</vt:lpstr>
      <vt:lpstr>Calibri</vt:lpstr>
      <vt:lpstr>Calibri Light</vt:lpstr>
      <vt:lpstr>Candara</vt:lpstr>
      <vt:lpstr>Consolas</vt:lpstr>
      <vt:lpstr>Courier New</vt:lpstr>
      <vt:lpstr>Swis721 BT</vt:lpstr>
      <vt:lpstr>Swis721 Md BT</vt:lpstr>
      <vt:lpstr>Symbol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Figueiredo</cp:lastModifiedBy>
  <cp:revision>71</cp:revision>
  <dcterms:created xsi:type="dcterms:W3CDTF">2017-03-24T14:48:15Z</dcterms:created>
  <dcterms:modified xsi:type="dcterms:W3CDTF">2022-03-16T23:58:40Z</dcterms:modified>
</cp:coreProperties>
</file>