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1" r:id="rId2"/>
    <p:sldId id="259" r:id="rId3"/>
    <p:sldId id="350" r:id="rId4"/>
    <p:sldId id="263" r:id="rId5"/>
    <p:sldId id="273" r:id="rId6"/>
    <p:sldId id="272" r:id="rId7"/>
    <p:sldId id="274" r:id="rId8"/>
    <p:sldId id="283" r:id="rId9"/>
    <p:sldId id="270" r:id="rId10"/>
    <p:sldId id="290" r:id="rId11"/>
    <p:sldId id="344" r:id="rId12"/>
    <p:sldId id="275" r:id="rId13"/>
    <p:sldId id="284" r:id="rId14"/>
    <p:sldId id="285" r:id="rId15"/>
    <p:sldId id="286" r:id="rId16"/>
    <p:sldId id="287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93" r:id="rId28"/>
    <p:sldId id="282" r:id="rId29"/>
    <p:sldId id="334" r:id="rId30"/>
    <p:sldId id="309" r:id="rId31"/>
    <p:sldId id="341" r:id="rId32"/>
    <p:sldId id="308" r:id="rId33"/>
    <p:sldId id="307" r:id="rId34"/>
    <p:sldId id="310" r:id="rId35"/>
    <p:sldId id="297" r:id="rId36"/>
    <p:sldId id="295" r:id="rId37"/>
    <p:sldId id="311" r:id="rId38"/>
    <p:sldId id="296" r:id="rId39"/>
    <p:sldId id="335" r:id="rId40"/>
    <p:sldId id="339" r:id="rId41"/>
    <p:sldId id="318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327" r:id="rId61"/>
    <p:sldId id="347" r:id="rId62"/>
    <p:sldId id="348" r:id="rId63"/>
    <p:sldId id="316" r:id="rId64"/>
    <p:sldId id="343" r:id="rId65"/>
    <p:sldId id="301" r:id="rId66"/>
    <p:sldId id="349" r:id="rId67"/>
    <p:sldId id="330" r:id="rId68"/>
    <p:sldId id="331" r:id="rId69"/>
    <p:sldId id="332" r:id="rId70"/>
    <p:sldId id="333" r:id="rId71"/>
    <p:sldId id="338" r:id="rId72"/>
    <p:sldId id="299" r:id="rId73"/>
    <p:sldId id="262" r:id="rId74"/>
    <p:sldId id="306" r:id="rId75"/>
    <p:sldId id="329" r:id="rId7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7030A0"/>
    <a:srgbClr val="385723"/>
    <a:srgbClr val="548235"/>
    <a:srgbClr val="DAF4E5"/>
    <a:srgbClr val="7F7F7F"/>
    <a:srgbClr val="5B9BD5"/>
    <a:srgbClr val="FFFF00"/>
    <a:srgbClr val="00339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5"/>
            <a:ext cx="10800000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Disciplina: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Sistemas Distribuídos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4DF9D26C-76F8-4D5B-9EDA-6C04DE5874C0}"/>
              </a:ext>
            </a:extLst>
          </p:cNvPr>
          <p:cNvSpPr txBox="1">
            <a:spLocks/>
          </p:cNvSpPr>
          <p:nvPr/>
        </p:nvSpPr>
        <p:spPr>
          <a:xfrm>
            <a:off x="60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2022/1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60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4.0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40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445549" y="5184560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1985934"/>
            <a:ext cx="55544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3" y="2026166"/>
            <a:ext cx="7078063" cy="4467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7971652" y="3340061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1664210"/>
            <a:ext cx="5197007" cy="477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607528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25288"/>
            <a:ext cx="6949440" cy="3642127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WebServices: SOAP x REST</a:t>
            </a:r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Aplicativo Móvel</a:t>
            </a: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76872"/>
            <a:ext cx="57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Converte:</a:t>
            </a:r>
          </a:p>
          <a:p>
            <a:r>
              <a:rPr lang="en-US" sz="1400" b="1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61423" y="2344394"/>
            <a:ext cx="180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67632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  <a:endParaRPr lang="pt-BR" sz="32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89B0B-DEE5-4041-AF8C-AFC438AF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9" y="885470"/>
            <a:ext cx="111269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API </a:t>
            </a:r>
          </a:p>
          <a:p>
            <a:pPr marL="0" indent="0">
              <a:buNone/>
            </a:pP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FD3365-9309-46D3-A2DA-CEC27531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7" y="1836692"/>
            <a:ext cx="5400000" cy="1724998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461132" y="379337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D9C999-0AA7-4583-BD0F-AB2CB63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57786"/>
            <a:ext cx="5400000" cy="1557303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Acessando APIs REST com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API Fluent</a:t>
            </a:r>
            <a:endParaRPr lang="pt-PT" sz="28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é possível fazer requisições não-bloqueantes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pom.xml: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259130"/>
            <a:ext cx="99236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4" y="1795308"/>
            <a:ext cx="9000000" cy="4299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start.spring.io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uma classe de teste chamada WebFluxTest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main,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02559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>
            <a:off x="6595371" y="4832061"/>
            <a:ext cx="2770571" cy="7013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 que aconteceu?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&gt;Solução: adicionar na linha 25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4C6217-0C59-499C-9920-2FD6FA42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1321232"/>
            <a:ext cx="5760000" cy="3595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767000" y="3461612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Exercício Desafio: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4)Atualizar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&gt;Configurar projeto para rodar no Docker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Questão de JPA e JDBC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11B458-1E0E-473A-967C-62E57D4ABE7F}"/>
              </a:ext>
            </a:extLst>
          </p:cNvPr>
          <p:cNvGrpSpPr/>
          <p:nvPr/>
        </p:nvGrpSpPr>
        <p:grpSpPr>
          <a:xfrm>
            <a:off x="825623" y="878890"/>
            <a:ext cx="11079336" cy="1697427"/>
            <a:chOff x="878889" y="2503503"/>
            <a:chExt cx="11079336" cy="169742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9890826F-C60C-4B98-A91B-C4CB8A68B1F2}"/>
                </a:ext>
              </a:extLst>
            </p:cNvPr>
            <p:cNvSpPr/>
            <p:nvPr/>
          </p:nvSpPr>
          <p:spPr>
            <a:xfrm>
              <a:off x="1442167" y="2740525"/>
              <a:ext cx="720000" cy="72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3590D23-A497-4436-8E6C-7843260CED5C}"/>
                </a:ext>
              </a:extLst>
            </p:cNvPr>
            <p:cNvSpPr txBox="1"/>
            <p:nvPr/>
          </p:nvSpPr>
          <p:spPr>
            <a:xfrm>
              <a:off x="878889" y="3554599"/>
              <a:ext cx="18465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/>
                <a:t>Application </a:t>
              </a:r>
            </a:p>
            <a:p>
              <a:pPr algn="ctr"/>
              <a:r>
                <a:rPr lang="pt-BR"/>
                <a:t>Logic</a:t>
              </a:r>
              <a:endParaRPr lang="pt-PT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9F9FCCB-9400-42C5-9DDF-3C2C997F24B5}"/>
                </a:ext>
              </a:extLst>
            </p:cNvPr>
            <p:cNvSpPr/>
            <p:nvPr/>
          </p:nvSpPr>
          <p:spPr>
            <a:xfrm>
              <a:off x="3288723" y="2740525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05914B2-839C-4557-ABAC-DFF0172AF3B9}"/>
                </a:ext>
              </a:extLst>
            </p:cNvPr>
            <p:cNvSpPr/>
            <p:nvPr/>
          </p:nvSpPr>
          <p:spPr>
            <a:xfrm>
              <a:off x="5135279" y="2740525"/>
              <a:ext cx="720000" cy="72000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29E9816-6651-4BC9-89BA-AFA0F2081981}"/>
                </a:ext>
              </a:extLst>
            </p:cNvPr>
            <p:cNvSpPr txBox="1"/>
            <p:nvPr/>
          </p:nvSpPr>
          <p:spPr>
            <a:xfrm>
              <a:off x="2725445" y="3554599"/>
              <a:ext cx="1846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/>
                <a:t>JPA API</a:t>
              </a:r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5F6FC7D-F592-4D52-A456-BB53426BE470}"/>
                </a:ext>
              </a:extLst>
            </p:cNvPr>
            <p:cNvSpPr txBox="1"/>
            <p:nvPr/>
          </p:nvSpPr>
          <p:spPr>
            <a:xfrm>
              <a:off x="4572001" y="3554599"/>
              <a:ext cx="1846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/>
                <a:t>JPA Provider</a:t>
              </a:r>
              <a:endParaRPr lang="pt-PT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0676F62-F7D0-4C47-98ED-7B4B18B4C37D}"/>
                </a:ext>
              </a:extLst>
            </p:cNvPr>
            <p:cNvSpPr txBox="1"/>
            <p:nvPr/>
          </p:nvSpPr>
          <p:spPr>
            <a:xfrm>
              <a:off x="6418557" y="3554599"/>
              <a:ext cx="1846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/>
                <a:t>JDBC API</a:t>
              </a:r>
              <a:endParaRPr lang="pt-PT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8E7FA9-850D-4D57-A569-4D0B6F82CA25}"/>
                </a:ext>
              </a:extLst>
            </p:cNvPr>
            <p:cNvSpPr txBox="1"/>
            <p:nvPr/>
          </p:nvSpPr>
          <p:spPr>
            <a:xfrm>
              <a:off x="8265113" y="3554599"/>
              <a:ext cx="1846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/>
                <a:t>JDBC Driver</a:t>
              </a:r>
              <a:endParaRPr lang="pt-PT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45167BF-22A3-483B-BACF-234B20311A6E}"/>
                </a:ext>
              </a:extLst>
            </p:cNvPr>
            <p:cNvSpPr txBox="1"/>
            <p:nvPr/>
          </p:nvSpPr>
          <p:spPr>
            <a:xfrm>
              <a:off x="10111669" y="3554599"/>
              <a:ext cx="18465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/>
                <a:t>Database</a:t>
              </a:r>
              <a:endParaRPr lang="pt-PT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8E69FE6-B0B6-4CA3-8DA1-9205C1DBEF31}"/>
                </a:ext>
              </a:extLst>
            </p:cNvPr>
            <p:cNvSpPr/>
            <p:nvPr/>
          </p:nvSpPr>
          <p:spPr>
            <a:xfrm>
              <a:off x="6981835" y="2740525"/>
              <a:ext cx="720000" cy="72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60B1FF3-DA3F-4B2E-9C4A-CDF168FF4B92}"/>
                </a:ext>
              </a:extLst>
            </p:cNvPr>
            <p:cNvSpPr/>
            <p:nvPr/>
          </p:nvSpPr>
          <p:spPr>
            <a:xfrm>
              <a:off x="8828391" y="2740525"/>
              <a:ext cx="720000" cy="72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2BB06F28-F85E-4E22-B547-CDA127AB692C}"/>
                </a:ext>
              </a:extLst>
            </p:cNvPr>
            <p:cNvSpPr/>
            <p:nvPr/>
          </p:nvSpPr>
          <p:spPr>
            <a:xfrm>
              <a:off x="10604380" y="3160588"/>
              <a:ext cx="861134" cy="252000"/>
            </a:xfrm>
            <a:prstGeom prst="can">
              <a:avLst>
                <a:gd name="adj" fmla="val 3740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Cilindro 17">
              <a:extLst>
                <a:ext uri="{FF2B5EF4-FFF2-40B4-BE49-F238E27FC236}">
                  <a16:creationId xmlns:a16="http://schemas.microsoft.com/office/drawing/2014/main" id="{49922115-4555-4357-B58F-11413F50C60E}"/>
                </a:ext>
              </a:extLst>
            </p:cNvPr>
            <p:cNvSpPr/>
            <p:nvPr/>
          </p:nvSpPr>
          <p:spPr>
            <a:xfrm>
              <a:off x="10604380" y="2966761"/>
              <a:ext cx="861134" cy="252000"/>
            </a:xfrm>
            <a:prstGeom prst="can">
              <a:avLst>
                <a:gd name="adj" fmla="val 3740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ilindro 18">
              <a:extLst>
                <a:ext uri="{FF2B5EF4-FFF2-40B4-BE49-F238E27FC236}">
                  <a16:creationId xmlns:a16="http://schemas.microsoft.com/office/drawing/2014/main" id="{72DB0920-CBF8-43D3-A1CA-AFBD2BDD0FE0}"/>
                </a:ext>
              </a:extLst>
            </p:cNvPr>
            <p:cNvSpPr/>
            <p:nvPr/>
          </p:nvSpPr>
          <p:spPr>
            <a:xfrm>
              <a:off x="10604380" y="2788462"/>
              <a:ext cx="861134" cy="252000"/>
            </a:xfrm>
            <a:prstGeom prst="can">
              <a:avLst>
                <a:gd name="adj" fmla="val 3740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3684479-72D5-4E6C-87D1-F112E513E99A}"/>
                </a:ext>
              </a:extLst>
            </p:cNvPr>
            <p:cNvSpPr/>
            <p:nvPr/>
          </p:nvSpPr>
          <p:spPr>
            <a:xfrm>
              <a:off x="976544" y="2503503"/>
              <a:ext cx="10866267" cy="169742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B651C9CE-26D8-455F-B505-12C022992D8B}"/>
                </a:ext>
              </a:extLst>
            </p:cNvPr>
            <p:cNvCxnSpPr>
              <a:cxnSpLocks/>
            </p:cNvCxnSpPr>
            <p:nvPr/>
          </p:nvCxnSpPr>
          <p:spPr>
            <a:xfrm>
              <a:off x="2277578" y="3100525"/>
              <a:ext cx="90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E5A30BA-7EC2-4C69-87A7-A3932122CFE6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01" y="3113100"/>
              <a:ext cx="90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66AC22B0-042C-47B9-B7D2-990D781F0D66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24" y="3125675"/>
              <a:ext cx="90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9F08DD47-AF06-4726-90B7-9B38C26118FF}"/>
                </a:ext>
              </a:extLst>
            </p:cNvPr>
            <p:cNvCxnSpPr>
              <a:cxnSpLocks/>
            </p:cNvCxnSpPr>
            <p:nvPr/>
          </p:nvCxnSpPr>
          <p:spPr>
            <a:xfrm>
              <a:off x="7810847" y="3138250"/>
              <a:ext cx="90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BBD5C16A-9E31-455F-8492-E19CA4A5E5AB}"/>
                </a:ext>
              </a:extLst>
            </p:cNvPr>
            <p:cNvCxnSpPr>
              <a:cxnSpLocks/>
            </p:cNvCxnSpPr>
            <p:nvPr/>
          </p:nvCxnSpPr>
          <p:spPr>
            <a:xfrm>
              <a:off x="9655270" y="3150825"/>
              <a:ext cx="90000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5379BCE1-2320-48BF-9069-9058FAAF4457}"/>
              </a:ext>
            </a:extLst>
          </p:cNvPr>
          <p:cNvSpPr/>
          <p:nvPr/>
        </p:nvSpPr>
        <p:spPr>
          <a:xfrm>
            <a:off x="923278" y="2696443"/>
            <a:ext cx="10866267" cy="3677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>
                <a:solidFill>
                  <a:schemeClr val="tx1"/>
                </a:solidFill>
              </a:rPr>
              <a:t>A plataforma Java fornece as API JPA e JDBC para acesso a banco de dados relacionais. Sobre estas APIs, é correto afirmar:</a:t>
            </a:r>
          </a:p>
          <a:p>
            <a:r>
              <a:rPr lang="pt-BR">
                <a:solidFill>
                  <a:schemeClr val="tx1"/>
                </a:solidFill>
              </a:rPr>
              <a:t>a)JPA habilita a conectividade e a execução de instruções SQL</a:t>
            </a:r>
          </a:p>
          <a:p>
            <a:r>
              <a:rPr lang="pt-BR">
                <a:solidFill>
                  <a:schemeClr val="tx1"/>
                </a:solidFill>
              </a:rPr>
              <a:t>b)JDBC fornece anotações para se realizar o mapeamento objeto-relacional</a:t>
            </a:r>
          </a:p>
          <a:p>
            <a:r>
              <a:rPr lang="pt-BR">
                <a:solidFill>
                  <a:schemeClr val="tx1"/>
                </a:solidFill>
              </a:rPr>
              <a:t>c)Fornecedores de banco de dados (Oracle, MySQL, PostGres, etc) são responsáveis por disponibilidade a implementação JPA Provider</a:t>
            </a:r>
          </a:p>
          <a:p>
            <a:r>
              <a:rPr lang="pt-BR">
                <a:solidFill>
                  <a:schemeClr val="tx1"/>
                </a:solidFill>
              </a:rPr>
              <a:t>d)Hibernate, EclipseLink são exemplos de JDBC Driver</a:t>
            </a:r>
          </a:p>
          <a:p>
            <a:r>
              <a:rPr lang="pt-BR">
                <a:solidFill>
                  <a:schemeClr val="tx1"/>
                </a:solidFill>
              </a:rPr>
              <a:t>e)A especificação JPA estabelece uma linguagem de consulta orientada a objeto, mas com similiares ao SQL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2300</Words>
  <Application>Microsoft Office PowerPoint</Application>
  <PresentationFormat>Widescreen</PresentationFormat>
  <Paragraphs>513</Paragraphs>
  <Slides>75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6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Figueiredo</cp:lastModifiedBy>
  <cp:revision>68</cp:revision>
  <dcterms:created xsi:type="dcterms:W3CDTF">2017-03-24T14:48:15Z</dcterms:created>
  <dcterms:modified xsi:type="dcterms:W3CDTF">2022-03-16T01:28:35Z</dcterms:modified>
</cp:coreProperties>
</file>