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61" r:id="rId2"/>
    <p:sldId id="259" r:id="rId3"/>
    <p:sldId id="263" r:id="rId4"/>
    <p:sldId id="273" r:id="rId5"/>
    <p:sldId id="272" r:id="rId6"/>
    <p:sldId id="274" r:id="rId7"/>
    <p:sldId id="283" r:id="rId8"/>
    <p:sldId id="270" r:id="rId9"/>
    <p:sldId id="290" r:id="rId10"/>
    <p:sldId id="275" r:id="rId11"/>
    <p:sldId id="284" r:id="rId12"/>
    <p:sldId id="285" r:id="rId13"/>
    <p:sldId id="286" r:id="rId14"/>
    <p:sldId id="287" r:id="rId15"/>
    <p:sldId id="276" r:id="rId16"/>
    <p:sldId id="277" r:id="rId17"/>
    <p:sldId id="278" r:id="rId18"/>
    <p:sldId id="279" r:id="rId19"/>
    <p:sldId id="280" r:id="rId20"/>
    <p:sldId id="281" r:id="rId21"/>
    <p:sldId id="288" r:id="rId22"/>
    <p:sldId id="289" r:id="rId23"/>
    <p:sldId id="291" r:id="rId24"/>
    <p:sldId id="292" r:id="rId25"/>
    <p:sldId id="293" r:id="rId26"/>
    <p:sldId id="282" r:id="rId27"/>
    <p:sldId id="334" r:id="rId28"/>
    <p:sldId id="309" r:id="rId29"/>
    <p:sldId id="308" r:id="rId30"/>
    <p:sldId id="307" r:id="rId31"/>
    <p:sldId id="310" r:id="rId32"/>
    <p:sldId id="297" r:id="rId33"/>
    <p:sldId id="295" r:id="rId34"/>
    <p:sldId id="311" r:id="rId35"/>
    <p:sldId id="296" r:id="rId36"/>
    <p:sldId id="335" r:id="rId37"/>
    <p:sldId id="318" r:id="rId38"/>
    <p:sldId id="312" r:id="rId39"/>
    <p:sldId id="313" r:id="rId40"/>
    <p:sldId id="314" r:id="rId41"/>
    <p:sldId id="294" r:id="rId42"/>
    <p:sldId id="317" r:id="rId43"/>
    <p:sldId id="319" r:id="rId44"/>
    <p:sldId id="336" r:id="rId45"/>
    <p:sldId id="298" r:id="rId46"/>
    <p:sldId id="321" r:id="rId47"/>
    <p:sldId id="322" r:id="rId48"/>
    <p:sldId id="323" r:id="rId49"/>
    <p:sldId id="300" r:id="rId50"/>
    <p:sldId id="324" r:id="rId51"/>
    <p:sldId id="326" r:id="rId52"/>
    <p:sldId id="325" r:id="rId53"/>
    <p:sldId id="337" r:id="rId54"/>
    <p:sldId id="320" r:id="rId55"/>
    <p:sldId id="327" r:id="rId56"/>
    <p:sldId id="328" r:id="rId57"/>
    <p:sldId id="316" r:id="rId58"/>
    <p:sldId id="301" r:id="rId59"/>
    <p:sldId id="330" r:id="rId60"/>
    <p:sldId id="331" r:id="rId61"/>
    <p:sldId id="332" r:id="rId62"/>
    <p:sldId id="333" r:id="rId63"/>
    <p:sldId id="338" r:id="rId64"/>
    <p:sldId id="299" r:id="rId65"/>
    <p:sldId id="262" r:id="rId66"/>
    <p:sldId id="306" r:id="rId67"/>
    <p:sldId id="329" r:id="rId6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FFF00"/>
    <a:srgbClr val="003399"/>
    <a:srgbClr val="ED7D31"/>
    <a:srgbClr val="D7E5F9"/>
    <a:srgbClr val="00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7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4234648"/>
            <a:ext cx="10977422" cy="1238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solidFill>
                  <a:schemeClr val="accent2"/>
                </a:solidFill>
                <a:latin typeface="Candara" panose="020E0502030303020204" pitchFamily="34" charset="0"/>
              </a:rPr>
              <a:t>Sistemas Distribuídos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chemeClr val="accent2"/>
                </a:solidFill>
                <a:latin typeface="Candara" panose="020E0502030303020204" pitchFamily="34" charset="0"/>
              </a:rPr>
              <a:t>2022/01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07378" y="745725"/>
            <a:ext cx="10977422" cy="3364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Laboratório</a:t>
            </a:r>
            <a:br>
              <a:rPr lang="pt-BR" sz="4800" dirty="0">
                <a:latin typeface="Candara" panose="020E0502030303020204" pitchFamily="34" charset="0"/>
              </a:rPr>
            </a:br>
            <a:r>
              <a:rPr lang="pt-BR" sz="54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REST</a:t>
            </a:r>
          </a:p>
        </p:txBody>
      </p:sp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27CD16F2-FE3D-493A-B34D-05771336C31E}"/>
              </a:ext>
            </a:extLst>
          </p:cNvPr>
          <p:cNvSpPr txBox="1">
            <a:spLocks/>
          </p:cNvSpPr>
          <p:nvPr/>
        </p:nvSpPr>
        <p:spPr>
          <a:xfrm>
            <a:off x="607378" y="5615416"/>
            <a:ext cx="10978197" cy="1021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>
                <a:solidFill>
                  <a:schemeClr val="accent6"/>
                </a:solidFill>
                <a:latin typeface="Candara" panose="020E0502030303020204" pitchFamily="34" charset="0"/>
              </a:rPr>
              <a:t>Professor Vitor </a:t>
            </a:r>
            <a:r>
              <a:rPr lang="pt-BR" sz="2400" dirty="0">
                <a:solidFill>
                  <a:schemeClr val="accent6"/>
                </a:solidFill>
                <a:latin typeface="Candara" panose="020E0502030303020204" pitchFamily="34" charset="0"/>
              </a:rPr>
              <a:t>Figueiredo</a:t>
            </a:r>
            <a:endParaRPr lang="en-US" sz="2400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pasta c:\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e instalar Java Development Kit 11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&gt;Selecionar o workspace:</a:t>
            </a:r>
          </a:p>
          <a:p>
            <a:pPr marL="514350" indent="-514350">
              <a:buAutoNum type="arabicParenR"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739F9-E378-463A-B9CD-CA8F8489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2123893"/>
            <a:ext cx="588727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(1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de 3):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Precisamos configurar o </a:t>
            </a:r>
            <a:r>
              <a:rPr lang="pt-BR" sz="1800" i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Encoding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Workspace.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expandir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Workspace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</a:t>
            </a:r>
            <a:r>
              <a:rPr lang="pt-BR" sz="1800" u="sng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file encoding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selecionar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UTF-8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Clique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EBE083-8C92-43A5-80FB-31179E35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000" y="1973884"/>
            <a:ext cx="5350675" cy="48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(2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precisamos configurar o Eclipse para usar o JDK ao invés do JRE.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expanda </a:t>
            </a:r>
            <a:r>
              <a:rPr lang="pt-BR" sz="1800" b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clique em </a:t>
            </a:r>
            <a:r>
              <a:rPr lang="pt-BR" sz="1800" b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JRE´s</a:t>
            </a: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Selecione o JDK instalado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JRE Name, digite </a:t>
            </a:r>
            <a:r>
              <a:rPr lang="pt-BR" sz="1800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</a:t>
            </a:r>
            <a:endParaRPr lang="pt-BR" sz="1800" b="1">
              <a:solidFill>
                <a:srgbClr val="2F549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sz="1800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Finish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sz="1800" b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endParaRPr lang="pt-PT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07DF3-3AF1-420C-A40F-B11933C6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05" y="2390151"/>
            <a:ext cx="7078063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4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(3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coluna lateral da esquerda, expanda “Installed JREs” e selecione “Execution Environment”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sz="1800" u="sng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Environments</a:t>
            </a: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selecione </a:t>
            </a:r>
            <a:r>
              <a:rPr lang="pt-BR" sz="1800" b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JavaSE-11</a:t>
            </a: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Na área “Compatible JREs, marque </a:t>
            </a:r>
            <a:r>
              <a:rPr lang="pt-BR" sz="1800" b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 (perfect match)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sz="1800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and Close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8830C9-A04C-470F-9E3D-65F546AF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90" y="2081463"/>
            <a:ext cx="5197007" cy="4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2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1F8708A9-242F-4AD8-BB53-9020641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00" y="1825287"/>
            <a:ext cx="6120000" cy="32074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0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&gt;Projeto do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Spring Framewok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para tornar o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desenvolvimento extremamente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simples, tanto Web tanto REST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&gt;Basea-se no conceito CoC -&gt;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Convention Over Configuration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&gt;Configuração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de projeto intuitivo: selecionamos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as dependências,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um zip é gerado e importamos pelo Eclipse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&gt;Evita toda confusão do XML do Maven, bibliotecas, versões, configurações.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&gt;Vem com Tomcat embutido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02119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44620-18D5-4A72-886A-B3182535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44" y="688019"/>
            <a:ext cx="85119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3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8F95A45-AF10-407B-90C2-C31A204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76340"/>
            <a:ext cx="11231542" cy="210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9B4DCCDA-79BF-4E44-975A-A39472A1C8C8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Executando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, o Spring Boot é </a:t>
            </a:r>
            <a:r>
              <a:rPr lang="en-US" sz="2400" dirty="0" err="1">
                <a:solidFill>
                  <a:schemeClr val="bg1"/>
                </a:solidFill>
              </a:rPr>
              <a:t>iniciado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A46EEE20-1EFC-40A2-9020-8519659662E9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76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Spring Boot 1.2.0,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podemos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somente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@</a:t>
            </a:r>
            <a:r>
              <a:rPr lang="en-US" b="1" i="1" u="sng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SpringBootApplication</a:t>
            </a:r>
            <a:endParaRPr lang="en-US" b="1" i="1" u="sng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Ela é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combinação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outras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três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anotações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@Configuration,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EnableAutoConfiguration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ComponentScan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default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0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Fundamentos do protocolo HTTP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18587" y="1369593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alibri" panose="020F0502020204030204" pitchFamily="34" charset="0"/>
              </a:rPr>
              <a:t>HTTP</a:t>
            </a:r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1858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54333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https://start.spring.io/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3"/>
              </a:rPr>
              <a:t>https://spring.io/learn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4"/>
              </a:rPr>
              <a:t>https://www.baeldung.com/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5"/>
              </a:rPr>
              <a:t>https://www.alura.com.br/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Referências sobre Spring Boot</a:t>
            </a:r>
          </a:p>
        </p:txBody>
      </p:sp>
    </p:spTree>
    <p:extLst>
      <p:ext uri="{BB962C8B-B14F-4D97-AF65-F5344CB8AC3E}">
        <p14:creationId xmlns:p14="http://schemas.microsoft.com/office/powerpoint/2010/main" val="170837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start.spring.io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o formulário segundo a tabela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4DAAA0-FEDB-43E9-9206-05867C3F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34287"/>
              </p:ext>
            </p:extLst>
          </p:nvPr>
        </p:nvGraphicFramePr>
        <p:xfrm>
          <a:off x="869024" y="1716613"/>
          <a:ext cx="6659240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CC154-D089-403E-B9FD-D25979F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49947"/>
              </p:ext>
            </p:extLst>
          </p:nvPr>
        </p:nvGraphicFramePr>
        <p:xfrm>
          <a:off x="869024" y="3072543"/>
          <a:ext cx="6659240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7191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64557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Minha</a:t>
                      </a:r>
                      <a:r>
                        <a:rPr lang="en-US" b="1" dirty="0"/>
                        <a:t> API 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2BD15-C64C-43DB-927F-33CF561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89263"/>
              </p:ext>
            </p:extLst>
          </p:nvPr>
        </p:nvGraphicFramePr>
        <p:xfrm>
          <a:off x="7789910" y="1716613"/>
          <a:ext cx="3373013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9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Eclipse, importar como projeto Maven: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5670F-ABD6-49B5-B766-1F53927C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43" y="2585120"/>
            <a:ext cx="3528101" cy="3749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0ECAF0-9BAC-45B5-AC86-3D268AAA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96" y="2585120"/>
            <a:ext cx="3803550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D14B6-D0C5-41F7-92AB-6AA39F0F5754}"/>
              </a:ext>
            </a:extLst>
          </p:cNvPr>
          <p:cNvSpPr/>
          <p:nvPr/>
        </p:nvSpPr>
        <p:spPr>
          <a:xfrm>
            <a:off x="607200" y="3295835"/>
            <a:ext cx="3178291" cy="12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216958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&gt;Subir a aplicação: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Na aba Project Explorer, clique da direita no projeto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 &gt; Java Application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9F576-7EFF-4E90-8451-B394DEE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650896"/>
            <a:ext cx="70590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Selecionar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MyRestApiApplication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(use o filtro)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c)Clicar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OK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C502-4776-4036-A940-E618432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560157"/>
            <a:ext cx="558242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 Observar a saída do console: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BD8C9-2A5A-421A-8FDF-2837BA4B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1888"/>
            <a:ext cx="10515600" cy="35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57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35715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Arquitetura REST no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Arquitetura REST no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015126" y="1902854"/>
            <a:ext cx="1577676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Método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HTTP</a:t>
            </a:r>
          </a:p>
        </p:txBody>
      </p:sp>
      <p:sp>
        <p:nvSpPr>
          <p:cNvPr id="25" name="CaixaDeTexto 17">
            <a:extLst>
              <a:ext uri="{FF2B5EF4-FFF2-40B4-BE49-F238E27FC236}">
                <a16:creationId xmlns:a16="http://schemas.microsoft.com/office/drawing/2014/main" id="{33D105E5-2EC5-4DFC-89EC-B25CA3DC7513}"/>
              </a:ext>
            </a:extLst>
          </p:cNvPr>
          <p:cNvSpPr txBox="1"/>
          <p:nvPr/>
        </p:nvSpPr>
        <p:spPr>
          <a:xfrm>
            <a:off x="3817156" y="3310623"/>
            <a:ext cx="197361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</p:spTree>
    <p:extLst>
      <p:ext uri="{BB962C8B-B14F-4D97-AF65-F5344CB8AC3E}">
        <p14:creationId xmlns:p14="http://schemas.microsoft.com/office/powerpoint/2010/main" val="1051401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5857546" y="693691"/>
            <a:ext cx="6274504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1446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053921" y="3323209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216548" y="1902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api</a:t>
            </a:r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/produto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2F4E32C1-E0E1-4B16-A33F-C278C3710B94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934A3-3914-41EE-B64F-322249E8C710}"/>
              </a:ext>
            </a:extLst>
          </p:cNvPr>
          <p:cNvSpPr txBox="1"/>
          <p:nvPr/>
        </p:nvSpPr>
        <p:spPr>
          <a:xfrm>
            <a:off x="4138529" y="3323209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  <p:grpSp>
        <p:nvGrpSpPr>
          <p:cNvPr id="19" name="Agrupar 25">
            <a:extLst>
              <a:ext uri="{FF2B5EF4-FFF2-40B4-BE49-F238E27FC236}">
                <a16:creationId xmlns:a16="http://schemas.microsoft.com/office/drawing/2014/main" id="{34646548-A218-41A0-9D53-10767732B0A8}"/>
              </a:ext>
            </a:extLst>
          </p:cNvPr>
          <p:cNvGrpSpPr/>
          <p:nvPr/>
        </p:nvGrpSpPr>
        <p:grpSpPr>
          <a:xfrm>
            <a:off x="6905493" y="2880803"/>
            <a:ext cx="360001" cy="223422"/>
            <a:chOff x="6736814" y="3076112"/>
            <a:chExt cx="360001" cy="223422"/>
          </a:xfrm>
        </p:grpSpPr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D4CC5222-6B3A-4428-98D7-F503AFA2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7">
              <a:extLst>
                <a:ext uri="{FF2B5EF4-FFF2-40B4-BE49-F238E27FC236}">
                  <a16:creationId xmlns:a16="http://schemas.microsoft.com/office/drawing/2014/main" id="{A3403282-E1A7-4FC3-8CC3-A145494F6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8">
              <a:extLst>
                <a:ext uri="{FF2B5EF4-FFF2-40B4-BE49-F238E27FC236}">
                  <a16:creationId xmlns:a16="http://schemas.microsoft.com/office/drawing/2014/main" id="{9A0DD4BA-3F1F-4ED6-8291-228089731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EE597DE2-74AF-4A47-9F8F-4954CA81C8CE}"/>
              </a:ext>
            </a:extLst>
          </p:cNvPr>
          <p:cNvSpPr txBox="1"/>
          <p:nvPr/>
        </p:nvSpPr>
        <p:spPr>
          <a:xfrm>
            <a:off x="7271432" y="2827536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-&gt; JSON</a:t>
            </a:r>
          </a:p>
        </p:txBody>
      </p:sp>
    </p:spTree>
    <p:extLst>
      <p:ext uri="{BB962C8B-B14F-4D97-AF65-F5344CB8AC3E}">
        <p14:creationId xmlns:p14="http://schemas.microsoft.com/office/powerpoint/2010/main" val="29020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24" name="CaixaDeTexto 19">
            <a:extLst>
              <a:ext uri="{FF2B5EF4-FFF2-40B4-BE49-F238E27FC236}">
                <a16:creationId xmlns:a16="http://schemas.microsoft.com/office/drawing/2014/main" id="{08CCD9CA-6612-4F7D-9DB8-93C7B8127DFE}"/>
              </a:ext>
            </a:extLst>
          </p:cNvPr>
          <p:cNvSpPr txBox="1"/>
          <p:nvPr/>
        </p:nvSpPr>
        <p:spPr>
          <a:xfrm>
            <a:off x="488690" y="889000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6923244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16">
            <a:extLst>
              <a:ext uri="{FF2B5EF4-FFF2-40B4-BE49-F238E27FC236}">
                <a16:creationId xmlns:a16="http://schemas.microsoft.com/office/drawing/2014/main" id="{8491E1FE-166F-4C0E-B3C2-CC804F95F0A6}"/>
              </a:ext>
            </a:extLst>
          </p:cNvPr>
          <p:cNvSpPr/>
          <p:nvPr/>
        </p:nvSpPr>
        <p:spPr>
          <a:xfrm>
            <a:off x="10034726" y="1479010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32" name="Conector reto 18">
            <a:extLst>
              <a:ext uri="{FF2B5EF4-FFF2-40B4-BE49-F238E27FC236}">
                <a16:creationId xmlns:a16="http://schemas.microsoft.com/office/drawing/2014/main" id="{0CB10178-F1C5-416F-9F0D-D17B8E382145}"/>
              </a:ext>
            </a:extLst>
          </p:cNvPr>
          <p:cNvCxnSpPr>
            <a:cxnSpLocks/>
          </p:cNvCxnSpPr>
          <p:nvPr/>
        </p:nvCxnSpPr>
        <p:spPr>
          <a:xfrm>
            <a:off x="6975025" y="2664781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20">
            <a:extLst>
              <a:ext uri="{FF2B5EF4-FFF2-40B4-BE49-F238E27FC236}">
                <a16:creationId xmlns:a16="http://schemas.microsoft.com/office/drawing/2014/main" id="{14845374-ED44-49AD-B19C-7DA7945D0DC6}"/>
              </a:ext>
            </a:extLst>
          </p:cNvPr>
          <p:cNvCxnSpPr>
            <a:cxnSpLocks/>
          </p:cNvCxnSpPr>
          <p:nvPr/>
        </p:nvCxnSpPr>
        <p:spPr>
          <a:xfrm>
            <a:off x="1095262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22">
            <a:extLst>
              <a:ext uri="{FF2B5EF4-FFF2-40B4-BE49-F238E27FC236}">
                <a16:creationId xmlns:a16="http://schemas.microsoft.com/office/drawing/2014/main" id="{315E8E93-76D6-420A-8B12-8639CC507A79}"/>
              </a:ext>
            </a:extLst>
          </p:cNvPr>
          <p:cNvCxnSpPr>
            <a:cxnSpLocks/>
          </p:cNvCxnSpPr>
          <p:nvPr/>
        </p:nvCxnSpPr>
        <p:spPr>
          <a:xfrm flipH="1">
            <a:off x="6975025" y="2834936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234299" y="209816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/api/produto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23244" y="3076112"/>
            <a:ext cx="360001" cy="223422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o Explicativo: Linha 30">
            <a:extLst>
              <a:ext uri="{FF2B5EF4-FFF2-40B4-BE49-F238E27FC236}">
                <a16:creationId xmlns:a16="http://schemas.microsoft.com/office/drawing/2014/main" id="{653E80E4-2CAF-465A-9CD0-7C73D8AE1DA8}"/>
              </a:ext>
            </a:extLst>
          </p:cNvPr>
          <p:cNvSpPr/>
          <p:nvPr/>
        </p:nvSpPr>
        <p:spPr>
          <a:xfrm>
            <a:off x="887275" y="4708487"/>
            <a:ext cx="4572483" cy="1080000"/>
          </a:xfrm>
          <a:prstGeom prst="borderCallout1">
            <a:avLst>
              <a:gd name="adj1" fmla="val -2113"/>
              <a:gd name="adj2" fmla="val 28258"/>
              <a:gd name="adj3" fmla="val -53789"/>
              <a:gd name="adj4" fmla="val 25854"/>
            </a:avLst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Cliente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desacoplado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do CONTROLLER</a:t>
            </a:r>
          </a:p>
        </p:txBody>
      </p:sp>
      <p:sp>
        <p:nvSpPr>
          <p:cNvPr id="45" name="Texto Explicativo: Linha 31">
            <a:extLst>
              <a:ext uri="{FF2B5EF4-FFF2-40B4-BE49-F238E27FC236}">
                <a16:creationId xmlns:a16="http://schemas.microsoft.com/office/drawing/2014/main" id="{48A258E4-3019-4278-9B93-C1472C0860AF}"/>
              </a:ext>
            </a:extLst>
          </p:cNvPr>
          <p:cNvSpPr/>
          <p:nvPr/>
        </p:nvSpPr>
        <p:spPr>
          <a:xfrm>
            <a:off x="4156280" y="460955"/>
            <a:ext cx="4801288" cy="731306"/>
          </a:xfrm>
          <a:prstGeom prst="borderCallout1">
            <a:avLst>
              <a:gd name="adj1" fmla="val 101856"/>
              <a:gd name="adj2" fmla="val 26594"/>
              <a:gd name="adj3" fmla="val 141025"/>
              <a:gd name="adj4" fmla="val 3822"/>
            </a:avLst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Cliente pode ser outro Sistema, Evento JavaScript, Aplicativo Móvel, Dispositivo IoT, …</a:t>
            </a:r>
          </a:p>
        </p:txBody>
      </p: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5931765" y="147901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334CC140-4BAD-4EBA-A29E-EEA6489CAA48}"/>
              </a:ext>
            </a:extLst>
          </p:cNvPr>
          <p:cNvSpPr txBox="1"/>
          <p:nvPr/>
        </p:nvSpPr>
        <p:spPr>
          <a:xfrm>
            <a:off x="7271432" y="3031725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-&gt; JSON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21F699-A4B5-47ED-81D5-674A109683D6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7719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Meu primeiro controller: HelloController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Navegador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6923244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614212" y="2098163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/hello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506032" y="2936596"/>
            <a:ext cx="2561220" cy="73866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info:”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Olá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mundo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REST”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23244" y="3076112"/>
            <a:ext cx="360001" cy="223422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5931765" y="147901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HelloController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D8AFEC83-C0C5-4A64-B766-15ECC7F089F0}"/>
              </a:ext>
            </a:extLst>
          </p:cNvPr>
          <p:cNvSpPr txBox="1"/>
          <p:nvPr/>
        </p:nvSpPr>
        <p:spPr>
          <a:xfrm>
            <a:off x="7271432" y="3031725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MyMessage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-&gt; JSON</a:t>
            </a:r>
          </a:p>
        </p:txBody>
      </p:sp>
      <p:sp>
        <p:nvSpPr>
          <p:cNvPr id="26" name="Retângulo 32">
            <a:extLst>
              <a:ext uri="{FF2B5EF4-FFF2-40B4-BE49-F238E27FC236}">
                <a16:creationId xmlns:a16="http://schemas.microsoft.com/office/drawing/2014/main" id="{4CBF4540-5DE5-4321-9DFE-AAAB6947E7DD}"/>
              </a:ext>
            </a:extLst>
          </p:cNvPr>
          <p:cNvSpPr/>
          <p:nvPr/>
        </p:nvSpPr>
        <p:spPr>
          <a:xfrm>
            <a:off x="6921765" y="2354939"/>
            <a:ext cx="242514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10820A2B-C778-4E6F-AF24-CAE94345409A}"/>
              </a:ext>
            </a:extLst>
          </p:cNvPr>
          <p:cNvSpPr txBox="1"/>
          <p:nvPr/>
        </p:nvSpPr>
        <p:spPr>
          <a:xfrm>
            <a:off x="7171189" y="2355218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processarGetHello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9254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 :: UML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9C2A35-EB96-4332-AD34-28FEE25D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1552313"/>
            <a:ext cx="942154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pacote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br.inatel.myrestapi.controller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MyMessage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codificar conforme UML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Criar classe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HelloController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conforme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CD70A-59B5-447A-AB38-E265E6F1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8" y="2558988"/>
            <a:ext cx="5983712" cy="384048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9965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o navegador e acessar: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localhost:8080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/hello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sz="3200" b="1">
                <a:solidFill>
                  <a:srgbClr val="003399"/>
                </a:solidFill>
                <a:latin typeface="Candara" panose="020E0502030303020204" pitchFamily="34" charset="0"/>
              </a:rPr>
              <a:t>Questão: </a:t>
            </a:r>
          </a:p>
          <a:p>
            <a:pPr marL="0" indent="0" algn="ctr">
              <a:buNone/>
            </a:pPr>
            <a:r>
              <a:rPr lang="pt-BR" sz="3200" b="1">
                <a:solidFill>
                  <a:srgbClr val="003399"/>
                </a:solidFill>
                <a:latin typeface="Candara" panose="020E0502030303020204" pitchFamily="34" charset="0"/>
              </a:rPr>
              <a:t>Quem fez a conversão MyMessage -&gt; JSON?</a:t>
            </a:r>
            <a:endParaRPr lang="pt-BR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7467-FF62-40EE-8B1D-D0A4A59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0" y="1322677"/>
            <a:ext cx="6371302" cy="2814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0143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Implementando um back-end completo de catálogo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920A0F-7173-47DE-8D6E-0495D382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61" y="738000"/>
            <a:ext cx="957207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Injeção de Dependências com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@AutoWired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4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model.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11F927-F961-4FBC-B3FD-84249625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10" y="1426579"/>
            <a:ext cx="8384379" cy="43200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67F68325-1BAC-4572-B5DD-4C0ABF9D6103}"/>
              </a:ext>
            </a:extLst>
          </p:cNvPr>
          <p:cNvSpPr/>
          <p:nvPr/>
        </p:nvSpPr>
        <p:spPr>
          <a:xfrm>
            <a:off x="9552373" y="3466730"/>
            <a:ext cx="2370338" cy="1125245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Tarefa: gerar construtor default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798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service.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70ECA1-8849-41DB-A0E3-D40F2FD1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62" y="1426579"/>
            <a:ext cx="8330047" cy="43200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15953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controller.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A4A442-4B67-43C6-BF81-04E3490C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56" y="1426579"/>
            <a:ext cx="7269078" cy="432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00301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 anteriores: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a)Criar os sub-pacotes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as 3 classes do catálogo de cursos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c)Subir o Spring Boot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d)Abrir navegador 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457200" indent="-457200">
              <a:buAutoNum type="alphaLcParenR"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647B6D-5207-43D6-9F44-B735F95B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7" y="3586579"/>
            <a:ext cx="4372585" cy="1991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8B587BAA-0D87-4715-8B48-6AE029591148}"/>
              </a:ext>
            </a:extLst>
          </p:cNvPr>
          <p:cNvSpPr/>
          <p:nvPr/>
        </p:nvSpPr>
        <p:spPr>
          <a:xfrm>
            <a:off x="5459767" y="3906175"/>
            <a:ext cx="3533313" cy="1671407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rgbClr val="003399"/>
                </a:solidFill>
                <a:latin typeface="Candara" panose="020E0502030303020204" pitchFamily="34" charset="0"/>
              </a:rPr>
              <a:t>É esperado que não retorne nenhum resultado</a:t>
            </a:r>
          </a:p>
        </p:txBody>
      </p:sp>
    </p:spTree>
    <p:extLst>
      <p:ext uri="{BB962C8B-B14F-4D97-AF65-F5344CB8AC3E}">
        <p14:creationId xmlns:p14="http://schemas.microsoft.com/office/powerpoint/2010/main" val="1222077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um método na classe service para inicializar o mapa com alguns cursos: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FA401-F97E-414D-BD11-DA602757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29812"/>
            <a:ext cx="8582880" cy="468000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0794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novamente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0D-EF59-493A-946C-2B0A2CF1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3191"/>
            <a:ext cx="9000000" cy="2979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722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Buscando um curso pela chave primária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8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&gt;Outra possível operação de leitura seria a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buscar de um curso através de sua chave primária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 Vamos implementar esta funcionalidade: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a)Na classe service, criamos um método que receber o parâmetro referente do ID de curso e retorna o curso guardado no mapa: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F708AA-13A4-4EC6-821E-18F8B755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6" y="3697575"/>
            <a:ext cx="7326317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919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e uma variáveis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607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c)Usando o navegador, concatenamos o id do curso na própria URI: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1EB469-2634-41E1-B509-1787A84B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1" y="1369029"/>
            <a:ext cx="9701900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91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CursoService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buscarCursoPeloId(...)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buscar(...)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diferente IDs: 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http://localhost:8080/curso/2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http://localhost:8080/curso/3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&gt;O que acontece ao acessar </a:t>
            </a: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http://localhost:8080/curso/4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4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&gt;Quando acessamos um ID inexistente, uma resposta vazia é devolvida.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&gt;Isso pode causar confusão para o cliente da API -&gt; </a:t>
            </a:r>
            <a:r>
              <a:rPr lang="pt-BR" sz="2400" i="1">
                <a:solidFill>
                  <a:srgbClr val="FF0000"/>
                </a:solidFill>
                <a:latin typeface="Candara" panose="020E0502030303020204" pitchFamily="34" charset="0"/>
              </a:rPr>
              <a:t>ele pode interpretar que aconteceu um erro o servidor da API.</a:t>
            </a:r>
            <a:endParaRPr lang="pt-BR" i="1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&gt;Podemos adicionar um status na resposta sinalizando que tudo ocorreu bem, mas nada foi encontrado no ID fornecido!</a:t>
            </a: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&gt;O status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404 (NOT_FOUND)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é o ideal para este cenário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5910E2-64C5-4A72-B77E-8E39CF1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98" y="1249709"/>
            <a:ext cx="5048955" cy="1428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59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maneira mais simples de retornar um status 404 é lançar uma exception própria para tal: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ResponseStatusException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6DB07-E954-4FC5-8FE2-AEB2FC5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7" y="1801421"/>
            <a:ext cx="7200000" cy="23464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201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&gt;Ao acessar a API com um ID inexistente, receberá esta resposta: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C079-BFE7-4F07-B003-638F5BF1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" y="1272373"/>
            <a:ext cx="9000000" cy="43132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controller, alterar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para retornar o status 404 quando o ID não tem referência a um curso existente.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a URI com ID inexistente e inspecionar o resultado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&gt;Exercício avançado: Explorar os outros construtores de </a:t>
            </a:r>
            <a:r>
              <a:rPr lang="pt-BR" sz="2400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ResponseStatusException. 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3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Completando o back-end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0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 gestão completa de cursos consistem ainda em operaçãos REST para: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&gt;criar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&gt;atualizar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&gt;remover um curso específico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Este um conjunto básico de operações e comumente chamamos de </a:t>
            </a:r>
            <a:r>
              <a:rPr lang="pt-BR" b="1" u="sng">
                <a:solidFill>
                  <a:srgbClr val="003399"/>
                </a:solidFill>
                <a:latin typeface="Candara" panose="020E0502030303020204" pitchFamily="34" charset="0"/>
              </a:rPr>
              <a:t>CRUD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(Create, Retrieve, Update, Delete)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</p:spTree>
    <p:extLst>
      <p:ext uri="{BB962C8B-B14F-4D97-AF65-F5344CB8AC3E}">
        <p14:creationId xmlns:p14="http://schemas.microsoft.com/office/powerpoint/2010/main" val="28982394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&gt;Inicialmente, vamos implementar estas operações na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33D8A2-11F1-432D-971A-DDE658CB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35" y="3788821"/>
            <a:ext cx="3915786" cy="7200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042F4E9-C868-4D24-8666-5971C43D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35" y="5374520"/>
            <a:ext cx="3671999" cy="7200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117A388-A102-4A47-A0CE-75D53B656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35" y="1683099"/>
            <a:ext cx="3803077" cy="144000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8CDD579-65CE-43C9-B8C6-738B2E58050D}"/>
              </a:ext>
            </a:extLst>
          </p:cNvPr>
          <p:cNvSpPr/>
          <p:nvPr/>
        </p:nvSpPr>
        <p:spPr>
          <a:xfrm>
            <a:off x="4644500" y="1715999"/>
            <a:ext cx="2867487" cy="701336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Como gerar IDs únicos?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460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&gt;Na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controller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 declaramos os respectivos métodos: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2B2DAA-A315-4F4F-B10E-04514DDE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30" y="1676893"/>
            <a:ext cx="4507832" cy="144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C1A1E14-F5DF-4AF7-9D4A-319D15689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31" y="3727344"/>
            <a:ext cx="3744935" cy="108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E8AFC99-185B-47A6-8B73-92333F52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26" y="5215436"/>
            <a:ext cx="6423156" cy="108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5FD1FA5B-FB5F-4DBE-B8F5-23209389002B}"/>
              </a:ext>
            </a:extLst>
          </p:cNvPr>
          <p:cNvSpPr/>
          <p:nvPr/>
        </p:nvSpPr>
        <p:spPr>
          <a:xfrm>
            <a:off x="5485662" y="1769265"/>
            <a:ext cx="5513771" cy="701336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Tem retorno para o cliente receber o ID do novo curso</a:t>
            </a:r>
            <a:endParaRPr lang="pt-PT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0048286B-6B56-4F2F-A926-950BEEA1112A}"/>
              </a:ext>
            </a:extLst>
          </p:cNvPr>
          <p:cNvSpPr/>
          <p:nvPr/>
        </p:nvSpPr>
        <p:spPr>
          <a:xfrm>
            <a:off x="4692923" y="3828462"/>
            <a:ext cx="4193625" cy="701336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Não precisa de retorno na atualização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01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 guiando pelos slides anterios: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service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2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&gt;O navegador somente dá suporte para o método HTTP GET 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testar nossa API completa, precisamos de uma das opções: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a)Ferramenta específica para acessar APIs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b)Escrever código que acessam nossa API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</a:t>
            </a:r>
          </a:p>
        </p:txBody>
      </p:sp>
    </p:spTree>
    <p:extLst>
      <p:ext uri="{BB962C8B-B14F-4D97-AF65-F5344CB8AC3E}">
        <p14:creationId xmlns:p14="http://schemas.microsoft.com/office/powerpoint/2010/main" val="32429017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&gt;Com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é possível fazer requisições não-bloqueantes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1)Adicionar dependência no pom.xml: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 com Spring WebFlux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E81C4-E718-40D0-B2D7-E56A53D1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9" y="2259130"/>
            <a:ext cx="99236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7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686015" y="1452900"/>
            <a:ext cx="770806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solidFill>
            <a:srgbClr val="ED7D31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8972340" y="5331077"/>
            <a:ext cx="99078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3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 com Spring WebFlux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9D5E1B-89BA-4028-9232-6442E024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64" y="1795308"/>
            <a:ext cx="9000000" cy="42992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98827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&gt;Buscar em start.spring.io a dependência do WebFlux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&gt;Copiar o trecho e colar no pom.xml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uma classe de teste chamada WebFluxTest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método main, codificar usando o seguinte código: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299B7-FA03-4A51-95B7-563BDC76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0" y="3002559"/>
            <a:ext cx="5760000" cy="345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>
            <a:off x="6595371" y="4832061"/>
            <a:ext cx="2770571" cy="7013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 que aconteceu?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132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&gt;Solução: adicionar na linha 25 a instrução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flux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.blockLast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4C6217-0C59-499C-9920-2FD6FA42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71" y="1143678"/>
            <a:ext cx="5760000" cy="35951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 rot="10800000">
            <a:off x="731488" y="3284058"/>
            <a:ext cx="1145957" cy="540000"/>
          </a:xfrm>
          <a:prstGeom prst="leftArrow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19993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Exercício Desafio (somente para os feras): 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Invoque todas as operações da API de maneira consistente: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1)Buscar todos os cursos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2)Inserir um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3)Conferir se realmente foi inserido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4)Atualiza um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5)Assegurar que foi atualizado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6)Remover um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7)Verificar se foi removido</a:t>
            </a:r>
          </a:p>
        </p:txBody>
      </p:sp>
    </p:spTree>
    <p:extLst>
      <p:ext uri="{BB962C8B-B14F-4D97-AF65-F5344CB8AC3E}">
        <p14:creationId xmlns:p14="http://schemas.microsoft.com/office/powerpoint/2010/main" val="5419197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&gt;Configurar projeto para rodar no Docker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10269795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chemeClr val="accent2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1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Content Type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120316" y="268373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Response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5"/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Content_Type:”?”</a:t>
            </a:r>
            <a:endParaRPr lang="pt-BR" sz="20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Content-Type:”?”</a:t>
            </a:r>
            <a:endParaRPr lang="pt-BR" sz="2000" i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>
                <a:latin typeface="Calibri" panose="020F0502020204030204" pitchFamily="34" charset="0"/>
              </a:rPr>
              <a:t>Response</a:t>
            </a: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DELETE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Parameter: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id=x;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descricao=y;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valor=z;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...</a:t>
            </a:r>
          </a:p>
          <a:p>
            <a:pPr algn="ctr"/>
            <a:endParaRPr lang="pt-BR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61485" y="229994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</a:rPr>
              <a:t>recurso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120316" y="268373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120316" y="268373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409"/>
              </p:ext>
            </p:extLst>
          </p:nvPr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criação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de uma recurso. Por exemplo, o registro de um produto no banco de dados. O pacote de REQUEST deve conter os dados para criação do recurso. Estes dados podem estar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Requisica 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atualização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dos dados de um recurso já existente. Também leva os dados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Requisica 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remoção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2016</Words>
  <Application>Microsoft Office PowerPoint</Application>
  <PresentationFormat>Widescreen</PresentationFormat>
  <Paragraphs>435</Paragraphs>
  <Slides>67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8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Figueiredo</cp:lastModifiedBy>
  <cp:revision>56</cp:revision>
  <dcterms:created xsi:type="dcterms:W3CDTF">2017-03-24T14:48:15Z</dcterms:created>
  <dcterms:modified xsi:type="dcterms:W3CDTF">2022-03-11T00:53:41Z</dcterms:modified>
</cp:coreProperties>
</file>