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Black"/>
      <p:bold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Poppins Black"/>
      <p:bold r:id="rId27"/>
      <p:boldItalic r:id="rId28"/>
    </p:embeddedFont>
    <p:embeddedFont>
      <p:font typeface="Helvetica Neue Light"/>
      <p:regular r:id="rId29"/>
      <p:bold r:id="rId30"/>
      <p:italic r:id="rId31"/>
      <p:boldItalic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Poppins ExtraBold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iibOEG1c4AHufCKzN8QYE9vh6g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113EE5-A318-44F8-87F8-6EF2274AB372}">
  <a:tblStyle styleId="{6A113EE5-A318-44F8-87F8-6EF2274AB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Black-boldItalic.fntdata"/><Relationship Id="rId21" Type="http://schemas.openxmlformats.org/officeDocument/2006/relationships/font" Target="fonts/RobotoBlack-bold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PoppinsBlack-boldItalic.fntdata"/><Relationship Id="rId27" Type="http://schemas.openxmlformats.org/officeDocument/2006/relationships/font" Target="fonts/Poppins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italic.fntdata"/><Relationship Id="rId30" Type="http://schemas.openxmlformats.org/officeDocument/2006/relationships/font" Target="fonts/HelveticaNeueLight-bold.fntdata"/><Relationship Id="rId11" Type="http://schemas.openxmlformats.org/officeDocument/2006/relationships/slide" Target="slides/slide5.xml"/><Relationship Id="rId33" Type="http://schemas.openxmlformats.org/officeDocument/2006/relationships/font" Target="fonts/PTSans-regular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PTSans-italic.fntdata"/><Relationship Id="rId12" Type="http://schemas.openxmlformats.org/officeDocument/2006/relationships/slide" Target="slides/slide6.xml"/><Relationship Id="rId34" Type="http://schemas.openxmlformats.org/officeDocument/2006/relationships/font" Target="fonts/PTSans-bold.fntdata"/><Relationship Id="rId15" Type="http://schemas.openxmlformats.org/officeDocument/2006/relationships/slide" Target="slides/slide9.xml"/><Relationship Id="rId37" Type="http://schemas.openxmlformats.org/officeDocument/2006/relationships/font" Target="fonts/PoppinsExtraBold-bold.fntdata"/><Relationship Id="rId14" Type="http://schemas.openxmlformats.org/officeDocument/2006/relationships/slide" Target="slides/slide8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PoppinsExtraBol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Nesse template, as cores azul e amarelo estão mais presentes, mas sinta-se livre para alterar as cores como quiser (sempre tendo em mente a nossa paleta e o melhor contraste para não prejudicar a leitura, seguindo sempre o guia).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51ebc0e60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51ebc0e60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1ebc0e60a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51ebc0e60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2643da0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52643da0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2643da0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52643da0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ebc0e60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251ebc0e60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643da06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52643da0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1ebc0e6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51ebc0e6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1ebc0e60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51ebc0e60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1ebc0e6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1ebc0e6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ebc0e60a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51ebc0e60a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1ebc0e60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51ebc0e60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Os textos estão editáveis e os ícones escalonáveis.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4484637" y="4905375"/>
            <a:ext cx="169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b="0" i="0" sz="9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20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59" name="Google Shape;59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4000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"/>
            <p:cNvSpPr/>
            <p:nvPr/>
          </p:nvSpPr>
          <p:spPr>
            <a:xfrm>
              <a:off x="3107825" y="257850"/>
              <a:ext cx="2293500" cy="1601400"/>
            </a:xfrm>
            <a:prstGeom prst="rect">
              <a:avLst/>
            </a:prstGeom>
            <a:solidFill>
              <a:srgbClr val="00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41325" y="3710425"/>
              <a:ext cx="4128600" cy="1243200"/>
            </a:xfrm>
            <a:prstGeom prst="rect">
              <a:avLst/>
            </a:prstGeom>
            <a:solidFill>
              <a:srgbClr val="00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"/>
          <p:cNvSpPr txBox="1"/>
          <p:nvPr/>
        </p:nvSpPr>
        <p:spPr>
          <a:xfrm>
            <a:off x="382025" y="1404925"/>
            <a:ext cx="317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19025" y="3273950"/>
            <a:ext cx="517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pt-BR" sz="2100">
                <a:solidFill>
                  <a:srgbClr val="F2F2F2"/>
                </a:solidFill>
                <a:latin typeface="PT Sans"/>
                <a:ea typeface="PT Sans"/>
                <a:cs typeface="PT Sans"/>
                <a:sym typeface="PT Sans"/>
              </a:rPr>
              <a:t>Predict equipment failures</a:t>
            </a:r>
            <a:endParaRPr b="0" i="0" sz="2100" u="none" cap="none" strike="noStrike">
              <a:solidFill>
                <a:srgbClr val="F2F2F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82025" y="2740525"/>
            <a:ext cx="240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pt-BR" sz="3600">
                <a:solidFill>
                  <a:srgbClr val="ED2891"/>
                </a:solidFill>
                <a:latin typeface="PT Sans"/>
                <a:ea typeface="PT Sans"/>
                <a:cs typeface="PT Sans"/>
                <a:sym typeface="PT Sans"/>
              </a:rPr>
              <a:t>Shape</a:t>
            </a:r>
            <a:endParaRPr b="1" i="0" sz="3600" u="none" cap="none" strike="noStrike">
              <a:solidFill>
                <a:srgbClr val="ED289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600" y="1171575"/>
            <a:ext cx="225742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251ebc0e60a_1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51ebc0e60a_1_44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51ebc0e60a_1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251ebc0e60a_1_44"/>
          <p:cNvSpPr txBox="1"/>
          <p:nvPr/>
        </p:nvSpPr>
        <p:spPr>
          <a:xfrm>
            <a:off x="0" y="0"/>
            <a:ext cx="63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Random Forest</a:t>
            </a: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</a:t>
            </a:r>
            <a:b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Model </a:t>
            </a: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Performance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g251ebc0e60a_1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51ebc0e60a_1_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088" y="1269750"/>
            <a:ext cx="5326925" cy="29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51ebc0e60a_1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51ebc0e60a_1_2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251ebc0e60a_1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51ebc0e60a_1_21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Variable Importance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6" name="Google Shape;196;g251ebc0e60a_1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51ebc0e60a_1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75250"/>
            <a:ext cx="6604826" cy="34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52643da06a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52643da06a_0_10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52643da06a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52643da06a_0_10"/>
          <p:cNvSpPr txBox="1"/>
          <p:nvPr/>
        </p:nvSpPr>
        <p:spPr>
          <a:xfrm>
            <a:off x="0" y="0"/>
            <a:ext cx="635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Random Forest with the first three important variables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6" name="Google Shape;206;g252643da06a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252643da06a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00" y="1106700"/>
            <a:ext cx="5911204" cy="32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g252643da06a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52643da06a_0_22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252643da06a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52643da06a_0_22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Conclusion and Next Steps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52643da06a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52643da06a_0_22"/>
          <p:cNvSpPr txBox="1"/>
          <p:nvPr/>
        </p:nvSpPr>
        <p:spPr>
          <a:xfrm>
            <a:off x="225150" y="716450"/>
            <a:ext cx="6353100" cy="3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●"/>
            </a:pPr>
            <a:r>
              <a:rPr b="1"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Next Steps</a:t>
            </a:r>
            <a:endParaRPr b="1"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06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○"/>
            </a:pPr>
            <a:r>
              <a:rPr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Use others algorithms (SVM or linear regression) to compare the performance</a:t>
            </a:r>
            <a:br>
              <a:rPr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0675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○"/>
            </a:pPr>
            <a:r>
              <a:rPr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Get more samples of failures to remove the smote algorithm from the code</a:t>
            </a:r>
            <a:endParaRPr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0675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●"/>
            </a:pPr>
            <a:r>
              <a:rPr b="1"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0675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○"/>
            </a:pPr>
            <a:r>
              <a:rPr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b="1"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450">
                <a:solidFill>
                  <a:srgbClr val="7D8A98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vibrationY, pressure and temperature are features that is important to detected some failure</a:t>
            </a:r>
            <a:endParaRPr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320675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D8A98"/>
              </a:buClr>
              <a:buSzPts val="1450"/>
              <a:buFont typeface="Poppins"/>
              <a:buChar char="○"/>
            </a:pPr>
            <a:r>
              <a:t/>
            </a:r>
            <a:endParaRPr sz="1450">
              <a:solidFill>
                <a:srgbClr val="7D8A98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1D74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2543250" y="394475"/>
            <a:ext cx="7990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0" i="0" lang="pt-BR" sz="9000" u="none" cap="none" strike="noStrike">
                <a:solidFill>
                  <a:srgbClr val="F5009C"/>
                </a:solidFill>
                <a:latin typeface="Poppins Black"/>
                <a:ea typeface="Poppins Black"/>
                <a:cs typeface="Poppins Black"/>
                <a:sym typeface="Poppins Black"/>
              </a:rPr>
              <a:t>Obrigad</a:t>
            </a:r>
            <a:r>
              <a:rPr lang="pt-BR" sz="9000">
                <a:solidFill>
                  <a:srgbClr val="F5009C"/>
                </a:solidFill>
                <a:latin typeface="Poppins Black"/>
                <a:ea typeface="Poppins Black"/>
                <a:cs typeface="Poppins Black"/>
                <a:sym typeface="Poppins Black"/>
              </a:rPr>
              <a:t>o</a:t>
            </a:r>
            <a:endParaRPr b="0" i="0" sz="9000" u="none" cap="none" strike="noStrike">
              <a:solidFill>
                <a:srgbClr val="F5009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5580866" y="2358395"/>
            <a:ext cx="390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Msc. </a:t>
            </a:r>
            <a:r>
              <a:rPr b="0" i="0" lang="pt-BR" sz="1100" u="none" cap="none" strike="noStrike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Vitor Martins Barbosa</a:t>
            </a:r>
            <a:endParaRPr b="0" i="0" sz="1100" u="none" cap="none" strike="noStrike">
              <a:solidFill>
                <a:srgbClr val="FFDD1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100">
                <a:solidFill>
                  <a:srgbClr val="FFDD19"/>
                </a:solidFill>
                <a:latin typeface="Poppins"/>
                <a:ea typeface="Poppins"/>
                <a:cs typeface="Poppins"/>
                <a:sym typeface="Poppins"/>
              </a:rPr>
              <a:t>Data Scientist</a:t>
            </a:r>
            <a:endParaRPr b="0" i="0" sz="1100" u="none" cap="none" strike="noStrike">
              <a:solidFill>
                <a:srgbClr val="FFDD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24" name="Google Shape;224;p13"/>
          <p:cNvCxnSpPr/>
          <p:nvPr/>
        </p:nvCxnSpPr>
        <p:spPr>
          <a:xfrm>
            <a:off x="5226625" y="2325525"/>
            <a:ext cx="3306000" cy="0"/>
          </a:xfrm>
          <a:prstGeom prst="straightConnector1">
            <a:avLst/>
          </a:prstGeom>
          <a:noFill/>
          <a:ln cap="flat" cmpd="sng" w="9525">
            <a:solidFill>
              <a:srgbClr val="FFDD19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1625" l="0" r="0" t="1625"/>
          <a:stretch/>
        </p:blipFill>
        <p:spPr>
          <a:xfrm>
            <a:off x="4537775" y="2231975"/>
            <a:ext cx="1043100" cy="1009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25" y="1964375"/>
            <a:ext cx="3530767" cy="28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3"/>
          <p:cNvSpPr txBox="1"/>
          <p:nvPr/>
        </p:nvSpPr>
        <p:spPr>
          <a:xfrm>
            <a:off x="4730400" y="4730525"/>
            <a:ext cx="44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DD19"/>
                </a:solidFill>
                <a:latin typeface="Poppins"/>
                <a:ea typeface="Poppins"/>
                <a:cs typeface="Poppins"/>
                <a:sym typeface="Poppins"/>
              </a:rPr>
              <a:t>https://github.com/vitor-martinsb/equipment_data.git</a:t>
            </a:r>
            <a:endParaRPr b="1" sz="1000">
              <a:solidFill>
                <a:srgbClr val="FFDD1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4792975" y="43765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FFDD19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Clone the project:</a:t>
            </a:r>
            <a:endParaRPr sz="1100">
              <a:solidFill>
                <a:srgbClr val="FFDD19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3" y="230000"/>
            <a:ext cx="9144000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25C73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2460871" y="900638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423303" y="900638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395239" y="3234867"/>
            <a:ext cx="19977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Fails numbers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2392950" y="3234875"/>
            <a:ext cx="23976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272725" y="121075"/>
            <a:ext cx="85752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500"/>
              <a:buFont typeface="Calibri"/>
              <a:buNone/>
            </a:pPr>
            <a:r>
              <a:t/>
            </a:r>
            <a:endParaRPr b="1" i="0" sz="3600" u="none" cap="none" strike="noStrike">
              <a:solidFill>
                <a:srgbClr val="0C3A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logo branca.png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7227" y="4480330"/>
            <a:ext cx="542818" cy="5289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" name="Google Shape;78;p3"/>
          <p:cNvCxnSpPr/>
          <p:nvPr/>
        </p:nvCxnSpPr>
        <p:spPr>
          <a:xfrm>
            <a:off x="1396853" y="909542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3"/>
          <p:cNvCxnSpPr/>
          <p:nvPr/>
        </p:nvCxnSpPr>
        <p:spPr>
          <a:xfrm>
            <a:off x="3496389" y="909542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3"/>
          <p:cNvSpPr/>
          <p:nvPr/>
        </p:nvSpPr>
        <p:spPr>
          <a:xfrm>
            <a:off x="6596085" y="909525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61D7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6721023" y="3243754"/>
            <a:ext cx="19824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Variable Importance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2" name="Google Shape;82;p3"/>
          <p:cNvCxnSpPr/>
          <p:nvPr/>
        </p:nvCxnSpPr>
        <p:spPr>
          <a:xfrm>
            <a:off x="7631602" y="918428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3"/>
          <p:cNvSpPr/>
          <p:nvPr/>
        </p:nvSpPr>
        <p:spPr>
          <a:xfrm>
            <a:off x="4497889" y="909525"/>
            <a:ext cx="2067600" cy="2142300"/>
          </a:xfrm>
          <a:prstGeom prst="teardrop">
            <a:avLst>
              <a:gd fmla="val 100000" name="adj"/>
            </a:avLst>
          </a:prstGeom>
          <a:solidFill>
            <a:srgbClr val="0C3AE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4727660" y="3253461"/>
            <a:ext cx="16080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performance</a:t>
            </a:r>
            <a:endParaRPr b="1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5" name="Google Shape;85;p3"/>
          <p:cNvCxnSpPr/>
          <p:nvPr/>
        </p:nvCxnSpPr>
        <p:spPr>
          <a:xfrm>
            <a:off x="5471423" y="909528"/>
            <a:ext cx="1093800" cy="0"/>
          </a:xfrm>
          <a:prstGeom prst="straightConnector1">
            <a:avLst/>
          </a:prstGeom>
          <a:noFill/>
          <a:ln cap="flat" cmpd="sng" w="38100">
            <a:solidFill>
              <a:srgbClr val="FFDD1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78650"/>
            <a:ext cx="1310125" cy="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100" y="1167800"/>
            <a:ext cx="1608000" cy="1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175" y="1221575"/>
            <a:ext cx="1500451" cy="150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79988" y="1148349"/>
            <a:ext cx="1764575" cy="176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47600" y="1010450"/>
            <a:ext cx="1764550" cy="17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51ebc0e60a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51ebc0e60a_0_11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251ebc0e60a_0_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51ebc0e60a_0_111"/>
          <p:cNvSpPr txBox="1"/>
          <p:nvPr/>
        </p:nvSpPr>
        <p:spPr>
          <a:xfrm>
            <a:off x="0" y="1021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Operation Time</a:t>
            </a:r>
            <a:endParaRPr sz="3100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9" name="Google Shape;99;g251ebc0e60a_0_111"/>
          <p:cNvSpPr/>
          <p:nvPr/>
        </p:nvSpPr>
        <p:spPr>
          <a:xfrm>
            <a:off x="3667125" y="400048"/>
            <a:ext cx="2881200" cy="102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Operating cycle time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g251ebc0e60a_0_111"/>
          <p:cNvSpPr/>
          <p:nvPr/>
        </p:nvSpPr>
        <p:spPr>
          <a:xfrm>
            <a:off x="5206575" y="1003880"/>
            <a:ext cx="1275600" cy="360300"/>
          </a:xfrm>
          <a:prstGeom prst="roundRect">
            <a:avLst>
              <a:gd fmla="val 16667" name="adj"/>
            </a:avLst>
          </a:prstGeom>
          <a:solidFill>
            <a:srgbClr val="ED289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DD19"/>
                </a:solidFill>
              </a:rPr>
              <a:t>8,25%</a:t>
            </a:r>
            <a:endParaRPr b="1">
              <a:solidFill>
                <a:srgbClr val="FFDD19"/>
              </a:solidFill>
            </a:endParaRPr>
          </a:p>
        </p:txBody>
      </p:sp>
      <p:sp>
        <p:nvSpPr>
          <p:cNvPr id="101" name="Google Shape;101;g251ebc0e60a_0_111"/>
          <p:cNvSpPr/>
          <p:nvPr/>
        </p:nvSpPr>
        <p:spPr>
          <a:xfrm>
            <a:off x="3792050" y="1003821"/>
            <a:ext cx="1275600" cy="360300"/>
          </a:xfrm>
          <a:prstGeom prst="roundRect">
            <a:avLst>
              <a:gd fmla="val 16667" name="adj"/>
            </a:avLst>
          </a:prstGeom>
          <a:solidFill>
            <a:srgbClr val="0033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DD19"/>
                </a:solidFill>
              </a:rPr>
              <a:t>91,75 %</a:t>
            </a:r>
            <a:endParaRPr b="1">
              <a:solidFill>
                <a:srgbClr val="FFDD19"/>
              </a:solidFill>
            </a:endParaRPr>
          </a:p>
        </p:txBody>
      </p:sp>
      <p:sp>
        <p:nvSpPr>
          <p:cNvPr id="102" name="Google Shape;102;g251ebc0e60a_0_111"/>
          <p:cNvSpPr txBox="1"/>
          <p:nvPr/>
        </p:nvSpPr>
        <p:spPr>
          <a:xfrm>
            <a:off x="3851150" y="674111"/>
            <a:ext cx="1157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oppins"/>
                <a:ea typeface="Poppins"/>
                <a:cs typeface="Poppins"/>
                <a:sym typeface="Poppins"/>
              </a:rPr>
              <a:t>Working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g251ebc0e60a_0_111"/>
          <p:cNvSpPr txBox="1"/>
          <p:nvPr/>
        </p:nvSpPr>
        <p:spPr>
          <a:xfrm>
            <a:off x="5257538" y="674111"/>
            <a:ext cx="11574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latin typeface="Poppins"/>
                <a:ea typeface="Poppins"/>
                <a:cs typeface="Poppins"/>
                <a:sym typeface="Poppins"/>
              </a:rPr>
              <a:t>Fails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g251ebc0e60a_0_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73948"/>
            <a:ext cx="6152007" cy="3309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51ebc0e60a_0_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713241"/>
            <a:ext cx="1157400" cy="322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52643da06a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52643da06a_0_37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52643da06a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52643da06a_0_37"/>
          <p:cNvSpPr txBox="1"/>
          <p:nvPr/>
        </p:nvSpPr>
        <p:spPr>
          <a:xfrm>
            <a:off x="0" y="102150"/>
            <a:ext cx="59010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Fails from</a:t>
            </a:r>
            <a:r>
              <a:rPr b="1" lang="pt-BR" sz="3100">
                <a:solidFill>
                  <a:srgbClr val="001863"/>
                </a:solidFill>
                <a:latin typeface="Poppins"/>
                <a:ea typeface="Poppins"/>
                <a:cs typeface="Poppins"/>
                <a:sym typeface="Poppins"/>
              </a:rPr>
              <a:t> Preset</a:t>
            </a:r>
            <a:endParaRPr sz="3100">
              <a:solidFill>
                <a:srgbClr val="061D7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4" name="Google Shape;114;g252643da06a_0_37"/>
          <p:cNvSpPr/>
          <p:nvPr/>
        </p:nvSpPr>
        <p:spPr>
          <a:xfrm>
            <a:off x="87600" y="411500"/>
            <a:ext cx="2699700" cy="40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Preset 1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g252643da06a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713241"/>
            <a:ext cx="1157400" cy="322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52643da06a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625" y="1573948"/>
            <a:ext cx="6193335" cy="29868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g252643da06a_0_37"/>
          <p:cNvGraphicFramePr/>
          <p:nvPr/>
        </p:nvGraphicFramePr>
        <p:xfrm>
          <a:off x="87600" y="8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{6A113EE5-A318-44F8-87F8-6EF2274AB372}</a:tableStyleId>
              </a:tblPr>
              <a:tblGrid>
                <a:gridCol w="941025"/>
                <a:gridCol w="382850"/>
                <a:gridCol w="389450"/>
                <a:gridCol w="495875"/>
              </a:tblGrid>
              <a:tr h="26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Configuration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Amount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27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18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g252643da06a_0_37"/>
          <p:cNvSpPr/>
          <p:nvPr/>
        </p:nvSpPr>
        <p:spPr>
          <a:xfrm>
            <a:off x="2325763" y="411500"/>
            <a:ext cx="4250100" cy="405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Preset 2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19" name="Google Shape;119;g252643da06a_0_37"/>
          <p:cNvGraphicFramePr/>
          <p:nvPr/>
        </p:nvGraphicFramePr>
        <p:xfrm>
          <a:off x="2325775" y="81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{6A113EE5-A318-44F8-87F8-6EF2274AB372}</a:tableStyleId>
              </a:tblPr>
              <a:tblGrid>
                <a:gridCol w="915525"/>
                <a:gridCol w="396275"/>
                <a:gridCol w="419750"/>
                <a:gridCol w="456650"/>
                <a:gridCol w="382850"/>
                <a:gridCol w="419750"/>
                <a:gridCol w="419750"/>
                <a:gridCol w="419750"/>
                <a:gridCol w="419750"/>
              </a:tblGrid>
              <a:tr h="26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Configuration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  <a:tr h="26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Amount</a:t>
                      </a:r>
                      <a:endParaRPr b="1"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11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9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/>
                        <a:t>6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9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</a:t>
                      </a:r>
                      <a:endParaRPr sz="8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251ebc0e60a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51ebc0e60a_0_31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g251ebc0e60a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51ebc0e60a_0_31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8" name="Google Shape;128;g251ebc0e60a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849250"/>
            <a:ext cx="6578274" cy="3597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251ebc0e60a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51ebc0e60a_0_31"/>
          <p:cNvSpPr/>
          <p:nvPr/>
        </p:nvSpPr>
        <p:spPr>
          <a:xfrm>
            <a:off x="2127000" y="1028450"/>
            <a:ext cx="3258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51ebc0e60a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51ebc0e60a_0_133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g251ebc0e60a_0_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51ebc0e60a_0_133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9" name="Google Shape;139;g251ebc0e60a_0_1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9151"/>
            <a:ext cx="6578275" cy="37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51ebc0e60a_0_1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51ebc0e60a_0_133"/>
          <p:cNvSpPr/>
          <p:nvPr/>
        </p:nvSpPr>
        <p:spPr>
          <a:xfrm>
            <a:off x="3366400" y="1126325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51ebc0e60a_0_133"/>
          <p:cNvSpPr/>
          <p:nvPr/>
        </p:nvSpPr>
        <p:spPr>
          <a:xfrm>
            <a:off x="1501250" y="1003425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51ebc0e60a_0_133"/>
          <p:cNvSpPr/>
          <p:nvPr/>
        </p:nvSpPr>
        <p:spPr>
          <a:xfrm>
            <a:off x="5307925" y="1306000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51ebc0e60a_0_133"/>
          <p:cNvSpPr/>
          <p:nvPr/>
        </p:nvSpPr>
        <p:spPr>
          <a:xfrm>
            <a:off x="5956375" y="1420850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51ebc0e60a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51ebc0e60a_0_145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51ebc0e60a_0_1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51ebc0e60a_0_145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3" name="Google Shape;153;g251ebc0e60a_0_1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57150" y="725475"/>
            <a:ext cx="6604824" cy="369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51ebc0e60a_0_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51ebc0e60a_0_145"/>
          <p:cNvSpPr/>
          <p:nvPr/>
        </p:nvSpPr>
        <p:spPr>
          <a:xfrm>
            <a:off x="3215750" y="1291275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51ebc0e60a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51ebc0e60a_0_157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51ebc0e60a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51ebc0e60a_0_157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4" name="Google Shape;164;g251ebc0e60a_0_1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4400"/>
            <a:ext cx="6578275" cy="371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51ebc0e60a_0_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51ebc0e60a_0_157"/>
          <p:cNvSpPr/>
          <p:nvPr/>
        </p:nvSpPr>
        <p:spPr>
          <a:xfrm>
            <a:off x="3209338" y="1353825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g251ebc0e60a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813" y="0"/>
            <a:ext cx="253918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51ebc0e60a_0_169"/>
          <p:cNvSpPr/>
          <p:nvPr/>
        </p:nvSpPr>
        <p:spPr>
          <a:xfrm rot="-5400000">
            <a:off x="4518025" y="517525"/>
            <a:ext cx="107950" cy="9144000"/>
          </a:xfrm>
          <a:custGeom>
            <a:rect b="b" l="l" r="r" t="t"/>
            <a:pathLst>
              <a:path extrusionOk="0" h="12192000" w="127000">
                <a:moveTo>
                  <a:pt x="0" y="0"/>
                </a:moveTo>
                <a:lnTo>
                  <a:pt x="127000" y="0"/>
                </a:lnTo>
                <a:lnTo>
                  <a:pt x="127000" y="1219200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C3AE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51ebc0e60a_0_1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35544"/>
            <a:ext cx="9144000" cy="7143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51ebc0e60a_0_169"/>
          <p:cNvSpPr txBox="1"/>
          <p:nvPr/>
        </p:nvSpPr>
        <p:spPr>
          <a:xfrm>
            <a:off x="0" y="0"/>
            <a:ext cx="63531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pt-BR" sz="3100">
                <a:solidFill>
                  <a:srgbClr val="001863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Categorize equipment failures</a:t>
            </a:r>
            <a:endParaRPr b="1" sz="3100">
              <a:solidFill>
                <a:srgbClr val="00186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5" name="Google Shape;175;g251ebc0e60a_0_1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50" y="795725"/>
            <a:ext cx="6578275" cy="3708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51ebc0e60a_0_1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558250"/>
            <a:ext cx="1713941" cy="4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51ebc0e60a_0_169"/>
          <p:cNvSpPr/>
          <p:nvPr/>
        </p:nvSpPr>
        <p:spPr>
          <a:xfrm>
            <a:off x="3209338" y="1116050"/>
            <a:ext cx="212700" cy="23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500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