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Black"/>
      <p:bold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Poppins Black"/>
      <p:bold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Poppins ExtraBold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h/7RN70uwu5lPmWL0XW5X51SK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Black-boldItalic.fntdata"/><Relationship Id="rId23" Type="http://schemas.openxmlformats.org/officeDocument/2006/relationships/font" Target="fonts/Poppins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6.xml"/><Relationship Id="rId33" Type="http://schemas.openxmlformats.org/officeDocument/2006/relationships/font" Target="fonts/PoppinsExtraBold-bold.fntdata"/><Relationship Id="rId10" Type="http://schemas.openxmlformats.org/officeDocument/2006/relationships/slide" Target="slides/slide5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Poppins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Black-bold.fntdata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font" Target="fonts/Roboto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Nesse template, as cores azul e amarelo estão mais presentes, mas sinta-se livre para alterar as cores como quiser (sempre tendo em mente a nossa paleta e o melhor contraste para não prejudicar a leitura, seguindo sempre o guia).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1ebc0e60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51ebc0e60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1ebc0e60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51ebc0e60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1ebc0e6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51ebc0e6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1ebc0e60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51ebc0e60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ebc0e6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51ebc0e6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ebc0e60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51ebc0e60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ebc0e60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51ebc0e60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ebc0e60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51ebc0e60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4484637" y="4905375"/>
            <a:ext cx="169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4484637" y="4905375"/>
            <a:ext cx="169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382025" y="1404925"/>
            <a:ext cx="317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19025" y="3273950"/>
            <a:ext cx="51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rPr>
              <a:t>Explorando a falha dos equipamentos</a:t>
            </a:r>
            <a:endParaRPr b="0" i="0" sz="2100" u="none" cap="none" strike="noStrike">
              <a:solidFill>
                <a:srgbClr val="F2F2F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82025" y="2740525"/>
            <a:ext cx="240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ED2891"/>
                </a:solidFill>
                <a:latin typeface="PT Sans"/>
                <a:ea typeface="PT Sans"/>
                <a:cs typeface="PT Sans"/>
                <a:sym typeface="PT Sans"/>
              </a:rPr>
              <a:t>Shape</a:t>
            </a:r>
            <a:endParaRPr b="1" i="0" sz="3600" u="none" cap="none" strike="noStrike">
              <a:solidFill>
                <a:srgbClr val="ED289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107825" y="257850"/>
            <a:ext cx="2293500" cy="1601400"/>
          </a:xfrm>
          <a:prstGeom prst="rect">
            <a:avLst/>
          </a:prstGeom>
          <a:solidFill>
            <a:srgbClr val="0C3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"/>
          <p:cNvSpPr/>
          <p:nvPr/>
        </p:nvSpPr>
        <p:spPr>
          <a:xfrm>
            <a:off x="241325" y="3710425"/>
            <a:ext cx="4128600" cy="1243200"/>
          </a:xfrm>
          <a:prstGeom prst="rect">
            <a:avLst/>
          </a:prstGeom>
          <a:solidFill>
            <a:srgbClr val="0C3A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00" y="1171575"/>
            <a:ext cx="22574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251ebc0e60a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51ebc0e60a_1_21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251ebc0e60a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51ebc0e60a_1_21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Variable Importance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g251ebc0e60a_1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51ebc0e60a_1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775250"/>
            <a:ext cx="6604826" cy="346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1D7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/>
        </p:nvSpPr>
        <p:spPr>
          <a:xfrm>
            <a:off x="2543250" y="394475"/>
            <a:ext cx="799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pt-BR" sz="9000" u="none" cap="none" strike="noStrike">
                <a:solidFill>
                  <a:srgbClr val="F5009C"/>
                </a:solidFill>
                <a:latin typeface="Poppins Black"/>
                <a:ea typeface="Poppins Black"/>
                <a:cs typeface="Poppins Black"/>
                <a:sym typeface="Poppins Black"/>
              </a:rPr>
              <a:t>Obrigad</a:t>
            </a:r>
            <a:r>
              <a:rPr lang="pt-BR" sz="9000">
                <a:solidFill>
                  <a:srgbClr val="F5009C"/>
                </a:solidFill>
                <a:latin typeface="Poppins Black"/>
                <a:ea typeface="Poppins Black"/>
                <a:cs typeface="Poppins Black"/>
                <a:sym typeface="Poppins Black"/>
              </a:rPr>
              <a:t>o</a:t>
            </a:r>
            <a:endParaRPr b="0" i="0" sz="9000" u="none" cap="none" strike="noStrike">
              <a:solidFill>
                <a:srgbClr val="F5009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5580866" y="2358395"/>
            <a:ext cx="3902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>
                <a:solidFill>
                  <a:srgbClr val="FFDD1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Msc. </a:t>
            </a:r>
            <a:r>
              <a:rPr b="0" i="0" lang="pt-BR" sz="1100" u="none" cap="none" strike="noStrike">
                <a:solidFill>
                  <a:srgbClr val="FFDD1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Vitor Martins Barbosa</a:t>
            </a:r>
            <a:endParaRPr b="0" i="0" sz="1100" u="none" cap="none" strike="noStrike">
              <a:solidFill>
                <a:srgbClr val="FFDD19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>
                <a:solidFill>
                  <a:srgbClr val="FFDD19"/>
                </a:solidFill>
                <a:latin typeface="Poppins"/>
                <a:ea typeface="Poppins"/>
                <a:cs typeface="Poppins"/>
                <a:sym typeface="Poppins"/>
              </a:rPr>
              <a:t>Data Scientist</a:t>
            </a:r>
            <a:endParaRPr b="0" i="0" sz="1100" u="none" cap="none" strike="noStrike">
              <a:solidFill>
                <a:srgbClr val="FFDD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5" name="Google Shape;185;p13"/>
          <p:cNvCxnSpPr/>
          <p:nvPr/>
        </p:nvCxnSpPr>
        <p:spPr>
          <a:xfrm>
            <a:off x="5226625" y="2325525"/>
            <a:ext cx="3306000" cy="0"/>
          </a:xfrm>
          <a:prstGeom prst="straightConnector1">
            <a:avLst/>
          </a:prstGeom>
          <a:noFill/>
          <a:ln cap="flat" cmpd="sng" w="9525">
            <a:solidFill>
              <a:srgbClr val="FFDD19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1625" l="0" r="0" t="1625"/>
          <a:stretch/>
        </p:blipFill>
        <p:spPr>
          <a:xfrm>
            <a:off x="4537775" y="2231975"/>
            <a:ext cx="1043100" cy="100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25" y="1964375"/>
            <a:ext cx="3530767" cy="287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3" y="230000"/>
            <a:ext cx="9144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25C7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2460871" y="900638"/>
            <a:ext cx="2067600" cy="2142300"/>
          </a:xfrm>
          <a:prstGeom prst="teardrop">
            <a:avLst>
              <a:gd fmla="val 100000" name="adj"/>
            </a:avLst>
          </a:prstGeom>
          <a:solidFill>
            <a:srgbClr val="061D7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423303" y="900638"/>
            <a:ext cx="2067600" cy="2142300"/>
          </a:xfrm>
          <a:prstGeom prst="teardrop">
            <a:avLst>
              <a:gd fmla="val 100000" name="adj"/>
            </a:avLst>
          </a:prstGeom>
          <a:solidFill>
            <a:srgbClr val="0C3AE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395239" y="3234867"/>
            <a:ext cx="1997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Fails numbers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2392950" y="3234875"/>
            <a:ext cx="23976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272725" y="121075"/>
            <a:ext cx="85752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0C3A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logo branca.png"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7227" y="4480330"/>
            <a:ext cx="542818" cy="528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3"/>
          <p:cNvCxnSpPr/>
          <p:nvPr/>
        </p:nvCxnSpPr>
        <p:spPr>
          <a:xfrm>
            <a:off x="1396853" y="909542"/>
            <a:ext cx="1093800" cy="0"/>
          </a:xfrm>
          <a:prstGeom prst="straightConnector1">
            <a:avLst/>
          </a:prstGeom>
          <a:noFill/>
          <a:ln cap="flat" cmpd="sng" w="38100">
            <a:solidFill>
              <a:srgbClr val="FFDD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3"/>
          <p:cNvCxnSpPr/>
          <p:nvPr/>
        </p:nvCxnSpPr>
        <p:spPr>
          <a:xfrm>
            <a:off x="3496389" y="909542"/>
            <a:ext cx="1093800" cy="0"/>
          </a:xfrm>
          <a:prstGeom prst="straightConnector1">
            <a:avLst/>
          </a:prstGeom>
          <a:noFill/>
          <a:ln cap="flat" cmpd="sng" w="38100">
            <a:solidFill>
              <a:srgbClr val="FFDD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3"/>
          <p:cNvSpPr/>
          <p:nvPr/>
        </p:nvSpPr>
        <p:spPr>
          <a:xfrm>
            <a:off x="6596085" y="909525"/>
            <a:ext cx="2067600" cy="2142300"/>
          </a:xfrm>
          <a:prstGeom prst="teardrop">
            <a:avLst>
              <a:gd fmla="val 100000" name="adj"/>
            </a:avLst>
          </a:prstGeom>
          <a:solidFill>
            <a:srgbClr val="061D7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6721023" y="3243754"/>
            <a:ext cx="19824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Variable Importance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7631602" y="918428"/>
            <a:ext cx="1093800" cy="0"/>
          </a:xfrm>
          <a:prstGeom prst="straightConnector1">
            <a:avLst/>
          </a:prstGeom>
          <a:noFill/>
          <a:ln cap="flat" cmpd="sng" w="38100">
            <a:solidFill>
              <a:srgbClr val="FFDD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3"/>
          <p:cNvSpPr/>
          <p:nvPr/>
        </p:nvSpPr>
        <p:spPr>
          <a:xfrm>
            <a:off x="4497889" y="909525"/>
            <a:ext cx="2067600" cy="2142300"/>
          </a:xfrm>
          <a:prstGeom prst="teardrop">
            <a:avLst>
              <a:gd fmla="val 100000" name="adj"/>
            </a:avLst>
          </a:prstGeom>
          <a:solidFill>
            <a:srgbClr val="0C3AE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4727660" y="3253461"/>
            <a:ext cx="16080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performance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4" name="Google Shape;84;p3"/>
          <p:cNvCxnSpPr/>
          <p:nvPr/>
        </p:nvCxnSpPr>
        <p:spPr>
          <a:xfrm>
            <a:off x="5471423" y="909528"/>
            <a:ext cx="1093800" cy="0"/>
          </a:xfrm>
          <a:prstGeom prst="straightConnector1">
            <a:avLst/>
          </a:prstGeom>
          <a:noFill/>
          <a:ln cap="flat" cmpd="sng" w="38100">
            <a:solidFill>
              <a:srgbClr val="FFDD1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8650"/>
            <a:ext cx="1310125" cy="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00" y="1167800"/>
            <a:ext cx="1608000" cy="1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4175" y="1221575"/>
            <a:ext cx="1500451" cy="15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988" y="1148349"/>
            <a:ext cx="1764575" cy="17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7600" y="1010450"/>
            <a:ext cx="1764550" cy="17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51ebc0e60a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51ebc0e60a_0_111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251ebc0e60a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51ebc0e60a_0_111"/>
          <p:cNvSpPr txBox="1"/>
          <p:nvPr/>
        </p:nvSpPr>
        <p:spPr>
          <a:xfrm>
            <a:off x="0" y="1021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Operation Time</a:t>
            </a:r>
            <a:endParaRPr sz="3100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8" name="Google Shape;98;g251ebc0e60a_0_111"/>
          <p:cNvSpPr/>
          <p:nvPr/>
        </p:nvSpPr>
        <p:spPr>
          <a:xfrm>
            <a:off x="3667125" y="400048"/>
            <a:ext cx="2881200" cy="102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Operating cycle time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g251ebc0e60a_0_111"/>
          <p:cNvSpPr/>
          <p:nvPr/>
        </p:nvSpPr>
        <p:spPr>
          <a:xfrm>
            <a:off x="5206575" y="1003880"/>
            <a:ext cx="1275600" cy="360300"/>
          </a:xfrm>
          <a:prstGeom prst="roundRect">
            <a:avLst>
              <a:gd fmla="val 16667" name="adj"/>
            </a:avLst>
          </a:prstGeom>
          <a:solidFill>
            <a:srgbClr val="ED289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DD19"/>
                </a:solidFill>
              </a:rPr>
              <a:t>8,25%</a:t>
            </a:r>
            <a:endParaRPr b="1">
              <a:solidFill>
                <a:srgbClr val="FFDD19"/>
              </a:solidFill>
            </a:endParaRPr>
          </a:p>
        </p:txBody>
      </p:sp>
      <p:sp>
        <p:nvSpPr>
          <p:cNvPr id="100" name="Google Shape;100;g251ebc0e60a_0_111"/>
          <p:cNvSpPr/>
          <p:nvPr/>
        </p:nvSpPr>
        <p:spPr>
          <a:xfrm>
            <a:off x="3792050" y="1003821"/>
            <a:ext cx="1275600" cy="360300"/>
          </a:xfrm>
          <a:prstGeom prst="roundRect">
            <a:avLst>
              <a:gd fmla="val 16667" name="adj"/>
            </a:avLst>
          </a:prstGeom>
          <a:solidFill>
            <a:srgbClr val="0033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DD19"/>
                </a:solidFill>
              </a:rPr>
              <a:t>91,75 %</a:t>
            </a:r>
            <a:endParaRPr b="1">
              <a:solidFill>
                <a:srgbClr val="FFDD19"/>
              </a:solidFill>
            </a:endParaRPr>
          </a:p>
        </p:txBody>
      </p:sp>
      <p:sp>
        <p:nvSpPr>
          <p:cNvPr id="101" name="Google Shape;101;g251ebc0e60a_0_111"/>
          <p:cNvSpPr txBox="1"/>
          <p:nvPr/>
        </p:nvSpPr>
        <p:spPr>
          <a:xfrm>
            <a:off x="3851150" y="674111"/>
            <a:ext cx="1157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oppins"/>
                <a:ea typeface="Poppins"/>
                <a:cs typeface="Poppins"/>
                <a:sym typeface="Poppins"/>
              </a:rPr>
              <a:t>Working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g251ebc0e60a_0_111"/>
          <p:cNvSpPr txBox="1"/>
          <p:nvPr/>
        </p:nvSpPr>
        <p:spPr>
          <a:xfrm>
            <a:off x="5257538" y="674111"/>
            <a:ext cx="1157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oppins"/>
                <a:ea typeface="Poppins"/>
                <a:cs typeface="Poppins"/>
                <a:sym typeface="Poppins"/>
              </a:rPr>
              <a:t>Fails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g251ebc0e60a_0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73948"/>
            <a:ext cx="6152007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51ebc0e60a_0_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13241"/>
            <a:ext cx="1157400" cy="322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51ebc0e60a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51ebc0e60a_0_31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251ebc0e60a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51ebc0e60a_0_31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g251ebc0e60a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" y="849250"/>
            <a:ext cx="6578274" cy="35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51ebc0e60a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51ebc0e60a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51ebc0e60a_0_133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251ebc0e60a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51ebc0e60a_0_133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g251ebc0e60a_0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" y="799151"/>
            <a:ext cx="6578275" cy="370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51ebc0e60a_0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51ebc0e60a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1ebc0e60a_0_145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51ebc0e60a_0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51ebc0e60a_0_145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3" name="Google Shape;133;g251ebc0e60a_0_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7150" y="725475"/>
            <a:ext cx="6604824" cy="369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51ebc0e60a_0_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251ebc0e60a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51ebc0e60a_0_157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51ebc0e60a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51ebc0e60a_0_157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g251ebc0e60a_0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" y="794400"/>
            <a:ext cx="6578275" cy="371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51ebc0e60a_0_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51ebc0e60a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51ebc0e60a_0_169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51ebc0e60a_0_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51ebc0e60a_0_169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g251ebc0e60a_0_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" y="795725"/>
            <a:ext cx="6578275" cy="3708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51ebc0e60a_0_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251ebc0e60a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51ebc0e60a_1_44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251ebc0e60a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51ebc0e60a_1_44"/>
          <p:cNvSpPr txBox="1"/>
          <p:nvPr/>
        </p:nvSpPr>
        <p:spPr>
          <a:xfrm>
            <a:off x="0" y="0"/>
            <a:ext cx="635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Random Forest</a:t>
            </a: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</a:t>
            </a:r>
            <a:b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Model </a:t>
            </a: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3" name="Google Shape;163;g251ebc0e60a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51ebc0e60a_1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0025" y="1749325"/>
            <a:ext cx="651625" cy="6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51ebc0e60a_1_44"/>
          <p:cNvSpPr txBox="1"/>
          <p:nvPr/>
        </p:nvSpPr>
        <p:spPr>
          <a:xfrm>
            <a:off x="5501650" y="1875038"/>
            <a:ext cx="11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97,95%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6" name="Google Shape;166;g251ebc0e60a_1_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8276" y="2899614"/>
            <a:ext cx="783350" cy="7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51ebc0e60a_1_44"/>
          <p:cNvSpPr txBox="1"/>
          <p:nvPr/>
        </p:nvSpPr>
        <p:spPr>
          <a:xfrm>
            <a:off x="5501638" y="3091175"/>
            <a:ext cx="11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96,17%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8" name="Google Shape;168;g251ebc0e60a_1_44"/>
          <p:cNvPicPr preferRelativeResize="0"/>
          <p:nvPr/>
        </p:nvPicPr>
        <p:blipFill rotWithShape="1">
          <a:blip r:embed="rId8">
            <a:alphaModFix/>
          </a:blip>
          <a:srcRect b="6200" l="0" r="6200" t="0"/>
          <a:stretch/>
        </p:blipFill>
        <p:spPr>
          <a:xfrm>
            <a:off x="0" y="1322188"/>
            <a:ext cx="4611088" cy="2499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