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Poppins Black"/>
      <p:bold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Poppins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ggIMzSt6WIiGBmj85IabXIdd8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44C795-6D0F-4F59-B638-E016E02A4817}">
  <a:tblStyle styleId="{9044C795-6D0F-4F59-B638-E016E02A4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PoppinsExtraBold-boldItalic.fntdata"/><Relationship Id="rId41" Type="http://schemas.openxmlformats.org/officeDocument/2006/relationships/font" Target="fonts/PoppinsExtra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PoppinsBlack-bold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PoppinsBlack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6d7737ecd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56d7737ecd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Nesse template, as cores azul e amarelo estão mais presentes, mas sinta-se livre para alterar as cores como quiser (sempre tendo em mente a nossa paleta e o melhor contraste para não prejudicar a leitura, seguindo sempre o guia).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d7737ecd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56d7737ecd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6d7737ecd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56d7737ecd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6d7737ec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56d7737ec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d7737ecd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56d7737ecd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6d7737ecd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56d7737ecd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6d7737ecd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56d7737ecd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6d7737ecd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56d7737ecd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6d7737ecd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56d7737ecd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1ebc0e60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51ebc0e60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d7737ec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56d7737ec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6d7737ecd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56d7737ecd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6d7737ec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56d7737ec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7737ec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56d7737ec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d7737ecd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56d7737ecd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6d7737ecd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56d7737ecd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4484637" y="4905375"/>
            <a:ext cx="16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4484637" y="4905375"/>
            <a:ext cx="16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7.jp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256d7737ecd_1_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56d7737ecd_1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56d7737ecd_1_273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Características Importantes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56d7737ecd_1_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g256d7737ecd_1_273"/>
          <p:cNvGrpSpPr/>
          <p:nvPr/>
        </p:nvGrpSpPr>
        <p:grpSpPr>
          <a:xfrm>
            <a:off x="68350" y="1764938"/>
            <a:ext cx="6536475" cy="3378563"/>
            <a:chOff x="0" y="1430063"/>
            <a:chExt cx="6536475" cy="3378563"/>
          </a:xfrm>
        </p:grpSpPr>
        <p:grpSp>
          <p:nvGrpSpPr>
            <p:cNvPr id="202" name="Google Shape;202;g256d7737ecd_1_273"/>
            <p:cNvGrpSpPr/>
            <p:nvPr/>
          </p:nvGrpSpPr>
          <p:grpSpPr>
            <a:xfrm>
              <a:off x="0" y="1430063"/>
              <a:ext cx="6536475" cy="3378563"/>
              <a:chOff x="0" y="1039538"/>
              <a:chExt cx="6536475" cy="3378563"/>
            </a:xfrm>
          </p:grpSpPr>
          <p:sp>
            <p:nvSpPr>
              <p:cNvPr id="203" name="Google Shape;203;g256d7737ecd_1_273"/>
              <p:cNvSpPr txBox="1"/>
              <p:nvPr/>
            </p:nvSpPr>
            <p:spPr>
              <a:xfrm>
                <a:off x="506475" y="1039538"/>
                <a:ext cx="6030000" cy="1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Arial"/>
                  <a:buNone/>
                </a:pPr>
                <a:r>
                  <a:rPr b="1" lang="pt-BR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Frequência</a:t>
                </a:r>
                <a:r>
                  <a:rPr b="1" lang="pt-BR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 Entre as Classes Segmentadas do RFM</a:t>
                </a:r>
                <a:endParaRPr b="0" i="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endParaRPr>
              </a:p>
            </p:txBody>
          </p:sp>
          <p:sp>
            <p:nvSpPr>
              <p:cNvPr id="204" name="Google Shape;204;g256d7737ecd_1_273"/>
              <p:cNvSpPr txBox="1"/>
              <p:nvPr/>
            </p:nvSpPr>
            <p:spPr>
              <a:xfrm rot="-5400000">
                <a:off x="-1355400" y="2427150"/>
                <a:ext cx="3000000" cy="289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Frequência</a:t>
                </a:r>
                <a:endParaRPr sz="800"/>
              </a:p>
            </p:txBody>
          </p:sp>
          <p:sp>
            <p:nvSpPr>
              <p:cNvPr id="205" name="Google Shape;205;g256d7737ecd_1_273"/>
              <p:cNvSpPr txBox="1"/>
              <p:nvPr/>
            </p:nvSpPr>
            <p:spPr>
              <a:xfrm>
                <a:off x="506473" y="4128900"/>
                <a:ext cx="5936400" cy="289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Classes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206" name="Google Shape;206;g256d7737ecd_1_27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5350" y="1666674"/>
              <a:ext cx="5845774" cy="2770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g256d7737ecd_1_273"/>
          <p:cNvSpPr txBox="1"/>
          <p:nvPr/>
        </p:nvSpPr>
        <p:spPr>
          <a:xfrm>
            <a:off x="-6775" y="712075"/>
            <a:ext cx="66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Quando analisamos a frequência vemos que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Campeão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Campeão Ausente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compra mais que 2 vezes em sua maioria, enquanto os demais compram apenas uma vez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g256d7737ecd_1_2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0428" y="-6"/>
            <a:ext cx="593577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56d7737ecd_1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56d7737ecd_1_297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Características Importantes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g256d7737ecd_1_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g256d7737ecd_1_297"/>
          <p:cNvGrpSpPr/>
          <p:nvPr/>
        </p:nvGrpSpPr>
        <p:grpSpPr>
          <a:xfrm>
            <a:off x="-6775" y="1669688"/>
            <a:ext cx="6611600" cy="3473813"/>
            <a:chOff x="-6775" y="1622063"/>
            <a:chExt cx="6611600" cy="3473813"/>
          </a:xfrm>
        </p:grpSpPr>
        <p:pic>
          <p:nvPicPr>
            <p:cNvPr id="217" name="Google Shape;217;g256d7737ecd_1_29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2437" y="1911037"/>
              <a:ext cx="6294351" cy="29911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" name="Google Shape;218;g256d7737ecd_1_297"/>
            <p:cNvGrpSpPr/>
            <p:nvPr/>
          </p:nvGrpSpPr>
          <p:grpSpPr>
            <a:xfrm>
              <a:off x="-6775" y="1622063"/>
              <a:ext cx="6611600" cy="3473813"/>
              <a:chOff x="-75125" y="944288"/>
              <a:chExt cx="6611600" cy="3473813"/>
            </a:xfrm>
          </p:grpSpPr>
          <p:sp>
            <p:nvSpPr>
              <p:cNvPr id="219" name="Google Shape;219;g256d7737ecd_1_297"/>
              <p:cNvSpPr txBox="1"/>
              <p:nvPr/>
            </p:nvSpPr>
            <p:spPr>
              <a:xfrm>
                <a:off x="506475" y="944288"/>
                <a:ext cx="6030000" cy="1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Arial"/>
                  <a:buNone/>
                </a:pPr>
                <a:r>
                  <a:rPr b="1" lang="pt-BR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Monetário</a:t>
                </a:r>
                <a:r>
                  <a:rPr b="1" lang="pt-BR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 Entre as Classes Segmentadas do RFM</a:t>
                </a:r>
                <a:endParaRPr b="0" i="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endParaRPr>
              </a:p>
            </p:txBody>
          </p:sp>
          <p:sp>
            <p:nvSpPr>
              <p:cNvPr id="220" name="Google Shape;220;g256d7737ecd_1_297"/>
              <p:cNvSpPr txBox="1"/>
              <p:nvPr/>
            </p:nvSpPr>
            <p:spPr>
              <a:xfrm rot="-5400000">
                <a:off x="-1430525" y="2394950"/>
                <a:ext cx="3000000" cy="289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Monetário</a:t>
                </a:r>
                <a:endParaRPr sz="800"/>
              </a:p>
            </p:txBody>
          </p:sp>
          <p:sp>
            <p:nvSpPr>
              <p:cNvPr id="221" name="Google Shape;221;g256d7737ecd_1_297"/>
              <p:cNvSpPr txBox="1"/>
              <p:nvPr/>
            </p:nvSpPr>
            <p:spPr>
              <a:xfrm>
                <a:off x="439798" y="4128900"/>
                <a:ext cx="5936400" cy="289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Classes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22" name="Google Shape;222;g256d7737ecd_1_297"/>
          <p:cNvSpPr txBox="1"/>
          <p:nvPr/>
        </p:nvSpPr>
        <p:spPr>
          <a:xfrm>
            <a:off x="-44325" y="845425"/>
            <a:ext cx="66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Em valor monetário,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Promissor, Hibernando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Novo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são proximos a R$ 100,00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3" name="Google Shape;223;g256d7737ecd_1_2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0428" y="-6"/>
            <a:ext cx="593577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256d7737ecd_1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56d7737ecd_1_257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Características Importantes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30" name="Google Shape;230;g256d7737ecd_1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56d7737ecd_1_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13" y="2312275"/>
            <a:ext cx="6300013" cy="2600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g256d7737ecd_1_257"/>
          <p:cNvGrpSpPr/>
          <p:nvPr/>
        </p:nvGrpSpPr>
        <p:grpSpPr>
          <a:xfrm>
            <a:off x="174200" y="1764950"/>
            <a:ext cx="6270425" cy="3378550"/>
            <a:chOff x="105850" y="1039550"/>
            <a:chExt cx="6270425" cy="3378550"/>
          </a:xfrm>
        </p:grpSpPr>
        <p:sp>
          <p:nvSpPr>
            <p:cNvPr id="233" name="Google Shape;233;g256d7737ecd_1_257"/>
            <p:cNvSpPr txBox="1"/>
            <p:nvPr/>
          </p:nvSpPr>
          <p:spPr>
            <a:xfrm>
              <a:off x="506475" y="1403575"/>
              <a:ext cx="5869800" cy="1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Distribuição de Importância Categorias para Classificação</a:t>
              </a:r>
              <a:endParaRPr b="0" i="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234" name="Google Shape;234;g256d7737ecd_1_257"/>
            <p:cNvSpPr txBox="1"/>
            <p:nvPr/>
          </p:nvSpPr>
          <p:spPr>
            <a:xfrm rot="-5400000">
              <a:off x="-1249550" y="2394950"/>
              <a:ext cx="3000000" cy="2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Importância (%)</a:t>
              </a:r>
              <a:endParaRPr sz="800"/>
            </a:p>
          </p:txBody>
        </p:sp>
        <p:sp>
          <p:nvSpPr>
            <p:cNvPr id="235" name="Google Shape;235;g256d7737ecd_1_257"/>
            <p:cNvSpPr txBox="1"/>
            <p:nvPr/>
          </p:nvSpPr>
          <p:spPr>
            <a:xfrm>
              <a:off x="439798" y="4128900"/>
              <a:ext cx="5936400" cy="2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Importâncias de características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236" name="Google Shape;236;g256d7737ecd_1_257"/>
          <p:cNvSpPr txBox="1"/>
          <p:nvPr/>
        </p:nvSpPr>
        <p:spPr>
          <a:xfrm>
            <a:off x="-33937" y="626338"/>
            <a:ext cx="668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Através do algoritmo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foram definidos as importâncias de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variáveis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categóricas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numéricas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cada compra realizada usando como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target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 segmentação obtida no RFM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É possível ver que a coluna tem uma relevância da coluna categoria para relação de característica, sendo uma possibilidade adaptar a segmentação para esse tipo de comportamento no futuro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7" name="Google Shape;237;g256d7737ecd_1_2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0428" y="-6"/>
            <a:ext cx="593577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56d7737ecd_1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56d7737ecd_1_323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Growth Hacking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44" name="Google Shape;244;g256d7737ecd_1_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56d7737ecd_1_3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3100" y="1096050"/>
            <a:ext cx="3000000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56d7737ecd_1_323"/>
          <p:cNvSpPr txBox="1"/>
          <p:nvPr/>
        </p:nvSpPr>
        <p:spPr>
          <a:xfrm>
            <a:off x="228600" y="1268100"/>
            <a:ext cx="33549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Utilizar o Growth permite realizar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experimentos controlados 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para a validação e seleção de um conjunto de estratégias voltadas ao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crescimento acelerado da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Hotmart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Em cada experimento idealizado são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criadas hipóteses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que passaram por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testes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análises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avaliações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Os experimentos utilizam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teste A/B</a:t>
            </a:r>
            <a:b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para testar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dois cenários</a:t>
            </a:r>
            <a:r>
              <a:rPr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abordagens diferentes</a:t>
            </a:r>
            <a:endParaRPr b="1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200">
              <a:solidFill>
                <a:srgbClr val="0018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g256d7737ecd_1_323"/>
          <p:cNvSpPr txBox="1"/>
          <p:nvPr/>
        </p:nvSpPr>
        <p:spPr>
          <a:xfrm>
            <a:off x="104775" y="83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r>
              <a:rPr b="1" lang="pt-BR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g256d7737ecd_1_3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5825" y="-4"/>
            <a:ext cx="6581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56d7737ecd_1_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56d7737ecd_1_373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Growth Hacking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55" name="Google Shape;255;g256d7737ecd_1_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56d7737ecd_1_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5825" y="-4"/>
            <a:ext cx="6581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56d7737ecd_1_3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75" y="1672625"/>
            <a:ext cx="5191125" cy="3187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g256d7737ecd_1_373"/>
          <p:cNvGrpSpPr/>
          <p:nvPr/>
        </p:nvGrpSpPr>
        <p:grpSpPr>
          <a:xfrm>
            <a:off x="542925" y="1672472"/>
            <a:ext cx="5467444" cy="3471017"/>
            <a:chOff x="-75121" y="1039428"/>
            <a:chExt cx="6180696" cy="3370574"/>
          </a:xfrm>
        </p:grpSpPr>
        <p:sp>
          <p:nvSpPr>
            <p:cNvPr id="259" name="Google Shape;259;g256d7737ecd_1_373"/>
            <p:cNvSpPr txBox="1"/>
            <p:nvPr/>
          </p:nvSpPr>
          <p:spPr>
            <a:xfrm rot="-5400000">
              <a:off x="-1210321" y="2174628"/>
              <a:ext cx="2597400" cy="32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RFM</a:t>
              </a:r>
              <a:endParaRPr sz="800"/>
            </a:p>
          </p:txBody>
        </p:sp>
        <p:sp>
          <p:nvSpPr>
            <p:cNvPr id="260" name="Google Shape;260;g256d7737ecd_1_373"/>
            <p:cNvSpPr txBox="1"/>
            <p:nvPr/>
          </p:nvSpPr>
          <p:spPr>
            <a:xfrm>
              <a:off x="876275" y="4128903"/>
              <a:ext cx="5229300" cy="2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Categorias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261" name="Google Shape;261;g256d7737ecd_1_373"/>
          <p:cNvSpPr txBox="1"/>
          <p:nvPr/>
        </p:nvSpPr>
        <p:spPr>
          <a:xfrm>
            <a:off x="1371600" y="1489325"/>
            <a:ext cx="4457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Relação de Consumo de Classes por Categorias </a:t>
            </a:r>
            <a:endParaRPr b="0" i="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2" name="Google Shape;262;g256d7737ecd_1_373"/>
          <p:cNvSpPr/>
          <p:nvPr/>
        </p:nvSpPr>
        <p:spPr>
          <a:xfrm>
            <a:off x="2547575" y="2571750"/>
            <a:ext cx="190500" cy="1833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56d7737ecd_1_373"/>
          <p:cNvSpPr txBox="1"/>
          <p:nvPr/>
        </p:nvSpPr>
        <p:spPr>
          <a:xfrm>
            <a:off x="66650" y="626350"/>
            <a:ext cx="642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Teste A/B sugerido: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Ofertas direcionadas para clientes da classe Campeão Ausente de novos livros físicos, visto que é onde houve mais compra realizadas por eles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56d7737ecd_1_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672475"/>
            <a:ext cx="5304051" cy="3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56d7737ecd_1_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56d7737ecd_1_385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Growth Hacking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71" name="Google Shape;271;g256d7737ecd_1_3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56d7737ecd_1_3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5825" y="-4"/>
            <a:ext cx="658175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g256d7737ecd_1_385"/>
          <p:cNvGrpSpPr/>
          <p:nvPr/>
        </p:nvGrpSpPr>
        <p:grpSpPr>
          <a:xfrm>
            <a:off x="521450" y="1672472"/>
            <a:ext cx="5449344" cy="3471017"/>
            <a:chOff x="-54660" y="1039428"/>
            <a:chExt cx="6160235" cy="3370574"/>
          </a:xfrm>
        </p:grpSpPr>
        <p:sp>
          <p:nvSpPr>
            <p:cNvPr id="274" name="Google Shape;274;g256d7737ecd_1_385"/>
            <p:cNvSpPr txBox="1"/>
            <p:nvPr/>
          </p:nvSpPr>
          <p:spPr>
            <a:xfrm rot="-5400000">
              <a:off x="-1189860" y="2174628"/>
              <a:ext cx="2597400" cy="32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RFM</a:t>
              </a:r>
              <a:endParaRPr sz="800"/>
            </a:p>
          </p:txBody>
        </p:sp>
        <p:sp>
          <p:nvSpPr>
            <p:cNvPr id="275" name="Google Shape;275;g256d7737ecd_1_385"/>
            <p:cNvSpPr txBox="1"/>
            <p:nvPr/>
          </p:nvSpPr>
          <p:spPr>
            <a:xfrm>
              <a:off x="876275" y="4128903"/>
              <a:ext cx="5229300" cy="2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Nicho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276" name="Google Shape;276;g256d7737ecd_1_385"/>
          <p:cNvSpPr txBox="1"/>
          <p:nvPr/>
        </p:nvSpPr>
        <p:spPr>
          <a:xfrm>
            <a:off x="1505025" y="1489175"/>
            <a:ext cx="4405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Relação de Consumo de Classes por Categorias </a:t>
            </a:r>
            <a:endParaRPr b="0" i="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77" name="Google Shape;277;g256d7737ecd_1_385"/>
          <p:cNvSpPr/>
          <p:nvPr/>
        </p:nvSpPr>
        <p:spPr>
          <a:xfrm>
            <a:off x="3814400" y="3905250"/>
            <a:ext cx="119400" cy="1239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6d7737ecd_1_385"/>
          <p:cNvSpPr/>
          <p:nvPr/>
        </p:nvSpPr>
        <p:spPr>
          <a:xfrm>
            <a:off x="3814400" y="3433750"/>
            <a:ext cx="119400" cy="1239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56d7737ecd_1_385"/>
          <p:cNvSpPr/>
          <p:nvPr/>
        </p:nvSpPr>
        <p:spPr>
          <a:xfrm>
            <a:off x="3814400" y="2962250"/>
            <a:ext cx="119400" cy="1239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56d7737ecd_1_385"/>
          <p:cNvSpPr/>
          <p:nvPr/>
        </p:nvSpPr>
        <p:spPr>
          <a:xfrm>
            <a:off x="3814400" y="2491163"/>
            <a:ext cx="119400" cy="1239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6d7737ecd_1_385"/>
          <p:cNvSpPr/>
          <p:nvPr/>
        </p:nvSpPr>
        <p:spPr>
          <a:xfrm>
            <a:off x="3814400" y="2019863"/>
            <a:ext cx="119400" cy="1239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56d7737ecd_1_385"/>
          <p:cNvSpPr txBox="1"/>
          <p:nvPr/>
        </p:nvSpPr>
        <p:spPr>
          <a:xfrm>
            <a:off x="108775" y="702550"/>
            <a:ext cx="64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Teste A/B sugerido: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Oferta em sites de produtos com nicho de negociação, considerando uma medida de conversão de cliques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256d7737ecd_1_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87" y="1613074"/>
            <a:ext cx="5068274" cy="33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56d7737ecd_1_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56d7737ecd_1_397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Growth Hacking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90" name="Google Shape;290;g256d7737ecd_1_3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56d7737ecd_1_3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5825" y="-4"/>
            <a:ext cx="658175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g256d7737ecd_1_397"/>
          <p:cNvGrpSpPr/>
          <p:nvPr/>
        </p:nvGrpSpPr>
        <p:grpSpPr>
          <a:xfrm>
            <a:off x="832457" y="1613077"/>
            <a:ext cx="5068551" cy="3508006"/>
            <a:chOff x="150998" y="1224416"/>
            <a:chExt cx="5954595" cy="3165499"/>
          </a:xfrm>
        </p:grpSpPr>
        <p:sp>
          <p:nvSpPr>
            <p:cNvPr id="293" name="Google Shape;293;g256d7737ecd_1_397"/>
            <p:cNvSpPr txBox="1"/>
            <p:nvPr/>
          </p:nvSpPr>
          <p:spPr>
            <a:xfrm rot="-5400000">
              <a:off x="-977752" y="2353166"/>
              <a:ext cx="2597400" cy="33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RFM</a:t>
              </a:r>
              <a:endParaRPr sz="800"/>
            </a:p>
          </p:txBody>
        </p:sp>
        <p:sp>
          <p:nvSpPr>
            <p:cNvPr id="294" name="Google Shape;294;g256d7737ecd_1_397"/>
            <p:cNvSpPr txBox="1"/>
            <p:nvPr/>
          </p:nvSpPr>
          <p:spPr>
            <a:xfrm>
              <a:off x="1281593" y="4128914"/>
              <a:ext cx="4824000" cy="26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Dispositivo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295" name="Google Shape;295;g256d7737ecd_1_397"/>
          <p:cNvSpPr txBox="1"/>
          <p:nvPr/>
        </p:nvSpPr>
        <p:spPr>
          <a:xfrm>
            <a:off x="1619350" y="1382150"/>
            <a:ext cx="4381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Relação de Consumo de Classes por Dispositivo </a:t>
            </a:r>
            <a:endParaRPr b="0" i="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6" name="Google Shape;296;g256d7737ecd_1_397"/>
          <p:cNvSpPr/>
          <p:nvPr/>
        </p:nvSpPr>
        <p:spPr>
          <a:xfrm>
            <a:off x="3223850" y="2667000"/>
            <a:ext cx="190500" cy="1833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56d7737ecd_1_397"/>
          <p:cNvSpPr/>
          <p:nvPr/>
        </p:nvSpPr>
        <p:spPr>
          <a:xfrm>
            <a:off x="4052525" y="2667000"/>
            <a:ext cx="190500" cy="183300"/>
          </a:xfrm>
          <a:prstGeom prst="ellipse">
            <a:avLst/>
          </a:prstGeom>
          <a:solidFill>
            <a:srgbClr val="F04E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56d7737ecd_1_397"/>
          <p:cNvSpPr txBox="1"/>
          <p:nvPr/>
        </p:nvSpPr>
        <p:spPr>
          <a:xfrm>
            <a:off x="57125" y="683500"/>
            <a:ext cx="64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Teste A/B sugerido: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Ofertas direcionadas em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smart TV para o grupo A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 em desktop para o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grupo B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para cliente campeões ausentes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256d7737ecd_1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56d7737ecd_1_409"/>
          <p:cNvSpPr txBox="1"/>
          <p:nvPr/>
        </p:nvSpPr>
        <p:spPr>
          <a:xfrm>
            <a:off x="0" y="220750"/>
            <a:ext cx="5901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Conclusão e </a:t>
            </a: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Próximos</a:t>
            </a: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passos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305" name="Google Shape;305;g256d7737ecd_1_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56d7737ecd_1_4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6700" y="0"/>
            <a:ext cx="807300" cy="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56d7737ecd_1_409"/>
          <p:cNvSpPr txBox="1"/>
          <p:nvPr/>
        </p:nvSpPr>
        <p:spPr>
          <a:xfrm>
            <a:off x="-81875" y="1445500"/>
            <a:ext cx="6686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 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pção de utilizar a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segmentação de clientes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traz diversos beneficio para qualquer empresa que inicia o seu trabalho com a ciência de dados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compreender seu público-alvo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personalizar suas estratégias de marketing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otimizar recursos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destacar-se da concorrência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tomar decisões embasadas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na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cultura de data-driven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para alcançar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melhores resultados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comerciais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 utilização do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rowth Hacking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junto ao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teste A/B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é uma medida segura para trazer clientes mais perto sem abordar todos diretamente. Assim a ciência de dados pode ser aplicada desde o início 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alavancar a receita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da empresa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 base não trata somente dos clientes, podendo ser adequada para modelos de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predição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(lucro previsto),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recomendação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(direcionamento de produtos) 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otimização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(distribuição do estoque) no futuro até organização de estoque, mas normalmente é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importante precisão dos custos para ter precisão dos lucros a serem gerados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1D74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/>
          <p:nvPr/>
        </p:nvSpPr>
        <p:spPr>
          <a:xfrm>
            <a:off x="2543250" y="394475"/>
            <a:ext cx="799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pt-BR" sz="9000" u="none" cap="none" strike="noStrike">
                <a:solidFill>
                  <a:srgbClr val="F5009C"/>
                </a:solidFill>
                <a:latin typeface="Poppins Black"/>
                <a:ea typeface="Poppins Black"/>
                <a:cs typeface="Poppins Black"/>
                <a:sym typeface="Poppins Black"/>
              </a:rPr>
              <a:t>Obrigado</a:t>
            </a:r>
            <a:endParaRPr b="0" i="0" sz="9000" u="none" cap="none" strike="noStrike">
              <a:solidFill>
                <a:srgbClr val="F5009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5580866" y="2358395"/>
            <a:ext cx="390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100" u="none" cap="none" strike="noStrike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Msc. Vitor Martins Barbosa</a:t>
            </a:r>
            <a:endParaRPr b="0" i="0" sz="1100" u="none" cap="none" strike="noStrike">
              <a:solidFill>
                <a:srgbClr val="FFDD1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100" u="none" cap="none" strike="noStrike">
                <a:solidFill>
                  <a:srgbClr val="FFDD19"/>
                </a:solidFill>
                <a:latin typeface="Poppins"/>
                <a:ea typeface="Poppins"/>
                <a:cs typeface="Poppins"/>
                <a:sym typeface="Poppins"/>
              </a:rPr>
              <a:t>Data Scientist</a:t>
            </a:r>
            <a:endParaRPr b="0" i="0" sz="1100" u="none" cap="none" strike="noStrike">
              <a:solidFill>
                <a:srgbClr val="FFDD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4" name="Google Shape;314;p13"/>
          <p:cNvCxnSpPr/>
          <p:nvPr/>
        </p:nvCxnSpPr>
        <p:spPr>
          <a:xfrm>
            <a:off x="5226625" y="2325525"/>
            <a:ext cx="3306000" cy="0"/>
          </a:xfrm>
          <a:prstGeom prst="straightConnector1">
            <a:avLst/>
          </a:prstGeom>
          <a:noFill/>
          <a:ln cap="flat" cmpd="sng" w="9525">
            <a:solidFill>
              <a:srgbClr val="FFDD19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15" name="Google Shape;315;p13"/>
          <p:cNvPicPr preferRelativeResize="0"/>
          <p:nvPr/>
        </p:nvPicPr>
        <p:blipFill rotWithShape="1">
          <a:blip r:embed="rId3">
            <a:alphaModFix/>
          </a:blip>
          <a:srcRect b="1625" l="0" r="0" t="1625"/>
          <a:stretch/>
        </p:blipFill>
        <p:spPr>
          <a:xfrm>
            <a:off x="4537775" y="2231975"/>
            <a:ext cx="1043100" cy="100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625" y="1964375"/>
            <a:ext cx="3530767" cy="28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 txBox="1"/>
          <p:nvPr/>
        </p:nvSpPr>
        <p:spPr>
          <a:xfrm>
            <a:off x="4730400" y="4730525"/>
            <a:ext cx="44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FFDD19"/>
                </a:solidFill>
                <a:latin typeface="Poppins"/>
                <a:ea typeface="Poppins"/>
                <a:cs typeface="Poppins"/>
                <a:sym typeface="Poppins"/>
              </a:rPr>
              <a:t>https://github.com/vitor-martinsb/sales_hot.git</a:t>
            </a:r>
            <a:endParaRPr b="1" i="0" sz="1000" u="none" cap="none" strike="noStrike">
              <a:solidFill>
                <a:srgbClr val="FFDD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4778025" y="44180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Projeto disponível:</a:t>
            </a:r>
            <a:endParaRPr b="0" i="0" sz="1100" u="none" cap="none" strike="noStrike">
              <a:solidFill>
                <a:srgbClr val="FFDD1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3" y="230000"/>
            <a:ext cx="9144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25C7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982481" y="1220812"/>
            <a:ext cx="1676100" cy="1832400"/>
          </a:xfrm>
          <a:prstGeom prst="teardrop">
            <a:avLst>
              <a:gd fmla="val 100000" name="adj"/>
            </a:avLst>
          </a:prstGeom>
          <a:solidFill>
            <a:srgbClr val="0C3AE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259087" y="1228180"/>
            <a:ext cx="1676100" cy="1832400"/>
          </a:xfrm>
          <a:prstGeom prst="teardrop">
            <a:avLst>
              <a:gd fmla="val 100000" name="adj"/>
            </a:avLst>
          </a:prstGeom>
          <a:solidFill>
            <a:srgbClr val="F04E2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236337" y="3224823"/>
            <a:ext cx="1619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Descrição de Dados</a:t>
            </a:r>
            <a:endParaRPr b="1"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27422" y="3217462"/>
            <a:ext cx="1943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logo branca.png"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7227" y="4480330"/>
            <a:ext cx="542818" cy="5289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/>
          <p:nvPr/>
        </p:nvSpPr>
        <p:spPr>
          <a:xfrm>
            <a:off x="5523170" y="1250686"/>
            <a:ext cx="1676100" cy="1832400"/>
          </a:xfrm>
          <a:prstGeom prst="teardrop">
            <a:avLst>
              <a:gd fmla="val 100000" name="adj"/>
            </a:avLst>
          </a:prstGeom>
          <a:solidFill>
            <a:srgbClr val="0C3AE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5624448" y="3247329"/>
            <a:ext cx="16071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Características</a:t>
            </a:r>
            <a:r>
              <a:rPr b="1" lang="pt-BR" sz="12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Importantes</a:t>
            </a:r>
            <a:endParaRPr b="1"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3756216" y="1231975"/>
            <a:ext cx="1676100" cy="1832400"/>
          </a:xfrm>
          <a:prstGeom prst="teardrop">
            <a:avLst>
              <a:gd fmla="val 100000" name="adj"/>
            </a:avLst>
          </a:prstGeom>
          <a:solidFill>
            <a:srgbClr val="F04E2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3942474" y="3236920"/>
            <a:ext cx="13032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Segmentação de Clientes</a:t>
            </a:r>
            <a:endParaRPr b="1"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2135" y="1495334"/>
            <a:ext cx="1216306" cy="128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5992" y="1337015"/>
            <a:ext cx="1430391" cy="15093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366" y="1421473"/>
            <a:ext cx="1303487" cy="137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2010584" y="3238241"/>
            <a:ext cx="1619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Análise de Produtos</a:t>
            </a:r>
            <a:endParaRPr b="1"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2947" y="1434185"/>
            <a:ext cx="1272178" cy="134240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/>
          <p:nvPr/>
        </p:nvSpPr>
        <p:spPr>
          <a:xfrm>
            <a:off x="7231550" y="1234973"/>
            <a:ext cx="1676100" cy="1832400"/>
          </a:xfrm>
          <a:prstGeom prst="teardrop">
            <a:avLst>
              <a:gd fmla="val 100000" name="adj"/>
            </a:avLst>
          </a:prstGeom>
          <a:solidFill>
            <a:srgbClr val="F04E2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7417809" y="3239919"/>
            <a:ext cx="13032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Growth Hacking</a:t>
            </a:r>
            <a:endParaRPr b="1"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4425" y="1588791"/>
            <a:ext cx="1272175" cy="112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51ebc0e60a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51ebc0e60a_0_111"/>
          <p:cNvSpPr txBox="1"/>
          <p:nvPr/>
        </p:nvSpPr>
        <p:spPr>
          <a:xfrm>
            <a:off x="0" y="1762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Descrição de Dados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90" name="Google Shape;90;g251ebc0e60a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51ebc0e60a_0_111"/>
          <p:cNvSpPr/>
          <p:nvPr/>
        </p:nvSpPr>
        <p:spPr>
          <a:xfrm>
            <a:off x="2709275" y="1204971"/>
            <a:ext cx="3814500" cy="3361500"/>
          </a:xfrm>
          <a:prstGeom prst="roundRect">
            <a:avLst>
              <a:gd fmla="val 16667" name="adj"/>
            </a:avLst>
          </a:prstGeom>
          <a:solidFill>
            <a:srgbClr val="F04E23"/>
          </a:solidFill>
          <a:ln cap="flat" cmpd="sng" w="38100">
            <a:solidFill>
              <a:srgbClr val="061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g251ebc0e60a_0_111"/>
          <p:cNvSpPr/>
          <p:nvPr/>
        </p:nvSpPr>
        <p:spPr>
          <a:xfrm>
            <a:off x="4896254" y="1408008"/>
            <a:ext cx="1454700" cy="10260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 cap="flat" cmpd="sng" w="19050">
            <a:solidFill>
              <a:srgbClr val="1717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" name="Google Shape;93;g251ebc0e60a_0_111"/>
          <p:cNvSpPr/>
          <p:nvPr/>
        </p:nvSpPr>
        <p:spPr>
          <a:xfrm>
            <a:off x="61501" y="1786466"/>
            <a:ext cx="934200" cy="893700"/>
          </a:xfrm>
          <a:prstGeom prst="roundRect">
            <a:avLst>
              <a:gd fmla="val 16667" name="adj"/>
            </a:avLst>
          </a:prstGeom>
          <a:solidFill>
            <a:srgbClr val="F04E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Google Shape;94;g251ebc0e60a_0_111"/>
          <p:cNvSpPr txBox="1"/>
          <p:nvPr/>
        </p:nvSpPr>
        <p:spPr>
          <a:xfrm>
            <a:off x="1427376" y="1229902"/>
            <a:ext cx="1200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Experimentos</a:t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g251ebc0e60a_0_111"/>
          <p:cNvSpPr/>
          <p:nvPr/>
        </p:nvSpPr>
        <p:spPr>
          <a:xfrm>
            <a:off x="1560927" y="1179405"/>
            <a:ext cx="934200" cy="8937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6" name="Google Shape;96;g251ebc0e60a_0_111"/>
          <p:cNvSpPr txBox="1"/>
          <p:nvPr/>
        </p:nvSpPr>
        <p:spPr>
          <a:xfrm>
            <a:off x="1435576" y="1229707"/>
            <a:ext cx="1201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br>
              <a:rPr b="1"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Categorias de produtos</a:t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g251ebc0e60a_0_111"/>
          <p:cNvSpPr txBox="1"/>
          <p:nvPr/>
        </p:nvSpPr>
        <p:spPr>
          <a:xfrm>
            <a:off x="1427340" y="2486275"/>
            <a:ext cx="1200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Experimentos</a:t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251ebc0e60a_0_111"/>
          <p:cNvSpPr/>
          <p:nvPr/>
        </p:nvSpPr>
        <p:spPr>
          <a:xfrm>
            <a:off x="1560890" y="2435779"/>
            <a:ext cx="934200" cy="8937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g251ebc0e60a_0_111"/>
          <p:cNvSpPr txBox="1"/>
          <p:nvPr/>
        </p:nvSpPr>
        <p:spPr>
          <a:xfrm>
            <a:off x="1435577" y="2486181"/>
            <a:ext cx="1201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g251ebc0e60a_0_111"/>
          <p:cNvSpPr txBox="1"/>
          <p:nvPr/>
        </p:nvSpPr>
        <p:spPr>
          <a:xfrm>
            <a:off x="1427303" y="3742649"/>
            <a:ext cx="1200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Experimentos</a:t>
            </a:r>
            <a:endParaRPr b="1" sz="1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g251ebc0e60a_0_111"/>
          <p:cNvSpPr/>
          <p:nvPr/>
        </p:nvSpPr>
        <p:spPr>
          <a:xfrm>
            <a:off x="1560853" y="3692152"/>
            <a:ext cx="934200" cy="8937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" name="Google Shape;102;g251ebc0e60a_0_111"/>
          <p:cNvSpPr txBox="1"/>
          <p:nvPr/>
        </p:nvSpPr>
        <p:spPr>
          <a:xfrm>
            <a:off x="1435590" y="3742448"/>
            <a:ext cx="1201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br>
              <a:rPr b="1"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Dispositivos para compra</a:t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g251ebc0e60a_0_111"/>
          <p:cNvSpPr/>
          <p:nvPr/>
        </p:nvSpPr>
        <p:spPr>
          <a:xfrm rot="-5400000">
            <a:off x="-563172" y="2769050"/>
            <a:ext cx="3526200" cy="346800"/>
          </a:xfrm>
          <a:prstGeom prst="triangle">
            <a:avLst>
              <a:gd fmla="val 50000" name="adj"/>
            </a:avLst>
          </a:prstGeom>
          <a:solidFill>
            <a:srgbClr val="E9288D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" name="Google Shape;104;g251ebc0e60a_0_111"/>
          <p:cNvSpPr/>
          <p:nvPr/>
        </p:nvSpPr>
        <p:spPr>
          <a:xfrm>
            <a:off x="61526" y="3085091"/>
            <a:ext cx="934200" cy="893700"/>
          </a:xfrm>
          <a:prstGeom prst="roundRect">
            <a:avLst>
              <a:gd fmla="val 16667" name="adj"/>
            </a:avLst>
          </a:prstGeom>
          <a:solidFill>
            <a:srgbClr val="F04E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" name="Google Shape;105;g251ebc0e60a_0_111"/>
          <p:cNvSpPr txBox="1"/>
          <p:nvPr/>
        </p:nvSpPr>
        <p:spPr>
          <a:xfrm>
            <a:off x="30820" y="1925607"/>
            <a:ext cx="995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  <a:t>1,1 MI</a:t>
            </a:r>
            <a:endParaRPr b="1" sz="1200">
              <a:solidFill>
                <a:srgbClr val="061D7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0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  <a:t>Clientes</a:t>
            </a:r>
            <a:br>
              <a:rPr lang="pt-BR" sz="8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  <a:t>atendidos</a:t>
            </a:r>
            <a:endParaRPr b="1" sz="800">
              <a:solidFill>
                <a:srgbClr val="061D7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g251ebc0e60a_0_111"/>
          <p:cNvSpPr txBox="1"/>
          <p:nvPr/>
        </p:nvSpPr>
        <p:spPr>
          <a:xfrm>
            <a:off x="20" y="3211707"/>
            <a:ext cx="995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  <a:t>18 K</a:t>
            </a:r>
            <a:endParaRPr b="1" sz="1000">
              <a:solidFill>
                <a:srgbClr val="061D7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0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rgbClr val="061D74"/>
                </a:solidFill>
                <a:latin typeface="Poppins"/>
                <a:ea typeface="Poppins"/>
                <a:cs typeface="Poppins"/>
                <a:sym typeface="Poppins"/>
              </a:rPr>
              <a:t>Produtos</a:t>
            </a:r>
            <a:endParaRPr sz="800">
              <a:solidFill>
                <a:srgbClr val="061D7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g251ebc0e60a_0_111"/>
          <p:cNvSpPr txBox="1"/>
          <p:nvPr/>
        </p:nvSpPr>
        <p:spPr>
          <a:xfrm>
            <a:off x="1435589" y="2486182"/>
            <a:ext cx="1201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br>
              <a:rPr b="1"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Nichos atendidos</a:t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g251ebc0e60a_0_111"/>
          <p:cNvSpPr/>
          <p:nvPr/>
        </p:nvSpPr>
        <p:spPr>
          <a:xfrm>
            <a:off x="2928303" y="1378075"/>
            <a:ext cx="1454700" cy="10260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 cap="flat" cmpd="sng" w="19050">
            <a:solidFill>
              <a:srgbClr val="1717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9" name="Google Shape;109;g251ebc0e60a_0_111"/>
          <p:cNvSpPr txBox="1"/>
          <p:nvPr/>
        </p:nvSpPr>
        <p:spPr>
          <a:xfrm>
            <a:off x="4912603" y="1435943"/>
            <a:ext cx="1422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1,45</a:t>
            </a:r>
            <a:b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pt-B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Média de </a:t>
            </a: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Compras por cliente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g251ebc0e60a_0_111"/>
          <p:cNvSpPr/>
          <p:nvPr/>
        </p:nvSpPr>
        <p:spPr>
          <a:xfrm>
            <a:off x="4896254" y="3367375"/>
            <a:ext cx="1454700" cy="10260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 cap="flat" cmpd="sng" w="19050">
            <a:solidFill>
              <a:srgbClr val="1717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1" name="Google Shape;111;g251ebc0e60a_0_111"/>
          <p:cNvSpPr txBox="1"/>
          <p:nvPr/>
        </p:nvSpPr>
        <p:spPr>
          <a:xfrm>
            <a:off x="2944650" y="1435943"/>
            <a:ext cx="1422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1,5 MI</a:t>
            </a:r>
            <a:b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pt-B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Vendas efetuadas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g251ebc0e60a_0_111"/>
          <p:cNvSpPr/>
          <p:nvPr/>
        </p:nvSpPr>
        <p:spPr>
          <a:xfrm>
            <a:off x="2882075" y="3362037"/>
            <a:ext cx="1454700" cy="10260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 cap="flat" cmpd="sng" w="19050">
            <a:solidFill>
              <a:srgbClr val="1717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3" name="Google Shape;113;g251ebc0e60a_0_111"/>
          <p:cNvSpPr txBox="1"/>
          <p:nvPr/>
        </p:nvSpPr>
        <p:spPr>
          <a:xfrm>
            <a:off x="2948558" y="3486202"/>
            <a:ext cx="1277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R$ 27 MI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Média</a:t>
            </a:r>
            <a:r>
              <a:rPr b="1" lang="pt-B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Faturamento </a:t>
            </a:r>
            <a:b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por mês</a:t>
            </a:r>
            <a:endParaRPr b="1"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g251ebc0e60a_0_111"/>
          <p:cNvSpPr txBox="1"/>
          <p:nvPr/>
        </p:nvSpPr>
        <p:spPr>
          <a:xfrm>
            <a:off x="4906552" y="3451907"/>
            <a:ext cx="1421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R$ </a:t>
            </a: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145,35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Média de gastos por cliente</a:t>
            </a:r>
            <a:endParaRPr b="1"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51ebc0e60a_0_111"/>
          <p:cNvSpPr/>
          <p:nvPr/>
        </p:nvSpPr>
        <p:spPr>
          <a:xfrm>
            <a:off x="-12" y="479750"/>
            <a:ext cx="64293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Para tirar o efeito do z-score do valor monetário de compra, foram considerados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média igual à 100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desvio padrão de 10</a:t>
            </a:r>
            <a:endParaRPr b="1"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g251ebc0e60a_0_111"/>
          <p:cNvSpPr/>
          <p:nvPr/>
        </p:nvSpPr>
        <p:spPr>
          <a:xfrm>
            <a:off x="2928300" y="2517200"/>
            <a:ext cx="3422700" cy="731700"/>
          </a:xfrm>
          <a:prstGeom prst="roundRect">
            <a:avLst>
              <a:gd fmla="val 16667" name="adj"/>
            </a:avLst>
          </a:prstGeom>
          <a:solidFill>
            <a:srgbClr val="061D74"/>
          </a:solidFill>
          <a:ln cap="flat" cmpd="sng" w="19050">
            <a:solidFill>
              <a:srgbClr val="1717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g251ebc0e60a_0_111"/>
          <p:cNvSpPr txBox="1"/>
          <p:nvPr/>
        </p:nvSpPr>
        <p:spPr>
          <a:xfrm>
            <a:off x="2928301" y="2472875"/>
            <a:ext cx="3501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 Classes de clientes </a:t>
            </a:r>
            <a: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encontradas</a:t>
            </a:r>
            <a:br>
              <a:rPr b="1"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pt-BR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Grupos de clientes em que podem ser geradas ações !!!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g251ebc0e60a_0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2044" y="0"/>
            <a:ext cx="641956" cy="6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56d7737ecd_1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56d7737ecd_1_120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Descrição de Dados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25" name="Google Shape;125;g256d7737ecd_1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56d7737ecd_1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50" y="2082875"/>
            <a:ext cx="6300012" cy="3060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56d7737ecd_1_120"/>
          <p:cNvSpPr txBox="1"/>
          <p:nvPr/>
        </p:nvSpPr>
        <p:spPr>
          <a:xfrm>
            <a:off x="258850" y="1912025"/>
            <a:ext cx="60300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Faturamento Somado por Semana</a:t>
            </a:r>
            <a:endParaRPr b="0" i="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28" name="Google Shape;128;g256d7737ecd_1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775" y="2219325"/>
            <a:ext cx="133025" cy="1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56d7737ecd_1_120"/>
          <p:cNvSpPr/>
          <p:nvPr/>
        </p:nvSpPr>
        <p:spPr>
          <a:xfrm>
            <a:off x="0" y="655243"/>
            <a:ext cx="6429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 dia onde houve mais faturamento foi nas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primeiras semanas de maio/2016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, levantando a questão se causa e efeito nesta data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Em geral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início do mês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mostra uma crescente nas compras e depois uma queda ao longo do mês</a:t>
            </a:r>
            <a:endParaRPr i="0" sz="1200" u="none" cap="none" strike="noStrike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g256d7737ecd_1_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02044" y="0"/>
            <a:ext cx="641956" cy="6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56d7737ecd_1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6d7737ecd_1_197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Análise de Produtos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37" name="Google Shape;137;g256d7737ecd_1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56d7737ecd_1_197"/>
          <p:cNvSpPr txBox="1"/>
          <p:nvPr/>
        </p:nvSpPr>
        <p:spPr>
          <a:xfrm>
            <a:off x="0" y="559675"/>
            <a:ext cx="660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000"/>
              <a:buFont typeface="Poppins"/>
              <a:buChar char="●"/>
            </a:pPr>
            <a:r>
              <a:rPr b="1"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Finanças</a:t>
            </a:r>
            <a:r>
              <a:rPr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</a:t>
            </a:r>
            <a:r>
              <a:rPr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negociações</a:t>
            </a:r>
            <a:r>
              <a:rPr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são nichos que se relacionam, podendo ser um foco para disparos de propagandas, o mesmo ocorre com </a:t>
            </a:r>
            <a:r>
              <a:rPr b="1"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controle de ansiedade </a:t>
            </a:r>
            <a:r>
              <a:rPr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1"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habilidades de apresentação. </a:t>
            </a:r>
            <a:endParaRPr b="1" sz="10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000"/>
              <a:buFont typeface="Poppins"/>
              <a:buChar char="●"/>
            </a:pPr>
            <a:r>
              <a:rPr lang="pt-BR" sz="10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Os quatro casos citados são destaques de vendas, mostrando a possibilidade de implementar o algoritmo apriori para fazer as devidas relações de ocorrência de compra</a:t>
            </a:r>
            <a:endParaRPr sz="10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g256d7737ecd_1_197"/>
          <p:cNvSpPr txBox="1"/>
          <p:nvPr/>
        </p:nvSpPr>
        <p:spPr>
          <a:xfrm>
            <a:off x="287400" y="1628788"/>
            <a:ext cx="60300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Faturamento e Quantidade de Vendas por Categoria do Produto</a:t>
            </a:r>
            <a:endParaRPr b="0" i="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40" name="Google Shape;140;g256d7737ecd_1_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5" y="1829901"/>
            <a:ext cx="6543450" cy="33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56d7737ecd_1_1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3591" y="66680"/>
            <a:ext cx="530404" cy="5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56d7737ecd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56d7737ecd_1_53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Análise de Produtos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48" name="Google Shape;148;g256d7737ecd_1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56d7737ecd_1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26475"/>
            <a:ext cx="6604824" cy="339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56d7737ecd_1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2025" y="2952750"/>
            <a:ext cx="228225" cy="2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56d7737ecd_1_53"/>
          <p:cNvSpPr txBox="1"/>
          <p:nvPr/>
        </p:nvSpPr>
        <p:spPr>
          <a:xfrm>
            <a:off x="0" y="664725"/>
            <a:ext cx="660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Em termos da categoria, existe um forte alcance de vendas com a venda de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livros físicos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, mostrando que este é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produto carro chefe</a:t>
            </a:r>
            <a:endParaRPr b="1"/>
          </a:p>
        </p:txBody>
      </p:sp>
      <p:sp>
        <p:nvSpPr>
          <p:cNvPr id="152" name="Google Shape;152;g256d7737ecd_1_53"/>
          <p:cNvSpPr txBox="1"/>
          <p:nvPr/>
        </p:nvSpPr>
        <p:spPr>
          <a:xfrm>
            <a:off x="287400" y="1399788"/>
            <a:ext cx="60300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Faturamento e Quantidade de Vendas por Categoria do Produto</a:t>
            </a:r>
            <a:endParaRPr b="0" i="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53" name="Google Shape;153;g256d7737ecd_1_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50400" y="38375"/>
            <a:ext cx="593600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56d7737ecd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56d7737ecd_1_59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Segmentação de Clientes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60" name="Google Shape;160;g256d7737ecd_1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g256d7737ecd_1_59"/>
          <p:cNvGrpSpPr/>
          <p:nvPr/>
        </p:nvGrpSpPr>
        <p:grpSpPr>
          <a:xfrm>
            <a:off x="0" y="2473850"/>
            <a:ext cx="6604826" cy="3279400"/>
            <a:chOff x="0" y="1864250"/>
            <a:chExt cx="6604826" cy="3279400"/>
          </a:xfrm>
        </p:grpSpPr>
        <p:pic>
          <p:nvPicPr>
            <p:cNvPr id="162" name="Google Shape;162;g256d7737ecd_1_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1864250"/>
              <a:ext cx="6604826" cy="3279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g256d7737ecd_1_59"/>
            <p:cNvSpPr/>
            <p:nvPr/>
          </p:nvSpPr>
          <p:spPr>
            <a:xfrm>
              <a:off x="2419350" y="4667250"/>
              <a:ext cx="1666800" cy="47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256d7737ecd_1_59"/>
            <p:cNvSpPr/>
            <p:nvPr/>
          </p:nvSpPr>
          <p:spPr>
            <a:xfrm>
              <a:off x="457200" y="3733800"/>
              <a:ext cx="1666800" cy="86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Poppins"/>
                  <a:ea typeface="Poppins"/>
                  <a:cs typeface="Poppins"/>
                  <a:sym typeface="Poppins"/>
                </a:rPr>
                <a:t>Há quantos dias o cliente não </a:t>
              </a:r>
              <a:r>
                <a:rPr b="1" lang="pt-BR" sz="1200">
                  <a:latin typeface="Poppins"/>
                  <a:ea typeface="Poppins"/>
                  <a:cs typeface="Poppins"/>
                  <a:sym typeface="Poppins"/>
                </a:rPr>
                <a:t>realize</a:t>
              </a:r>
              <a:r>
                <a:rPr b="1" lang="pt-BR" sz="1200">
                  <a:latin typeface="Poppins"/>
                  <a:ea typeface="Poppins"/>
                  <a:cs typeface="Poppins"/>
                  <a:sym typeface="Poppins"/>
                </a:rPr>
                <a:t> a compra?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5" name="Google Shape;165;g256d7737ecd_1_59"/>
            <p:cNvSpPr/>
            <p:nvPr/>
          </p:nvSpPr>
          <p:spPr>
            <a:xfrm>
              <a:off x="2419350" y="3733800"/>
              <a:ext cx="1666800" cy="86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Quantas compras um cliente realizou ?</a:t>
              </a:r>
              <a:endParaRPr/>
            </a:p>
          </p:txBody>
        </p:sp>
        <p:sp>
          <p:nvSpPr>
            <p:cNvPr id="166" name="Google Shape;166;g256d7737ecd_1_59"/>
            <p:cNvSpPr/>
            <p:nvPr/>
          </p:nvSpPr>
          <p:spPr>
            <a:xfrm>
              <a:off x="4572000" y="3733800"/>
              <a:ext cx="1666800" cy="86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256d7737ecd_1_59"/>
            <p:cNvSpPr/>
            <p:nvPr/>
          </p:nvSpPr>
          <p:spPr>
            <a:xfrm>
              <a:off x="4512075" y="3733800"/>
              <a:ext cx="1666800" cy="866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Quanto o cliente gastou com a hotmart ?</a:t>
              </a:r>
              <a:endParaRPr/>
            </a:p>
          </p:txBody>
        </p:sp>
      </p:grpSp>
      <p:sp>
        <p:nvSpPr>
          <p:cNvPr id="168" name="Google Shape;168;g256d7737ecd_1_59"/>
          <p:cNvSpPr txBox="1"/>
          <p:nvPr/>
        </p:nvSpPr>
        <p:spPr>
          <a:xfrm>
            <a:off x="13" y="692288"/>
            <a:ext cx="6604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 segmentação de clientes é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processo de dividir um mercado em grupos distintos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com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características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necessidades semelhantes.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Dentre os diversos algoritmos utilizados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clusterização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Permitir uma abordagem de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marketing mais direcionada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maximizar o ROI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(retorno sobre o investimento)</a:t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Optou-se em utilizar 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RFM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para essa abordagem, nela são consideradas as seguintes características: </a:t>
            </a:r>
            <a:b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2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g256d7737ecd_1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0424" y="65950"/>
            <a:ext cx="593576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56d7737ecd_1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56d7737ecd_1_219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Segmentação de Clientes</a:t>
            </a:r>
            <a:endParaRPr b="0" i="0" sz="3100" u="none" cap="none" strike="noStrike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76" name="Google Shape;176;g256d7737ecd_1_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56d7737ecd_1_219"/>
          <p:cNvGraphicFramePr/>
          <p:nvPr/>
        </p:nvGraphicFramePr>
        <p:xfrm>
          <a:off x="223875" y="12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{9044C795-6D0F-4F59-B638-E016E02A4817}</a:tableStyleId>
              </a:tblPr>
              <a:tblGrid>
                <a:gridCol w="1721375"/>
                <a:gridCol w="2969150"/>
                <a:gridCol w="1502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Classes 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4E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4E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4E2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Campeão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alizaram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compras recentes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alta frequência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alto valor monetário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 Eles são considerados os clientes mais valiosos e ativos para o negócio.</a:t>
                      </a:r>
                      <a:endParaRPr sz="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55,68 %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Promissor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izeram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compras recentes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com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certa frequência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 mas com um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monetário menor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comparação aos Campeões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 Eles têm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potencial para se tornarem Campeões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com o aumento do valor das compras.</a:t>
                      </a:r>
                      <a:endParaRPr sz="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16,17 %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Novo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São os clientes que fizeram a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primeira compra recentemente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 Eles estão no início do ciclo de vida como clientes e é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importante nutrir o relacionamento com eles para aumentar sua fidelidade e engajamento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13,95 %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Hibernando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São os clientes que não fizeram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compras recentes e não tiveram uma atividade de compra significativa no passado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 Eles podem ter perdido o interesse ou enfrentado algum problema, e é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necessário reativá-los com estratégias de marketing personalizadas</a:t>
                      </a:r>
                      <a:endParaRPr b="1" sz="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7,41 %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Campeão Ausente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São os clientes que fizeram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compras frequentes 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 de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alto valor no passado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 mas não fizeram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compras recentes</a:t>
                      </a:r>
                      <a:r>
                        <a:rPr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 Eles são considerados valiosos, mas perderam o engajamento. É necessário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desenvolver estratégias para recuperar seu interesse e incentivar novas compras</a:t>
                      </a:r>
                      <a:endParaRPr b="1" sz="7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6,78 %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g256d7737ecd_1_219"/>
          <p:cNvSpPr txBox="1"/>
          <p:nvPr/>
        </p:nvSpPr>
        <p:spPr>
          <a:xfrm>
            <a:off x="223838" y="640675"/>
            <a:ext cx="619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Foram encontradas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5 classes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dos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1,1 milhões de clientes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. Sendo possível gerar ações com bases nas características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" name="Google Shape;179;g256d7737ecd_1_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0424" y="65950"/>
            <a:ext cx="593576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56d7737ecd_1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56d7737ecd_1_234"/>
          <p:cNvSpPr txBox="1"/>
          <p:nvPr/>
        </p:nvSpPr>
        <p:spPr>
          <a:xfrm>
            <a:off x="0" y="2207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Características Importantes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g256d7737ecd_1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688" y="4336201"/>
            <a:ext cx="807301" cy="80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g256d7737ecd_1_234"/>
          <p:cNvGrpSpPr/>
          <p:nvPr/>
        </p:nvGrpSpPr>
        <p:grpSpPr>
          <a:xfrm>
            <a:off x="68350" y="1764938"/>
            <a:ext cx="6536475" cy="3378563"/>
            <a:chOff x="0" y="1039538"/>
            <a:chExt cx="6536475" cy="3378563"/>
          </a:xfrm>
        </p:grpSpPr>
        <p:pic>
          <p:nvPicPr>
            <p:cNvPr id="188" name="Google Shape;188;g256d7737ecd_1_2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2875" y="1222850"/>
              <a:ext cx="6300015" cy="3113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256d7737ecd_1_234"/>
            <p:cNvSpPr txBox="1"/>
            <p:nvPr/>
          </p:nvSpPr>
          <p:spPr>
            <a:xfrm>
              <a:off x="506475" y="1039538"/>
              <a:ext cx="6030000" cy="1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Recência Entre as Classes Segmentadas do RFM</a:t>
              </a:r>
              <a:endParaRPr b="0" i="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190" name="Google Shape;190;g256d7737ecd_1_234"/>
            <p:cNvSpPr txBox="1"/>
            <p:nvPr/>
          </p:nvSpPr>
          <p:spPr>
            <a:xfrm rot="-5400000">
              <a:off x="-1355400" y="2427150"/>
              <a:ext cx="3000000" cy="2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Recência</a:t>
              </a:r>
              <a:endParaRPr sz="800"/>
            </a:p>
          </p:txBody>
        </p:sp>
        <p:sp>
          <p:nvSpPr>
            <p:cNvPr id="191" name="Google Shape;191;g256d7737ecd_1_234"/>
            <p:cNvSpPr txBox="1"/>
            <p:nvPr/>
          </p:nvSpPr>
          <p:spPr>
            <a:xfrm>
              <a:off x="506473" y="4128900"/>
              <a:ext cx="5936400" cy="2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Classes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192" name="Google Shape;192;g256d7737ecd_1_234"/>
          <p:cNvSpPr txBox="1"/>
          <p:nvPr/>
        </p:nvSpPr>
        <p:spPr>
          <a:xfrm>
            <a:off x="-6775" y="712075"/>
            <a:ext cx="66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86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Nota-se que o algoritmo de segmentação implementado funcionou bem, visto que os clientes que estão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hibernando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campeão ausente </a:t>
            </a:r>
            <a:r>
              <a:rPr lang="pt-BR" sz="12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estão a mais dias sem comprar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g256d7737ecd_1_2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0428" y="-6"/>
            <a:ext cx="593577" cy="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