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EE7AFC-6AF7-441C-A0D9-D88251AF69E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3C7361-47BC-435E-8FF7-3501C66B8C87}">
      <dgm:prSet/>
      <dgm:spPr/>
      <dgm:t>
        <a:bodyPr/>
        <a:lstStyle/>
        <a:p>
          <a:r>
            <a:rPr lang="pt-BR"/>
            <a:t>Minha análise se baseia principalmente em mostrar a relação entre os dados, no caso, a relação entre clientes que cancelam a assinatura e seus dados.</a:t>
          </a:r>
          <a:endParaRPr lang="en-US"/>
        </a:p>
      </dgm:t>
    </dgm:pt>
    <dgm:pt modelId="{EEB5AA2E-BB2F-45C6-AA44-8297324C79FD}" type="parTrans" cxnId="{F36D73B0-2AC6-4795-A4CB-D608BBB6AD38}">
      <dgm:prSet/>
      <dgm:spPr/>
      <dgm:t>
        <a:bodyPr/>
        <a:lstStyle/>
        <a:p>
          <a:endParaRPr lang="en-US"/>
        </a:p>
      </dgm:t>
    </dgm:pt>
    <dgm:pt modelId="{EAB41023-7104-435E-A10B-12B2F9C708BE}" type="sibTrans" cxnId="{F36D73B0-2AC6-4795-A4CB-D608BBB6AD38}">
      <dgm:prSet/>
      <dgm:spPr/>
      <dgm:t>
        <a:bodyPr/>
        <a:lstStyle/>
        <a:p>
          <a:endParaRPr lang="en-US"/>
        </a:p>
      </dgm:t>
    </dgm:pt>
    <dgm:pt modelId="{5B18FFF4-15A8-49F9-B10E-9009DDEEE022}">
      <dgm:prSet/>
      <dgm:spPr/>
      <dgm:t>
        <a:bodyPr/>
        <a:lstStyle/>
        <a:p>
          <a:r>
            <a:rPr lang="pt-BR"/>
            <a:t>Esse tipo de abordagem permite identificar quais as características os clientes que cancelaram a assinatura tem.</a:t>
          </a:r>
          <a:endParaRPr lang="en-US"/>
        </a:p>
      </dgm:t>
    </dgm:pt>
    <dgm:pt modelId="{BA1E6219-75C4-4B4D-866C-E0C0686001AF}" type="parTrans" cxnId="{7B6C8AAA-AC40-4B59-9B27-B9368EC07F72}">
      <dgm:prSet/>
      <dgm:spPr/>
      <dgm:t>
        <a:bodyPr/>
        <a:lstStyle/>
        <a:p>
          <a:endParaRPr lang="en-US"/>
        </a:p>
      </dgm:t>
    </dgm:pt>
    <dgm:pt modelId="{85E8D4FA-35E8-4A9D-AD67-9D5FD6EDADC8}" type="sibTrans" cxnId="{7B6C8AAA-AC40-4B59-9B27-B9368EC07F72}">
      <dgm:prSet/>
      <dgm:spPr/>
      <dgm:t>
        <a:bodyPr/>
        <a:lstStyle/>
        <a:p>
          <a:endParaRPr lang="en-US"/>
        </a:p>
      </dgm:t>
    </dgm:pt>
    <dgm:pt modelId="{B793973D-48F6-4739-8EF7-9DAE082E632A}" type="pres">
      <dgm:prSet presAssocID="{78EE7AFC-6AF7-441C-A0D9-D88251AF69EE}" presName="root" presStyleCnt="0">
        <dgm:presLayoutVars>
          <dgm:dir/>
          <dgm:resizeHandles val="exact"/>
        </dgm:presLayoutVars>
      </dgm:prSet>
      <dgm:spPr/>
    </dgm:pt>
    <dgm:pt modelId="{01BEFC2B-1268-4CB9-A8AC-991C8AADAA85}" type="pres">
      <dgm:prSet presAssocID="{7B3C7361-47BC-435E-8FF7-3501C66B8C87}" presName="compNode" presStyleCnt="0"/>
      <dgm:spPr/>
    </dgm:pt>
    <dgm:pt modelId="{89C22BE6-D0CF-472A-8010-170BC3E83D2D}" type="pres">
      <dgm:prSet presAssocID="{7B3C7361-47BC-435E-8FF7-3501C66B8C87}" presName="bgRect" presStyleLbl="bgShp" presStyleIdx="0" presStyleCnt="2"/>
      <dgm:spPr/>
    </dgm:pt>
    <dgm:pt modelId="{7098A3E1-D07F-4F3E-83D0-E5C986B2CE21}" type="pres">
      <dgm:prSet presAssocID="{7B3C7361-47BC-435E-8FF7-3501C66B8C8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D48E3E41-1271-4C55-BE30-A081C682B7FF}" type="pres">
      <dgm:prSet presAssocID="{7B3C7361-47BC-435E-8FF7-3501C66B8C87}" presName="spaceRect" presStyleCnt="0"/>
      <dgm:spPr/>
    </dgm:pt>
    <dgm:pt modelId="{2AAA98D5-C83B-4B53-8D61-BB72AC807F7F}" type="pres">
      <dgm:prSet presAssocID="{7B3C7361-47BC-435E-8FF7-3501C66B8C87}" presName="parTx" presStyleLbl="revTx" presStyleIdx="0" presStyleCnt="2">
        <dgm:presLayoutVars>
          <dgm:chMax val="0"/>
          <dgm:chPref val="0"/>
        </dgm:presLayoutVars>
      </dgm:prSet>
      <dgm:spPr/>
    </dgm:pt>
    <dgm:pt modelId="{75FD4681-3C47-47DD-A018-FE30FE469C0E}" type="pres">
      <dgm:prSet presAssocID="{EAB41023-7104-435E-A10B-12B2F9C708BE}" presName="sibTrans" presStyleCnt="0"/>
      <dgm:spPr/>
    </dgm:pt>
    <dgm:pt modelId="{16593179-7DB0-4DDE-8AD3-A312AB79C635}" type="pres">
      <dgm:prSet presAssocID="{5B18FFF4-15A8-49F9-B10E-9009DDEEE022}" presName="compNode" presStyleCnt="0"/>
      <dgm:spPr/>
    </dgm:pt>
    <dgm:pt modelId="{DFDF4185-5577-4AE3-A0F6-6A3D0C4F8109}" type="pres">
      <dgm:prSet presAssocID="{5B18FFF4-15A8-49F9-B10E-9009DDEEE022}" presName="bgRect" presStyleLbl="bgShp" presStyleIdx="1" presStyleCnt="2"/>
      <dgm:spPr/>
    </dgm:pt>
    <dgm:pt modelId="{3F490F51-22D5-42A3-8FD2-A8D074C01074}" type="pres">
      <dgm:prSet presAssocID="{5B18FFF4-15A8-49F9-B10E-9009DDEEE02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ário"/>
        </a:ext>
      </dgm:extLst>
    </dgm:pt>
    <dgm:pt modelId="{B85178AF-B695-49DB-BFE6-238C7CA50F43}" type="pres">
      <dgm:prSet presAssocID="{5B18FFF4-15A8-49F9-B10E-9009DDEEE022}" presName="spaceRect" presStyleCnt="0"/>
      <dgm:spPr/>
    </dgm:pt>
    <dgm:pt modelId="{4A6F5EAD-54D4-4D38-BB8E-36E2E82A9F13}" type="pres">
      <dgm:prSet presAssocID="{5B18FFF4-15A8-49F9-B10E-9009DDEEE02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679991D-6435-48B5-93E9-2F9AD9B689C1}" type="presOf" srcId="{5B18FFF4-15A8-49F9-B10E-9009DDEEE022}" destId="{4A6F5EAD-54D4-4D38-BB8E-36E2E82A9F13}" srcOrd="0" destOrd="0" presId="urn:microsoft.com/office/officeart/2018/2/layout/IconVerticalSolidList"/>
    <dgm:cxn modelId="{C485A85B-3B8B-4D5A-A79C-09CB0BC98A5C}" type="presOf" srcId="{7B3C7361-47BC-435E-8FF7-3501C66B8C87}" destId="{2AAA98D5-C83B-4B53-8D61-BB72AC807F7F}" srcOrd="0" destOrd="0" presId="urn:microsoft.com/office/officeart/2018/2/layout/IconVerticalSolidList"/>
    <dgm:cxn modelId="{1928FB85-6505-4F9C-BD09-D89A653241AD}" type="presOf" srcId="{78EE7AFC-6AF7-441C-A0D9-D88251AF69EE}" destId="{B793973D-48F6-4739-8EF7-9DAE082E632A}" srcOrd="0" destOrd="0" presId="urn:microsoft.com/office/officeart/2018/2/layout/IconVerticalSolidList"/>
    <dgm:cxn modelId="{7B6C8AAA-AC40-4B59-9B27-B9368EC07F72}" srcId="{78EE7AFC-6AF7-441C-A0D9-D88251AF69EE}" destId="{5B18FFF4-15A8-49F9-B10E-9009DDEEE022}" srcOrd="1" destOrd="0" parTransId="{BA1E6219-75C4-4B4D-866C-E0C0686001AF}" sibTransId="{85E8D4FA-35E8-4A9D-AD67-9D5FD6EDADC8}"/>
    <dgm:cxn modelId="{F36D73B0-2AC6-4795-A4CB-D608BBB6AD38}" srcId="{78EE7AFC-6AF7-441C-A0D9-D88251AF69EE}" destId="{7B3C7361-47BC-435E-8FF7-3501C66B8C87}" srcOrd="0" destOrd="0" parTransId="{EEB5AA2E-BB2F-45C6-AA44-8297324C79FD}" sibTransId="{EAB41023-7104-435E-A10B-12B2F9C708BE}"/>
    <dgm:cxn modelId="{148D9FC8-C640-4C1E-B5DB-AE5F45235965}" type="presParOf" srcId="{B793973D-48F6-4739-8EF7-9DAE082E632A}" destId="{01BEFC2B-1268-4CB9-A8AC-991C8AADAA85}" srcOrd="0" destOrd="0" presId="urn:microsoft.com/office/officeart/2018/2/layout/IconVerticalSolidList"/>
    <dgm:cxn modelId="{84DEF546-5F87-4D88-9C3C-07739B1D1049}" type="presParOf" srcId="{01BEFC2B-1268-4CB9-A8AC-991C8AADAA85}" destId="{89C22BE6-D0CF-472A-8010-170BC3E83D2D}" srcOrd="0" destOrd="0" presId="urn:microsoft.com/office/officeart/2018/2/layout/IconVerticalSolidList"/>
    <dgm:cxn modelId="{F09EE5FC-75B0-41C9-8F21-2B1913FFA022}" type="presParOf" srcId="{01BEFC2B-1268-4CB9-A8AC-991C8AADAA85}" destId="{7098A3E1-D07F-4F3E-83D0-E5C986B2CE21}" srcOrd="1" destOrd="0" presId="urn:microsoft.com/office/officeart/2018/2/layout/IconVerticalSolidList"/>
    <dgm:cxn modelId="{FD4B7AE3-5198-44BE-963D-7E9E088EA0DE}" type="presParOf" srcId="{01BEFC2B-1268-4CB9-A8AC-991C8AADAA85}" destId="{D48E3E41-1271-4C55-BE30-A081C682B7FF}" srcOrd="2" destOrd="0" presId="urn:microsoft.com/office/officeart/2018/2/layout/IconVerticalSolidList"/>
    <dgm:cxn modelId="{C21FD55F-6873-4C6B-9057-786ADEB23842}" type="presParOf" srcId="{01BEFC2B-1268-4CB9-A8AC-991C8AADAA85}" destId="{2AAA98D5-C83B-4B53-8D61-BB72AC807F7F}" srcOrd="3" destOrd="0" presId="urn:microsoft.com/office/officeart/2018/2/layout/IconVerticalSolidList"/>
    <dgm:cxn modelId="{1F598242-B637-4A4A-B0B7-48191AF6E6EC}" type="presParOf" srcId="{B793973D-48F6-4739-8EF7-9DAE082E632A}" destId="{75FD4681-3C47-47DD-A018-FE30FE469C0E}" srcOrd="1" destOrd="0" presId="urn:microsoft.com/office/officeart/2018/2/layout/IconVerticalSolidList"/>
    <dgm:cxn modelId="{39DDF4B0-9684-48E9-AAE8-BDCC8E7BEFA5}" type="presParOf" srcId="{B793973D-48F6-4739-8EF7-9DAE082E632A}" destId="{16593179-7DB0-4DDE-8AD3-A312AB79C635}" srcOrd="2" destOrd="0" presId="urn:microsoft.com/office/officeart/2018/2/layout/IconVerticalSolidList"/>
    <dgm:cxn modelId="{36E9C931-96B4-433D-9046-C5AB46081C88}" type="presParOf" srcId="{16593179-7DB0-4DDE-8AD3-A312AB79C635}" destId="{DFDF4185-5577-4AE3-A0F6-6A3D0C4F8109}" srcOrd="0" destOrd="0" presId="urn:microsoft.com/office/officeart/2018/2/layout/IconVerticalSolidList"/>
    <dgm:cxn modelId="{305C789F-3997-4D83-9DB3-DECA63E58F97}" type="presParOf" srcId="{16593179-7DB0-4DDE-8AD3-A312AB79C635}" destId="{3F490F51-22D5-42A3-8FD2-A8D074C01074}" srcOrd="1" destOrd="0" presId="urn:microsoft.com/office/officeart/2018/2/layout/IconVerticalSolidList"/>
    <dgm:cxn modelId="{82BD3467-EF21-46A2-9FB7-11DAB02280B9}" type="presParOf" srcId="{16593179-7DB0-4DDE-8AD3-A312AB79C635}" destId="{B85178AF-B695-49DB-BFE6-238C7CA50F43}" srcOrd="2" destOrd="0" presId="urn:microsoft.com/office/officeart/2018/2/layout/IconVerticalSolidList"/>
    <dgm:cxn modelId="{21F8931B-1648-4677-9300-EA83B43469AF}" type="presParOf" srcId="{16593179-7DB0-4DDE-8AD3-A312AB79C635}" destId="{4A6F5EAD-54D4-4D38-BB8E-36E2E82A9F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3BE34D-780B-4F1D-956C-3144614911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C7747A90-4466-432C-B8F7-E915FC4CBEC1}">
      <dgm:prSet/>
      <dgm:spPr/>
      <dgm:t>
        <a:bodyPr/>
        <a:lstStyle/>
        <a:p>
          <a:r>
            <a:rPr lang="pt-BR"/>
            <a:t>Como resultado da análise, concluo que o que está mais ligado ao churn é a frequência de consumo do usuário na plataforma. Algo que pode ser explicado por uma perca de necessidade da assinatura decorrente ao pouco consumo.</a:t>
          </a:r>
          <a:endParaRPr lang="en-US" dirty="0"/>
        </a:p>
      </dgm:t>
    </dgm:pt>
    <dgm:pt modelId="{873DF849-EAD1-4A2E-96DA-75080A9930F8}" type="parTrans" cxnId="{99FCE8F4-8CCF-47CC-A113-A819BA17C3F5}">
      <dgm:prSet/>
      <dgm:spPr/>
      <dgm:t>
        <a:bodyPr/>
        <a:lstStyle/>
        <a:p>
          <a:endParaRPr lang="en-US"/>
        </a:p>
      </dgm:t>
    </dgm:pt>
    <dgm:pt modelId="{0BE81693-DFEB-4C44-8542-30F8EB2DF7BC}" type="sibTrans" cxnId="{99FCE8F4-8CCF-47CC-A113-A819BA17C3F5}">
      <dgm:prSet/>
      <dgm:spPr/>
      <dgm:t>
        <a:bodyPr/>
        <a:lstStyle/>
        <a:p>
          <a:endParaRPr lang="en-US"/>
        </a:p>
      </dgm:t>
    </dgm:pt>
    <dgm:pt modelId="{B5AD9E26-7FD0-43DA-8DF5-D65D4B9E6582}">
      <dgm:prSet/>
      <dgm:spPr/>
      <dgm:t>
        <a:bodyPr/>
        <a:lstStyle/>
        <a:p>
          <a:r>
            <a:rPr lang="pt-BR"/>
            <a:t>Uma possível forma de manter as assinaturas é tentar fazer os usuários voltarem a consumir antes de atingir 45 de recency.</a:t>
          </a:r>
          <a:endParaRPr lang="en-US"/>
        </a:p>
      </dgm:t>
    </dgm:pt>
    <dgm:pt modelId="{CEB45F75-07F1-46B0-8D7A-E71621E884B0}" type="parTrans" cxnId="{3A99EA41-A655-4CDE-85CF-CFA78852A1BC}">
      <dgm:prSet/>
      <dgm:spPr/>
      <dgm:t>
        <a:bodyPr/>
        <a:lstStyle/>
        <a:p>
          <a:endParaRPr lang="en-US"/>
        </a:p>
      </dgm:t>
    </dgm:pt>
    <dgm:pt modelId="{1E584CA5-1D17-4196-81DE-67DFDDAF9ECE}" type="sibTrans" cxnId="{3A99EA41-A655-4CDE-85CF-CFA78852A1BC}">
      <dgm:prSet/>
      <dgm:spPr/>
      <dgm:t>
        <a:bodyPr/>
        <a:lstStyle/>
        <a:p>
          <a:endParaRPr lang="en-US"/>
        </a:p>
      </dgm:t>
    </dgm:pt>
    <dgm:pt modelId="{D998EB91-1275-480D-9FD3-CC7F56617294}" type="pres">
      <dgm:prSet presAssocID="{FB3BE34D-780B-4F1D-956C-3144614911D6}" presName="root" presStyleCnt="0">
        <dgm:presLayoutVars>
          <dgm:dir/>
          <dgm:resizeHandles val="exact"/>
        </dgm:presLayoutVars>
      </dgm:prSet>
      <dgm:spPr/>
    </dgm:pt>
    <dgm:pt modelId="{42BF8586-192E-4475-AA7E-93873E99DE59}" type="pres">
      <dgm:prSet presAssocID="{C7747A90-4466-432C-B8F7-E915FC4CBEC1}" presName="compNode" presStyleCnt="0"/>
      <dgm:spPr/>
    </dgm:pt>
    <dgm:pt modelId="{913198FC-2427-4219-9BD5-7F5CD1FD4306}" type="pres">
      <dgm:prSet presAssocID="{C7747A90-4466-432C-B8F7-E915FC4CBEC1}" presName="bgRect" presStyleLbl="bgShp" presStyleIdx="0" presStyleCnt="2"/>
      <dgm:spPr/>
    </dgm:pt>
    <dgm:pt modelId="{4E5D4304-E467-4911-9984-C22285B52382}" type="pres">
      <dgm:prSet presAssocID="{C7747A90-4466-432C-B8F7-E915FC4CBEC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ro"/>
        </a:ext>
      </dgm:extLst>
    </dgm:pt>
    <dgm:pt modelId="{0537C06E-4E8E-4FB3-B644-29110ED53E19}" type="pres">
      <dgm:prSet presAssocID="{C7747A90-4466-432C-B8F7-E915FC4CBEC1}" presName="spaceRect" presStyleCnt="0"/>
      <dgm:spPr/>
    </dgm:pt>
    <dgm:pt modelId="{9D87B596-D2F1-4E61-984C-FB1144F7E16A}" type="pres">
      <dgm:prSet presAssocID="{C7747A90-4466-432C-B8F7-E915FC4CBEC1}" presName="parTx" presStyleLbl="revTx" presStyleIdx="0" presStyleCnt="2">
        <dgm:presLayoutVars>
          <dgm:chMax val="0"/>
          <dgm:chPref val="0"/>
        </dgm:presLayoutVars>
      </dgm:prSet>
      <dgm:spPr/>
    </dgm:pt>
    <dgm:pt modelId="{6879AE55-7212-4D0B-9F59-B9062C2CD730}" type="pres">
      <dgm:prSet presAssocID="{0BE81693-DFEB-4C44-8542-30F8EB2DF7BC}" presName="sibTrans" presStyleCnt="0"/>
      <dgm:spPr/>
    </dgm:pt>
    <dgm:pt modelId="{766942CC-B791-41B5-A011-67AD8B9028B1}" type="pres">
      <dgm:prSet presAssocID="{B5AD9E26-7FD0-43DA-8DF5-D65D4B9E6582}" presName="compNode" presStyleCnt="0"/>
      <dgm:spPr/>
    </dgm:pt>
    <dgm:pt modelId="{1339078B-B1C7-4B64-A20C-6D583E0DFDC6}" type="pres">
      <dgm:prSet presAssocID="{B5AD9E26-7FD0-43DA-8DF5-D65D4B9E6582}" presName="bgRect" presStyleLbl="bgShp" presStyleIdx="1" presStyleCnt="2"/>
      <dgm:spPr/>
    </dgm:pt>
    <dgm:pt modelId="{2EFC955D-0305-43E5-AE6B-9D33B226841D}" type="pres">
      <dgm:prSet presAssocID="{B5AD9E26-7FD0-43DA-8DF5-D65D4B9E658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e"/>
        </a:ext>
      </dgm:extLst>
    </dgm:pt>
    <dgm:pt modelId="{BD42056B-0A65-4989-90D1-E3528F5A8D5D}" type="pres">
      <dgm:prSet presAssocID="{B5AD9E26-7FD0-43DA-8DF5-D65D4B9E6582}" presName="spaceRect" presStyleCnt="0"/>
      <dgm:spPr/>
    </dgm:pt>
    <dgm:pt modelId="{EB92FD85-D6FE-4258-AE0B-2CFB2AA6BD05}" type="pres">
      <dgm:prSet presAssocID="{B5AD9E26-7FD0-43DA-8DF5-D65D4B9E658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84DD608-326A-4623-B54D-1DF01923D68C}" type="presOf" srcId="{C7747A90-4466-432C-B8F7-E915FC4CBEC1}" destId="{9D87B596-D2F1-4E61-984C-FB1144F7E16A}" srcOrd="0" destOrd="0" presId="urn:microsoft.com/office/officeart/2018/2/layout/IconVerticalSolidList"/>
    <dgm:cxn modelId="{3A99EA41-A655-4CDE-85CF-CFA78852A1BC}" srcId="{FB3BE34D-780B-4F1D-956C-3144614911D6}" destId="{B5AD9E26-7FD0-43DA-8DF5-D65D4B9E6582}" srcOrd="1" destOrd="0" parTransId="{CEB45F75-07F1-46B0-8D7A-E71621E884B0}" sibTransId="{1E584CA5-1D17-4196-81DE-67DFDDAF9ECE}"/>
    <dgm:cxn modelId="{AB5B5D64-5798-41DF-A44D-D8AA343A8068}" type="presOf" srcId="{B5AD9E26-7FD0-43DA-8DF5-D65D4B9E6582}" destId="{EB92FD85-D6FE-4258-AE0B-2CFB2AA6BD05}" srcOrd="0" destOrd="0" presId="urn:microsoft.com/office/officeart/2018/2/layout/IconVerticalSolidList"/>
    <dgm:cxn modelId="{BC59269E-3912-4D17-B953-05D5D2E00AD5}" type="presOf" srcId="{FB3BE34D-780B-4F1D-956C-3144614911D6}" destId="{D998EB91-1275-480D-9FD3-CC7F56617294}" srcOrd="0" destOrd="0" presId="urn:microsoft.com/office/officeart/2018/2/layout/IconVerticalSolidList"/>
    <dgm:cxn modelId="{99FCE8F4-8CCF-47CC-A113-A819BA17C3F5}" srcId="{FB3BE34D-780B-4F1D-956C-3144614911D6}" destId="{C7747A90-4466-432C-B8F7-E915FC4CBEC1}" srcOrd="0" destOrd="0" parTransId="{873DF849-EAD1-4A2E-96DA-75080A9930F8}" sibTransId="{0BE81693-DFEB-4C44-8542-30F8EB2DF7BC}"/>
    <dgm:cxn modelId="{F760214B-CD62-4F91-A6D6-A9C67872BD03}" type="presParOf" srcId="{D998EB91-1275-480D-9FD3-CC7F56617294}" destId="{42BF8586-192E-4475-AA7E-93873E99DE59}" srcOrd="0" destOrd="0" presId="urn:microsoft.com/office/officeart/2018/2/layout/IconVerticalSolidList"/>
    <dgm:cxn modelId="{CDF38DF2-BA5C-4D3F-B12D-C54A0908B7A0}" type="presParOf" srcId="{42BF8586-192E-4475-AA7E-93873E99DE59}" destId="{913198FC-2427-4219-9BD5-7F5CD1FD4306}" srcOrd="0" destOrd="0" presId="urn:microsoft.com/office/officeart/2018/2/layout/IconVerticalSolidList"/>
    <dgm:cxn modelId="{F66E86D4-29B6-4102-A739-7A86CC72026E}" type="presParOf" srcId="{42BF8586-192E-4475-AA7E-93873E99DE59}" destId="{4E5D4304-E467-4911-9984-C22285B52382}" srcOrd="1" destOrd="0" presId="urn:microsoft.com/office/officeart/2018/2/layout/IconVerticalSolidList"/>
    <dgm:cxn modelId="{1E6C4952-CB3C-4C5E-A9A7-AD8D8CCD6516}" type="presParOf" srcId="{42BF8586-192E-4475-AA7E-93873E99DE59}" destId="{0537C06E-4E8E-4FB3-B644-29110ED53E19}" srcOrd="2" destOrd="0" presId="urn:microsoft.com/office/officeart/2018/2/layout/IconVerticalSolidList"/>
    <dgm:cxn modelId="{C10DD63F-337C-4578-BBD0-DD087E01EAB9}" type="presParOf" srcId="{42BF8586-192E-4475-AA7E-93873E99DE59}" destId="{9D87B596-D2F1-4E61-984C-FB1144F7E16A}" srcOrd="3" destOrd="0" presId="urn:microsoft.com/office/officeart/2018/2/layout/IconVerticalSolidList"/>
    <dgm:cxn modelId="{0E0C38C1-9367-4A1C-BF9A-AECEE99F2F36}" type="presParOf" srcId="{D998EB91-1275-480D-9FD3-CC7F56617294}" destId="{6879AE55-7212-4D0B-9F59-B9062C2CD730}" srcOrd="1" destOrd="0" presId="urn:microsoft.com/office/officeart/2018/2/layout/IconVerticalSolidList"/>
    <dgm:cxn modelId="{ADA49E91-5A28-4445-BA8E-860E71E21F60}" type="presParOf" srcId="{D998EB91-1275-480D-9FD3-CC7F56617294}" destId="{766942CC-B791-41B5-A011-67AD8B9028B1}" srcOrd="2" destOrd="0" presId="urn:microsoft.com/office/officeart/2018/2/layout/IconVerticalSolidList"/>
    <dgm:cxn modelId="{852E6C9C-FE63-46AF-86C7-398823FF528D}" type="presParOf" srcId="{766942CC-B791-41B5-A011-67AD8B9028B1}" destId="{1339078B-B1C7-4B64-A20C-6D583E0DFDC6}" srcOrd="0" destOrd="0" presId="urn:microsoft.com/office/officeart/2018/2/layout/IconVerticalSolidList"/>
    <dgm:cxn modelId="{B2BC5593-1845-441F-B68C-67A94567D67E}" type="presParOf" srcId="{766942CC-B791-41B5-A011-67AD8B9028B1}" destId="{2EFC955D-0305-43E5-AE6B-9D33B226841D}" srcOrd="1" destOrd="0" presId="urn:microsoft.com/office/officeart/2018/2/layout/IconVerticalSolidList"/>
    <dgm:cxn modelId="{C9640ED0-5D69-4EE8-B069-8464D47CFE1E}" type="presParOf" srcId="{766942CC-B791-41B5-A011-67AD8B9028B1}" destId="{BD42056B-0A65-4989-90D1-E3528F5A8D5D}" srcOrd="2" destOrd="0" presId="urn:microsoft.com/office/officeart/2018/2/layout/IconVerticalSolidList"/>
    <dgm:cxn modelId="{DFBD4DAB-A7E0-4D00-A89E-9A03EB145F93}" type="presParOf" srcId="{766942CC-B791-41B5-A011-67AD8B9028B1}" destId="{EB92FD85-D6FE-4258-AE0B-2CFB2AA6BD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22BE6-D0CF-472A-8010-170BC3E83D2D}">
      <dsp:nvSpPr>
        <dsp:cNvPr id="0" name=""/>
        <dsp:cNvSpPr/>
      </dsp:nvSpPr>
      <dsp:spPr>
        <a:xfrm>
          <a:off x="0" y="914117"/>
          <a:ext cx="7742583" cy="16876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98A3E1-D07F-4F3E-83D0-E5C986B2CE21}">
      <dsp:nvSpPr>
        <dsp:cNvPr id="0" name=""/>
        <dsp:cNvSpPr/>
      </dsp:nvSpPr>
      <dsp:spPr>
        <a:xfrm>
          <a:off x="510499" y="1293828"/>
          <a:ext cx="928181" cy="9281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A98D5-C83B-4B53-8D61-BB72AC807F7F}">
      <dsp:nvSpPr>
        <dsp:cNvPr id="0" name=""/>
        <dsp:cNvSpPr/>
      </dsp:nvSpPr>
      <dsp:spPr>
        <a:xfrm>
          <a:off x="1949180" y="914117"/>
          <a:ext cx="5793402" cy="1687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605" tIns="178605" rIns="178605" bIns="17860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Minha análise se baseia principalmente em mostrar a relação entre os dados, no caso, a relação entre clientes que cancelam a assinatura e seus dados.</a:t>
          </a:r>
          <a:endParaRPr lang="en-US" sz="2300" kern="1200"/>
        </a:p>
      </dsp:txBody>
      <dsp:txXfrm>
        <a:off x="1949180" y="914117"/>
        <a:ext cx="5793402" cy="1687602"/>
      </dsp:txXfrm>
    </dsp:sp>
    <dsp:sp modelId="{DFDF4185-5577-4AE3-A0F6-6A3D0C4F8109}">
      <dsp:nvSpPr>
        <dsp:cNvPr id="0" name=""/>
        <dsp:cNvSpPr/>
      </dsp:nvSpPr>
      <dsp:spPr>
        <a:xfrm>
          <a:off x="0" y="3023620"/>
          <a:ext cx="7742583" cy="16876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90F51-22D5-42A3-8FD2-A8D074C01074}">
      <dsp:nvSpPr>
        <dsp:cNvPr id="0" name=""/>
        <dsp:cNvSpPr/>
      </dsp:nvSpPr>
      <dsp:spPr>
        <a:xfrm>
          <a:off x="510499" y="3403331"/>
          <a:ext cx="928181" cy="9281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F5EAD-54D4-4D38-BB8E-36E2E82A9F13}">
      <dsp:nvSpPr>
        <dsp:cNvPr id="0" name=""/>
        <dsp:cNvSpPr/>
      </dsp:nvSpPr>
      <dsp:spPr>
        <a:xfrm>
          <a:off x="1949180" y="3023620"/>
          <a:ext cx="5793402" cy="1687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605" tIns="178605" rIns="178605" bIns="17860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Esse tipo de abordagem permite identificar quais as características os clientes que cancelaram a assinatura tem.</a:t>
          </a:r>
          <a:endParaRPr lang="en-US" sz="2300" kern="1200"/>
        </a:p>
      </dsp:txBody>
      <dsp:txXfrm>
        <a:off x="1949180" y="3023620"/>
        <a:ext cx="5793402" cy="1687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198FC-2427-4219-9BD5-7F5CD1FD4306}">
      <dsp:nvSpPr>
        <dsp:cNvPr id="0" name=""/>
        <dsp:cNvSpPr/>
      </dsp:nvSpPr>
      <dsp:spPr>
        <a:xfrm>
          <a:off x="0" y="855292"/>
          <a:ext cx="5262286" cy="17280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5D4304-E467-4911-9984-C22285B52382}">
      <dsp:nvSpPr>
        <dsp:cNvPr id="0" name=""/>
        <dsp:cNvSpPr/>
      </dsp:nvSpPr>
      <dsp:spPr>
        <a:xfrm>
          <a:off x="522732" y="1244101"/>
          <a:ext cx="950422" cy="9504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7B596-D2F1-4E61-984C-FB1144F7E16A}">
      <dsp:nvSpPr>
        <dsp:cNvPr id="0" name=""/>
        <dsp:cNvSpPr/>
      </dsp:nvSpPr>
      <dsp:spPr>
        <a:xfrm>
          <a:off x="1995886" y="855292"/>
          <a:ext cx="3266399" cy="1728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4" tIns="182884" rIns="182884" bIns="18288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Como resultado da análise, concluo que o que está mais ligado ao churn é a frequência de consumo do usuário na plataforma. Algo que pode ser explicado por uma perca de necessidade da assinatura decorrente ao pouco consumo.</a:t>
          </a:r>
          <a:endParaRPr lang="en-US" sz="1400" kern="1200" dirty="0"/>
        </a:p>
      </dsp:txBody>
      <dsp:txXfrm>
        <a:off x="1995886" y="855292"/>
        <a:ext cx="3266399" cy="1728040"/>
      </dsp:txXfrm>
    </dsp:sp>
    <dsp:sp modelId="{1339078B-B1C7-4B64-A20C-6D583E0DFDC6}">
      <dsp:nvSpPr>
        <dsp:cNvPr id="0" name=""/>
        <dsp:cNvSpPr/>
      </dsp:nvSpPr>
      <dsp:spPr>
        <a:xfrm>
          <a:off x="0" y="3002251"/>
          <a:ext cx="5262286" cy="17280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FC955D-0305-43E5-AE6B-9D33B226841D}">
      <dsp:nvSpPr>
        <dsp:cNvPr id="0" name=""/>
        <dsp:cNvSpPr/>
      </dsp:nvSpPr>
      <dsp:spPr>
        <a:xfrm>
          <a:off x="522732" y="3391061"/>
          <a:ext cx="950422" cy="9504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2FD85-D6FE-4258-AE0B-2CFB2AA6BD05}">
      <dsp:nvSpPr>
        <dsp:cNvPr id="0" name=""/>
        <dsp:cNvSpPr/>
      </dsp:nvSpPr>
      <dsp:spPr>
        <a:xfrm>
          <a:off x="1995886" y="3002251"/>
          <a:ext cx="3266399" cy="1728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4" tIns="182884" rIns="182884" bIns="18288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Uma possível forma de manter as assinaturas é tentar fazer os usuários voltarem a consumir antes de atingir 45 de recency.</a:t>
          </a:r>
          <a:endParaRPr lang="en-US" sz="1400" kern="1200"/>
        </a:p>
      </dsp:txBody>
      <dsp:txXfrm>
        <a:off x="1995886" y="3002251"/>
        <a:ext cx="3266399" cy="1728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0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4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40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3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3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9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5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9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9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2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12/17/2023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4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90D76C-184F-4A96-8FE8-1114F8EE1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DE355-E8A7-498B-A6A0-54D03B953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9B1BEA-5F58-40DE-D20B-6967F3155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1122363"/>
            <a:ext cx="4910841" cy="2387600"/>
          </a:xfrm>
        </p:spPr>
        <p:txBody>
          <a:bodyPr>
            <a:normAutofit/>
          </a:bodyPr>
          <a:lstStyle/>
          <a:p>
            <a:r>
              <a:rPr lang="pt-BR" dirty="0"/>
              <a:t>Análise de </a:t>
            </a:r>
            <a:r>
              <a:rPr lang="pt-BR" dirty="0" err="1"/>
              <a:t>Churn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BE03C8-881E-248E-B174-407406B22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8"/>
            <a:ext cx="4910841" cy="165576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- Vitor </a:t>
            </a:r>
            <a:r>
              <a:rPr lang="pt-BR" dirty="0" err="1">
                <a:solidFill>
                  <a:schemeClr val="bg1"/>
                </a:solidFill>
              </a:rPr>
              <a:t>Pelicer</a:t>
            </a:r>
            <a:r>
              <a:rPr lang="pt-BR" dirty="0">
                <a:solidFill>
                  <a:schemeClr val="bg1"/>
                </a:solidFill>
              </a:rPr>
              <a:t> de Mesquita França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Para a </a:t>
            </a:r>
            <a:r>
              <a:rPr lang="pt-BR" dirty="0" err="1">
                <a:solidFill>
                  <a:schemeClr val="bg1"/>
                </a:solidFill>
              </a:rPr>
              <a:t>PetLove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CBED8-0169-0248-DA0B-311A7A07AF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27" r="15925" b="1"/>
          <a:stretch/>
        </p:blipFill>
        <p:spPr>
          <a:xfrm>
            <a:off x="6083645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380A34A-731B-4B77-8D1A-4326EA612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2F71E-E88B-4447-A855-897A91612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885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F60926-FFDE-81E6-2EF7-F2CB3706F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8" y="481035"/>
            <a:ext cx="5071550" cy="5811423"/>
          </a:xfrm>
        </p:spPr>
        <p:txBody>
          <a:bodyPr anchor="ctr">
            <a:normAutofit/>
          </a:bodyPr>
          <a:lstStyle/>
          <a:p>
            <a:r>
              <a:rPr lang="pt-BR"/>
              <a:t>Resultado da análise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18756CE-FC45-8042-B18A-A4447F5A49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469484"/>
              </p:ext>
            </p:extLst>
          </p:nvPr>
        </p:nvGraphicFramePr>
        <p:xfrm>
          <a:off x="6445526" y="591378"/>
          <a:ext cx="5262286" cy="5585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54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6044C-53CD-D072-7C94-30A81348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2EA86D-1969-6659-9053-5D762A4E2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problema está em poder identificar o(s) fatore(s) que levam ou indicam que um cliente irá cancelar a sua assinatura da </a:t>
            </a:r>
            <a:r>
              <a:rPr lang="pt-BR" dirty="0" err="1"/>
              <a:t>PetLove</a:t>
            </a:r>
            <a:r>
              <a:rPr lang="pt-BR" dirty="0"/>
              <a:t>.</a:t>
            </a:r>
          </a:p>
          <a:p>
            <a:r>
              <a:rPr lang="pt-BR" dirty="0"/>
              <a:t>O problema tem como dados iniciais um CSV contendo informações diversas sobre o consumo do cliente e dados pessoais (podendo enquadrar na LGPD).</a:t>
            </a:r>
          </a:p>
        </p:txBody>
      </p:sp>
    </p:spTree>
    <p:extLst>
      <p:ext uri="{BB962C8B-B14F-4D97-AF65-F5344CB8AC3E}">
        <p14:creationId xmlns:p14="http://schemas.microsoft.com/office/powerpoint/2010/main" val="415309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54CFA0-E502-4D3A-9FE7-F49553F4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D7E30-B50A-4ADD-8244-B02C404B7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1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B869EB-6C95-718C-711D-EEAAED30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2" y="365125"/>
            <a:ext cx="2644746" cy="2842099"/>
          </a:xfrm>
        </p:spPr>
        <p:txBody>
          <a:bodyPr>
            <a:normAutofit/>
          </a:bodyPr>
          <a:lstStyle/>
          <a:p>
            <a:r>
              <a:rPr lang="pt-BR" sz="2500"/>
              <a:t>Pré processamento dos dados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D6887E-0D0C-441D-AAF6-B1E7D1219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3047997" cy="3438071"/>
            <a:chOff x="0" y="3438071"/>
            <a:chExt cx="3047997" cy="3429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72EC78-01A4-4610-A4CC-20D362172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" y="3438071"/>
              <a:ext cx="3047991" cy="342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3A9756-EBE7-453A-A0B3-2931AD3E7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438071"/>
              <a:ext cx="3047997" cy="342900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A99E2E-3494-C65B-98CF-EBF914F45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3700" y="365125"/>
            <a:ext cx="8010099" cy="5811838"/>
          </a:xfrm>
        </p:spPr>
        <p:txBody>
          <a:bodyPr anchor="ctr">
            <a:normAutofit/>
          </a:bodyPr>
          <a:lstStyle/>
          <a:p>
            <a:r>
              <a:rPr lang="pt-BR" dirty="0"/>
              <a:t>Na minha análise, eu foco em primeiramente processar os dados corretamente para eu poder tirar o melhor dos dados. </a:t>
            </a:r>
            <a:br>
              <a:rPr lang="pt-BR" dirty="0"/>
            </a:br>
            <a:r>
              <a:rPr lang="pt-BR" dirty="0"/>
              <a:t>Cada tipo de dado precisa ser tratado de maneira diferente. E sua análise deve ser orientada a isso.</a:t>
            </a:r>
          </a:p>
          <a:p>
            <a:r>
              <a:rPr lang="pt-BR" dirty="0"/>
              <a:t>Existem dados quantitativos e qualitativos</a:t>
            </a:r>
          </a:p>
          <a:p>
            <a:r>
              <a:rPr lang="pt-BR" dirty="0"/>
              <a:t>Existem dados categóricos e numéricos</a:t>
            </a:r>
          </a:p>
        </p:txBody>
      </p:sp>
    </p:spTree>
    <p:extLst>
      <p:ext uri="{BB962C8B-B14F-4D97-AF65-F5344CB8AC3E}">
        <p14:creationId xmlns:p14="http://schemas.microsoft.com/office/powerpoint/2010/main" val="2791075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80A34A-731B-4B77-8D1A-4326EA612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18D7C3-2D3D-6035-D919-74DED93DB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2" y="365125"/>
            <a:ext cx="2689847" cy="3938518"/>
          </a:xfrm>
        </p:spPr>
        <p:txBody>
          <a:bodyPr>
            <a:normAutofit/>
          </a:bodyPr>
          <a:lstStyle/>
          <a:p>
            <a:r>
              <a:rPr lang="pt-BR" sz="3200"/>
              <a:t>Análise dos dados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CD2E8B-968C-4DDC-9470-260B5DA13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572778"/>
            <a:ext cx="3047997" cy="2285222"/>
            <a:chOff x="0" y="3438071"/>
            <a:chExt cx="3047997" cy="3429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940AF6-4BB8-4A24-9BCA-B088F02BD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" y="3438071"/>
              <a:ext cx="3047991" cy="342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AD7D5E-CDD6-4468-9F5F-6802387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447142"/>
              <a:ext cx="3047997" cy="3419929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3124614-FEAD-5C8E-12C1-3176EC09B2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357383"/>
              </p:ext>
            </p:extLst>
          </p:nvPr>
        </p:nvGraphicFramePr>
        <p:xfrm>
          <a:off x="3811656" y="551622"/>
          <a:ext cx="7742583" cy="5625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647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DAA74B-8E81-4F15-BC0F-4050965FF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6A2B6FF-98AF-4A0F-AAA9-F291A7D2D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6083644" cy="3429000"/>
            <a:chOff x="6096002" y="-9073"/>
            <a:chExt cx="6095998" cy="686707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A2D870-BA00-4DBB-BF6E-782BAFEDC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FD376E6-424C-4887-B673-6B4126758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374CD4C6-F07B-411C-876A-727559731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18D7C3-2D3D-6035-D919-74DED93DB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pt-BR" dirty="0"/>
              <a:t>Análise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0ED41F-0D91-6CEB-F614-556754032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870613"/>
            <a:ext cx="5022630" cy="230634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1600" dirty="0"/>
              <a:t>O resultado desta análise resultou em um mapa de calor de correlação. Onde o quão mais próximo do 1 ou -1 significa uma alta correlação e o quão mais próximo de 0 significa uma baixa correlação.  </a:t>
            </a:r>
          </a:p>
          <a:p>
            <a:pPr>
              <a:lnSpc>
                <a:spcPct val="110000"/>
              </a:lnSpc>
            </a:pPr>
            <a:r>
              <a:rPr lang="pt-BR" sz="1600" dirty="0"/>
              <a:t>Na imagem eu recorto as colunas com as maiores correlações entre assinaturas ativas (</a:t>
            </a:r>
            <a:r>
              <a:rPr lang="pt-BR" sz="1600" dirty="0" err="1"/>
              <a:t>status_active</a:t>
            </a:r>
            <a:r>
              <a:rPr lang="pt-BR" sz="1600" dirty="0"/>
              <a:t>) e assinaturas canceladas (</a:t>
            </a:r>
            <a:r>
              <a:rPr lang="pt-BR" sz="1600" dirty="0" err="1"/>
              <a:t>status_canceled</a:t>
            </a:r>
            <a:r>
              <a:rPr lang="pt-BR" sz="1600" dirty="0"/>
              <a:t>)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232E7BE-B801-C10E-830C-A42E4C6C0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459" y="1349881"/>
            <a:ext cx="4781176" cy="404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96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DAA74B-8E81-4F15-BC0F-4050965FF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6A2B6FF-98AF-4A0F-AAA9-F291A7D2D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6083644" cy="3429000"/>
            <a:chOff x="6096002" y="-9073"/>
            <a:chExt cx="6095998" cy="686707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A2D870-BA00-4DBB-BF6E-782BAFEDC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FD376E6-424C-4887-B673-6B4126758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374CD4C6-F07B-411C-876A-727559731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18D7C3-2D3D-6035-D919-74DED93DB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pt-BR" dirty="0"/>
              <a:t>Análise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0ED41F-0D91-6CEB-F614-556754032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870613"/>
            <a:ext cx="5022630" cy="230634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1600" dirty="0"/>
              <a:t>É possível perceber que </a:t>
            </a:r>
            <a:r>
              <a:rPr lang="pt-BR" sz="1600" dirty="0" err="1"/>
              <a:t>recency</a:t>
            </a:r>
            <a:r>
              <a:rPr lang="pt-BR" sz="1600" dirty="0"/>
              <a:t> é um bom parâmetro para ditar uma tendência entre usuários com assinatura ativa e cancelada.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232E7BE-B801-C10E-830C-A42E4C6C0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459" y="1349881"/>
            <a:ext cx="4781176" cy="404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2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8DDAA74B-8E81-4F15-BC0F-4050965FF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66A2B6FF-98AF-4A0F-AAA9-F291A7D2D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6083644" cy="3429000"/>
            <a:chOff x="6096002" y="-9073"/>
            <a:chExt cx="6095998" cy="686707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3A2D870-BA00-4DBB-BF6E-782BAFEDC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FD376E6-424C-4887-B673-6B4126758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74CD4C6-F07B-411C-876A-727559731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D3046F-C7BC-06F2-1A58-BAE6580C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pt-BR" dirty="0"/>
              <a:t>Análise dos dados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7C7E882-1D94-FB7E-D500-327577E86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459" y="1630775"/>
            <a:ext cx="4781176" cy="3478305"/>
          </a:xfrm>
          <a:prstGeom prst="rect">
            <a:avLst/>
          </a:prstGeom>
        </p:spPr>
      </p:pic>
      <p:sp>
        <p:nvSpPr>
          <p:cNvPr id="18" name="Espaço Reservado para Conteúdo 17">
            <a:extLst>
              <a:ext uri="{FF2B5EF4-FFF2-40B4-BE49-F238E27FC236}">
                <a16:creationId xmlns:a16="http://schemas.microsoft.com/office/drawing/2014/main" id="{FE39EE89-6160-87E4-27EF-26BE8D602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629025"/>
            <a:ext cx="5297123" cy="2547938"/>
          </a:xfrm>
        </p:spPr>
        <p:txBody>
          <a:bodyPr/>
          <a:lstStyle/>
          <a:p>
            <a:r>
              <a:rPr lang="pt-BR" dirty="0"/>
              <a:t>Este histograma é referente a coluna </a:t>
            </a:r>
            <a:r>
              <a:rPr lang="pt-BR" dirty="0" err="1"/>
              <a:t>recency</a:t>
            </a:r>
            <a:r>
              <a:rPr lang="pt-BR" dirty="0"/>
              <a:t>, sendo dividido entre contas com assinatura ativa e cancelada.</a:t>
            </a:r>
          </a:p>
          <a:p>
            <a:r>
              <a:rPr lang="pt-BR" dirty="0" err="1"/>
              <a:t>Recency</a:t>
            </a:r>
            <a:r>
              <a:rPr lang="pt-BR" dirty="0"/>
              <a:t> mostra a contagem de tempo entre o momento da coleta dos dados e a última compra do usuário</a:t>
            </a:r>
          </a:p>
        </p:txBody>
      </p:sp>
    </p:spTree>
    <p:extLst>
      <p:ext uri="{BB962C8B-B14F-4D97-AF65-F5344CB8AC3E}">
        <p14:creationId xmlns:p14="http://schemas.microsoft.com/office/powerpoint/2010/main" val="1894628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8DDAA74B-8E81-4F15-BC0F-4050965FF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66A2B6FF-98AF-4A0F-AAA9-F291A7D2D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6083644" cy="3429000"/>
            <a:chOff x="6096002" y="-9073"/>
            <a:chExt cx="6095998" cy="686707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3A2D870-BA00-4DBB-BF6E-782BAFEDC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FD376E6-424C-4887-B673-6B4126758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74CD4C6-F07B-411C-876A-727559731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D3046F-C7BC-06F2-1A58-BAE6580C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pt-BR" dirty="0"/>
              <a:t>Análise dos dados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7C7E882-1D94-FB7E-D500-327577E86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459" y="1630775"/>
            <a:ext cx="4781176" cy="3478305"/>
          </a:xfrm>
          <a:prstGeom prst="rect">
            <a:avLst/>
          </a:prstGeom>
        </p:spPr>
      </p:pic>
      <p:sp>
        <p:nvSpPr>
          <p:cNvPr id="18" name="Espaço Reservado para Conteúdo 17">
            <a:extLst>
              <a:ext uri="{FF2B5EF4-FFF2-40B4-BE49-F238E27FC236}">
                <a16:creationId xmlns:a16="http://schemas.microsoft.com/office/drawing/2014/main" id="{FE39EE89-6160-87E4-27EF-26BE8D602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629025"/>
            <a:ext cx="5297123" cy="2547938"/>
          </a:xfrm>
        </p:spPr>
        <p:txBody>
          <a:bodyPr/>
          <a:lstStyle/>
          <a:p>
            <a:r>
              <a:rPr lang="pt-BR" dirty="0"/>
              <a:t>É possível notar que os usuários que não cancelaram a assinatura em sua maioria fizeram compras dentro de um determinado período.</a:t>
            </a:r>
          </a:p>
        </p:txBody>
      </p:sp>
    </p:spTree>
    <p:extLst>
      <p:ext uri="{BB962C8B-B14F-4D97-AF65-F5344CB8AC3E}">
        <p14:creationId xmlns:p14="http://schemas.microsoft.com/office/powerpoint/2010/main" val="3758134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8DDAA74B-8E81-4F15-BC0F-4050965FF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66A2B6FF-98AF-4A0F-AAA9-F291A7D2D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6083644" cy="3429000"/>
            <a:chOff x="6096002" y="-9073"/>
            <a:chExt cx="6095998" cy="686707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3A2D870-BA00-4DBB-BF6E-782BAFEDC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FD376E6-424C-4887-B673-6B4126758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74CD4C6-F07B-411C-876A-727559731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D3046F-C7BC-06F2-1A58-BAE6580C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pt-BR" dirty="0"/>
              <a:t>Análise dos dados</a:t>
            </a:r>
          </a:p>
        </p:txBody>
      </p:sp>
      <p:sp>
        <p:nvSpPr>
          <p:cNvPr id="18" name="Espaço Reservado para Conteúdo 17">
            <a:extLst>
              <a:ext uri="{FF2B5EF4-FFF2-40B4-BE49-F238E27FC236}">
                <a16:creationId xmlns:a16="http://schemas.microsoft.com/office/drawing/2014/main" id="{FE39EE89-6160-87E4-27EF-26BE8D602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629025"/>
            <a:ext cx="5297123" cy="2547938"/>
          </a:xfrm>
        </p:spPr>
        <p:txBody>
          <a:bodyPr/>
          <a:lstStyle/>
          <a:p>
            <a:r>
              <a:rPr lang="pt-BR" dirty="0"/>
              <a:t>Aqui ampliando o histograma dos usuários que não cancelaram a assinatura, percebe-se que segue uma distribuição normal.</a:t>
            </a:r>
          </a:p>
          <a:p>
            <a:r>
              <a:rPr lang="pt-BR" dirty="0"/>
              <a:t>A partir de um ponto, próximo a 45, os usuários tendem a cancelarem a assinatura.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9198FF9-A801-0E14-B664-FD1E3A659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296102"/>
            <a:ext cx="5647102" cy="426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80317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DarkSeedLeftStep">
      <a:dk1>
        <a:srgbClr val="000000"/>
      </a:dk1>
      <a:lt1>
        <a:srgbClr val="FFFFFF"/>
      </a:lt1>
      <a:dk2>
        <a:srgbClr val="31271C"/>
      </a:dk2>
      <a:lt2>
        <a:srgbClr val="F0F2F3"/>
      </a:lt2>
      <a:accent1>
        <a:srgbClr val="C38C4D"/>
      </a:accent1>
      <a:accent2>
        <a:srgbClr val="B1493B"/>
      </a:accent2>
      <a:accent3>
        <a:srgbClr val="C34D70"/>
      </a:accent3>
      <a:accent4>
        <a:srgbClr val="B13B8F"/>
      </a:accent4>
      <a:accent5>
        <a:srgbClr val="B44DC3"/>
      </a:accent5>
      <a:accent6>
        <a:srgbClr val="723DB2"/>
      </a:accent6>
      <a:hlink>
        <a:srgbClr val="BF3FBA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434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Bahnschrift</vt:lpstr>
      <vt:lpstr>MatrixVTI</vt:lpstr>
      <vt:lpstr>Análise de Churn</vt:lpstr>
      <vt:lpstr>Problema</vt:lpstr>
      <vt:lpstr>Pré processamento dos dados</vt:lpstr>
      <vt:lpstr>Análise dos dados</vt:lpstr>
      <vt:lpstr>Análise dos dados</vt:lpstr>
      <vt:lpstr>Análise dos dados</vt:lpstr>
      <vt:lpstr>Análise dos dados</vt:lpstr>
      <vt:lpstr>Análise dos dados</vt:lpstr>
      <vt:lpstr>Análise dos dados</vt:lpstr>
      <vt:lpstr>Resultado da análise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Churn</dc:title>
  <dc:creator>Vitor P M Franca</dc:creator>
  <cp:lastModifiedBy>Vitor P M Franca</cp:lastModifiedBy>
  <cp:revision>1</cp:revision>
  <dcterms:created xsi:type="dcterms:W3CDTF">2023-12-18T02:46:28Z</dcterms:created>
  <dcterms:modified xsi:type="dcterms:W3CDTF">2023-12-18T04:20:18Z</dcterms:modified>
</cp:coreProperties>
</file>