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Poppins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Poppins ExtraLight"/>
      <p:regular r:id="rId50"/>
      <p:bold r:id="rId51"/>
      <p:italic r:id="rId52"/>
      <p:boldItalic r:id="rId53"/>
    </p:embeddedFont>
    <p:embeddedFont>
      <p:font typeface="Poppins ExtraBold"/>
      <p:bold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13">
          <p15:clr>
            <a:srgbClr val="A4A3A4"/>
          </p15:clr>
        </p15:guide>
        <p15:guide id="2" pos="227">
          <p15:clr>
            <a:srgbClr val="A4A3A4"/>
          </p15:clr>
        </p15:guide>
        <p15:guide id="3" orient="horz" pos="227">
          <p15:clr>
            <a:srgbClr val="9AA0A6"/>
          </p15:clr>
        </p15:guide>
        <p15:guide id="4" pos="5533">
          <p15:clr>
            <a:srgbClr val="9AA0A6"/>
          </p15:clr>
        </p15:guide>
      </p15:sldGuideLst>
    </p:ext>
    <p:ext uri="GoogleSlidesCustomDataVersion2">
      <go:slidesCustomData xmlns:go="http://customooxmlschemas.google.com/" r:id="rId56" roundtripDataSignature="AMtx7miunq22zK+4kYLFrAOhKE0JWSfA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A256E4-E7FB-4C6A-951A-7BFBEB056BE4}">
  <a:tblStyle styleId="{33A256E4-E7FB-4C6A-951A-7BFBEB056B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13" orient="horz"/>
        <p:guide pos="227"/>
        <p:guide pos="227" orient="horz"/>
        <p:guide pos="55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Poppins-regular.fntdata"/><Relationship Id="rId41" Type="http://schemas.openxmlformats.org/officeDocument/2006/relationships/slide" Target="slides/slide34.xml"/><Relationship Id="rId44" Type="http://schemas.openxmlformats.org/officeDocument/2006/relationships/font" Target="fonts/Poppins-italic.fntdata"/><Relationship Id="rId43" Type="http://schemas.openxmlformats.org/officeDocument/2006/relationships/font" Target="fonts/Poppins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oppinsExtraLight-bold.fntdata"/><Relationship Id="rId50" Type="http://schemas.openxmlformats.org/officeDocument/2006/relationships/font" Target="fonts/PoppinsExtraLight-regular.fntdata"/><Relationship Id="rId53" Type="http://schemas.openxmlformats.org/officeDocument/2006/relationships/font" Target="fonts/PoppinsExtraLight-boldItalic.fntdata"/><Relationship Id="rId52" Type="http://schemas.openxmlformats.org/officeDocument/2006/relationships/font" Target="fonts/PoppinsExtraLight-italic.fntdata"/><Relationship Id="rId11" Type="http://schemas.openxmlformats.org/officeDocument/2006/relationships/slide" Target="slides/slide4.xml"/><Relationship Id="rId55" Type="http://schemas.openxmlformats.org/officeDocument/2006/relationships/font" Target="fonts/PoppinsExtraBold-boldItalic.fntdata"/><Relationship Id="rId10" Type="http://schemas.openxmlformats.org/officeDocument/2006/relationships/slide" Target="slides/slide3.xml"/><Relationship Id="rId54" Type="http://schemas.openxmlformats.org/officeDocument/2006/relationships/font" Target="fonts/PoppinsExtraBo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gif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5208975" y="-2975"/>
            <a:ext cx="3940975" cy="5164325"/>
          </a:xfrm>
          <a:custGeom>
            <a:rect b="b" l="l" r="r" t="t"/>
            <a:pathLst>
              <a:path extrusionOk="0" h="206573" w="157639">
                <a:moveTo>
                  <a:pt x="76558" y="0"/>
                </a:moveTo>
                <a:lnTo>
                  <a:pt x="0" y="206097"/>
                </a:lnTo>
                <a:lnTo>
                  <a:pt x="157639" y="206573"/>
                </a:lnTo>
                <a:lnTo>
                  <a:pt x="157639" y="0"/>
                </a:lnTo>
                <a:close/>
              </a:path>
            </a:pathLst>
          </a:custGeom>
          <a:solidFill>
            <a:srgbClr val="150057"/>
          </a:solidFill>
          <a:ln>
            <a:noFill/>
          </a:ln>
        </p:spPr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650" y="2132300"/>
            <a:ext cx="2430450" cy="4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5964313" y="321450"/>
            <a:ext cx="2430300" cy="4500600"/>
          </a:xfrm>
          <a:prstGeom prst="parallelogram">
            <a:avLst>
              <a:gd fmla="val 6885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78775" y="2642825"/>
            <a:ext cx="475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Formação Desenvolvedor Full Stack Júnior</a:t>
            </a:r>
            <a:endParaRPr b="0" i="0" sz="1600" u="none" cap="none" strike="noStrike">
              <a:solidFill>
                <a:srgbClr val="000000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540300" y="367100"/>
            <a:ext cx="81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 que é a lógica?</a:t>
            </a:r>
            <a:endParaRPr sz="30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1250700" y="1376975"/>
            <a:ext cx="6628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 lógica em filosofia, a grosso modo, procura saber porque pensamos assim e não de outra forma, nos ensinando a usar corretamente as leis do pensamento, a ordenar nossos pensamentos, visto que os mesmos podem trabalhar desordenadamente 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Exemplo básico: todo mamífero é um animal. Todo cavalo é mamífero. Logo, todo cavalo é animal.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540300" y="367100"/>
            <a:ext cx="81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Formas de se representar algoritmos</a:t>
            </a:r>
            <a:endParaRPr sz="30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552" y="1414875"/>
            <a:ext cx="2740500" cy="31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0663" y="1414875"/>
            <a:ext cx="3944287" cy="32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Métodos para construção de um bom algoritmo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1257900" y="996400"/>
            <a:ext cx="66282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b="1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Ler atentamente o enunciado</a:t>
            </a: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: é justamente o enunciado do exercício que fornece o encaminhamento necessário à resolução do problema.</a:t>
            </a:r>
            <a:endParaRPr b="0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b="1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Retirar do enunciado a relação das entradas de dados</a:t>
            </a: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: a entrada é o meio pelo qual o usuário pode informar dados que serão utilizados pelo programa em seu processamento.</a:t>
            </a:r>
            <a:endParaRPr b="0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b="1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Retirar do enunciado a relação das saídas de dados</a:t>
            </a: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: para que o usuário possa ter acesso aos resultados do processamento do programa, toda linguagem de programação fornece mecanismos de apresentação (saída) dos dados.</a:t>
            </a:r>
            <a:endParaRPr b="0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b="0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b="1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Determinar o que deve ser feito para transformar as entradas determinadas nas saídas especificadas</a:t>
            </a:r>
            <a:r>
              <a:rPr b="0" i="0" lang="pt-BR" sz="13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: nesta fase é que teremos a construção do algoritmo propriamente dito, pois, a partir de alguns requisitos especificados, devemos determinar qual seqüência de ações é capaz de transformar um conjunto definido de dados nas informações de resultado.</a:t>
            </a:r>
            <a:endParaRPr b="0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Exercício 1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257900" y="996400"/>
            <a:ext cx="6628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Calcular a média final dos alunos de uma disciplina. Os alunos realizaram 2 provas: P1 e P2.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Onde a média final = (P1+P2) / 2. Para montar o algoritmo proposto faremos 3 perguntas: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1) Quais são os dados de entrada? 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2) Qual será o processamento?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3) Quais serão os dados de saída? 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Exercício 1 - Resposta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1257900" y="996400"/>
            <a:ext cx="6628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Calcular a média final dos alunos de uma disciplina. Os alunos realizaram 2 provas: P1 e P2.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Onde a média final = (P1+P2) / 2. Para montar o algoritmo proposto faremos 3 perguntas: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1) Quais são os dados de entrada?</a:t>
            </a:r>
            <a:r>
              <a:rPr b="1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P1 e P2.</a:t>
            </a:r>
            <a:endParaRPr b="1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2) Qual será o processamento? </a:t>
            </a:r>
            <a:r>
              <a:rPr b="1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Somar os dados de entrada e dividir o resultado por 2 (P1+P2)/2.</a:t>
            </a:r>
            <a:endParaRPr b="1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3) Quais serão os dados de saída? </a:t>
            </a:r>
            <a:r>
              <a:rPr b="1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resultado do processamento, ou seja, a média final.</a:t>
            </a:r>
            <a:endParaRPr b="1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idx="4294967295" type="body"/>
          </p:nvPr>
        </p:nvSpPr>
        <p:spPr>
          <a:xfrm>
            <a:off x="405000" y="991050"/>
            <a:ext cx="8334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Variáveis</a:t>
            </a:r>
            <a:endParaRPr sz="30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864878"/>
            <a:ext cx="747049" cy="12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/>
        </p:nvSpPr>
        <p:spPr>
          <a:xfrm>
            <a:off x="6728625" y="3320850"/>
            <a:ext cx="178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nome: </a:t>
            </a:r>
            <a:r>
              <a:rPr b="0" i="0" lang="pt-BR" sz="15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15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valor: aluno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16"/>
          <p:cNvGraphicFramePr/>
          <p:nvPr/>
        </p:nvGraphicFramePr>
        <p:xfrm>
          <a:off x="2548513" y="23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{33A256E4-E7FB-4C6A-951A-7BFBEB056BE4}</a:tableStyleId>
              </a:tblPr>
              <a:tblGrid>
                <a:gridCol w="1255900"/>
                <a:gridCol w="1255900"/>
                <a:gridCol w="1255900"/>
              </a:tblGrid>
              <a:tr h="57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22860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i="1" lang="pt-BR" sz="900" u="none" cap="none" strike="noStrike">
                          <a:solidFill>
                            <a:srgbClr val="505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89421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Aluno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1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1" name="Google Shape;231;p16"/>
          <p:cNvCxnSpPr/>
          <p:nvPr/>
        </p:nvCxnSpPr>
        <p:spPr>
          <a:xfrm flipH="1" rot="10800000">
            <a:off x="2111525" y="2654775"/>
            <a:ext cx="7695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16"/>
          <p:cNvSpPr txBox="1"/>
          <p:nvPr/>
        </p:nvSpPr>
        <p:spPr>
          <a:xfrm>
            <a:off x="626475" y="3166950"/>
            <a:ext cx="178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valor: </a:t>
            </a:r>
            <a:r>
              <a:rPr b="0" i="0" lang="pt-BR" sz="16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 b="0" i="0" sz="16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6"/>
          <p:cNvCxnSpPr/>
          <p:nvPr/>
        </p:nvCxnSpPr>
        <p:spPr>
          <a:xfrm rot="10800000">
            <a:off x="6205450" y="3395325"/>
            <a:ext cx="95730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16"/>
          <p:cNvCxnSpPr/>
          <p:nvPr/>
        </p:nvCxnSpPr>
        <p:spPr>
          <a:xfrm flipH="1">
            <a:off x="3310700" y="2195800"/>
            <a:ext cx="426900" cy="6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16"/>
          <p:cNvSpPr txBox="1"/>
          <p:nvPr/>
        </p:nvSpPr>
        <p:spPr>
          <a:xfrm>
            <a:off x="3062325" y="1716325"/>
            <a:ext cx="178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Endereço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1227" y="0"/>
            <a:ext cx="4292775" cy="144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Variáveis e suas características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1257900" y="1232700"/>
            <a:ext cx="6628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Tem um nome, que a diferencia das demais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Tem um tipo de dado associado, que indica o tipo de informação que poderá ser armazenada na variável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Tem um conteúdo, que é o dado guardado na variável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Tem um endereço, que a localiza na memória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/>
        </p:nvSpPr>
        <p:spPr>
          <a:xfrm>
            <a:off x="1257900" y="936500"/>
            <a:ext cx="6628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Nome de uma variável é único em um algoritmo e deve seguir as regras de formação de identificadores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Uma variável somente pode receber como conteúdo um dado do tipo que foi definido para ela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conteúdo de uma variável é SUBSTITUÍDO por outro conteúdo que venha a ser colocado na variável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nome e o tipo de dado de uma variável, uma vez definidos, não mudam por todo o algoritmo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uso do nome de uma variável em uma expressão significa o uso do seu conteúdo (naquele momento) dentro da expressão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uso de um conteúdo de variável em uma expressão não modifica o seu valor.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18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Variáveis - Observações importantes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/>
        </p:nvSpPr>
        <p:spPr>
          <a:xfrm>
            <a:off x="1257900" y="936500"/>
            <a:ext cx="6628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Devem começar com um caracter alfabético;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Podem ser seguidas por mais caracteres alfabéticos e/ou numéricos;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Não é permitido o uso de outros caracteres especiais;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Não poderá ser nome de uma variável, uma palavra reservada a uma instrução do programa;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nome de uma variável não poderá possui espaços em branco;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Não poderão ser utilizados outros caracteres a não ser letras e números, exceto o uso do caracter especial ‘sublinha’ (), e/ou underline;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19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Regras para nomeação de identificadores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05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71500" y="1525050"/>
            <a:ext cx="5035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Linguagem de programação e Introdução a lógica de Programação</a:t>
            </a:r>
            <a:endParaRPr b="1" sz="3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964328" y="321450"/>
            <a:ext cx="3056400" cy="45006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idx="4294967295" type="body"/>
          </p:nvPr>
        </p:nvSpPr>
        <p:spPr>
          <a:xfrm>
            <a:off x="405000" y="991050"/>
            <a:ext cx="8334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Tipos de dados em Javascript</a:t>
            </a:r>
            <a:endParaRPr sz="30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864878"/>
            <a:ext cx="747049" cy="12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/>
        </p:nvSpPr>
        <p:spPr>
          <a:xfrm>
            <a:off x="1257900" y="1186500"/>
            <a:ext cx="6628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(Cadeia de Caracteres): representam texto e são definidas utilizando aspas simples ou duplas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NUMBER </a:t>
            </a: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(Número): representa valores numéricos, podendo esse ser inteiro ou real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BOOLEAN </a:t>
            </a: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(Booleano): representam verdadeiro ou falso e são utilizados em lógicas condicionais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UNDEFINED e NULL</a:t>
            </a: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(indefinido e nulo): undefined representa uma variável que foi declarada mas não foi inicializada e null é utilizado para representar a ausência de valor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21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Primitivos (em JS)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idx="4294967295" type="body"/>
          </p:nvPr>
        </p:nvSpPr>
        <p:spPr>
          <a:xfrm>
            <a:off x="405000" y="991050"/>
            <a:ext cx="8334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Operadores Matemáticos</a:t>
            </a:r>
            <a:endParaRPr sz="30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864878"/>
            <a:ext cx="747049" cy="12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 rotWithShape="1">
          <a:blip r:embed="rId5">
            <a:alphaModFix/>
          </a:blip>
          <a:srcRect b="0" l="908" r="1444" t="0"/>
          <a:stretch/>
        </p:blipFill>
        <p:spPr>
          <a:xfrm>
            <a:off x="1247550" y="489200"/>
            <a:ext cx="6648900" cy="3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 rotWithShape="1">
          <a:blip r:embed="rId5">
            <a:alphaModFix/>
          </a:blip>
          <a:srcRect b="0" l="0" r="0" t="12785"/>
          <a:stretch/>
        </p:blipFill>
        <p:spPr>
          <a:xfrm>
            <a:off x="840862" y="303025"/>
            <a:ext cx="7462276" cy="42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idx="4294967295" type="body"/>
          </p:nvPr>
        </p:nvSpPr>
        <p:spPr>
          <a:xfrm>
            <a:off x="405000" y="991050"/>
            <a:ext cx="8334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Operadores Lógicos e Relacionais</a:t>
            </a:r>
            <a:endParaRPr sz="30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03" name="Google Shape;3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864878"/>
            <a:ext cx="747049" cy="12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0" name="Google Shape;310;p26"/>
          <p:cNvGraphicFramePr/>
          <p:nvPr/>
        </p:nvGraphicFramePr>
        <p:xfrm>
          <a:off x="1867600" y="12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{33A256E4-E7FB-4C6A-951A-7BFBEB056BE4}</a:tableStyleId>
              </a:tblPr>
              <a:tblGrid>
                <a:gridCol w="1352200"/>
                <a:gridCol w="1352200"/>
                <a:gridCol w="1352200"/>
                <a:gridCol w="1352200"/>
              </a:tblGrid>
              <a:tr h="3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Operador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Função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Operador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Função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5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==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Igual 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!=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Diferente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5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&gt;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Maior 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&gt;=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Maior ou igual 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5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&lt;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Menor 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&lt;=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Menor ou igual 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5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===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Idêntico 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!==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Diferente estrito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26"/>
          <p:cNvSpPr txBox="1"/>
          <p:nvPr>
            <p:ph type="title"/>
          </p:nvPr>
        </p:nvSpPr>
        <p:spPr>
          <a:xfrm>
            <a:off x="311700" y="172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000">
                <a:solidFill>
                  <a:srgbClr val="E42C5D"/>
                </a:solidFill>
                <a:latin typeface="Poppins"/>
                <a:ea typeface="Poppins"/>
                <a:cs typeface="Poppins"/>
                <a:sym typeface="Poppins"/>
              </a:rPr>
              <a:t>Operadores Relacionais</a:t>
            </a:r>
            <a:endParaRPr b="1" sz="2000">
              <a:solidFill>
                <a:srgbClr val="E42C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27"/>
          <p:cNvGraphicFramePr/>
          <p:nvPr/>
        </p:nvGraphicFramePr>
        <p:xfrm>
          <a:off x="952500" y="11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{33A256E4-E7FB-4C6A-951A-7BFBEB056BE4}</a:tableStyleId>
              </a:tblPr>
              <a:tblGrid>
                <a:gridCol w="2413000"/>
                <a:gridCol w="2413000"/>
                <a:gridCol w="2413000"/>
              </a:tblGrid>
              <a:tr h="35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Símbolo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Sintaxe em JavaScript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Função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5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&amp;&amp;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Conjunção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5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||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Disjunção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5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!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Negação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9" name="Google Shape;319;p27"/>
          <p:cNvSpPr txBox="1"/>
          <p:nvPr>
            <p:ph type="title"/>
          </p:nvPr>
        </p:nvSpPr>
        <p:spPr>
          <a:xfrm>
            <a:off x="311700" y="65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000">
                <a:solidFill>
                  <a:srgbClr val="E42C5D"/>
                </a:solidFill>
                <a:latin typeface="Poppins"/>
                <a:ea typeface="Poppins"/>
                <a:cs typeface="Poppins"/>
                <a:sym typeface="Poppins"/>
              </a:rPr>
              <a:t>Operadores Lógicos</a:t>
            </a:r>
            <a:endParaRPr b="1" sz="2000">
              <a:solidFill>
                <a:srgbClr val="E42C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8"/>
          <p:cNvSpPr txBox="1"/>
          <p:nvPr>
            <p:ph type="title"/>
          </p:nvPr>
        </p:nvSpPr>
        <p:spPr>
          <a:xfrm>
            <a:off x="311700" y="65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000">
                <a:solidFill>
                  <a:srgbClr val="E42C5D"/>
                </a:solidFill>
                <a:latin typeface="Poppins"/>
                <a:ea typeface="Poppins"/>
                <a:cs typeface="Poppins"/>
                <a:sym typeface="Poppins"/>
              </a:rPr>
              <a:t>Tabela Verdade</a:t>
            </a:r>
            <a:endParaRPr b="1" sz="2000">
              <a:solidFill>
                <a:srgbClr val="E42C5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7" name="Google Shape;32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325400"/>
            <a:ext cx="82296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idx="4294967295" type="body"/>
          </p:nvPr>
        </p:nvSpPr>
        <p:spPr>
          <a:xfrm>
            <a:off x="405000" y="991050"/>
            <a:ext cx="8334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Estruturas de Controle: Condicionais</a:t>
            </a:r>
            <a:endParaRPr sz="30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34" name="Google Shape;3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864878"/>
            <a:ext cx="747049" cy="12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540300" y="367100"/>
            <a:ext cx="814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Como funcionam as linguagens de programação?</a:t>
            </a:r>
            <a:endParaRPr sz="30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3620550" y="2253450"/>
            <a:ext cx="1902900" cy="144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Processamento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196750" y="2697450"/>
            <a:ext cx="1107000" cy="5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840250" y="2697450"/>
            <a:ext cx="1107000" cy="5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2743350"/>
            <a:ext cx="7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264050" y="2743350"/>
            <a:ext cx="11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/>
        </p:nvSpPr>
        <p:spPr>
          <a:xfrm>
            <a:off x="1257900" y="1970700"/>
            <a:ext cx="66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“São estruturas que irão impor condições à sequência do nosso algoritmo, as quais podem definir ou não um desvio na execução do mesmo, baseado na decisão que será tomada.”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0" name="Google Shape;340;p30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 que são estruturas de controle condicionais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Estrutura de controle condicional simples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300" y="1363825"/>
            <a:ext cx="4752651" cy="29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7700" y="1519650"/>
            <a:ext cx="4016300" cy="2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540300" y="367100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Estrutura de controle condicional composta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57" name="Google Shape;3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8788" y="1158100"/>
            <a:ext cx="56864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type="title"/>
          </p:nvPr>
        </p:nvSpPr>
        <p:spPr>
          <a:xfrm>
            <a:off x="499050" y="182575"/>
            <a:ext cx="814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5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Estrutura de seleção switch-case</a:t>
            </a:r>
            <a:endParaRPr sz="25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65" name="Google Shape;3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3"/>
          <p:cNvSpPr txBox="1"/>
          <p:nvPr/>
        </p:nvSpPr>
        <p:spPr>
          <a:xfrm>
            <a:off x="774975" y="936500"/>
            <a:ext cx="7807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comando switch é um comando de seleção que permite selecionar um comando entre vários outros comandos. Isto é feito através da comparação de uma variável a um conjunto de constantes. Cada um dos comandos está ligado a uma constante.</a:t>
            </a:r>
            <a:endParaRPr b="0" i="0" sz="16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8475" y="2373575"/>
            <a:ext cx="3767062" cy="17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31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25" y="2385600"/>
            <a:ext cx="2143148" cy="3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499050" y="205650"/>
            <a:ext cx="81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Compilada    X     Interpretada </a:t>
            </a:r>
            <a:endParaRPr sz="30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4"/>
          <p:cNvCxnSpPr/>
          <p:nvPr/>
        </p:nvCxnSpPr>
        <p:spPr>
          <a:xfrm>
            <a:off x="4566150" y="1180925"/>
            <a:ext cx="11700" cy="3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4"/>
          <p:cNvSpPr txBox="1"/>
          <p:nvPr/>
        </p:nvSpPr>
        <p:spPr>
          <a:xfrm>
            <a:off x="1051775" y="1538425"/>
            <a:ext cx="34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051775" y="1722950"/>
            <a:ext cx="3321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Convertida diretamente à linguagem de máquina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Mais rápidas e eficientes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Necessário </a:t>
            </a:r>
            <a:r>
              <a:rPr b="0" i="1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C, C++, Rust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4829175" y="1722950"/>
            <a:ext cx="3436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Interpretada linha à linha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Mais lenta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Não é necessário </a:t>
            </a:r>
            <a:r>
              <a:rPr b="0" i="1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1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JIT (Just in Time)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1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JavaScript, PHP, Python</a:t>
            </a:r>
            <a:endParaRPr b="0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499050" y="205650"/>
            <a:ext cx="81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Baixo nível   X     Alto nível</a:t>
            </a:r>
            <a:endParaRPr sz="30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5"/>
          <p:cNvCxnSpPr/>
          <p:nvPr/>
        </p:nvCxnSpPr>
        <p:spPr>
          <a:xfrm>
            <a:off x="4566150" y="1180925"/>
            <a:ext cx="11700" cy="3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5"/>
          <p:cNvSpPr txBox="1"/>
          <p:nvPr/>
        </p:nvSpPr>
        <p:spPr>
          <a:xfrm>
            <a:off x="1051775" y="1538425"/>
            <a:ext cx="34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59925" y="1725150"/>
            <a:ext cx="395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são as linguagens mais próximas ao hardware do computador.</a:t>
            </a:r>
            <a:r>
              <a:rPr b="0" i="0" lang="pt-BR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São compostas por instruções que  facilmente serão compreendidas pelo computador, mas que são difíceis para os humanos entenderem.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829175" y="1722950"/>
            <a:ext cx="3954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São linguagens voltadas para o ser humano. Em geral utilizam sintaxe estruturada tornando seu código mais legível. Necessitam de compiladores ou interpretadores para gerar instruções ao processador.</a:t>
            </a:r>
            <a:endParaRPr b="0" i="0" sz="15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540300" y="367100"/>
            <a:ext cx="814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Qual Linguagem nós vamos utilizar no módulo 01?</a:t>
            </a:r>
            <a:endParaRPr sz="30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1850" y="1919025"/>
            <a:ext cx="2042799" cy="221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540300" y="367100"/>
            <a:ext cx="81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Mas em qual ambiente ?</a:t>
            </a:r>
            <a:endParaRPr sz="30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3422" y="1607650"/>
            <a:ext cx="3617152" cy="221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idx="4294967295" type="body"/>
          </p:nvPr>
        </p:nvSpPr>
        <p:spPr>
          <a:xfrm>
            <a:off x="405000" y="991050"/>
            <a:ext cx="83340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500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Introdução à lógica de programação</a:t>
            </a:r>
            <a:endParaRPr sz="30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 que é um algoritmo?</a:t>
            </a:r>
            <a:endParaRPr sz="30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864878"/>
            <a:ext cx="747049" cy="12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540300" y="367100"/>
            <a:ext cx="81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E42C5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 que é um algoritmo?</a:t>
            </a:r>
            <a:endParaRPr sz="3000">
              <a:solidFill>
                <a:srgbClr val="E42C5D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5975" y="4933728"/>
            <a:ext cx="747049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6850" y="4783500"/>
            <a:ext cx="856175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1257900" y="1141500"/>
            <a:ext cx="66282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“São conjuntos de passos finitos e organizados que, quando executados, resolvem um determinado problema.” </a:t>
            </a:r>
            <a:endParaRPr b="0" i="0" sz="18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Manzano, José Augusto NG. Algoritmos lógica para desenvolvimento de programação de computadores. Saraiva  Educação SA, 2010.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“Visa fixar um padrão de comportamento de forma clara e sem ambiguidade, com a melhor relação custo benefício e com o objetivo de solucionar um problema” </a:t>
            </a:r>
            <a:br>
              <a:rPr b="0" i="0" lang="pt-BR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8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“Algoritmo é a descrição de uma sequência de passos que deve ser seguida para a realização de uma tarefa” </a:t>
            </a:r>
            <a:r>
              <a:rPr b="0" i="0" lang="pt-BR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(Ascencio 1999 apud Ascencio 2002).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