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73476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4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2155320"/>
            <a:ext cx="8229240" cy="276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02E0F4C-8B86-47E2-91C4-5A97FDA21671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FF8BE0E-1F67-4AA9-99CD-85EA883B62C5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73476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4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2155320"/>
            <a:ext cx="8229240" cy="276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3022201-DCCF-4132-BD1E-590A9F6DB4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73476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4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57200" y="2155320"/>
            <a:ext cx="8229240" cy="276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4A78D1B-F44B-4760-88D5-451000BF22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1966BAA-E815-486F-8692-D3B06035D4D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FEA145-FA79-4751-95FC-F5C878BEC12F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541370-8893-4698-8618-365E4DC5D607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73476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4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2155320"/>
            <a:ext cx="8229240" cy="276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281"/>
              </a:spcBef>
              <a:buNone/>
            </a:pPr>
            <a:endParaRPr b="0" lang="pt-B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43DE04F-4DC6-4123-8E3B-54B9EDDAC4C0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73476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4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2155320"/>
            <a:ext cx="4015800" cy="276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281"/>
              </a:spcBef>
              <a:buNone/>
            </a:pPr>
            <a:endParaRPr b="0" lang="pt-B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2155320"/>
            <a:ext cx="4015800" cy="276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281"/>
              </a:spcBef>
              <a:buNone/>
            </a:pPr>
            <a:endParaRPr b="0" lang="pt-BR" sz="2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26788D-0361-46E6-ABB1-BE1F45EE4FB7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C06A175-AB51-44CC-834E-E667AEDCE018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73476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4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4F11830-9CBF-4CE9-8DEA-E0DABC158424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5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1991880"/>
            <a:ext cx="453852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5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5;p9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body"/>
          </p:nvPr>
        </p:nvSpPr>
        <p:spPr>
          <a:xfrm>
            <a:off x="580680" y="4406400"/>
            <a:ext cx="6135480" cy="51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8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lt1"/>
                </a:solidFill>
                <a:latin typeface="Lexend Deca"/>
                <a:ea typeface="Lexend Dec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5F0C4D6-32C2-4C5A-9D2B-23FA16C64E2E}" type="slidenum">
              <a:rPr b="0" lang="en" sz="1300" spc="-1" strike="noStrike">
                <a:solidFill>
                  <a:schemeClr val="lt1"/>
                </a:solidFill>
                <a:latin typeface="Lexend Deca"/>
                <a:ea typeface="Lexend Deca"/>
              </a:rPr>
              <a:t>&lt;número&gt;</a:t>
            </a:fld>
            <a:endParaRPr b="0" lang="pt-BR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9;p10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sldNum" idx="9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lt1"/>
                </a:solidFill>
                <a:latin typeface="Lexend Deca"/>
                <a:ea typeface="Lexend Dec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D1A2B53-3ECF-4F7C-9365-D53C8C448729}" type="slidenum">
              <a:rPr b="0" lang="en" sz="1300" spc="-1" strike="noStrike">
                <a:solidFill>
                  <a:schemeClr val="lt1"/>
                </a:solidFill>
                <a:latin typeface="Lexend Deca"/>
                <a:ea typeface="Lexend Deca"/>
              </a:rPr>
              <a:t>&lt;número&gt;</a:t>
            </a:fld>
            <a:endParaRPr b="0" lang="pt-BR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3409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40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120"/>
            <a:ext cx="8229240" cy="3213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28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9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29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02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54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5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7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18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18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1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1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1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1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1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1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1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1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10"/>
          </p:nvPr>
        </p:nvSpPr>
        <p:spPr>
          <a:xfrm>
            <a:off x="457200" y="4685760"/>
            <a:ext cx="2130120" cy="3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 idx="11"/>
          </p:nvPr>
        </p:nvSpPr>
        <p:spPr>
          <a:xfrm>
            <a:off x="3126960" y="4685760"/>
            <a:ext cx="2898360" cy="3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 idx="12"/>
          </p:nvPr>
        </p:nvSpPr>
        <p:spPr>
          <a:xfrm>
            <a:off x="6555960" y="4685760"/>
            <a:ext cx="2130120" cy="3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9A1DDCD-5513-4A2E-9BF3-1F03D9F620BE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3"/>
          <a:stretch/>
        </p:blipFill>
        <p:spPr>
          <a:xfrm>
            <a:off x="0" y="0"/>
            <a:ext cx="9144000" cy="5143680"/>
          </a:xfrm>
          <a:prstGeom prst="rect">
            <a:avLst/>
          </a:prstGeom>
          <a:ln w="0">
            <a:noFill/>
          </a:ln>
        </p:spPr>
      </p:pic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734760"/>
            <a:ext cx="8229240" cy="117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3409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pt-BR" sz="3409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2155320"/>
            <a:ext cx="8229240" cy="27676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850" spc="-1" strike="noStrike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  <a:endParaRPr b="0" lang="pt-BR" sz="28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026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180" spc="-1" strike="noStrike">
                <a:solidFill>
                  <a:srgbClr val="ffffff"/>
                </a:solidFill>
                <a:latin typeface="Arial"/>
              </a:rPr>
              <a:t>2.º nível de tópicos</a:t>
            </a:r>
            <a:endParaRPr b="0" lang="pt-BR" sz="218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77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629" spc="-1" strike="noStrike">
                <a:solidFill>
                  <a:srgbClr val="ffffff"/>
                </a:solidFill>
                <a:latin typeface="Arial"/>
              </a:rPr>
              <a:t>3.º nível de tópicos</a:t>
            </a:r>
            <a:endParaRPr b="0" lang="pt-BR" sz="1629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13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360" spc="-1" strike="noStrike">
                <a:solidFill>
                  <a:srgbClr val="ffffff"/>
                </a:solidFill>
                <a:latin typeface="Arial"/>
              </a:rPr>
              <a:t>4.º nível de tópicos</a:t>
            </a:r>
            <a:endParaRPr b="0" lang="pt-BR" sz="136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55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230" spc="-1" strike="noStrike">
                <a:solidFill>
                  <a:srgbClr val="ffffff"/>
                </a:solidFill>
                <a:latin typeface="Arial"/>
              </a:rPr>
              <a:t>5.º nível de tópicos</a:t>
            </a:r>
            <a:endParaRPr b="0" lang="pt-BR" sz="123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3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110" spc="-1" strike="noStrike">
                <a:solidFill>
                  <a:srgbClr val="ffffff"/>
                </a:solidFill>
                <a:latin typeface="Arial"/>
              </a:rPr>
              <a:t>6.º nível de tópicos</a:t>
            </a:r>
            <a:endParaRPr b="0" lang="pt-BR" sz="111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0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010" spc="-1" strike="noStrike">
                <a:solidFill>
                  <a:srgbClr val="ffffff"/>
                </a:solidFill>
                <a:latin typeface="Arial"/>
              </a:rPr>
              <a:t>7.º nível de tópicos</a:t>
            </a:r>
            <a:endParaRPr b="0" lang="pt-BR" sz="10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dt" idx="13"/>
          </p:nvPr>
        </p:nvSpPr>
        <p:spPr>
          <a:xfrm>
            <a:off x="457200" y="4685400"/>
            <a:ext cx="2130120" cy="3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ftr" idx="14"/>
          </p:nvPr>
        </p:nvSpPr>
        <p:spPr>
          <a:xfrm>
            <a:off x="3126960" y="4685400"/>
            <a:ext cx="2898360" cy="3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sldNum" idx="15"/>
          </p:nvPr>
        </p:nvSpPr>
        <p:spPr>
          <a:xfrm>
            <a:off x="6555960" y="4685400"/>
            <a:ext cx="2130120" cy="3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4D2FAE1-0893-456E-BFAB-DC3FC7AEDC40}" type="slidenum">
              <a:rPr b="0" lang="pt-BR" sz="1400" spc="-1" strike="noStrike">
                <a:solidFill>
                  <a:srgbClr val="ffffff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52;p1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sldNum" idx="1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lt1"/>
                </a:solidFill>
                <a:latin typeface="Lexend Deca"/>
                <a:ea typeface="Lexend Dec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7423C3C-A220-4C7D-9A52-25640DF238B9}" type="slidenum">
              <a:rPr b="0" lang="en" sz="1300" spc="-1" strike="noStrike">
                <a:solidFill>
                  <a:schemeClr val="lt1"/>
                </a:solidFill>
                <a:latin typeface="Lexend Deca"/>
                <a:ea typeface="Lexend Deca"/>
              </a:rPr>
              <a:t>&lt;número&gt;</a:t>
            </a:fld>
            <a:endParaRPr b="0" lang="pt-BR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ldNum" idx="2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lt1"/>
                </a:solidFill>
                <a:latin typeface="Lexend Deca"/>
                <a:ea typeface="Lexend Dec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AE0D41-1081-411C-8D4E-3713DFB1D9F8}" type="slidenum">
              <a:rPr b="0" lang="en" sz="1300" spc="-1" strike="noStrike">
                <a:solidFill>
                  <a:schemeClr val="lt1"/>
                </a:solidFill>
                <a:latin typeface="Lexend Deca"/>
                <a:ea typeface="Lexend Deca"/>
              </a:rPr>
              <a:t>&lt;número&gt;</a:t>
            </a:fld>
            <a:endParaRPr b="0" lang="pt-BR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3;p3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1659600"/>
            <a:ext cx="4263480" cy="115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7;p4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3" name="Google Shape;18;p4"/>
          <p:cNvSpPr/>
          <p:nvPr/>
        </p:nvSpPr>
        <p:spPr>
          <a:xfrm>
            <a:off x="42480" y="42480"/>
            <a:ext cx="1999800" cy="1999800"/>
          </a:xfrm>
          <a:prstGeom prst="ellipse">
            <a:avLst/>
          </a:prstGeom>
          <a:gradFill rotWithShape="0">
            <a:gsLst>
              <a:gs pos="0">
                <a:srgbClr val="00ffff">
                  <a:alpha val="54000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4" name="PlaceHolder 1"/>
          <p:cNvSpPr>
            <a:spLocks noGrp="1"/>
          </p:cNvSpPr>
          <p:nvPr>
            <p:ph type="body"/>
          </p:nvPr>
        </p:nvSpPr>
        <p:spPr>
          <a:xfrm>
            <a:off x="1343880" y="866520"/>
            <a:ext cx="4185360" cy="369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Google Shape;20;p4"/>
          <p:cNvSpPr/>
          <p:nvPr/>
        </p:nvSpPr>
        <p:spPr>
          <a:xfrm>
            <a:off x="826560" y="656280"/>
            <a:ext cx="613440" cy="6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7200" spc="-1" strike="noStrike">
                <a:solidFill>
                  <a:schemeClr val="lt1"/>
                </a:solidFill>
                <a:latin typeface="Muli"/>
                <a:ea typeface="Muli"/>
              </a:rPr>
              <a:t>“</a:t>
            </a:r>
            <a:endParaRPr b="0" lang="pt-BR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ldNum" idx="3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lt1"/>
                </a:solidFill>
                <a:latin typeface="Lexend Deca"/>
                <a:ea typeface="Lexend Dec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C96D974-7D0A-4020-A4E3-C9DF703033FF}" type="slidenum">
              <a:rPr b="0" lang="en" sz="1300" spc="-1" strike="noStrike">
                <a:solidFill>
                  <a:schemeClr val="lt1"/>
                </a:solidFill>
                <a:latin typeface="Lexend Deca"/>
                <a:ea typeface="Lexend Deca"/>
              </a:rPr>
              <a:t>&lt;número&gt;</a:t>
            </a:fld>
            <a:endParaRPr b="0" lang="pt-BR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23;p5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6014160" cy="316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sldNum" idx="4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lt1"/>
                </a:solidFill>
                <a:latin typeface="Lexend Deca"/>
                <a:ea typeface="Lexend Dec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5870BC-DDAE-41A0-9B2C-BDD8837B8D2D}" type="slidenum">
              <a:rPr b="0" lang="en" sz="1300" spc="-1" strike="noStrike">
                <a:solidFill>
                  <a:schemeClr val="lt1"/>
                </a:solidFill>
                <a:latin typeface="Lexend Deca"/>
                <a:ea typeface="Lexend Deca"/>
              </a:rPr>
              <a:t>&lt;número&gt;</a:t>
            </a:fld>
            <a:endParaRPr b="0" lang="pt-BR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8;p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840760" cy="315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754080" y="1352520"/>
            <a:ext cx="2840760" cy="315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sldNum" idx="5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lt1"/>
                </a:solidFill>
                <a:latin typeface="Lexend Deca"/>
                <a:ea typeface="Lexend Dec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D2D38F-329B-4C0D-8789-EC6142DD727F}" type="slidenum">
              <a:rPr b="0" lang="en" sz="1300" spc="-1" strike="noStrike">
                <a:solidFill>
                  <a:schemeClr val="lt1"/>
                </a:solidFill>
                <a:latin typeface="Lexend Deca"/>
                <a:ea typeface="Lexend Deca"/>
              </a:rPr>
              <a:t>&lt;número&gt;</a:t>
            </a:fld>
            <a:endParaRPr b="0" lang="pt-BR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4;p7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40512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80680" y="1352520"/>
            <a:ext cx="2005560" cy="32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2780280" y="1352520"/>
            <a:ext cx="2005560" cy="32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980240" y="1352520"/>
            <a:ext cx="2005560" cy="32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sldNum" idx="6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lt1"/>
                </a:solidFill>
                <a:latin typeface="Lexend Deca"/>
                <a:ea typeface="Lexend Dec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D549EF-432C-411B-8E9F-E6D4D896279F}" type="slidenum">
              <a:rPr b="0" lang="en" sz="1300" spc="-1" strike="noStrike">
                <a:solidFill>
                  <a:schemeClr val="lt1"/>
                </a:solidFill>
                <a:latin typeface="Lexend Deca"/>
                <a:ea typeface="Lexend Deca"/>
              </a:rPr>
              <a:t>&lt;número&gt;</a:t>
            </a:fld>
            <a:endParaRPr b="0" lang="pt-BR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41;p8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80680" y="205920"/>
            <a:ext cx="601416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ldNum" idx="7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lt1"/>
                </a:solidFill>
                <a:latin typeface="Lexend Deca"/>
                <a:ea typeface="Lexend Dec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97AD7A2-042B-44EB-8D33-EB1793FFD1AF}" type="slidenum">
              <a:rPr b="0" lang="en" sz="1300" spc="-1" strike="noStrike">
                <a:solidFill>
                  <a:schemeClr val="lt1"/>
                </a:solidFill>
                <a:latin typeface="Lexend Deca"/>
                <a:ea typeface="Lexend Deca"/>
              </a:rPr>
              <a:t>&lt;número&gt;</a:t>
            </a:fld>
            <a:endParaRPr b="0" lang="pt-BR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192320" y="557640"/>
            <a:ext cx="6727680" cy="161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chemeClr val="lt1"/>
                </a:solidFill>
                <a:latin typeface="Lexend Deca"/>
                <a:ea typeface="Lexend Deca"/>
              </a:rPr>
              <a:t>Arquitetura e Organização </a:t>
            </a:r>
            <a:br>
              <a:rPr sz="3200"/>
            </a:br>
            <a:r>
              <a:rPr b="1" lang="pt-BR" sz="3200" spc="-1" strike="noStrike">
                <a:solidFill>
                  <a:schemeClr val="lt1"/>
                </a:solidFill>
                <a:latin typeface="Lexend Deca"/>
                <a:ea typeface="Lexend Deca"/>
              </a:rPr>
              <a:t>de Computadores</a:t>
            </a: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CaixaDeTexto 4"/>
          <p:cNvSpPr/>
          <p:nvPr/>
        </p:nvSpPr>
        <p:spPr>
          <a:xfrm>
            <a:off x="981720" y="2766240"/>
            <a:ext cx="2742840" cy="82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chemeClr val="lt1"/>
                </a:solidFill>
                <a:latin typeface="Lexend Deca"/>
                <a:ea typeface="Arial"/>
              </a:rPr>
              <a:t>Processador MK-IV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CaixaDeTexto 5"/>
          <p:cNvSpPr/>
          <p:nvPr/>
        </p:nvSpPr>
        <p:spPr>
          <a:xfrm>
            <a:off x="898200" y="4235400"/>
            <a:ext cx="274284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chemeClr val="lt1"/>
                </a:solidFill>
                <a:latin typeface="Lexend Deca"/>
                <a:ea typeface="Arial"/>
              </a:rPr>
              <a:t>Hendrick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chemeClr val="lt1"/>
                </a:solidFill>
                <a:latin typeface="Lexend Deca"/>
                <a:ea typeface="Arial"/>
              </a:rPr>
              <a:t>Vitor Jordao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CaixaDeTexto 1"/>
          <p:cNvSpPr/>
          <p:nvPr/>
        </p:nvSpPr>
        <p:spPr>
          <a:xfrm>
            <a:off x="8570520" y="4661640"/>
            <a:ext cx="30600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80000" y="443160"/>
            <a:ext cx="612180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" sz="1800" spc="-1" strike="noStrike">
                <a:solidFill>
                  <a:schemeClr val="lt1"/>
                </a:solidFill>
                <a:latin typeface="Lexend Deca"/>
                <a:ea typeface="Lexend Deca"/>
              </a:rPr>
              <a:t> </a:t>
            </a:r>
            <a:r>
              <a:rPr b="1" lang="en" sz="1800" spc="-1" strike="noStrike">
                <a:solidFill>
                  <a:schemeClr val="lt1"/>
                </a:solidFill>
                <a:latin typeface="Lexend Deca"/>
                <a:ea typeface="Lexend Deca"/>
              </a:rPr>
              <a:t>Conjunto de Instruções 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67" name="Tabela 6"/>
          <p:cNvGraphicFramePr/>
          <p:nvPr/>
        </p:nvGraphicFramePr>
        <p:xfrm>
          <a:off x="550080" y="3040920"/>
          <a:ext cx="2762280" cy="521640"/>
        </p:xfrm>
        <a:graphic>
          <a:graphicData uri="http://schemas.openxmlformats.org/drawingml/2006/table">
            <a:tbl>
              <a:tblPr/>
              <a:tblGrid>
                <a:gridCol w="1003320"/>
                <a:gridCol w="736920"/>
                <a:gridCol w="1022040"/>
              </a:tblGrid>
              <a:tr h="304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chemeClr val="lt1"/>
                          </a:solidFill>
                          <a:latin typeface="Lexend Deca"/>
                          <a:ea typeface="Arial"/>
                        </a:rPr>
                        <a:t>4 Bits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chemeClr val="lt1"/>
                          </a:solidFill>
                          <a:latin typeface="Lexend Deca"/>
                          <a:ea typeface="Arial"/>
                        </a:rPr>
                        <a:t>Opcode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  <a:prstDash val="solid"/>
                    </a:lnL>
                    <a:lnR w="9360">
                      <a:solidFill>
                        <a:srgbClr val="000000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chemeClr val="lt1"/>
                          </a:solidFill>
                          <a:latin typeface="Lexend Deca"/>
                          <a:ea typeface="Arial"/>
                        </a:rPr>
                        <a:t>2 Bits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chemeClr val="lt1"/>
                          </a:solidFill>
                          <a:latin typeface="Lexend Deca"/>
                          <a:ea typeface="Arial"/>
                        </a:rPr>
                        <a:t>Reg1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  <a:prstDash val="solid"/>
                    </a:lnL>
                    <a:lnR w="9360">
                      <a:solidFill>
                        <a:srgbClr val="000000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chemeClr val="lt1"/>
                          </a:solidFill>
                          <a:latin typeface="Lexend Deca"/>
                          <a:ea typeface="Arial"/>
                        </a:rPr>
                        <a:t>2 Bits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chemeClr val="lt1"/>
                          </a:solidFill>
                          <a:latin typeface="Lexend Deca"/>
                          <a:ea typeface="Arial"/>
                        </a:rPr>
                        <a:t>Reg 2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  <a:prstDash val="solid"/>
                    </a:lnL>
                    <a:lnR w="9360">
                      <a:solidFill>
                        <a:srgbClr val="000000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8" name="CaixaDeTexto 10"/>
          <p:cNvSpPr/>
          <p:nvPr/>
        </p:nvSpPr>
        <p:spPr>
          <a:xfrm>
            <a:off x="4389120" y="1440000"/>
            <a:ext cx="2742840" cy="11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algn="just">
              <a:lnSpc>
                <a:spcPct val="15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pt-BR" sz="1200" spc="-1" strike="noStrike">
                <a:solidFill>
                  <a:schemeClr val="lt1"/>
                </a:solidFill>
                <a:latin typeface="Lexend Deca"/>
                <a:ea typeface="Arial"/>
              </a:rPr>
              <a:t>Este formato aborda instruções que utilizam o um valor gerado no próprio código (imediato). load e  store por exemplo.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9" name="Tabela 21"/>
          <p:cNvGraphicFramePr/>
          <p:nvPr/>
        </p:nvGraphicFramePr>
        <p:xfrm>
          <a:off x="4480920" y="3051360"/>
          <a:ext cx="2714040" cy="640440"/>
        </p:xfrm>
        <a:graphic>
          <a:graphicData uri="http://schemas.openxmlformats.org/drawingml/2006/table">
            <a:tbl>
              <a:tblPr/>
              <a:tblGrid>
                <a:gridCol w="918000"/>
                <a:gridCol w="918000"/>
                <a:gridCol w="8776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chemeClr val="lt1"/>
                          </a:solidFill>
                          <a:latin typeface="Lexend Deca"/>
                          <a:ea typeface="Arial"/>
                        </a:rPr>
                        <a:t>4 Bits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chemeClr val="lt1"/>
                          </a:solidFill>
                          <a:latin typeface="Lexend Deca"/>
                          <a:ea typeface="Arial"/>
                        </a:rPr>
                        <a:t>Opcode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  <a:prstDash val="solid"/>
                    </a:lnL>
                    <a:lnR w="9360">
                      <a:solidFill>
                        <a:srgbClr val="000000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chemeClr val="lt1"/>
                          </a:solidFill>
                          <a:latin typeface="Lexend Deca"/>
                          <a:ea typeface="Arial"/>
                        </a:rPr>
                        <a:t>2 Bits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chemeClr val="lt1"/>
                          </a:solidFill>
                          <a:latin typeface="Lexend Deca"/>
                          <a:ea typeface="Arial"/>
                        </a:rPr>
                        <a:t>Reg1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  <a:prstDash val="solid"/>
                    </a:lnL>
                    <a:lnR w="9360">
                      <a:solidFill>
                        <a:srgbClr val="000000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chemeClr val="lt1"/>
                          </a:solidFill>
                          <a:latin typeface="Lexend Deca"/>
                          <a:ea typeface="Arial"/>
                        </a:rPr>
                        <a:t>2 Bits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chemeClr val="lt1"/>
                          </a:solidFill>
                          <a:latin typeface="Lexend Deca"/>
                          <a:ea typeface="Arial"/>
                        </a:rPr>
                        <a:t>Imediato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  <a:prstDash val="solid"/>
                    </a:lnL>
                    <a:lnR w="9360">
                      <a:solidFill>
                        <a:srgbClr val="000000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0" name="CaixaDeTexto 24"/>
          <p:cNvSpPr/>
          <p:nvPr/>
        </p:nvSpPr>
        <p:spPr>
          <a:xfrm>
            <a:off x="4389120" y="1346040"/>
            <a:ext cx="274284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chemeClr val="lt1"/>
                </a:solidFill>
                <a:latin typeface="Lexend Deca"/>
                <a:ea typeface="Arial"/>
              </a:rPr>
              <a:t>TIPO I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CaixaDeTexto 1"/>
          <p:cNvSpPr/>
          <p:nvPr/>
        </p:nvSpPr>
        <p:spPr>
          <a:xfrm>
            <a:off x="900000" y="1671480"/>
            <a:ext cx="2233800" cy="100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chemeClr val="lt1"/>
                </a:solidFill>
                <a:latin typeface="Lexend Deca"/>
                <a:ea typeface="Arial"/>
              </a:rPr>
              <a:t>Este formato aborda instruções baseadas em operações aritméticas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chemeClr val="lt1"/>
                </a:solidFill>
                <a:latin typeface="Lexend Deca"/>
                <a:ea typeface="Arial"/>
              </a:rPr>
              <a:t>Como add e sub, que utilizam 2 registradores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CaixaDeTexto 6"/>
          <p:cNvSpPr/>
          <p:nvPr/>
        </p:nvSpPr>
        <p:spPr>
          <a:xfrm>
            <a:off x="900000" y="1397520"/>
            <a:ext cx="274284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chemeClr val="lt1"/>
                </a:solidFill>
                <a:latin typeface="Lexend Deca"/>
                <a:ea typeface="Arial"/>
              </a:rPr>
              <a:t>TIPO R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CaixaDeTexto 2"/>
          <p:cNvSpPr/>
          <p:nvPr/>
        </p:nvSpPr>
        <p:spPr>
          <a:xfrm>
            <a:off x="8570520" y="4661640"/>
            <a:ext cx="30600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aixaDeTexto 11"/>
          <p:cNvSpPr/>
          <p:nvPr/>
        </p:nvSpPr>
        <p:spPr>
          <a:xfrm>
            <a:off x="1397160" y="720000"/>
            <a:ext cx="274284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chemeClr val="lt1"/>
                </a:solidFill>
                <a:latin typeface="Lexend Deca"/>
                <a:ea typeface="Arial"/>
              </a:rPr>
              <a:t>Tipo J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CaixaDeTexto 15"/>
          <p:cNvSpPr/>
          <p:nvPr/>
        </p:nvSpPr>
        <p:spPr>
          <a:xfrm>
            <a:off x="1397160" y="963000"/>
            <a:ext cx="2742840" cy="82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algn="just">
              <a:lnSpc>
                <a:spcPct val="100000"/>
              </a:lnSpc>
            </a:pPr>
            <a:r>
              <a:rPr b="1" lang="pt-BR" sz="1200" spc="-1" strike="noStrike">
                <a:solidFill>
                  <a:schemeClr val="lt1"/>
                </a:solidFill>
                <a:latin typeface="Lexend Deca"/>
                <a:ea typeface="Arial"/>
              </a:rPr>
              <a:t>Este formato aborda instruções de salto condicional (beq e bne) e salto incondicinal (jump).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6" name="Tabela 2"/>
          <p:cNvGraphicFramePr/>
          <p:nvPr/>
        </p:nvGraphicFramePr>
        <p:xfrm>
          <a:off x="1491480" y="1828800"/>
          <a:ext cx="2475720" cy="457560"/>
        </p:xfrm>
        <a:graphic>
          <a:graphicData uri="http://schemas.openxmlformats.org/drawingml/2006/table">
            <a:tbl>
              <a:tblPr/>
              <a:tblGrid>
                <a:gridCol w="1237680"/>
                <a:gridCol w="1237680"/>
              </a:tblGrid>
              <a:tr h="516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chemeClr val="lt1"/>
                          </a:solidFill>
                          <a:latin typeface="Lexend Deca"/>
                          <a:ea typeface="Arial"/>
                        </a:rPr>
                        <a:t>4 Bits 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chemeClr val="lt1"/>
                          </a:solidFill>
                          <a:latin typeface="Lexend Deca"/>
                          <a:ea typeface="Arial"/>
                        </a:rPr>
                        <a:t>Opcode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  <a:prstDash val="solid"/>
                    </a:lnL>
                    <a:lnR w="9360">
                      <a:solidFill>
                        <a:srgbClr val="000000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chemeClr val="lt1"/>
                          </a:solidFill>
                          <a:latin typeface="Lexend Deca"/>
                          <a:ea typeface="Arial"/>
                        </a:rPr>
                        <a:t>4 Bits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200" spc="-1" strike="noStrike">
                          <a:solidFill>
                            <a:schemeClr val="lt1"/>
                          </a:solidFill>
                          <a:latin typeface="Lexend Deca"/>
                          <a:ea typeface="Arial"/>
                        </a:rPr>
                        <a:t>Endereço</a:t>
                      </a:r>
                      <a:endParaRPr b="0" lang="pt-BR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9360">
                      <a:solidFill>
                        <a:srgbClr val="000000"/>
                      </a:solidFill>
                      <a:prstDash val="solid"/>
                    </a:lnL>
                    <a:lnR w="9360">
                      <a:solidFill>
                        <a:srgbClr val="000000"/>
                      </a:solidFill>
                      <a:prstDash val="solid"/>
                    </a:lnR>
                    <a:lnT w="9360">
                      <a:solidFill>
                        <a:srgbClr val="000000"/>
                      </a:solidFill>
                      <a:prstDash val="solid"/>
                    </a:lnT>
                    <a:lnB w="936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7" name="CaixaDeTexto 2"/>
          <p:cNvSpPr/>
          <p:nvPr/>
        </p:nvSpPr>
        <p:spPr>
          <a:xfrm>
            <a:off x="8570520" y="4661640"/>
            <a:ext cx="30600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3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60000" y="443160"/>
            <a:ext cx="6014160" cy="32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chemeClr val="lt1"/>
                </a:solidFill>
                <a:latin typeface="Lexend Deca"/>
                <a:ea typeface="Lexend Deca"/>
              </a:rPr>
              <a:t>DATAPATH</a:t>
            </a:r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CaixaDeTexto 5"/>
          <p:cNvSpPr/>
          <p:nvPr/>
        </p:nvSpPr>
        <p:spPr>
          <a:xfrm>
            <a:off x="8570520" y="4661640"/>
            <a:ext cx="30600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Imagem 2" descr=""/>
          <p:cNvPicPr/>
          <p:nvPr/>
        </p:nvPicPr>
        <p:blipFill>
          <a:blip r:embed="rId1"/>
          <a:stretch/>
        </p:blipFill>
        <p:spPr>
          <a:xfrm>
            <a:off x="267480" y="1005120"/>
            <a:ext cx="7813440" cy="379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m 6" descr="Tela de computador com texto preto sobre fundo branco&#10;&#10;Descrição gerada automaticamente"/>
          <p:cNvPicPr/>
          <p:nvPr/>
        </p:nvPicPr>
        <p:blipFill>
          <a:blip r:embed="rId1"/>
          <a:stretch/>
        </p:blipFill>
        <p:spPr>
          <a:xfrm>
            <a:off x="4042080" y="669960"/>
            <a:ext cx="4291200" cy="3958920"/>
          </a:xfrm>
          <a:prstGeom prst="rect">
            <a:avLst/>
          </a:prstGeom>
          <a:ln w="0">
            <a:noFill/>
          </a:ln>
        </p:spPr>
      </p:pic>
      <p:sp>
        <p:nvSpPr>
          <p:cNvPr id="82" name="CaixaDeTexto 7"/>
          <p:cNvSpPr/>
          <p:nvPr/>
        </p:nvSpPr>
        <p:spPr>
          <a:xfrm>
            <a:off x="1217160" y="1125720"/>
            <a:ext cx="2742840" cy="283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chemeClr val="lt1"/>
                </a:solidFill>
                <a:latin typeface="Lexend Deca"/>
                <a:ea typeface="Arial"/>
              </a:rPr>
              <a:t>O programa  descrito representa o cálculo da sequência de Fibonacci. Os 4 registradores foram utilizados nesse programa, sendo que S0 foi utilizado para acessar os valores da RAM, S1 como auxiliar da soma, S2 como contador e, finalmente, S3 para o número Fibonacci objetivado. Enquanto o programa avança, são armazenados na memória RAM o último número da sequência e seu anterior.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CaixaDeTexto 10"/>
          <p:cNvSpPr/>
          <p:nvPr/>
        </p:nvSpPr>
        <p:spPr>
          <a:xfrm>
            <a:off x="8570520" y="4661640"/>
            <a:ext cx="30600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aixaDeTexto 1"/>
          <p:cNvSpPr/>
          <p:nvPr/>
        </p:nvSpPr>
        <p:spPr>
          <a:xfrm>
            <a:off x="1217160" y="510840"/>
            <a:ext cx="274284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chemeClr val="lt1"/>
                </a:solidFill>
                <a:latin typeface="Lexend Deca"/>
                <a:ea typeface="Arial"/>
              </a:rPr>
              <a:t>WAVEFORMS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aixaDeTexto 7"/>
          <p:cNvSpPr/>
          <p:nvPr/>
        </p:nvSpPr>
        <p:spPr>
          <a:xfrm>
            <a:off x="8570520" y="4661640"/>
            <a:ext cx="30600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Imagem 3" descr=""/>
          <p:cNvPicPr/>
          <p:nvPr/>
        </p:nvPicPr>
        <p:blipFill>
          <a:blip r:embed="rId1"/>
          <a:srcRect l="0" t="2573" r="0" b="25505"/>
          <a:stretch/>
        </p:blipFill>
        <p:spPr>
          <a:xfrm>
            <a:off x="281160" y="900000"/>
            <a:ext cx="8718840" cy="352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aixaDeTexto 1"/>
          <p:cNvSpPr/>
          <p:nvPr/>
        </p:nvSpPr>
        <p:spPr>
          <a:xfrm>
            <a:off x="1217160" y="628560"/>
            <a:ext cx="274284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chemeClr val="lt1"/>
                </a:solidFill>
                <a:latin typeface="Lexend Deca"/>
                <a:ea typeface="Arial"/>
              </a:rPr>
              <a:t>WAVEFORMS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CaixaDeTexto 2"/>
          <p:cNvSpPr/>
          <p:nvPr/>
        </p:nvSpPr>
        <p:spPr>
          <a:xfrm>
            <a:off x="8570520" y="4661640"/>
            <a:ext cx="30600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Imagem 4" descr=""/>
          <p:cNvPicPr/>
          <p:nvPr/>
        </p:nvPicPr>
        <p:blipFill>
          <a:blip r:embed="rId1"/>
          <a:srcRect l="0" t="1624" r="0" b="30020"/>
          <a:stretch/>
        </p:blipFill>
        <p:spPr>
          <a:xfrm>
            <a:off x="360000" y="1080000"/>
            <a:ext cx="8426880" cy="34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aixaDeTexto 4"/>
          <p:cNvSpPr/>
          <p:nvPr/>
        </p:nvSpPr>
        <p:spPr>
          <a:xfrm>
            <a:off x="8570520" y="4661640"/>
            <a:ext cx="30600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Imagem 3" descr=""/>
          <p:cNvPicPr/>
          <p:nvPr/>
        </p:nvPicPr>
        <p:blipFill>
          <a:blip r:embed="rId1"/>
          <a:srcRect l="0" t="1278" r="0" b="26548"/>
          <a:stretch/>
        </p:blipFill>
        <p:spPr>
          <a:xfrm>
            <a:off x="450360" y="720000"/>
            <a:ext cx="8437320" cy="37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aixaDeTexto 2"/>
          <p:cNvSpPr/>
          <p:nvPr/>
        </p:nvSpPr>
        <p:spPr>
          <a:xfrm>
            <a:off x="1260000" y="555840"/>
            <a:ext cx="274284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chemeClr val="lt1"/>
                </a:solidFill>
                <a:latin typeface="Lexend Deca"/>
                <a:ea typeface="Arial"/>
              </a:rPr>
              <a:t>Conclusão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aixaDeTexto 5"/>
          <p:cNvSpPr/>
          <p:nvPr/>
        </p:nvSpPr>
        <p:spPr>
          <a:xfrm>
            <a:off x="1260000" y="1080000"/>
            <a:ext cx="461304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chemeClr val="lt1"/>
                </a:solidFill>
                <a:latin typeface="Lexend Deca"/>
                <a:ea typeface="Arial"/>
              </a:rPr>
              <a:t>Devido ao pequeno tamanho máximo de bits por instrução, as operações do processador são muito limitadas, sendo notáveis tais limitações: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200" spc="-1" strike="noStrike">
                <a:solidFill>
                  <a:schemeClr val="lt1"/>
                </a:solidFill>
                <a:latin typeface="Lexend Deca"/>
                <a:ea typeface="Arial"/>
              </a:rPr>
              <a:t>Todavia, as instruções, se executadas dentro dos limites impostos pelo componente, devolvem os valores corretos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aixaDeTexto 8"/>
          <p:cNvSpPr/>
          <p:nvPr/>
        </p:nvSpPr>
        <p:spPr>
          <a:xfrm>
            <a:off x="8570520" y="4661640"/>
            <a:ext cx="30600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LibreOffice/7.6.5.2$Windows_X86_64 LibreOffice_project/38d5f62f85355c192ef5f1dd47c5c0c0c6d6598b</Application>
  <AppVersion>15.0000</AppVersion>
  <Words>230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2025-03-10T16:10:48Z</dcterms:modified>
  <cp:revision>776</cp:revision>
  <dc:subject/>
  <dc:title>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9</vt:i4>
  </property>
</Properties>
</file>