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2" r:id="rId15"/>
    <p:sldId id="273" r:id="rId16"/>
    <p:sldId id="276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6EE66-729D-49AD-9380-EF873F9F4F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50E601-4A0A-4252-BABD-A16104F7C97C}">
      <dgm:prSet phldrT="[Texto]"/>
      <dgm:spPr/>
      <dgm:t>
        <a:bodyPr/>
        <a:lstStyle/>
        <a:p>
          <a:r>
            <a:rPr lang="pt-BR" dirty="0"/>
            <a:t>Modelo Relacional (1980)</a:t>
          </a:r>
        </a:p>
      </dgm:t>
    </dgm:pt>
    <dgm:pt modelId="{424BDBAB-2FE5-4CDF-813E-83EF5771CB9B}" type="parTrans" cxnId="{BCB83537-DB48-4207-8963-B306735B20C1}">
      <dgm:prSet/>
      <dgm:spPr/>
      <dgm:t>
        <a:bodyPr/>
        <a:lstStyle/>
        <a:p>
          <a:endParaRPr lang="pt-BR"/>
        </a:p>
      </dgm:t>
    </dgm:pt>
    <dgm:pt modelId="{1289017C-DF61-4F69-A908-A5C69905BBC3}" type="sibTrans" cxnId="{BCB83537-DB48-4207-8963-B306735B20C1}">
      <dgm:prSet/>
      <dgm:spPr/>
      <dgm:t>
        <a:bodyPr/>
        <a:lstStyle/>
        <a:p>
          <a:endParaRPr lang="pt-BR"/>
        </a:p>
      </dgm:t>
    </dgm:pt>
    <dgm:pt modelId="{B64B22FB-8126-48F7-AA2F-D5C3BD540B49}">
      <dgm:prSet phldrT="[Texto]"/>
      <dgm:spPr/>
      <dgm:t>
        <a:bodyPr/>
        <a:lstStyle/>
        <a:p>
          <a:r>
            <a:rPr lang="pt-BR" dirty="0"/>
            <a:t>Orientado a Grafos (2000)</a:t>
          </a:r>
        </a:p>
      </dgm:t>
    </dgm:pt>
    <dgm:pt modelId="{C784CC35-73A2-418C-A52C-EB5B0A5BCBE3}" type="parTrans" cxnId="{50964F86-AD08-472B-AC18-E975F4C4B313}">
      <dgm:prSet/>
      <dgm:spPr/>
      <dgm:t>
        <a:bodyPr/>
        <a:lstStyle/>
        <a:p>
          <a:endParaRPr lang="pt-BR"/>
        </a:p>
      </dgm:t>
    </dgm:pt>
    <dgm:pt modelId="{223965BD-669E-4E8F-A324-42BAB621B955}" type="sibTrans" cxnId="{50964F86-AD08-472B-AC18-E975F4C4B313}">
      <dgm:prSet/>
      <dgm:spPr/>
      <dgm:t>
        <a:bodyPr/>
        <a:lstStyle/>
        <a:p>
          <a:endParaRPr lang="pt-BR"/>
        </a:p>
      </dgm:t>
    </dgm:pt>
    <dgm:pt modelId="{F1C8978E-5BB0-4936-8D70-61C040C35268}">
      <dgm:prSet phldrT="[Texto]"/>
      <dgm:spPr/>
      <dgm:t>
        <a:bodyPr/>
        <a:lstStyle/>
        <a:p>
          <a:r>
            <a:rPr lang="pt-BR" dirty="0" err="1"/>
            <a:t>NoSQL</a:t>
          </a:r>
          <a:r>
            <a:rPr lang="pt-BR" dirty="0"/>
            <a:t> (2008)</a:t>
          </a:r>
        </a:p>
      </dgm:t>
    </dgm:pt>
    <dgm:pt modelId="{1C4A79CA-4699-4273-B52D-95A20CB5DB8D}" type="parTrans" cxnId="{0C809257-5639-4274-BDB2-65D36C66183D}">
      <dgm:prSet/>
      <dgm:spPr/>
      <dgm:t>
        <a:bodyPr/>
        <a:lstStyle/>
        <a:p>
          <a:endParaRPr lang="pt-BR"/>
        </a:p>
      </dgm:t>
    </dgm:pt>
    <dgm:pt modelId="{0AA611DE-1675-4E42-ADE6-66A437F73EC4}" type="sibTrans" cxnId="{0C809257-5639-4274-BDB2-65D36C66183D}">
      <dgm:prSet/>
      <dgm:spPr/>
      <dgm:t>
        <a:bodyPr/>
        <a:lstStyle/>
        <a:p>
          <a:endParaRPr lang="pt-BR"/>
        </a:p>
      </dgm:t>
    </dgm:pt>
    <dgm:pt modelId="{C6CDCB94-5AF9-47E2-AFAD-604C776FE61C}">
      <dgm:prSet/>
      <dgm:spPr/>
      <dgm:t>
        <a:bodyPr/>
        <a:lstStyle/>
        <a:p>
          <a:r>
            <a:rPr lang="pt-BR" dirty="0"/>
            <a:t>Series Temporais (2017)</a:t>
          </a:r>
        </a:p>
      </dgm:t>
    </dgm:pt>
    <dgm:pt modelId="{36C09FC6-8E14-48B4-8570-F7A3A5A8254F}" type="parTrans" cxnId="{F5F83C90-52E4-4283-AF6C-5699CCA45606}">
      <dgm:prSet/>
      <dgm:spPr/>
      <dgm:t>
        <a:bodyPr/>
        <a:lstStyle/>
        <a:p>
          <a:endParaRPr lang="pt-BR"/>
        </a:p>
      </dgm:t>
    </dgm:pt>
    <dgm:pt modelId="{E44959F3-7625-41E1-AD09-8187181BFFC1}" type="sibTrans" cxnId="{F5F83C90-52E4-4283-AF6C-5699CCA45606}">
      <dgm:prSet/>
      <dgm:spPr/>
      <dgm:t>
        <a:bodyPr/>
        <a:lstStyle/>
        <a:p>
          <a:endParaRPr lang="pt-BR"/>
        </a:p>
      </dgm:t>
    </dgm:pt>
    <dgm:pt modelId="{56B2494D-BEED-4832-AC54-8BC1B0CA5519}" type="pres">
      <dgm:prSet presAssocID="{BB56EE66-729D-49AD-9380-EF873F9F4F1B}" presName="Name0" presStyleCnt="0">
        <dgm:presLayoutVars>
          <dgm:dir/>
          <dgm:resizeHandles val="exact"/>
        </dgm:presLayoutVars>
      </dgm:prSet>
      <dgm:spPr/>
    </dgm:pt>
    <dgm:pt modelId="{D3913C0A-9417-4B54-8942-85978189B02D}" type="pres">
      <dgm:prSet presAssocID="{BB56EE66-729D-49AD-9380-EF873F9F4F1B}" presName="arrow" presStyleLbl="bgShp" presStyleIdx="0" presStyleCnt="1"/>
      <dgm:spPr/>
    </dgm:pt>
    <dgm:pt modelId="{68C7B4A2-C3B1-43B5-9A21-0388298A99CA}" type="pres">
      <dgm:prSet presAssocID="{BB56EE66-729D-49AD-9380-EF873F9F4F1B}" presName="points" presStyleCnt="0"/>
      <dgm:spPr/>
    </dgm:pt>
    <dgm:pt modelId="{D628A596-AC6E-4E46-A26B-6CE0820D09F2}" type="pres">
      <dgm:prSet presAssocID="{7350E601-4A0A-4252-BABD-A16104F7C97C}" presName="compositeA" presStyleCnt="0"/>
      <dgm:spPr/>
    </dgm:pt>
    <dgm:pt modelId="{2B402A56-1C24-4F7F-B4C4-A9C9F9A55A88}" type="pres">
      <dgm:prSet presAssocID="{7350E601-4A0A-4252-BABD-A16104F7C97C}" presName="textA" presStyleLbl="revTx" presStyleIdx="0" presStyleCnt="4">
        <dgm:presLayoutVars>
          <dgm:bulletEnabled val="1"/>
        </dgm:presLayoutVars>
      </dgm:prSet>
      <dgm:spPr/>
    </dgm:pt>
    <dgm:pt modelId="{4101DF75-3B43-4A20-9524-BE9D75E75FE8}" type="pres">
      <dgm:prSet presAssocID="{7350E601-4A0A-4252-BABD-A16104F7C97C}" presName="circleA" presStyleLbl="node1" presStyleIdx="0" presStyleCnt="4"/>
      <dgm:spPr/>
    </dgm:pt>
    <dgm:pt modelId="{00C3846E-5C19-473D-988A-E49B6D925274}" type="pres">
      <dgm:prSet presAssocID="{7350E601-4A0A-4252-BABD-A16104F7C97C}" presName="spaceA" presStyleCnt="0"/>
      <dgm:spPr/>
    </dgm:pt>
    <dgm:pt modelId="{820F3857-E3EF-45B6-B0E8-00C1EB4C576E}" type="pres">
      <dgm:prSet presAssocID="{1289017C-DF61-4F69-A908-A5C69905BBC3}" presName="space" presStyleCnt="0"/>
      <dgm:spPr/>
    </dgm:pt>
    <dgm:pt modelId="{CBAE969C-E6ED-4D47-AD05-55BC93F7D839}" type="pres">
      <dgm:prSet presAssocID="{B64B22FB-8126-48F7-AA2F-D5C3BD540B49}" presName="compositeB" presStyleCnt="0"/>
      <dgm:spPr/>
    </dgm:pt>
    <dgm:pt modelId="{B6788CA0-2123-4D04-AD31-D74E44781DD5}" type="pres">
      <dgm:prSet presAssocID="{B64B22FB-8126-48F7-AA2F-D5C3BD540B49}" presName="textB" presStyleLbl="revTx" presStyleIdx="1" presStyleCnt="4">
        <dgm:presLayoutVars>
          <dgm:bulletEnabled val="1"/>
        </dgm:presLayoutVars>
      </dgm:prSet>
      <dgm:spPr/>
    </dgm:pt>
    <dgm:pt modelId="{52169AB3-6112-4562-B50E-5BB3B070ABF1}" type="pres">
      <dgm:prSet presAssocID="{B64B22FB-8126-48F7-AA2F-D5C3BD540B49}" presName="circleB" presStyleLbl="node1" presStyleIdx="1" presStyleCnt="4"/>
      <dgm:spPr/>
    </dgm:pt>
    <dgm:pt modelId="{627B5587-0970-4B3F-A329-D0BF13ED2FBC}" type="pres">
      <dgm:prSet presAssocID="{B64B22FB-8126-48F7-AA2F-D5C3BD540B49}" presName="spaceB" presStyleCnt="0"/>
      <dgm:spPr/>
    </dgm:pt>
    <dgm:pt modelId="{E13CADAE-6628-4A3A-9277-56666577F141}" type="pres">
      <dgm:prSet presAssocID="{223965BD-669E-4E8F-A324-42BAB621B955}" presName="space" presStyleCnt="0"/>
      <dgm:spPr/>
    </dgm:pt>
    <dgm:pt modelId="{6C3860C3-0584-4F35-B95E-B42D72D5FA05}" type="pres">
      <dgm:prSet presAssocID="{F1C8978E-5BB0-4936-8D70-61C040C35268}" presName="compositeA" presStyleCnt="0"/>
      <dgm:spPr/>
    </dgm:pt>
    <dgm:pt modelId="{6B18206C-3A99-4659-B789-11018536C98B}" type="pres">
      <dgm:prSet presAssocID="{F1C8978E-5BB0-4936-8D70-61C040C35268}" presName="textA" presStyleLbl="revTx" presStyleIdx="2" presStyleCnt="4">
        <dgm:presLayoutVars>
          <dgm:bulletEnabled val="1"/>
        </dgm:presLayoutVars>
      </dgm:prSet>
      <dgm:spPr/>
    </dgm:pt>
    <dgm:pt modelId="{680FCB40-463F-41CD-A8BF-BD46A20C632B}" type="pres">
      <dgm:prSet presAssocID="{F1C8978E-5BB0-4936-8D70-61C040C35268}" presName="circleA" presStyleLbl="node1" presStyleIdx="2" presStyleCnt="4"/>
      <dgm:spPr/>
    </dgm:pt>
    <dgm:pt modelId="{38CDA933-45C4-4D5F-9542-BFA31D93434B}" type="pres">
      <dgm:prSet presAssocID="{F1C8978E-5BB0-4936-8D70-61C040C35268}" presName="spaceA" presStyleCnt="0"/>
      <dgm:spPr/>
    </dgm:pt>
    <dgm:pt modelId="{EBE73ECA-1FED-4E5A-A7E7-CE2536D627B6}" type="pres">
      <dgm:prSet presAssocID="{0AA611DE-1675-4E42-ADE6-66A437F73EC4}" presName="space" presStyleCnt="0"/>
      <dgm:spPr/>
    </dgm:pt>
    <dgm:pt modelId="{2463C595-0061-4352-BBD5-9BADA52742C8}" type="pres">
      <dgm:prSet presAssocID="{C6CDCB94-5AF9-47E2-AFAD-604C776FE61C}" presName="compositeB" presStyleCnt="0"/>
      <dgm:spPr/>
    </dgm:pt>
    <dgm:pt modelId="{E693ECE9-53D2-4CF3-9CED-5A06CFD40CA4}" type="pres">
      <dgm:prSet presAssocID="{C6CDCB94-5AF9-47E2-AFAD-604C776FE61C}" presName="textB" presStyleLbl="revTx" presStyleIdx="3" presStyleCnt="4">
        <dgm:presLayoutVars>
          <dgm:bulletEnabled val="1"/>
        </dgm:presLayoutVars>
      </dgm:prSet>
      <dgm:spPr/>
    </dgm:pt>
    <dgm:pt modelId="{490C4494-03E4-48A1-8AA8-A210A4D2BA7F}" type="pres">
      <dgm:prSet presAssocID="{C6CDCB94-5AF9-47E2-AFAD-604C776FE61C}" presName="circleB" presStyleLbl="node1" presStyleIdx="3" presStyleCnt="4"/>
      <dgm:spPr/>
    </dgm:pt>
    <dgm:pt modelId="{6B5BE32A-EF37-4996-BC68-783FFB1AF30D}" type="pres">
      <dgm:prSet presAssocID="{C6CDCB94-5AF9-47E2-AFAD-604C776FE61C}" presName="spaceB" presStyleCnt="0"/>
      <dgm:spPr/>
    </dgm:pt>
  </dgm:ptLst>
  <dgm:cxnLst>
    <dgm:cxn modelId="{DE91950A-BC2F-419A-AE32-86B8E9976DF9}" type="presOf" srcId="{B64B22FB-8126-48F7-AA2F-D5C3BD540B49}" destId="{B6788CA0-2123-4D04-AD31-D74E44781DD5}" srcOrd="0" destOrd="0" presId="urn:microsoft.com/office/officeart/2005/8/layout/hProcess11"/>
    <dgm:cxn modelId="{BCB83537-DB48-4207-8963-B306735B20C1}" srcId="{BB56EE66-729D-49AD-9380-EF873F9F4F1B}" destId="{7350E601-4A0A-4252-BABD-A16104F7C97C}" srcOrd="0" destOrd="0" parTransId="{424BDBAB-2FE5-4CDF-813E-83EF5771CB9B}" sibTransId="{1289017C-DF61-4F69-A908-A5C69905BBC3}"/>
    <dgm:cxn modelId="{59936E6E-D48C-47DF-99A4-F626868BD3FA}" type="presOf" srcId="{F1C8978E-5BB0-4936-8D70-61C040C35268}" destId="{6B18206C-3A99-4659-B789-11018536C98B}" srcOrd="0" destOrd="0" presId="urn:microsoft.com/office/officeart/2005/8/layout/hProcess11"/>
    <dgm:cxn modelId="{0C809257-5639-4274-BDB2-65D36C66183D}" srcId="{BB56EE66-729D-49AD-9380-EF873F9F4F1B}" destId="{F1C8978E-5BB0-4936-8D70-61C040C35268}" srcOrd="2" destOrd="0" parTransId="{1C4A79CA-4699-4273-B52D-95A20CB5DB8D}" sibTransId="{0AA611DE-1675-4E42-ADE6-66A437F73EC4}"/>
    <dgm:cxn modelId="{50964F86-AD08-472B-AC18-E975F4C4B313}" srcId="{BB56EE66-729D-49AD-9380-EF873F9F4F1B}" destId="{B64B22FB-8126-48F7-AA2F-D5C3BD540B49}" srcOrd="1" destOrd="0" parTransId="{C784CC35-73A2-418C-A52C-EB5B0A5BCBE3}" sibTransId="{223965BD-669E-4E8F-A324-42BAB621B955}"/>
    <dgm:cxn modelId="{F5F83C90-52E4-4283-AF6C-5699CCA45606}" srcId="{BB56EE66-729D-49AD-9380-EF873F9F4F1B}" destId="{C6CDCB94-5AF9-47E2-AFAD-604C776FE61C}" srcOrd="3" destOrd="0" parTransId="{36C09FC6-8E14-48B4-8570-F7A3A5A8254F}" sibTransId="{E44959F3-7625-41E1-AD09-8187181BFFC1}"/>
    <dgm:cxn modelId="{CD520D9E-FE6B-41B5-83B1-8928EE2D9C9B}" type="presOf" srcId="{C6CDCB94-5AF9-47E2-AFAD-604C776FE61C}" destId="{E693ECE9-53D2-4CF3-9CED-5A06CFD40CA4}" srcOrd="0" destOrd="0" presId="urn:microsoft.com/office/officeart/2005/8/layout/hProcess11"/>
    <dgm:cxn modelId="{B1CC30E9-2A8D-4D48-9FDF-C8D99F939BD7}" type="presOf" srcId="{7350E601-4A0A-4252-BABD-A16104F7C97C}" destId="{2B402A56-1C24-4F7F-B4C4-A9C9F9A55A88}" srcOrd="0" destOrd="0" presId="urn:microsoft.com/office/officeart/2005/8/layout/hProcess11"/>
    <dgm:cxn modelId="{84B9BAF5-77C3-4356-A9EA-0D4F6FACD69F}" type="presOf" srcId="{BB56EE66-729D-49AD-9380-EF873F9F4F1B}" destId="{56B2494D-BEED-4832-AC54-8BC1B0CA5519}" srcOrd="0" destOrd="0" presId="urn:microsoft.com/office/officeart/2005/8/layout/hProcess11"/>
    <dgm:cxn modelId="{26832AE2-7CC8-4D37-A318-5D9E36EB5884}" type="presParOf" srcId="{56B2494D-BEED-4832-AC54-8BC1B0CA5519}" destId="{D3913C0A-9417-4B54-8942-85978189B02D}" srcOrd="0" destOrd="0" presId="urn:microsoft.com/office/officeart/2005/8/layout/hProcess11"/>
    <dgm:cxn modelId="{51EC281C-B681-4A5F-9A02-FCF00FDC7359}" type="presParOf" srcId="{56B2494D-BEED-4832-AC54-8BC1B0CA5519}" destId="{68C7B4A2-C3B1-43B5-9A21-0388298A99CA}" srcOrd="1" destOrd="0" presId="urn:microsoft.com/office/officeart/2005/8/layout/hProcess11"/>
    <dgm:cxn modelId="{6FBB79A2-9FE8-4A53-8962-7C576087EF5A}" type="presParOf" srcId="{68C7B4A2-C3B1-43B5-9A21-0388298A99CA}" destId="{D628A596-AC6E-4E46-A26B-6CE0820D09F2}" srcOrd="0" destOrd="0" presId="urn:microsoft.com/office/officeart/2005/8/layout/hProcess11"/>
    <dgm:cxn modelId="{E12E77F0-6B5A-4CDA-9DEA-A987B70409EE}" type="presParOf" srcId="{D628A596-AC6E-4E46-A26B-6CE0820D09F2}" destId="{2B402A56-1C24-4F7F-B4C4-A9C9F9A55A88}" srcOrd="0" destOrd="0" presId="urn:microsoft.com/office/officeart/2005/8/layout/hProcess11"/>
    <dgm:cxn modelId="{03B428DD-2003-40B8-8930-105E986D6EBD}" type="presParOf" srcId="{D628A596-AC6E-4E46-A26B-6CE0820D09F2}" destId="{4101DF75-3B43-4A20-9524-BE9D75E75FE8}" srcOrd="1" destOrd="0" presId="urn:microsoft.com/office/officeart/2005/8/layout/hProcess11"/>
    <dgm:cxn modelId="{93984980-286E-46D8-ADE8-C80E7D079AA5}" type="presParOf" srcId="{D628A596-AC6E-4E46-A26B-6CE0820D09F2}" destId="{00C3846E-5C19-473D-988A-E49B6D925274}" srcOrd="2" destOrd="0" presId="urn:microsoft.com/office/officeart/2005/8/layout/hProcess11"/>
    <dgm:cxn modelId="{299B1949-B365-4F66-97CE-7D25799260DA}" type="presParOf" srcId="{68C7B4A2-C3B1-43B5-9A21-0388298A99CA}" destId="{820F3857-E3EF-45B6-B0E8-00C1EB4C576E}" srcOrd="1" destOrd="0" presId="urn:microsoft.com/office/officeart/2005/8/layout/hProcess11"/>
    <dgm:cxn modelId="{15D1D5DC-65D6-4ADE-B1D0-7E6D2C500640}" type="presParOf" srcId="{68C7B4A2-C3B1-43B5-9A21-0388298A99CA}" destId="{CBAE969C-E6ED-4D47-AD05-55BC93F7D839}" srcOrd="2" destOrd="0" presId="urn:microsoft.com/office/officeart/2005/8/layout/hProcess11"/>
    <dgm:cxn modelId="{9C4DF941-BFDC-4B56-973C-731030776CBC}" type="presParOf" srcId="{CBAE969C-E6ED-4D47-AD05-55BC93F7D839}" destId="{B6788CA0-2123-4D04-AD31-D74E44781DD5}" srcOrd="0" destOrd="0" presId="urn:microsoft.com/office/officeart/2005/8/layout/hProcess11"/>
    <dgm:cxn modelId="{4795C424-9383-47EB-B3B2-300465B50FB6}" type="presParOf" srcId="{CBAE969C-E6ED-4D47-AD05-55BC93F7D839}" destId="{52169AB3-6112-4562-B50E-5BB3B070ABF1}" srcOrd="1" destOrd="0" presId="urn:microsoft.com/office/officeart/2005/8/layout/hProcess11"/>
    <dgm:cxn modelId="{01D223EF-D59E-4E1A-A984-934C297D0F51}" type="presParOf" srcId="{CBAE969C-E6ED-4D47-AD05-55BC93F7D839}" destId="{627B5587-0970-4B3F-A329-D0BF13ED2FBC}" srcOrd="2" destOrd="0" presId="urn:microsoft.com/office/officeart/2005/8/layout/hProcess11"/>
    <dgm:cxn modelId="{FDE0E180-1717-4535-8579-309532EF825A}" type="presParOf" srcId="{68C7B4A2-C3B1-43B5-9A21-0388298A99CA}" destId="{E13CADAE-6628-4A3A-9277-56666577F141}" srcOrd="3" destOrd="0" presId="urn:microsoft.com/office/officeart/2005/8/layout/hProcess11"/>
    <dgm:cxn modelId="{81537C87-E044-42CD-9CFA-BA46E7741FA1}" type="presParOf" srcId="{68C7B4A2-C3B1-43B5-9A21-0388298A99CA}" destId="{6C3860C3-0584-4F35-B95E-B42D72D5FA05}" srcOrd="4" destOrd="0" presId="urn:microsoft.com/office/officeart/2005/8/layout/hProcess11"/>
    <dgm:cxn modelId="{49B3C661-8405-48B9-80F2-EA23BA265BFD}" type="presParOf" srcId="{6C3860C3-0584-4F35-B95E-B42D72D5FA05}" destId="{6B18206C-3A99-4659-B789-11018536C98B}" srcOrd="0" destOrd="0" presId="urn:microsoft.com/office/officeart/2005/8/layout/hProcess11"/>
    <dgm:cxn modelId="{549A8175-8AB9-45E4-A8BA-FE6E58760EF6}" type="presParOf" srcId="{6C3860C3-0584-4F35-B95E-B42D72D5FA05}" destId="{680FCB40-463F-41CD-A8BF-BD46A20C632B}" srcOrd="1" destOrd="0" presId="urn:microsoft.com/office/officeart/2005/8/layout/hProcess11"/>
    <dgm:cxn modelId="{DAFE6243-6932-4F9A-93D8-88310C0D1EDC}" type="presParOf" srcId="{6C3860C3-0584-4F35-B95E-B42D72D5FA05}" destId="{38CDA933-45C4-4D5F-9542-BFA31D93434B}" srcOrd="2" destOrd="0" presId="urn:microsoft.com/office/officeart/2005/8/layout/hProcess11"/>
    <dgm:cxn modelId="{CADDB261-FDBF-4F78-A490-A1C70638BEE4}" type="presParOf" srcId="{68C7B4A2-C3B1-43B5-9A21-0388298A99CA}" destId="{EBE73ECA-1FED-4E5A-A7E7-CE2536D627B6}" srcOrd="5" destOrd="0" presId="urn:microsoft.com/office/officeart/2005/8/layout/hProcess11"/>
    <dgm:cxn modelId="{156CA265-C8C2-4955-BB36-FBCAE2C85609}" type="presParOf" srcId="{68C7B4A2-C3B1-43B5-9A21-0388298A99CA}" destId="{2463C595-0061-4352-BBD5-9BADA52742C8}" srcOrd="6" destOrd="0" presId="urn:microsoft.com/office/officeart/2005/8/layout/hProcess11"/>
    <dgm:cxn modelId="{BC0D18FD-3E2D-4EA5-9924-00DED4D1A3B7}" type="presParOf" srcId="{2463C595-0061-4352-BBD5-9BADA52742C8}" destId="{E693ECE9-53D2-4CF3-9CED-5A06CFD40CA4}" srcOrd="0" destOrd="0" presId="urn:microsoft.com/office/officeart/2005/8/layout/hProcess11"/>
    <dgm:cxn modelId="{FF900187-20FB-45A5-A160-4855161AD5C6}" type="presParOf" srcId="{2463C595-0061-4352-BBD5-9BADA52742C8}" destId="{490C4494-03E4-48A1-8AA8-A210A4D2BA7F}" srcOrd="1" destOrd="0" presId="urn:microsoft.com/office/officeart/2005/8/layout/hProcess11"/>
    <dgm:cxn modelId="{263D5562-27DF-473D-AC41-FD6BCF0B5903}" type="presParOf" srcId="{2463C595-0061-4352-BBD5-9BADA52742C8}" destId="{6B5BE32A-EF37-4996-BC68-783FFB1AF30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45AF2-B4ED-40F5-B3AD-6BCB5832EEC4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95996-C0AF-476C-8599-5B92F9756E05}">
      <dgm:prSet/>
      <dgm:spPr/>
      <dgm:t>
        <a:bodyPr/>
        <a:lstStyle/>
        <a:p>
          <a:r>
            <a:rPr lang="pt-BR" dirty="0">
              <a:latin typeface="+mn-lt"/>
            </a:rPr>
            <a:t>Com avanço da tecnologia e o surgimento dos carros autônomos, que utiliza uma série de sensores para simular o que o ser humano faz por natureza e transformar em conhecimento de máquina. Esses sensores captam uma grande quantidade de dados em tempo real. Os dados são então processados, transmitidos e armazenados em nuvem para analise.</a:t>
          </a:r>
          <a:endParaRPr lang="en-US" dirty="0">
            <a:latin typeface="+mn-lt"/>
          </a:endParaRPr>
        </a:p>
      </dgm:t>
    </dgm:pt>
    <dgm:pt modelId="{C3AF0DDD-0203-4969-BC6F-A2A5221B47EE}" type="parTrans" cxnId="{3991E3CD-06D9-4FC9-B1AE-C85046DA83C6}">
      <dgm:prSet/>
      <dgm:spPr/>
      <dgm:t>
        <a:bodyPr/>
        <a:lstStyle/>
        <a:p>
          <a:endParaRPr lang="en-US"/>
        </a:p>
      </dgm:t>
    </dgm:pt>
    <dgm:pt modelId="{BF927D8C-ED0B-4502-A228-9B5F0FE042FD}" type="sibTrans" cxnId="{3991E3CD-06D9-4FC9-B1AE-C85046DA83C6}">
      <dgm:prSet/>
      <dgm:spPr/>
      <dgm:t>
        <a:bodyPr/>
        <a:lstStyle/>
        <a:p>
          <a:endParaRPr lang="en-US"/>
        </a:p>
      </dgm:t>
    </dgm:pt>
    <dgm:pt modelId="{C60D8EBD-D152-4334-B2D3-F52C67B089D9}">
      <dgm:prSet/>
      <dgm:spPr/>
      <dgm:t>
        <a:bodyPr/>
        <a:lstStyle/>
        <a:p>
          <a:r>
            <a:rPr lang="pt-BR" dirty="0"/>
            <a:t>A internet 5G é um passo primordial, pois, utilizando-se de uma frequência de dados mais potente, os dados trafegarão pela internet de forma mais rápida e eficiente, possibilitando uma maior conectividade entre dispositivos e uma maior capacidade de processamento de dados em tempo real.</a:t>
          </a:r>
          <a:endParaRPr lang="en-US" dirty="0"/>
        </a:p>
      </dgm:t>
    </dgm:pt>
    <dgm:pt modelId="{B75C230C-00E8-40EC-88A2-5330CA1B1071}" type="parTrans" cxnId="{8B8A4470-A855-4A4A-BDC9-FAB0337480A0}">
      <dgm:prSet/>
      <dgm:spPr/>
      <dgm:t>
        <a:bodyPr/>
        <a:lstStyle/>
        <a:p>
          <a:endParaRPr lang="en-US"/>
        </a:p>
      </dgm:t>
    </dgm:pt>
    <dgm:pt modelId="{7019C3A9-35AF-427D-BECA-05889E36A393}" type="sibTrans" cxnId="{8B8A4470-A855-4A4A-BDC9-FAB0337480A0}">
      <dgm:prSet/>
      <dgm:spPr/>
      <dgm:t>
        <a:bodyPr/>
        <a:lstStyle/>
        <a:p>
          <a:endParaRPr lang="en-US"/>
        </a:p>
      </dgm:t>
    </dgm:pt>
    <dgm:pt modelId="{FE6DC684-4F34-4408-9021-C9A814DC808E}" type="pres">
      <dgm:prSet presAssocID="{86245AF2-B4ED-40F5-B3AD-6BCB5832EE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858C84-89C9-4703-AFBF-6CF3C95DFA54}" type="pres">
      <dgm:prSet presAssocID="{7AF95996-C0AF-476C-8599-5B92F9756E05}" presName="hierRoot1" presStyleCnt="0"/>
      <dgm:spPr/>
    </dgm:pt>
    <dgm:pt modelId="{6F58BD15-0EBF-4252-8530-917193090029}" type="pres">
      <dgm:prSet presAssocID="{7AF95996-C0AF-476C-8599-5B92F9756E05}" presName="composite" presStyleCnt="0"/>
      <dgm:spPr/>
    </dgm:pt>
    <dgm:pt modelId="{B042EA51-151F-4DB8-B756-AFB4AA355191}" type="pres">
      <dgm:prSet presAssocID="{7AF95996-C0AF-476C-8599-5B92F9756E05}" presName="background" presStyleLbl="node0" presStyleIdx="0" presStyleCnt="2"/>
      <dgm:spPr/>
    </dgm:pt>
    <dgm:pt modelId="{F0611611-7786-45B4-B1C6-CD435FAFD954}" type="pres">
      <dgm:prSet presAssocID="{7AF95996-C0AF-476C-8599-5B92F9756E05}" presName="text" presStyleLbl="fgAcc0" presStyleIdx="0" presStyleCnt="2">
        <dgm:presLayoutVars>
          <dgm:chPref val="3"/>
        </dgm:presLayoutVars>
      </dgm:prSet>
      <dgm:spPr/>
    </dgm:pt>
    <dgm:pt modelId="{AF6F81B5-23C3-44F0-B715-FF6FABB14E23}" type="pres">
      <dgm:prSet presAssocID="{7AF95996-C0AF-476C-8599-5B92F9756E05}" presName="hierChild2" presStyleCnt="0"/>
      <dgm:spPr/>
    </dgm:pt>
    <dgm:pt modelId="{88EB0874-9BD4-4523-A854-2669B153CF5D}" type="pres">
      <dgm:prSet presAssocID="{C60D8EBD-D152-4334-B2D3-F52C67B089D9}" presName="hierRoot1" presStyleCnt="0"/>
      <dgm:spPr/>
    </dgm:pt>
    <dgm:pt modelId="{34B266EF-70BF-47D5-A42D-9797CCD92417}" type="pres">
      <dgm:prSet presAssocID="{C60D8EBD-D152-4334-B2D3-F52C67B089D9}" presName="composite" presStyleCnt="0"/>
      <dgm:spPr/>
    </dgm:pt>
    <dgm:pt modelId="{A5896B24-E8F9-4746-96BB-43A8DF66B558}" type="pres">
      <dgm:prSet presAssocID="{C60D8EBD-D152-4334-B2D3-F52C67B089D9}" presName="background" presStyleLbl="node0" presStyleIdx="1" presStyleCnt="2"/>
      <dgm:spPr/>
    </dgm:pt>
    <dgm:pt modelId="{9A490762-1213-4560-AA92-743B7F5CF9F0}" type="pres">
      <dgm:prSet presAssocID="{C60D8EBD-D152-4334-B2D3-F52C67B089D9}" presName="text" presStyleLbl="fgAcc0" presStyleIdx="1" presStyleCnt="2">
        <dgm:presLayoutVars>
          <dgm:chPref val="3"/>
        </dgm:presLayoutVars>
      </dgm:prSet>
      <dgm:spPr/>
    </dgm:pt>
    <dgm:pt modelId="{E0E28E33-B3B6-4C69-9C41-1807E3C9CDD5}" type="pres">
      <dgm:prSet presAssocID="{C60D8EBD-D152-4334-B2D3-F52C67B089D9}" presName="hierChild2" presStyleCnt="0"/>
      <dgm:spPr/>
    </dgm:pt>
  </dgm:ptLst>
  <dgm:cxnLst>
    <dgm:cxn modelId="{0925BE20-D25F-44B5-8570-83B3EBAB00D5}" type="presOf" srcId="{86245AF2-B4ED-40F5-B3AD-6BCB5832EEC4}" destId="{FE6DC684-4F34-4408-9021-C9A814DC808E}" srcOrd="0" destOrd="0" presId="urn:microsoft.com/office/officeart/2005/8/layout/hierarchy1"/>
    <dgm:cxn modelId="{0954C245-C25F-43E9-B651-3427559BEF7F}" type="presOf" srcId="{C60D8EBD-D152-4334-B2D3-F52C67B089D9}" destId="{9A490762-1213-4560-AA92-743B7F5CF9F0}" srcOrd="0" destOrd="0" presId="urn:microsoft.com/office/officeart/2005/8/layout/hierarchy1"/>
    <dgm:cxn modelId="{8B8A4470-A855-4A4A-BDC9-FAB0337480A0}" srcId="{86245AF2-B4ED-40F5-B3AD-6BCB5832EEC4}" destId="{C60D8EBD-D152-4334-B2D3-F52C67B089D9}" srcOrd="1" destOrd="0" parTransId="{B75C230C-00E8-40EC-88A2-5330CA1B1071}" sibTransId="{7019C3A9-35AF-427D-BECA-05889E36A393}"/>
    <dgm:cxn modelId="{3C1C7E9B-64E0-4AA3-9249-52272C6AB7A3}" type="presOf" srcId="{7AF95996-C0AF-476C-8599-5B92F9756E05}" destId="{F0611611-7786-45B4-B1C6-CD435FAFD954}" srcOrd="0" destOrd="0" presId="urn:microsoft.com/office/officeart/2005/8/layout/hierarchy1"/>
    <dgm:cxn modelId="{3991E3CD-06D9-4FC9-B1AE-C85046DA83C6}" srcId="{86245AF2-B4ED-40F5-B3AD-6BCB5832EEC4}" destId="{7AF95996-C0AF-476C-8599-5B92F9756E05}" srcOrd="0" destOrd="0" parTransId="{C3AF0DDD-0203-4969-BC6F-A2A5221B47EE}" sibTransId="{BF927D8C-ED0B-4502-A228-9B5F0FE042FD}"/>
    <dgm:cxn modelId="{53A5FAF7-F591-4DDC-B0F5-0A99AF8DA42F}" type="presParOf" srcId="{FE6DC684-4F34-4408-9021-C9A814DC808E}" destId="{40858C84-89C9-4703-AFBF-6CF3C95DFA54}" srcOrd="0" destOrd="0" presId="urn:microsoft.com/office/officeart/2005/8/layout/hierarchy1"/>
    <dgm:cxn modelId="{D7D00EBA-1FA3-4004-A800-FCEE4E5DC5E1}" type="presParOf" srcId="{40858C84-89C9-4703-AFBF-6CF3C95DFA54}" destId="{6F58BD15-0EBF-4252-8530-917193090029}" srcOrd="0" destOrd="0" presId="urn:microsoft.com/office/officeart/2005/8/layout/hierarchy1"/>
    <dgm:cxn modelId="{6FCDAC11-D995-4AD8-BF01-653DA8B3D94B}" type="presParOf" srcId="{6F58BD15-0EBF-4252-8530-917193090029}" destId="{B042EA51-151F-4DB8-B756-AFB4AA355191}" srcOrd="0" destOrd="0" presId="urn:microsoft.com/office/officeart/2005/8/layout/hierarchy1"/>
    <dgm:cxn modelId="{57A2F6CE-EA4B-4504-947A-DDEAED029EA2}" type="presParOf" srcId="{6F58BD15-0EBF-4252-8530-917193090029}" destId="{F0611611-7786-45B4-B1C6-CD435FAFD954}" srcOrd="1" destOrd="0" presId="urn:microsoft.com/office/officeart/2005/8/layout/hierarchy1"/>
    <dgm:cxn modelId="{9F85A2B8-47EA-4B70-A150-5E7CFBACE52A}" type="presParOf" srcId="{40858C84-89C9-4703-AFBF-6CF3C95DFA54}" destId="{AF6F81B5-23C3-44F0-B715-FF6FABB14E23}" srcOrd="1" destOrd="0" presId="urn:microsoft.com/office/officeart/2005/8/layout/hierarchy1"/>
    <dgm:cxn modelId="{111F1BA8-287A-4333-87CE-4F83E2FA44DB}" type="presParOf" srcId="{FE6DC684-4F34-4408-9021-C9A814DC808E}" destId="{88EB0874-9BD4-4523-A854-2669B153CF5D}" srcOrd="1" destOrd="0" presId="urn:microsoft.com/office/officeart/2005/8/layout/hierarchy1"/>
    <dgm:cxn modelId="{1B507142-3692-4EBB-A0FA-627850FC33A4}" type="presParOf" srcId="{88EB0874-9BD4-4523-A854-2669B153CF5D}" destId="{34B266EF-70BF-47D5-A42D-9797CCD92417}" srcOrd="0" destOrd="0" presId="urn:microsoft.com/office/officeart/2005/8/layout/hierarchy1"/>
    <dgm:cxn modelId="{36DEEABD-6FCF-407E-80E7-0B5B6149C76C}" type="presParOf" srcId="{34B266EF-70BF-47D5-A42D-9797CCD92417}" destId="{A5896B24-E8F9-4746-96BB-43A8DF66B558}" srcOrd="0" destOrd="0" presId="urn:microsoft.com/office/officeart/2005/8/layout/hierarchy1"/>
    <dgm:cxn modelId="{580A6FF1-7967-444A-B4DE-5BB3772BDC33}" type="presParOf" srcId="{34B266EF-70BF-47D5-A42D-9797CCD92417}" destId="{9A490762-1213-4560-AA92-743B7F5CF9F0}" srcOrd="1" destOrd="0" presId="urn:microsoft.com/office/officeart/2005/8/layout/hierarchy1"/>
    <dgm:cxn modelId="{25E844B9-D706-4C5C-A072-77D0385F0F53}" type="presParOf" srcId="{88EB0874-9BD4-4523-A854-2669B153CF5D}" destId="{E0E28E33-B3B6-4C69-9C41-1807E3C9CD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13C0A-9417-4B54-8942-85978189B02D}">
      <dsp:nvSpPr>
        <dsp:cNvPr id="0" name=""/>
        <dsp:cNvSpPr/>
      </dsp:nvSpPr>
      <dsp:spPr>
        <a:xfrm>
          <a:off x="0" y="1177766"/>
          <a:ext cx="9486899" cy="157035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02A56-1C24-4F7F-B4C4-A9C9F9A55A88}">
      <dsp:nvSpPr>
        <dsp:cNvPr id="0" name=""/>
        <dsp:cNvSpPr/>
      </dsp:nvSpPr>
      <dsp:spPr>
        <a:xfrm>
          <a:off x="4273" y="0"/>
          <a:ext cx="2055340" cy="157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Modelo Relacional (1980)</a:t>
          </a:r>
        </a:p>
      </dsp:txBody>
      <dsp:txXfrm>
        <a:off x="4273" y="0"/>
        <a:ext cx="2055340" cy="1570354"/>
      </dsp:txXfrm>
    </dsp:sp>
    <dsp:sp modelId="{4101DF75-3B43-4A20-9524-BE9D75E75FE8}">
      <dsp:nvSpPr>
        <dsp:cNvPr id="0" name=""/>
        <dsp:cNvSpPr/>
      </dsp:nvSpPr>
      <dsp:spPr>
        <a:xfrm>
          <a:off x="835649" y="1766649"/>
          <a:ext cx="392588" cy="392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88CA0-2123-4D04-AD31-D74E44781DD5}">
      <dsp:nvSpPr>
        <dsp:cNvPr id="0" name=""/>
        <dsp:cNvSpPr/>
      </dsp:nvSpPr>
      <dsp:spPr>
        <a:xfrm>
          <a:off x="2162380" y="2355532"/>
          <a:ext cx="2055340" cy="157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Orientado a Grafos (2000)</a:t>
          </a:r>
        </a:p>
      </dsp:txBody>
      <dsp:txXfrm>
        <a:off x="2162380" y="2355532"/>
        <a:ext cx="2055340" cy="1570354"/>
      </dsp:txXfrm>
    </dsp:sp>
    <dsp:sp modelId="{52169AB3-6112-4562-B50E-5BB3B070ABF1}">
      <dsp:nvSpPr>
        <dsp:cNvPr id="0" name=""/>
        <dsp:cNvSpPr/>
      </dsp:nvSpPr>
      <dsp:spPr>
        <a:xfrm>
          <a:off x="2993756" y="1766649"/>
          <a:ext cx="392588" cy="392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8206C-3A99-4659-B789-11018536C98B}">
      <dsp:nvSpPr>
        <dsp:cNvPr id="0" name=""/>
        <dsp:cNvSpPr/>
      </dsp:nvSpPr>
      <dsp:spPr>
        <a:xfrm>
          <a:off x="4320488" y="0"/>
          <a:ext cx="2055340" cy="157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 err="1"/>
            <a:t>NoSQL</a:t>
          </a:r>
          <a:r>
            <a:rPr lang="pt-BR" sz="2600" kern="1200" dirty="0"/>
            <a:t> (2008)</a:t>
          </a:r>
        </a:p>
      </dsp:txBody>
      <dsp:txXfrm>
        <a:off x="4320488" y="0"/>
        <a:ext cx="2055340" cy="1570354"/>
      </dsp:txXfrm>
    </dsp:sp>
    <dsp:sp modelId="{680FCB40-463F-41CD-A8BF-BD46A20C632B}">
      <dsp:nvSpPr>
        <dsp:cNvPr id="0" name=""/>
        <dsp:cNvSpPr/>
      </dsp:nvSpPr>
      <dsp:spPr>
        <a:xfrm>
          <a:off x="5151864" y="1766649"/>
          <a:ext cx="392588" cy="392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3ECE9-53D2-4CF3-9CED-5A06CFD40CA4}">
      <dsp:nvSpPr>
        <dsp:cNvPr id="0" name=""/>
        <dsp:cNvSpPr/>
      </dsp:nvSpPr>
      <dsp:spPr>
        <a:xfrm>
          <a:off x="6478596" y="2355532"/>
          <a:ext cx="2055340" cy="157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Series Temporais (2017)</a:t>
          </a:r>
        </a:p>
      </dsp:txBody>
      <dsp:txXfrm>
        <a:off x="6478596" y="2355532"/>
        <a:ext cx="2055340" cy="1570354"/>
      </dsp:txXfrm>
    </dsp:sp>
    <dsp:sp modelId="{490C4494-03E4-48A1-8AA8-A210A4D2BA7F}">
      <dsp:nvSpPr>
        <dsp:cNvPr id="0" name=""/>
        <dsp:cNvSpPr/>
      </dsp:nvSpPr>
      <dsp:spPr>
        <a:xfrm>
          <a:off x="7309972" y="1766649"/>
          <a:ext cx="392588" cy="392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2EA51-151F-4DB8-B756-AFB4AA355191}">
      <dsp:nvSpPr>
        <dsp:cNvPr id="0" name=""/>
        <dsp:cNvSpPr/>
      </dsp:nvSpPr>
      <dsp:spPr>
        <a:xfrm>
          <a:off x="1158" y="457830"/>
          <a:ext cx="4064821" cy="25811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611611-7786-45B4-B1C6-CD435FAFD954}">
      <dsp:nvSpPr>
        <dsp:cNvPr id="0" name=""/>
        <dsp:cNvSpPr/>
      </dsp:nvSpPr>
      <dsp:spPr>
        <a:xfrm>
          <a:off x="452804" y="886894"/>
          <a:ext cx="4064821" cy="2581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+mn-lt"/>
            </a:rPr>
            <a:t>Com avanço da tecnologia e o surgimento dos carros autônomos, que utiliza uma série de sensores para simular o que o ser humano faz por natureza e transformar em conhecimento de máquina. Esses sensores captam uma grande quantidade de dados em tempo real. Os dados são então processados, transmitidos e armazenados em nuvem para analise.</a:t>
          </a:r>
          <a:endParaRPr lang="en-US" sz="1500" kern="1200" dirty="0">
            <a:latin typeface="+mn-lt"/>
          </a:endParaRPr>
        </a:p>
      </dsp:txBody>
      <dsp:txXfrm>
        <a:off x="528404" y="962494"/>
        <a:ext cx="3913621" cy="2429961"/>
      </dsp:txXfrm>
    </dsp:sp>
    <dsp:sp modelId="{A5896B24-E8F9-4746-96BB-43A8DF66B558}">
      <dsp:nvSpPr>
        <dsp:cNvPr id="0" name=""/>
        <dsp:cNvSpPr/>
      </dsp:nvSpPr>
      <dsp:spPr>
        <a:xfrm>
          <a:off x="4969273" y="457830"/>
          <a:ext cx="4064821" cy="25811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490762-1213-4560-AA92-743B7F5CF9F0}">
      <dsp:nvSpPr>
        <dsp:cNvPr id="0" name=""/>
        <dsp:cNvSpPr/>
      </dsp:nvSpPr>
      <dsp:spPr>
        <a:xfrm>
          <a:off x="5420920" y="886894"/>
          <a:ext cx="4064821" cy="2581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 internet 5G é um passo primordial, pois, utilizando-se de uma frequência de dados mais potente, os dados trafegarão pela internet de forma mais rápida e eficiente, possibilitando uma maior conectividade entre dispositivos e uma maior capacidade de processamento de dados em tempo real.</a:t>
          </a:r>
          <a:endParaRPr lang="en-US" sz="1500" kern="1200" dirty="0"/>
        </a:p>
      </dsp:txBody>
      <dsp:txXfrm>
        <a:off x="5496520" y="962494"/>
        <a:ext cx="3913621" cy="242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38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873C94-D08E-A039-2BF6-20C22CFBA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626" y="398055"/>
            <a:ext cx="5657899" cy="25317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sz="5400" dirty="0"/>
              <a:t>Banco de Dados e Processamento de Sensores (</a:t>
            </a:r>
            <a:r>
              <a:rPr lang="pt-BR" sz="5400" dirty="0" err="1"/>
              <a:t>IoT</a:t>
            </a:r>
            <a:r>
              <a:rPr lang="pt-BR" sz="5400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6F307-269B-FE55-25F3-B9709A56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8625" y="2990429"/>
            <a:ext cx="5657899" cy="19590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Alunos: </a:t>
            </a:r>
          </a:p>
          <a:p>
            <a:r>
              <a:rPr lang="pt-BR" dirty="0"/>
              <a:t>Gabriel </a:t>
            </a:r>
            <a:r>
              <a:rPr lang="pt-BR" dirty="0" err="1"/>
              <a:t>Pasquarelli</a:t>
            </a:r>
            <a:r>
              <a:rPr lang="pt-BR" dirty="0"/>
              <a:t> – 222.200.11-5</a:t>
            </a:r>
          </a:p>
          <a:p>
            <a:r>
              <a:rPr lang="pt-BR" dirty="0"/>
              <a:t>Gabriel Vieira Lima – 22.220.012-3</a:t>
            </a:r>
          </a:p>
          <a:p>
            <a:r>
              <a:rPr lang="pt-BR" dirty="0"/>
              <a:t>Vitor Augusto – 222.220.005-7</a:t>
            </a:r>
          </a:p>
        </p:txBody>
      </p:sp>
      <p:pic>
        <p:nvPicPr>
          <p:cNvPr id="4" name="Picture 3" descr="Cabos Ethernet conectados a um patch de rede">
            <a:extLst>
              <a:ext uri="{FF2B5EF4-FFF2-40B4-BE49-F238E27FC236}">
                <a16:creationId xmlns:a16="http://schemas.microsoft.com/office/drawing/2014/main" id="{B9A74DDD-7531-D572-4A37-629A0EF7F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2" r="16852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CB0FA-4D0E-2C77-F838-67E0207B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 e 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570FF-EACE-C5FB-ED55-FE5E9CFE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sensores desempenham um papel crucial na </a:t>
            </a:r>
            <a:r>
              <a:rPr lang="pt-BR" dirty="0" err="1"/>
              <a:t>IoT</a:t>
            </a:r>
            <a:r>
              <a:rPr lang="pt-BR" dirty="0"/>
              <a:t>, pois são responsáveis por capturar dados do ambiente físico. Esses dispositivos são projetados para detectar e medir informações específicas, como temperatura, umidade, pressão, movimento, luminosidade, entre outros parâmetros relevantes para um determinado contexto.</a:t>
            </a:r>
          </a:p>
        </p:txBody>
      </p:sp>
    </p:spTree>
    <p:extLst>
      <p:ext uri="{BB962C8B-B14F-4D97-AF65-F5344CB8AC3E}">
        <p14:creationId xmlns:p14="http://schemas.microsoft.com/office/powerpoint/2010/main" val="7065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4DDEF-2D92-3174-9DF7-16047390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Possibilidades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8518D-0226-00C2-CD60-7420121F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das aplicabilidades mais conhecidas dessa tecnologia é o carro autônomo. Isso pode se dever ao fato de que a ideia já era bem explorada na década de 1920 na literatura. É estarrecedora ideia de um transporte que não depende de qualquer piloto para o seu funcionamento de forma segura. O funcionamento, por sua vez, se deve a uma grande quantidade de sensores que dão ao carro os “sentidos” necessários</a:t>
            </a:r>
          </a:p>
        </p:txBody>
      </p:sp>
    </p:spTree>
    <p:extLst>
      <p:ext uri="{BB962C8B-B14F-4D97-AF65-F5344CB8AC3E}">
        <p14:creationId xmlns:p14="http://schemas.microsoft.com/office/powerpoint/2010/main" val="105140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07BE43-B897-8EA2-1B61-9093EC0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pt-BR" dirty="0"/>
              <a:t>Problema Fundamental do Trânsito </a:t>
            </a:r>
          </a:p>
        </p:txBody>
      </p:sp>
      <p:pic>
        <p:nvPicPr>
          <p:cNvPr id="3078" name="Picture 6" descr="25 de setembro - Dia do Trânsito - Brasil Escola">
            <a:extLst>
              <a:ext uri="{FF2B5EF4-FFF2-40B4-BE49-F238E27FC236}">
                <a16:creationId xmlns:a16="http://schemas.microsoft.com/office/drawing/2014/main" id="{8E62ADF4-EB07-AE32-6AFC-FF835A16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0" r="32790" b="-1"/>
          <a:stretch/>
        </p:blipFill>
        <p:spPr bwMode="auto"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Content Placeholder 3081">
            <a:extLst>
              <a:ext uri="{FF2B5EF4-FFF2-40B4-BE49-F238E27FC236}">
                <a16:creationId xmlns:a16="http://schemas.microsoft.com/office/drawing/2014/main" id="{C4A7F4B4-FBE6-6B36-BD5C-CE5FD6EE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/>
          </a:bodyPr>
          <a:lstStyle/>
          <a:p>
            <a:r>
              <a:rPr lang="en-US" dirty="0"/>
              <a:t>Com IoT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resolver o “</a:t>
            </a:r>
            <a:r>
              <a:rPr lang="en-US" dirty="0" err="1"/>
              <a:t>Problema</a:t>
            </a:r>
            <a:r>
              <a:rPr lang="en-US" dirty="0"/>
              <a:t> Fundamental do </a:t>
            </a:r>
            <a:r>
              <a:rPr lang="en-US" dirty="0" err="1"/>
              <a:t>Trânsito</a:t>
            </a:r>
            <a:r>
              <a:rPr lang="en-US" dirty="0"/>
              <a:t>”, que </a:t>
            </a:r>
            <a:r>
              <a:rPr lang="en-US" dirty="0" err="1"/>
              <a:t>seria</a:t>
            </a:r>
            <a:r>
              <a:rPr lang="en-US" dirty="0"/>
              <a:t> o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humano</a:t>
            </a:r>
            <a:r>
              <a:rPr lang="en-US" dirty="0"/>
              <a:t>. Com </a:t>
            </a:r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en-US" dirty="0" err="1"/>
              <a:t>autônomos</a:t>
            </a:r>
            <a:r>
              <a:rPr lang="en-US" dirty="0"/>
              <a:t> e </a:t>
            </a:r>
            <a:r>
              <a:rPr lang="en-US" dirty="0" err="1"/>
              <a:t>semáforos</a:t>
            </a:r>
            <a:r>
              <a:rPr lang="en-US" dirty="0"/>
              <a:t> </a:t>
            </a:r>
            <a:r>
              <a:rPr lang="en-US" dirty="0" err="1"/>
              <a:t>inteligentes</a:t>
            </a:r>
            <a:r>
              <a:rPr lang="en-US" dirty="0"/>
              <a:t> </a:t>
            </a:r>
            <a:r>
              <a:rPr lang="en-US" dirty="0" err="1"/>
              <a:t>ligados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rede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o </a:t>
            </a:r>
            <a:r>
              <a:rPr lang="en-US" dirty="0" err="1"/>
              <a:t>atraso</a:t>
            </a:r>
            <a:r>
              <a:rPr lang="en-US" dirty="0"/>
              <a:t> de um </a:t>
            </a:r>
            <a:r>
              <a:rPr lang="en-US" dirty="0" err="1"/>
              <a:t>motorista</a:t>
            </a:r>
            <a:r>
              <a:rPr lang="en-US" dirty="0"/>
              <a:t> para outro.</a:t>
            </a:r>
          </a:p>
        </p:txBody>
      </p:sp>
    </p:spTree>
    <p:extLst>
      <p:ext uri="{BB962C8B-B14F-4D97-AF65-F5344CB8AC3E}">
        <p14:creationId xmlns:p14="http://schemas.microsoft.com/office/powerpoint/2010/main" val="178888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26029-FA22-8903-E514-B350B820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105" y="438149"/>
            <a:ext cx="4910520" cy="1550419"/>
          </a:xfrm>
        </p:spPr>
        <p:txBody>
          <a:bodyPr>
            <a:normAutofit/>
          </a:bodyPr>
          <a:lstStyle/>
          <a:p>
            <a:r>
              <a:rPr lang="pt-BR" sz="4100" dirty="0"/>
              <a:t>Curiosidades</a:t>
            </a:r>
          </a:p>
        </p:txBody>
      </p:sp>
      <p:pic>
        <p:nvPicPr>
          <p:cNvPr id="5122" name="Picture 2" descr="Passagens de avião a R$ 200? Aéreas querem debater a proposta do governo -  Turismo - Estado de Minas">
            <a:extLst>
              <a:ext uri="{FF2B5EF4-FFF2-40B4-BE49-F238E27FC236}">
                <a16:creationId xmlns:a16="http://schemas.microsoft.com/office/drawing/2014/main" id="{5E369CD7-755D-4E08-2C63-1E8F9F4FE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0" r="19332"/>
          <a:stretch/>
        </p:blipFill>
        <p:spPr bwMode="auto">
          <a:xfrm>
            <a:off x="19" y="1"/>
            <a:ext cx="6543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C424563A-DCD7-4A8B-2585-09A2BD5E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105" y="2150491"/>
            <a:ext cx="4910520" cy="39261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turbina</a:t>
            </a:r>
            <a:r>
              <a:rPr lang="en-US" dirty="0"/>
              <a:t> de um </a:t>
            </a:r>
            <a:r>
              <a:rPr lang="en-US" dirty="0" err="1"/>
              <a:t>avião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chegar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1000 </a:t>
            </a:r>
            <a:r>
              <a:rPr lang="en-US" dirty="0" err="1"/>
              <a:t>sensores</a:t>
            </a:r>
            <a:r>
              <a:rPr lang="en-US" dirty="0"/>
              <a:t> 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.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turbina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1TB de dados </a:t>
            </a:r>
            <a:r>
              <a:rPr lang="en-US" dirty="0" err="1"/>
              <a:t>durante</a:t>
            </a:r>
            <a:r>
              <a:rPr lang="en-US" dirty="0"/>
              <a:t> um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.</a:t>
            </a:r>
          </a:p>
          <a:p>
            <a:r>
              <a:rPr lang="en-US" dirty="0" err="1"/>
              <a:t>Atualmente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fração</a:t>
            </a:r>
            <a:r>
              <a:rPr lang="en-US" dirty="0"/>
              <a:t> de </a:t>
            </a:r>
            <a:r>
              <a:rPr lang="en-US" dirty="0" err="1"/>
              <a:t>cerca</a:t>
            </a:r>
            <a:r>
              <a:rPr lang="en-US" dirty="0"/>
              <a:t> de 15% </a:t>
            </a:r>
            <a:r>
              <a:rPr lang="en-US" dirty="0" err="1"/>
              <a:t>desses</a:t>
            </a:r>
            <a:r>
              <a:rPr lang="en-US" dirty="0"/>
              <a:t> dados é de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(</a:t>
            </a:r>
            <a:r>
              <a:rPr lang="en-US" dirty="0" err="1"/>
              <a:t>processada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271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8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7FE87-9492-D649-F93C-429A13F7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t-BR"/>
              <a:t>Processamento de Dados</a:t>
            </a:r>
            <a:endParaRPr lang="pt-BR" dirty="0"/>
          </a:p>
        </p:txBody>
      </p:sp>
      <p:pic>
        <p:nvPicPr>
          <p:cNvPr id="34" name="Picture 4" descr="Um painel de um carro">
            <a:extLst>
              <a:ext uri="{FF2B5EF4-FFF2-40B4-BE49-F238E27FC236}">
                <a16:creationId xmlns:a16="http://schemas.microsoft.com/office/drawing/2014/main" id="{F5E79453-2021-C108-A679-A9D340A47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17" r="31511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36" name="Rectangle 8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910438E5-9368-34B5-6CED-97248673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i="0" dirty="0">
                <a:effectLst/>
              </a:rPr>
              <a:t>No contexto da condução de um veículo, o condutor precisa interpretar e utilizar uma variedade de dados externos, como:</a:t>
            </a:r>
          </a:p>
          <a:p>
            <a:pPr lvl="1">
              <a:lnSpc>
                <a:spcPct val="100000"/>
              </a:lnSpc>
            </a:pPr>
            <a:r>
              <a:rPr lang="pt-BR" sz="1800" b="0" i="0" dirty="0">
                <a:effectLst/>
              </a:rPr>
              <a:t>Informações climáticas</a:t>
            </a:r>
            <a:endParaRPr lang="pt-BR" sz="1800" dirty="0"/>
          </a:p>
          <a:p>
            <a:pPr lvl="1">
              <a:lnSpc>
                <a:spcPct val="100000"/>
              </a:lnSpc>
            </a:pPr>
            <a:r>
              <a:rPr lang="pt-BR" sz="1800" b="0" i="0" dirty="0">
                <a:effectLst/>
              </a:rPr>
              <a:t>Condições da estrada</a:t>
            </a:r>
          </a:p>
          <a:p>
            <a:pPr lvl="1">
              <a:lnSpc>
                <a:spcPct val="100000"/>
              </a:lnSpc>
            </a:pPr>
            <a:r>
              <a:rPr lang="pt-BR" sz="1800" b="0" i="0" dirty="0">
                <a:effectLst/>
              </a:rPr>
              <a:t>Sinais de trânsito</a:t>
            </a:r>
          </a:p>
          <a:p>
            <a:pPr>
              <a:lnSpc>
                <a:spcPct val="100000"/>
              </a:lnSpc>
            </a:pPr>
            <a:r>
              <a:rPr lang="pt-BR" sz="1800" b="0" i="0" dirty="0">
                <a:effectLst/>
              </a:rPr>
              <a:t>Esses dados são recebidos em tempo real, exigindo que os seres humanos os interpretem para tomar decisões adequadas no controle do veículo. Essa interpretação engloba a aplicação das regras de trânsito em conjunto com a percepção humana.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4364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2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89F6EA-94C7-E1E3-D570-721A581F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pt-BR" dirty="0"/>
              <a:t>Processamento de Dados com Sensores</a:t>
            </a:r>
          </a:p>
        </p:txBody>
      </p:sp>
      <p:graphicFrame>
        <p:nvGraphicFramePr>
          <p:cNvPr id="67" name="Espaço Reservado para Conteúdo 2">
            <a:extLst>
              <a:ext uri="{FF2B5EF4-FFF2-40B4-BE49-F238E27FC236}">
                <a16:creationId xmlns:a16="http://schemas.microsoft.com/office/drawing/2014/main" id="{49637B00-4CAC-5842-BD5A-19C128783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8065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53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89F6EA-94C7-E1E3-D570-721A581F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pt-BR" dirty="0"/>
              <a:t>Processamento de Dados com Sensores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E862976C-016E-B2C3-A48D-EABE0317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t-BR" b="0" i="0" dirty="0">
                <a:effectLst/>
              </a:rPr>
              <a:t>Existem duas opções principais para o armazenamento de dados: </a:t>
            </a:r>
          </a:p>
          <a:p>
            <a:pPr lvl="1">
              <a:lnSpc>
                <a:spcPct val="100000"/>
              </a:lnSpc>
            </a:pPr>
            <a:r>
              <a:rPr lang="pt-BR" sz="2200" b="0" i="0" dirty="0">
                <a:effectLst/>
              </a:rPr>
              <a:t>Os RDBMS são ideais para monitorar dados provenientes de sensores </a:t>
            </a:r>
            <a:r>
              <a:rPr lang="pt-BR" sz="2200" b="0" i="0" dirty="0" err="1">
                <a:effectLst/>
              </a:rPr>
              <a:t>IoT</a:t>
            </a:r>
            <a:r>
              <a:rPr lang="pt-BR" sz="2200" dirty="0"/>
              <a:t>.</a:t>
            </a:r>
            <a:endParaRPr lang="pt-BR" sz="2200" b="0" i="0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pt-BR" sz="2200" b="0" i="0" dirty="0">
                <a:effectLst/>
              </a:rPr>
              <a:t>Os TSDB foram especialmente projetados para gravação, leitura e consulta de dados.</a:t>
            </a:r>
          </a:p>
          <a:p>
            <a:pPr>
              <a:lnSpc>
                <a:spcPct val="100000"/>
              </a:lnSpc>
            </a:pPr>
            <a:r>
              <a:rPr lang="pt-BR" b="0" i="0" dirty="0">
                <a:effectLst/>
              </a:rPr>
              <a:t>Os bancos de séries temporais oferecem consultas rápidas e eficientes, especialmente em grandes volumes de dados. Isso os torna uma opção altamente eficiente para o armazenamento e a consulta de dados.</a:t>
            </a:r>
          </a:p>
          <a:p>
            <a:pPr>
              <a:lnSpc>
                <a:spcPct val="100000"/>
              </a:lnSpc>
            </a:pPr>
            <a:r>
              <a:rPr lang="pt-PT" dirty="0">
                <a:effectLst/>
                <a:ea typeface="Arial" panose="020B0604020202020204" pitchFamily="34" charset="0"/>
              </a:rPr>
              <a:t>Esses elementos são fundamentais para garantir a eficiência e segurança das aplicações de IoT, bem como para extrair o máximo valor dos dados gerados pelos dispositivos conectados. Portanto, é fundamental garantir a precisão e confiabilidade do processamento de dados em IoT.</a:t>
            </a:r>
            <a:endParaRPr lang="pt-BR" dirty="0">
              <a:effectLst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7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6249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410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116" name="Rectangle 410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117" name="Rectangle 410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O Poder da pergunta | DISCOVER Magazine">
            <a:extLst>
              <a:ext uri="{FF2B5EF4-FFF2-40B4-BE49-F238E27FC236}">
                <a16:creationId xmlns:a16="http://schemas.microsoft.com/office/drawing/2014/main" id="{CCDE77C6-9CE1-D2C8-3825-DA69BC6890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" r="-1" b="22208"/>
          <a:stretch/>
        </p:blipFill>
        <p:spPr bwMode="auto">
          <a:xfrm>
            <a:off x="3048" y="28581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8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2C32C-5CF6-D57D-000F-13F9CE17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749" y="757451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/>
              <a:t>Perguntas</a:t>
            </a:r>
            <a:r>
              <a:rPr lang="en-US" sz="6000" dirty="0"/>
              <a:t> e </a:t>
            </a:r>
            <a:r>
              <a:rPr lang="en-US" sz="6000" dirty="0" err="1"/>
              <a:t>Dúvidas</a:t>
            </a:r>
            <a:r>
              <a:rPr lang="en-US" sz="6000" dirty="0"/>
              <a:t> </a:t>
            </a:r>
          </a:p>
        </p:txBody>
      </p:sp>
      <p:sp>
        <p:nvSpPr>
          <p:cNvPr id="4119" name="Rectangle 4110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Rectangle 4112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34B17-F0D4-5BF3-4364-5539185E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502E2-3DAC-0733-2D1F-09C2CA1B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Nesta era da informação, estamos cercados por uma quantidade imensa de dados em todos os aspectos de nossas vidas. Esses dados são vitais para o funcionamento de organizações, governos, indústrias e até mesmo para as nossas interações diárias. No entanto, a mera coleta de dados não é suficiente. É fundamental ter um sistema eficiente para armazenar, gerenciar e acessar essas informações valiosas. E é aí que o Banco de Dados desempenha um papel fundamental.</a:t>
            </a:r>
          </a:p>
        </p:txBody>
      </p:sp>
    </p:spTree>
    <p:extLst>
      <p:ext uri="{BB962C8B-B14F-4D97-AF65-F5344CB8AC3E}">
        <p14:creationId xmlns:p14="http://schemas.microsoft.com/office/powerpoint/2010/main" val="134632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7717E-AF99-A0E9-E0AA-E838AE30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8073F-DC68-D1C1-0FDD-D9C948C6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Banco de Dados é um elemento essencial no mundo moderno. Ele nos permite armazenar e organizar grandes volumes de dados, facilitando o acesso e a recuperação dessas informações de maneira rápida e eficiente. Imagine a quantidade de dados que são gerados diariamente em transações comerciais, redes sociais, pesquisas científicas, registros médicos e muito mais. Sem um sistema de Banco de Dados robusto, seria quase impossível lidar com essa enorme quantidade de informações e extrair valor delas.</a:t>
            </a:r>
          </a:p>
        </p:txBody>
      </p:sp>
    </p:spTree>
    <p:extLst>
      <p:ext uri="{BB962C8B-B14F-4D97-AF65-F5344CB8AC3E}">
        <p14:creationId xmlns:p14="http://schemas.microsoft.com/office/powerpoint/2010/main" val="214726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C5665-7419-A338-1EAD-D9245C48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91919-6771-F510-0561-0D78DAE9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 de um Banco de Dados é armazenar, gerenciar e fornecer acesso aos dados. Ele atua como um repositório centralizado para as informações, permitindo que sejam organizadas em estruturas lógicas e relacionamentos definidos. Além disso, o Banco de Dados fornece mecanismos para consultar, manipular e atualizar esses dados, tornando-os disponíveis quando e onde necessário.</a:t>
            </a:r>
          </a:p>
        </p:txBody>
      </p:sp>
    </p:spTree>
    <p:extLst>
      <p:ext uri="{BB962C8B-B14F-4D97-AF65-F5344CB8AC3E}">
        <p14:creationId xmlns:p14="http://schemas.microsoft.com/office/powerpoint/2010/main" val="151150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8DB000-032A-2380-3DF7-C2E2E968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368" y="440019"/>
            <a:ext cx="3904503" cy="155041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sz="3700" dirty="0"/>
              <a:t>Principais Tipos de Banco de Dados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85D5E0AF-0CEE-2081-4B82-77277AF2A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" r="1" b="1"/>
          <a:stretch/>
        </p:blipFill>
        <p:spPr>
          <a:xfrm>
            <a:off x="0" y="-7"/>
            <a:ext cx="7444308" cy="6857990"/>
          </a:xfrm>
          <a:custGeom>
            <a:avLst/>
            <a:gdLst/>
            <a:ahLst/>
            <a:cxnLst/>
            <a:rect l="l" t="t" r="r" b="b"/>
            <a:pathLst>
              <a:path w="7444328" h="6858000">
                <a:moveTo>
                  <a:pt x="0" y="0"/>
                </a:moveTo>
                <a:lnTo>
                  <a:pt x="6874601" y="0"/>
                </a:lnTo>
                <a:lnTo>
                  <a:pt x="6874601" y="565149"/>
                </a:lnTo>
                <a:lnTo>
                  <a:pt x="7444328" y="565149"/>
                </a:lnTo>
                <a:lnTo>
                  <a:pt x="74443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5371178-056B-B492-E83C-6D354806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820" y="2461143"/>
            <a:ext cx="4419599" cy="3926152"/>
          </a:xfrm>
        </p:spPr>
        <p:txBody>
          <a:bodyPr>
            <a:normAutofit/>
          </a:bodyPr>
          <a:lstStyle/>
          <a:p>
            <a:r>
              <a:rPr lang="en-US" dirty="0"/>
              <a:t>1 - Banco de Dados </a:t>
            </a:r>
            <a:r>
              <a:rPr lang="en-US" dirty="0" err="1"/>
              <a:t>Relacional</a:t>
            </a:r>
            <a:endParaRPr lang="en-US" dirty="0"/>
          </a:p>
          <a:p>
            <a:r>
              <a:rPr lang="en-US" dirty="0"/>
              <a:t>2 - Banco de Dados NoSQL</a:t>
            </a:r>
          </a:p>
          <a:p>
            <a:r>
              <a:rPr lang="en-US" dirty="0"/>
              <a:t>3 - </a:t>
            </a:r>
            <a:r>
              <a:rPr lang="pt-BR" dirty="0"/>
              <a:t>Banco de Dados de Séries Temporais</a:t>
            </a:r>
          </a:p>
          <a:p>
            <a:r>
              <a:rPr lang="pt-BR" dirty="0"/>
              <a:t>4 - Banco de Dados Orientado a Grafos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1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C5665-7419-A338-1EAD-D9245C48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Tipos de Banco de Dados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3CBC8C2-FAEF-0955-A513-DFBEAF382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535100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45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FB384-38C9-40F3-6492-981045C8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 das Coisas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8C549-2960-021C-93BC-ACCFBCB1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das Coisas (</a:t>
            </a:r>
            <a:r>
              <a:rPr lang="pt-BR" dirty="0" err="1"/>
              <a:t>IoT</a:t>
            </a:r>
            <a:r>
              <a:rPr lang="pt-BR" dirty="0"/>
              <a:t>) refere-se a uma rede de dispositivos físicos interconectados que coletam e trocam dados através da internet. Esses dispositivos são incorporados a uma variedade de objetos do nosso cotidiano, como eletrodomésticos, veículos, dispositivos de saúde, sensores ambientais, entre outros. A </a:t>
            </a:r>
            <a:r>
              <a:rPr lang="pt-BR" dirty="0" err="1"/>
              <a:t>IoT</a:t>
            </a:r>
            <a:r>
              <a:rPr lang="pt-BR" dirty="0"/>
              <a:t> permite que esses objetos se comuniquem e interajam uns com os outros, fornecendo uma vasta quantidade de informações úteis e inteligência contextual.</a:t>
            </a:r>
          </a:p>
        </p:txBody>
      </p:sp>
    </p:spTree>
    <p:extLst>
      <p:ext uri="{BB962C8B-B14F-4D97-AF65-F5344CB8AC3E}">
        <p14:creationId xmlns:p14="http://schemas.microsoft.com/office/powerpoint/2010/main" val="74404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85130-1A46-2418-AA04-8592E61C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pt-BR" dirty="0"/>
              <a:t>Exemplos</a:t>
            </a:r>
          </a:p>
        </p:txBody>
      </p:sp>
      <p:pic>
        <p:nvPicPr>
          <p:cNvPr id="2050" name="Picture 2" descr="Système De Maison Intelligente Vecteurs libres de droits et plus d'images  vectorielles de Domotique - Domotique, Maison, Graphisme d'information -  iStock">
            <a:extLst>
              <a:ext uri="{FF2B5EF4-FFF2-40B4-BE49-F238E27FC236}">
                <a16:creationId xmlns:a16="http://schemas.microsoft.com/office/drawing/2014/main" id="{EF9FB95D-A78E-1E67-B599-BCA3A6083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r="11240"/>
          <a:stretch/>
        </p:blipFill>
        <p:spPr bwMode="auto"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5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5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9234D-950C-67F2-E486-44868CA0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IoT</a:t>
            </a:r>
            <a:r>
              <a:rPr lang="pt-BR" dirty="0"/>
              <a:t> pode ser encontrada em diversas áreas, como residências inteligentes, cidades inteligentes, indústrias, agricultura de precisão, saúde digital e muito mais. Por exemplo, sensores em uma residência inteligente podem coletar dados de temperatura, iluminação e movimento, permitindo o controle remoto desses dispositivos e a automação de tarefas.</a:t>
            </a:r>
          </a:p>
        </p:txBody>
      </p:sp>
    </p:spTree>
    <p:extLst>
      <p:ext uri="{BB962C8B-B14F-4D97-AF65-F5344CB8AC3E}">
        <p14:creationId xmlns:p14="http://schemas.microsoft.com/office/powerpoint/2010/main" val="202218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E31D-B269-A451-8528-D19D1594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89A65-786B-8B73-32A3-A2365388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IoT</a:t>
            </a:r>
            <a:r>
              <a:rPr lang="pt-BR" dirty="0"/>
              <a:t> tem o potencial de transformar significativamente diversos setores e oferecer benefícios como eficiência energética, otimização de processos, tomada de decisões baseadas em dados, melhor qualidade de vida, segurança aprimorada e muito mais. No entanto, para aproveitar todo o potencial da </a:t>
            </a:r>
            <a:r>
              <a:rPr lang="pt-BR" dirty="0" err="1"/>
              <a:t>IoT</a:t>
            </a:r>
            <a:r>
              <a:rPr lang="pt-BR" dirty="0"/>
              <a:t>, é fundamental o uso eficiente de tecnologias como bancos de dados e processamento de sensores, que permitem a coleta, armazenamento e análise dos dados gerados pelos dispositivos conectados na rede.</a:t>
            </a:r>
          </a:p>
        </p:txBody>
      </p:sp>
    </p:spTree>
    <p:extLst>
      <p:ext uri="{BB962C8B-B14F-4D97-AF65-F5344CB8AC3E}">
        <p14:creationId xmlns:p14="http://schemas.microsoft.com/office/powerpoint/2010/main" val="179757366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RightStep">
      <a:dk1>
        <a:srgbClr val="000000"/>
      </a:dk1>
      <a:lt1>
        <a:srgbClr val="FFFFFF"/>
      </a:lt1>
      <a:dk2>
        <a:srgbClr val="262441"/>
      </a:dk2>
      <a:lt2>
        <a:srgbClr val="E2E8E2"/>
      </a:lt2>
      <a:accent1>
        <a:srgbClr val="C34DC0"/>
      </a:accent1>
      <a:accent2>
        <a:srgbClr val="B13B7D"/>
      </a:accent2>
      <a:accent3>
        <a:srgbClr val="C34D5E"/>
      </a:accent3>
      <a:accent4>
        <a:srgbClr val="B15B3B"/>
      </a:accent4>
      <a:accent5>
        <a:srgbClr val="C39E4D"/>
      </a:accent5>
      <a:accent6>
        <a:srgbClr val="9FAB39"/>
      </a:accent6>
      <a:hlink>
        <a:srgbClr val="3F7C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1095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Neue Haas Grotesk Text Pro</vt:lpstr>
      <vt:lpstr>Söhne</vt:lpstr>
      <vt:lpstr>InterweaveVTI</vt:lpstr>
      <vt:lpstr>Banco de Dados e Processamento de Sensores (IoT)</vt:lpstr>
      <vt:lpstr>Introdução aos Banco de dados</vt:lpstr>
      <vt:lpstr>Importância do  Banco de Dados</vt:lpstr>
      <vt:lpstr>Função Principal</vt:lpstr>
      <vt:lpstr>Principais Tipos de Banco de Dados</vt:lpstr>
      <vt:lpstr>Principais Tipos de Banco de Dados</vt:lpstr>
      <vt:lpstr>Internet das Coisas (IoT)</vt:lpstr>
      <vt:lpstr>Exemplos</vt:lpstr>
      <vt:lpstr>Importância</vt:lpstr>
      <vt:lpstr>Sensores e Coleta de Dados</vt:lpstr>
      <vt:lpstr>Possibilidades</vt:lpstr>
      <vt:lpstr>Problema Fundamental do Trânsito </vt:lpstr>
      <vt:lpstr>Curiosidades</vt:lpstr>
      <vt:lpstr>Processamento de Dados</vt:lpstr>
      <vt:lpstr>Processamento de Dados com Sensores</vt:lpstr>
      <vt:lpstr>Processamento de Dados com Sensores</vt:lpstr>
      <vt:lpstr>Perguntas e Dúvidas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Processamento de Sensores (IoT)</dc:title>
  <dc:creator>GABRIEL PASQUARELLI</dc:creator>
  <cp:lastModifiedBy>Vitor Augusto</cp:lastModifiedBy>
  <cp:revision>4</cp:revision>
  <dcterms:created xsi:type="dcterms:W3CDTF">2023-05-25T04:33:28Z</dcterms:created>
  <dcterms:modified xsi:type="dcterms:W3CDTF">2023-05-25T14:11:45Z</dcterms:modified>
</cp:coreProperties>
</file>