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05" r:id="rId6"/>
    <p:sldId id="287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282" r:id="rId15"/>
    <p:sldId id="313" r:id="rId16"/>
    <p:sldId id="283" r:id="rId17"/>
    <p:sldId id="288" r:id="rId18"/>
    <p:sldId id="314" r:id="rId19"/>
    <p:sldId id="28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%20Aur&#233;lio%20Falc&#227;o\PycharmProjects\ai\AnomalyDetection\ICDS17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%20Aur&#233;lio%20Falc&#227;o\PycharmProjects\ai\AnomalyDetection\ResultadosPF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%20Aur&#233;lio%20Falc&#227;o\PycharmProjects\ai\AnomalyDetection\ResultadosADAP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Redução de Tempo de Processamento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Arquivos!$F$79</c:f>
              <c:strCache>
                <c:ptCount val="1"/>
                <c:pt idx="0">
                  <c:v>Tempo de Processamento(horas)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Arquivos!$E$80:$E$81</c:f>
              <c:numCache>
                <c:formatCode>General</c:formatCode>
                <c:ptCount val="2"/>
                <c:pt idx="0">
                  <c:v>1643992</c:v>
                </c:pt>
                <c:pt idx="1">
                  <c:v>137000</c:v>
                </c:pt>
              </c:numCache>
            </c:numRef>
          </c:xVal>
          <c:yVal>
            <c:numRef>
              <c:f>Arquivos!$F$80:$F$81</c:f>
              <c:numCache>
                <c:formatCode>General</c:formatCode>
                <c:ptCount val="2"/>
                <c:pt idx="0">
                  <c:v>17</c:v>
                </c:pt>
                <c:pt idx="1">
                  <c:v>1.7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A-4D74-9586-EE559FC1C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8560432"/>
        <c:axId val="818568336"/>
      </c:scatterChart>
      <c:valAx>
        <c:axId val="818560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Número de Linhas do Arquivo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18568336"/>
        <c:crosses val="autoZero"/>
        <c:crossBetween val="midCat"/>
      </c:valAx>
      <c:valAx>
        <c:axId val="81856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Tempo de Processamento(horas)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18560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 dirty="0"/>
              <a:t>Acurácia</a:t>
            </a:r>
            <a:r>
              <a:rPr lang="pt-BR" baseline="0" dirty="0"/>
              <a:t> - </a:t>
            </a:r>
            <a:r>
              <a:rPr lang="pt-BR" b="1" baseline="0" dirty="0"/>
              <a:t>Transformação do Problema</a:t>
            </a:r>
            <a:endParaRPr lang="pt-BR" b="1" dirty="0"/>
          </a:p>
        </c:rich>
      </c:tx>
      <c:layout>
        <c:manualLayout>
          <c:xMode val="edge"/>
          <c:yMode val="edge"/>
          <c:x val="0.19197936814958091"/>
          <c:y val="2.50896057347670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v>20 Features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'Consolidados150.000'!$L$18:$T$18</c:f>
              <c:strCache>
                <c:ptCount val="9"/>
                <c:pt idx="0">
                  <c:v>BR-RF</c:v>
                </c:pt>
                <c:pt idx="1">
                  <c:v>BR-ID3</c:v>
                </c:pt>
                <c:pt idx="2">
                  <c:v>BR-KNN</c:v>
                </c:pt>
                <c:pt idx="3">
                  <c:v>CC-RF</c:v>
                </c:pt>
                <c:pt idx="4">
                  <c:v>CC-ID3</c:v>
                </c:pt>
                <c:pt idx="5">
                  <c:v>CC-KNN</c:v>
                </c:pt>
                <c:pt idx="6">
                  <c:v>LP-RF</c:v>
                </c:pt>
                <c:pt idx="7">
                  <c:v>LP-ID3</c:v>
                </c:pt>
                <c:pt idx="8">
                  <c:v>LP-KNN</c:v>
                </c:pt>
              </c:strCache>
            </c:strRef>
          </c:cat>
          <c:val>
            <c:numRef>
              <c:f>'Consolidados150.000'!$L$19:$T$19</c:f>
              <c:numCache>
                <c:formatCode>0.0000%</c:formatCode>
                <c:ptCount val="9"/>
                <c:pt idx="0">
                  <c:v>0.95037777777777699</c:v>
                </c:pt>
                <c:pt idx="1">
                  <c:v>0.98022222222222199</c:v>
                </c:pt>
                <c:pt idx="2">
                  <c:v>0.99733333333333296</c:v>
                </c:pt>
                <c:pt idx="3">
                  <c:v>0.97253333333333303</c:v>
                </c:pt>
                <c:pt idx="4">
                  <c:v>0.98006666666666598</c:v>
                </c:pt>
                <c:pt idx="5">
                  <c:v>0.99742222222222199</c:v>
                </c:pt>
                <c:pt idx="6">
                  <c:v>0.96735555555555497</c:v>
                </c:pt>
                <c:pt idx="7">
                  <c:v>0.97617777777777703</c:v>
                </c:pt>
                <c:pt idx="8">
                  <c:v>0.99739999999999995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60-47D6-BFF6-C4ACE736FC4A}"/>
            </c:ext>
          </c:extLst>
        </c:ser>
        <c:ser>
          <c:idx val="1"/>
          <c:order val="1"/>
          <c:tx>
            <c:v>40 features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'Consolidados150.000'!$L$18:$T$18</c:f>
              <c:strCache>
                <c:ptCount val="9"/>
                <c:pt idx="0">
                  <c:v>BR-RF</c:v>
                </c:pt>
                <c:pt idx="1">
                  <c:v>BR-ID3</c:v>
                </c:pt>
                <c:pt idx="2">
                  <c:v>BR-KNN</c:v>
                </c:pt>
                <c:pt idx="3">
                  <c:v>CC-RF</c:v>
                </c:pt>
                <c:pt idx="4">
                  <c:v>CC-ID3</c:v>
                </c:pt>
                <c:pt idx="5">
                  <c:v>CC-KNN</c:v>
                </c:pt>
                <c:pt idx="6">
                  <c:v>LP-RF</c:v>
                </c:pt>
                <c:pt idx="7">
                  <c:v>LP-ID3</c:v>
                </c:pt>
                <c:pt idx="8">
                  <c:v>LP-KNN</c:v>
                </c:pt>
              </c:strCache>
            </c:strRef>
          </c:cat>
          <c:val>
            <c:numRef>
              <c:f>'Consolidados150.000'!$L$20:$T$20</c:f>
              <c:numCache>
                <c:formatCode>0.0000%</c:formatCode>
                <c:ptCount val="9"/>
                <c:pt idx="0">
                  <c:v>0.94773333333333298</c:v>
                </c:pt>
                <c:pt idx="1">
                  <c:v>0.98102222222222202</c:v>
                </c:pt>
                <c:pt idx="2">
                  <c:v>0.99706666666666599</c:v>
                </c:pt>
                <c:pt idx="3">
                  <c:v>0.97006666666666597</c:v>
                </c:pt>
                <c:pt idx="4">
                  <c:v>0.98119999999999996</c:v>
                </c:pt>
                <c:pt idx="5">
                  <c:v>0.99715555555555502</c:v>
                </c:pt>
                <c:pt idx="6">
                  <c:v>0.94893333333333296</c:v>
                </c:pt>
                <c:pt idx="7">
                  <c:v>0.9748</c:v>
                </c:pt>
                <c:pt idx="8">
                  <c:v>0.99719999999999998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60-47D6-BFF6-C4ACE736FC4A}"/>
            </c:ext>
          </c:extLst>
        </c:ser>
        <c:ser>
          <c:idx val="2"/>
          <c:order val="2"/>
          <c:tx>
            <c:v>60 Features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'Consolidados150.000'!$L$18:$T$18</c:f>
              <c:strCache>
                <c:ptCount val="9"/>
                <c:pt idx="0">
                  <c:v>BR-RF</c:v>
                </c:pt>
                <c:pt idx="1">
                  <c:v>BR-ID3</c:v>
                </c:pt>
                <c:pt idx="2">
                  <c:v>BR-KNN</c:v>
                </c:pt>
                <c:pt idx="3">
                  <c:v>CC-RF</c:v>
                </c:pt>
                <c:pt idx="4">
                  <c:v>CC-ID3</c:v>
                </c:pt>
                <c:pt idx="5">
                  <c:v>CC-KNN</c:v>
                </c:pt>
                <c:pt idx="6">
                  <c:v>LP-RF</c:v>
                </c:pt>
                <c:pt idx="7">
                  <c:v>LP-ID3</c:v>
                </c:pt>
                <c:pt idx="8">
                  <c:v>LP-KNN</c:v>
                </c:pt>
              </c:strCache>
            </c:strRef>
          </c:cat>
          <c:val>
            <c:numRef>
              <c:f>'Consolidados150.000'!$L$21:$T$21</c:f>
              <c:numCache>
                <c:formatCode>0.0000%</c:formatCode>
                <c:ptCount val="9"/>
                <c:pt idx="0">
                  <c:v>0.95235555555555496</c:v>
                </c:pt>
                <c:pt idx="1">
                  <c:v>0.98033333333333295</c:v>
                </c:pt>
                <c:pt idx="2">
                  <c:v>0.99726666666666597</c:v>
                </c:pt>
                <c:pt idx="3">
                  <c:v>0.96966666666666601</c:v>
                </c:pt>
                <c:pt idx="4">
                  <c:v>0.98306666666666598</c:v>
                </c:pt>
                <c:pt idx="5">
                  <c:v>0.99726666666666597</c:v>
                </c:pt>
                <c:pt idx="6">
                  <c:v>0.96248888888888795</c:v>
                </c:pt>
                <c:pt idx="7">
                  <c:v>0.97484444444444396</c:v>
                </c:pt>
                <c:pt idx="8">
                  <c:v>0.99726666666666597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60-47D6-BFF6-C4ACE736FC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8726975"/>
        <c:axId val="928713247"/>
      </c:radarChart>
      <c:catAx>
        <c:axId val="92872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28713247"/>
        <c:crosses val="autoZero"/>
        <c:auto val="1"/>
        <c:lblAlgn val="ctr"/>
        <c:lblOffset val="100"/>
        <c:noMultiLvlLbl val="0"/>
      </c:catAx>
      <c:valAx>
        <c:axId val="928713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28726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 dirty="0"/>
              <a:t>Acurácia Adaptação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v>20 Features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Adapted!$L$9:$Q$9</c:f>
              <c:strCache>
                <c:ptCount val="6"/>
                <c:pt idx="0">
                  <c:v>ML-KNN-50</c:v>
                </c:pt>
                <c:pt idx="1">
                  <c:v>BR-KNN-50</c:v>
                </c:pt>
                <c:pt idx="2">
                  <c:v>ML-KNN-100</c:v>
                </c:pt>
                <c:pt idx="3">
                  <c:v>BR-KNN-100</c:v>
                </c:pt>
                <c:pt idx="4">
                  <c:v>ML-KNN-150</c:v>
                </c:pt>
                <c:pt idx="5">
                  <c:v>BR-KNN-150</c:v>
                </c:pt>
              </c:strCache>
            </c:strRef>
          </c:cat>
          <c:val>
            <c:numRef>
              <c:f>Adapted!$L$10:$Q$10</c:f>
              <c:numCache>
                <c:formatCode>0.0000%</c:formatCode>
                <c:ptCount val="6"/>
                <c:pt idx="0">
                  <c:v>0.98866666666666603</c:v>
                </c:pt>
                <c:pt idx="1">
                  <c:v>0.98566666666666602</c:v>
                </c:pt>
                <c:pt idx="2">
                  <c:v>0.99153333333333304</c:v>
                </c:pt>
                <c:pt idx="3">
                  <c:v>0.98839999999999995</c:v>
                </c:pt>
                <c:pt idx="4">
                  <c:v>0.99213333333333298</c:v>
                </c:pt>
                <c:pt idx="5">
                  <c:v>0.98926666666666596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F1-4DC5-8C86-3B1A6E04E780}"/>
            </c:ext>
          </c:extLst>
        </c:ser>
        <c:ser>
          <c:idx val="1"/>
          <c:order val="1"/>
          <c:tx>
            <c:v>40 Features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Adapted!$L$9:$Q$9</c:f>
              <c:strCache>
                <c:ptCount val="6"/>
                <c:pt idx="0">
                  <c:v>ML-KNN-50</c:v>
                </c:pt>
                <c:pt idx="1">
                  <c:v>BR-KNN-50</c:v>
                </c:pt>
                <c:pt idx="2">
                  <c:v>ML-KNN-100</c:v>
                </c:pt>
                <c:pt idx="3">
                  <c:v>BR-KNN-100</c:v>
                </c:pt>
                <c:pt idx="4">
                  <c:v>ML-KNN-150</c:v>
                </c:pt>
                <c:pt idx="5">
                  <c:v>BR-KNN-150</c:v>
                </c:pt>
              </c:strCache>
            </c:strRef>
          </c:cat>
          <c:val>
            <c:numRef>
              <c:f>Adapted!$L$11:$Q$11</c:f>
              <c:numCache>
                <c:formatCode>0.0000%</c:formatCode>
                <c:ptCount val="6"/>
                <c:pt idx="0">
                  <c:v>0.99073333333333302</c:v>
                </c:pt>
                <c:pt idx="1">
                  <c:v>0.98760000000000003</c:v>
                </c:pt>
                <c:pt idx="2">
                  <c:v>0.99313333333333298</c:v>
                </c:pt>
                <c:pt idx="3">
                  <c:v>0.99109999999999998</c:v>
                </c:pt>
                <c:pt idx="4">
                  <c:v>0.99380000000000002</c:v>
                </c:pt>
                <c:pt idx="5">
                  <c:v>0.99208888888888802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F1-4DC5-8C86-3B1A6E04E780}"/>
            </c:ext>
          </c:extLst>
        </c:ser>
        <c:ser>
          <c:idx val="2"/>
          <c:order val="2"/>
          <c:tx>
            <c:v>60 Features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Adapted!$L$9:$Q$9</c:f>
              <c:strCache>
                <c:ptCount val="6"/>
                <c:pt idx="0">
                  <c:v>ML-KNN-50</c:v>
                </c:pt>
                <c:pt idx="1">
                  <c:v>BR-KNN-50</c:v>
                </c:pt>
                <c:pt idx="2">
                  <c:v>ML-KNN-100</c:v>
                </c:pt>
                <c:pt idx="3">
                  <c:v>BR-KNN-100</c:v>
                </c:pt>
                <c:pt idx="4">
                  <c:v>ML-KNN-150</c:v>
                </c:pt>
                <c:pt idx="5">
                  <c:v>BR-KNN-150</c:v>
                </c:pt>
              </c:strCache>
            </c:strRef>
          </c:cat>
          <c:val>
            <c:numRef>
              <c:f>Adapted!$L$12:$Q$12</c:f>
              <c:numCache>
                <c:formatCode>0.0000%</c:formatCode>
                <c:ptCount val="6"/>
                <c:pt idx="0">
                  <c:v>0.99133333333333296</c:v>
                </c:pt>
                <c:pt idx="1">
                  <c:v>0.987933333333333</c:v>
                </c:pt>
                <c:pt idx="2">
                  <c:v>0.99313333333333298</c:v>
                </c:pt>
                <c:pt idx="3">
                  <c:v>0.99109999999999998</c:v>
                </c:pt>
                <c:pt idx="4">
                  <c:v>0.99402222222222203</c:v>
                </c:pt>
                <c:pt idx="5">
                  <c:v>0.99226666666666596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F1-4DC5-8C86-3B1A6E04E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6042288"/>
        <c:axId val="966034384"/>
      </c:radarChart>
      <c:catAx>
        <c:axId val="966042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66034384"/>
        <c:crosses val="autoZero"/>
        <c:auto val="1"/>
        <c:lblAlgn val="ctr"/>
        <c:lblOffset val="100"/>
        <c:noMultiLvlLbl val="0"/>
      </c:catAx>
      <c:valAx>
        <c:axId val="96603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66042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C611-6EAA-4AE0-85A4-AF9BA5636C1C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1EF-7628-4087-8E9D-4F87D720CE25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9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C611-6EAA-4AE0-85A4-AF9BA5636C1C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1EF-7628-4087-8E9D-4F87D720C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27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C611-6EAA-4AE0-85A4-AF9BA5636C1C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1EF-7628-4087-8E9D-4F87D720C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76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C611-6EAA-4AE0-85A4-AF9BA5636C1C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1EF-7628-4087-8E9D-4F87D720C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26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C611-6EAA-4AE0-85A4-AF9BA5636C1C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1EF-7628-4087-8E9D-4F87D720C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40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C611-6EAA-4AE0-85A4-AF9BA5636C1C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1EF-7628-4087-8E9D-4F87D720C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42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C611-6EAA-4AE0-85A4-AF9BA5636C1C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1EF-7628-4087-8E9D-4F87D720C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76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C611-6EAA-4AE0-85A4-AF9BA5636C1C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1EF-7628-4087-8E9D-4F87D720C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04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C611-6EAA-4AE0-85A4-AF9BA5636C1C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1EF-7628-4087-8E9D-4F87D720C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87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C611-6EAA-4AE0-85A4-AF9BA5636C1C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1EF-7628-4087-8E9D-4F87D720C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94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C611-6EAA-4AE0-85A4-AF9BA5636C1C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1EF-7628-4087-8E9D-4F87D720C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14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C611-6EAA-4AE0-85A4-AF9BA5636C1C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F1EF-7628-4087-8E9D-4F87D720C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99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909531" y="4221907"/>
            <a:ext cx="82773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cap="all" dirty="0"/>
              <a:t>ALUNO: </a:t>
            </a:r>
            <a:r>
              <a:rPr lang="pt-BR" sz="2800" cap="all" dirty="0"/>
              <a:t>Vitor  DE ÁVILA FALCÃO</a:t>
            </a:r>
            <a:r>
              <a:rPr lang="pt-BR" sz="2800" b="1" cap="all" dirty="0"/>
              <a:t/>
            </a:r>
            <a:br>
              <a:rPr lang="pt-BR" sz="2800" b="1" cap="all" dirty="0"/>
            </a:br>
            <a:r>
              <a:rPr lang="pt-BR" sz="2800" b="1" cap="all" dirty="0"/>
              <a:t>ORIENTADOR: </a:t>
            </a:r>
            <a:r>
              <a:rPr lang="pt-BR" sz="2800" cap="all" dirty="0"/>
              <a:t>PROF. FABIO HENRIQUE SILVA</a:t>
            </a:r>
            <a:br>
              <a:rPr lang="pt-BR" sz="2800" cap="all" dirty="0"/>
            </a:br>
            <a:r>
              <a:rPr lang="pt-BR" sz="2800" b="1" cap="all" dirty="0"/>
              <a:t>CURSO:</a:t>
            </a:r>
            <a:r>
              <a:rPr lang="pt-BR" sz="2800" cap="all" dirty="0"/>
              <a:t> CIÊNCIA DA COMPUTAÇÃO – RIO COMPRIDO</a:t>
            </a:r>
            <a:r>
              <a:rPr lang="pt-BR" sz="2800" i="1" dirty="0"/>
              <a:t/>
            </a:r>
            <a:br>
              <a:rPr lang="pt-BR" sz="2800" i="1" dirty="0"/>
            </a:br>
            <a:endParaRPr lang="pt-BR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909531" y="1935088"/>
            <a:ext cx="718219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/>
              <a:t>TCC 2022.1 </a:t>
            </a:r>
            <a:br>
              <a:rPr lang="pt-BR" sz="3200" b="1" cap="all" dirty="0"/>
            </a:br>
            <a:r>
              <a:rPr lang="pt-BR" sz="2400" cap="all" dirty="0"/>
              <a:t>COMPARAÇÃO DE ALGORITMOS DE DETECÇÃO DE ATAQUES EM REDES DE COMPUTADORES COM UTILIZAÇÃO DE INTELIGÊNCIA ARTIFICIAL</a:t>
            </a:r>
          </a:p>
          <a:p>
            <a:pPr algn="ctr"/>
            <a:r>
              <a:rPr lang="pt-BR" sz="4000" cap="all" dirty="0"/>
              <a:t/>
            </a:r>
            <a:br>
              <a:rPr lang="pt-BR" sz="4000" cap="all" dirty="0"/>
            </a:br>
            <a:endParaRPr lang="pt-BR" sz="4000" dirty="0"/>
          </a:p>
        </p:txBody>
      </p:sp>
      <p:pic>
        <p:nvPicPr>
          <p:cNvPr id="1026" name="Picture 2" descr="Security, Alarm, Monitor, Cyber, W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923" y="0"/>
            <a:ext cx="3555077" cy="211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pic>
        <p:nvPicPr>
          <p:cNvPr id="1030" name="Picture 6" descr="Ai, Artificial Intelligence, Sci-F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9063" cy="208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7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Testes e Resultados da Transformação do Problema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729451" y="1413697"/>
            <a:ext cx="36243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Objetivo:</a:t>
            </a:r>
            <a:r>
              <a:rPr lang="pt-BR" sz="1600" dirty="0"/>
              <a:t> Verificar e comparar o desempenho de diversas opções de classificadores </a:t>
            </a:r>
            <a:r>
              <a:rPr lang="pt-BR" sz="1600" i="1" dirty="0"/>
              <a:t>Multi-Label</a:t>
            </a:r>
            <a:r>
              <a:rPr lang="pt-BR" sz="1600" dirty="0"/>
              <a:t> pela técnica de Transformação </a:t>
            </a:r>
          </a:p>
          <a:p>
            <a:endParaRPr lang="pt-BR" sz="1600" dirty="0"/>
          </a:p>
          <a:p>
            <a:r>
              <a:rPr lang="pt-BR" sz="1600" b="1" dirty="0">
                <a:solidFill>
                  <a:schemeClr val="accent2">
                    <a:lumMod val="75000"/>
                  </a:schemeClr>
                </a:solidFill>
              </a:rPr>
              <a:t>Resultado Esperado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pt-BR" sz="1600" dirty="0" smtClean="0">
                <a:solidFill>
                  <a:schemeClr val="accent2">
                    <a:lumMod val="75000"/>
                  </a:schemeClr>
                </a:solidFill>
              </a:rPr>
              <a:t>Precisão 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</a:rPr>
              <a:t>acima de 94% e 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</a:rPr>
              <a:t>Hamming Loss 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</a:rPr>
              <a:t>menor que 0,5% para a maioria das opções</a:t>
            </a:r>
          </a:p>
          <a:p>
            <a:endParaRPr lang="pt-BR" sz="1600" dirty="0"/>
          </a:p>
          <a:p>
            <a:r>
              <a:rPr lang="pt-BR" sz="1600" b="1" dirty="0"/>
              <a:t>Descrição de Teste: </a:t>
            </a:r>
            <a:r>
              <a:rPr lang="pt-BR" sz="1600" dirty="0"/>
              <a:t>programa em Python</a:t>
            </a:r>
          </a:p>
          <a:p>
            <a:r>
              <a:rPr lang="pt-BR" sz="1600" dirty="0"/>
              <a:t>conforme pseudocódigo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4" y="1323173"/>
            <a:ext cx="7164408" cy="335504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4" y="4678213"/>
            <a:ext cx="6206383" cy="207216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586292" y="4508936"/>
            <a:ext cx="3878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Relevância Binária, Cadeia de Classificadores</a:t>
            </a:r>
          </a:p>
          <a:p>
            <a:r>
              <a:rPr lang="pt-BR" sz="1600" dirty="0">
                <a:solidFill>
                  <a:srgbClr val="FF0000"/>
                </a:solidFill>
              </a:rPr>
              <a:t>e </a:t>
            </a:r>
            <a:r>
              <a:rPr lang="pt-BR" sz="1600" i="1" dirty="0" err="1">
                <a:solidFill>
                  <a:srgbClr val="FF0000"/>
                </a:solidFill>
              </a:rPr>
              <a:t>Label</a:t>
            </a:r>
            <a:r>
              <a:rPr lang="pt-BR" sz="1600" i="1" dirty="0">
                <a:solidFill>
                  <a:srgbClr val="FF0000"/>
                </a:solidFill>
              </a:rPr>
              <a:t> </a:t>
            </a:r>
            <a:r>
              <a:rPr lang="pt-BR" sz="1600" i="1" dirty="0" err="1">
                <a:solidFill>
                  <a:srgbClr val="FF0000"/>
                </a:solidFill>
              </a:rPr>
              <a:t>PowerSets</a:t>
            </a:r>
            <a:endParaRPr lang="pt-BR" sz="1600" i="1" dirty="0">
              <a:solidFill>
                <a:srgbClr val="FF0000"/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16016" y="2621902"/>
            <a:ext cx="3480319" cy="1887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094880" y="5201983"/>
            <a:ext cx="4299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K Vizinhos Mais Próximos, Árvore de Decisão ID-3</a:t>
            </a:r>
          </a:p>
          <a:p>
            <a:r>
              <a:rPr lang="pt-BR" sz="1600" dirty="0">
                <a:solidFill>
                  <a:srgbClr val="FF0000"/>
                </a:solidFill>
              </a:rPr>
              <a:t>e Floresta Aleatória</a:t>
            </a: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4152122" y="2892063"/>
            <a:ext cx="3434170" cy="2309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Testes e Resultados - Transformação do Problema (150.000 linhas)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0306062"/>
              </p:ext>
            </p:extLst>
          </p:nvPr>
        </p:nvGraphicFramePr>
        <p:xfrm>
          <a:off x="1420088" y="1769838"/>
          <a:ext cx="5897335" cy="4447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7" name="Agrupar 16"/>
          <p:cNvGrpSpPr/>
          <p:nvPr/>
        </p:nvGrpSpPr>
        <p:grpSpPr>
          <a:xfrm>
            <a:off x="804946" y="1913589"/>
            <a:ext cx="9990660" cy="3975708"/>
            <a:chOff x="223058" y="1913589"/>
            <a:chExt cx="9990660" cy="3975708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5698" y="1913589"/>
              <a:ext cx="4038020" cy="2235610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223058" y="4094700"/>
              <a:ext cx="12302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Precisão </a:t>
              </a:r>
            </a:p>
            <a:p>
              <a:r>
                <a:rPr lang="pt-BR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99,74%</a:t>
              </a:r>
            </a:p>
          </p:txBody>
        </p:sp>
        <p:cxnSp>
          <p:nvCxnSpPr>
            <p:cNvPr id="10" name="Conector de Seta Reta 9"/>
            <p:cNvCxnSpPr/>
            <p:nvPr/>
          </p:nvCxnSpPr>
          <p:spPr>
            <a:xfrm flipH="1">
              <a:off x="1266074" y="3069000"/>
              <a:ext cx="1493917" cy="13089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H="1" flipV="1">
              <a:off x="1240971" y="4457827"/>
              <a:ext cx="1968761" cy="13738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2670541" y="3012732"/>
              <a:ext cx="155318" cy="15178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3132073" y="5737517"/>
              <a:ext cx="155318" cy="15178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167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Testes e Resultados da Adaptação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729451" y="1413697"/>
            <a:ext cx="36243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Objetivo:</a:t>
            </a:r>
            <a:r>
              <a:rPr lang="pt-BR" sz="1600" dirty="0"/>
              <a:t> Verificar e comparar o desempenho de diversas opções de classificadores </a:t>
            </a:r>
            <a:r>
              <a:rPr lang="pt-BR" sz="1600" i="1" dirty="0"/>
              <a:t>Multi-Label</a:t>
            </a:r>
            <a:r>
              <a:rPr lang="pt-BR" sz="1600" dirty="0"/>
              <a:t> pela técnica de Adaptação </a:t>
            </a:r>
          </a:p>
          <a:p>
            <a:endParaRPr lang="pt-BR" sz="1600" dirty="0"/>
          </a:p>
          <a:p>
            <a:r>
              <a:rPr lang="pt-BR" sz="1600" b="1" dirty="0">
                <a:solidFill>
                  <a:schemeClr val="accent2">
                    <a:lumMod val="75000"/>
                  </a:schemeClr>
                </a:solidFill>
              </a:rPr>
              <a:t>Resultado Esperado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</a:rPr>
              <a:t>: Precisão acima de 94% e 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</a:rPr>
              <a:t>Hamming Loss 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</a:rPr>
              <a:t>menor que 0,5% para a maioria das opções</a:t>
            </a:r>
          </a:p>
          <a:p>
            <a:endParaRPr lang="pt-BR" sz="1600" dirty="0"/>
          </a:p>
          <a:p>
            <a:r>
              <a:rPr lang="pt-BR" sz="1600" b="1" dirty="0"/>
              <a:t>Descrição de Teste: </a:t>
            </a:r>
            <a:r>
              <a:rPr lang="pt-BR" sz="1600" dirty="0"/>
              <a:t>programa em Python</a:t>
            </a:r>
          </a:p>
          <a:p>
            <a:r>
              <a:rPr lang="pt-BR" sz="1600" dirty="0"/>
              <a:t>conforme pseudocódigo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29451" y="4617208"/>
            <a:ext cx="4294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ML-KNN (Multi-Label K </a:t>
            </a:r>
            <a:r>
              <a:rPr lang="pt-BR" sz="1600" dirty="0" err="1">
                <a:solidFill>
                  <a:srgbClr val="FF0000"/>
                </a:solidFill>
              </a:rPr>
              <a:t>Nearest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Neighbors</a:t>
            </a:r>
            <a:r>
              <a:rPr lang="pt-BR" sz="1600" dirty="0">
                <a:solidFill>
                  <a:srgbClr val="FF0000"/>
                </a:solidFill>
              </a:rPr>
              <a:t>) e</a:t>
            </a:r>
          </a:p>
          <a:p>
            <a:r>
              <a:rPr lang="pt-BR" sz="1600" dirty="0">
                <a:solidFill>
                  <a:srgbClr val="FF0000"/>
                </a:solidFill>
              </a:rPr>
              <a:t>BR-KNN (</a:t>
            </a:r>
            <a:r>
              <a:rPr lang="pt-BR" sz="1600" dirty="0" err="1">
                <a:solidFill>
                  <a:srgbClr val="FF0000"/>
                </a:solidFill>
              </a:rPr>
              <a:t>Binary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 smtClean="0">
                <a:solidFill>
                  <a:srgbClr val="FF0000"/>
                </a:solidFill>
              </a:rPr>
              <a:t>Relevance</a:t>
            </a:r>
            <a:r>
              <a:rPr lang="pt-BR" sz="1600" dirty="0" smtClean="0">
                <a:solidFill>
                  <a:srgbClr val="FF0000"/>
                </a:solidFill>
              </a:rPr>
              <a:t> </a:t>
            </a:r>
            <a:r>
              <a:rPr lang="pt-BR" sz="1600" dirty="0">
                <a:solidFill>
                  <a:srgbClr val="FF0000"/>
                </a:solidFill>
              </a:rPr>
              <a:t>K </a:t>
            </a:r>
            <a:r>
              <a:rPr lang="pt-BR" sz="1600" dirty="0" err="1">
                <a:solidFill>
                  <a:srgbClr val="FF0000"/>
                </a:solidFill>
              </a:rPr>
              <a:t>Nearest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Neighbors</a:t>
            </a:r>
            <a:r>
              <a:rPr lang="pt-BR" sz="16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83" y="1449947"/>
            <a:ext cx="7402273" cy="3167261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3265714" y="2739260"/>
            <a:ext cx="5001208" cy="1877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60" y="4554318"/>
            <a:ext cx="6291918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Testes e Resultados - Adaptação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19547" y="3715147"/>
            <a:ext cx="122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highlight>
                  <a:srgbClr val="FFFF00"/>
                </a:highlight>
              </a:rPr>
              <a:t>Precisão de 99,40 %</a:t>
            </a:r>
          </a:p>
        </p:txBody>
      </p:sp>
      <p:grpSp>
        <p:nvGrpSpPr>
          <p:cNvPr id="10" name="Agrupar 9"/>
          <p:cNvGrpSpPr/>
          <p:nvPr/>
        </p:nvGrpSpPr>
        <p:grpSpPr>
          <a:xfrm>
            <a:off x="319547" y="1601121"/>
            <a:ext cx="10254010" cy="4507818"/>
            <a:chOff x="319547" y="1601121"/>
            <a:chExt cx="10254010" cy="4507818"/>
          </a:xfrm>
        </p:grpSpPr>
        <p:graphicFrame>
          <p:nvGraphicFramePr>
            <p:cNvPr id="4" name="Gráfic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89783410"/>
                </p:ext>
              </p:extLst>
            </p:nvPr>
          </p:nvGraphicFramePr>
          <p:xfrm>
            <a:off x="319547" y="1601121"/>
            <a:ext cx="7527498" cy="45078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2824" y="1690688"/>
              <a:ext cx="4550733" cy="1338451"/>
            </a:xfrm>
            <a:prstGeom prst="rect">
              <a:avLst/>
            </a:prstGeom>
          </p:spPr>
        </p:pic>
        <p:sp>
          <p:nvSpPr>
            <p:cNvPr id="9" name="Elipse 8"/>
            <p:cNvSpPr/>
            <p:nvPr/>
          </p:nvSpPr>
          <p:spPr>
            <a:xfrm>
              <a:off x="2722544" y="4817415"/>
              <a:ext cx="155318" cy="15178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H="1" flipV="1">
              <a:off x="1390261" y="3993502"/>
              <a:ext cx="1409942" cy="8998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07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5621" y="1483877"/>
            <a:ext cx="10273143" cy="5082886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pt-BR" sz="2000" b="1" i="1" dirty="0">
                <a:solidFill>
                  <a:srgbClr val="C00000"/>
                </a:solidFill>
              </a:rPr>
              <a:t>O melhor resultado </a:t>
            </a:r>
            <a:r>
              <a:rPr lang="pt-BR" sz="2000" dirty="0"/>
              <a:t>em termos de </a:t>
            </a:r>
            <a:r>
              <a:rPr lang="pt-BR" sz="2000" dirty="0" smtClean="0"/>
              <a:t>Custo-Benefício </a:t>
            </a:r>
            <a:r>
              <a:rPr lang="pt-BR" sz="2000" dirty="0"/>
              <a:t>foi obtido para um arquivo de 150.000 linhas, com 20 Features selecionadas, com </a:t>
            </a:r>
            <a:r>
              <a:rPr lang="pt-BR" sz="2000" b="1" i="1" dirty="0">
                <a:solidFill>
                  <a:srgbClr val="C00000"/>
                </a:solidFill>
              </a:rPr>
              <a:t>Transformação do Problema</a:t>
            </a:r>
            <a:r>
              <a:rPr lang="pt-BR" dirty="0"/>
              <a:t>,</a:t>
            </a:r>
            <a:r>
              <a:rPr lang="pt-BR" b="1" i="1" dirty="0">
                <a:solidFill>
                  <a:srgbClr val="C00000"/>
                </a:solidFill>
              </a:rPr>
              <a:t> </a:t>
            </a:r>
            <a:r>
              <a:rPr lang="pt-BR" sz="2000" dirty="0"/>
              <a:t>combinando </a:t>
            </a:r>
            <a:r>
              <a:rPr lang="pt-BR" sz="2000" b="1" i="1" dirty="0" err="1">
                <a:solidFill>
                  <a:srgbClr val="C00000"/>
                </a:solidFill>
              </a:rPr>
              <a:t>Label</a:t>
            </a:r>
            <a:r>
              <a:rPr lang="pt-BR" sz="2000" b="1" i="1" dirty="0">
                <a:solidFill>
                  <a:srgbClr val="C00000"/>
                </a:solidFill>
              </a:rPr>
              <a:t> Power Set com  K Vizinhos Mais Próximos: acurácia </a:t>
            </a:r>
            <a:r>
              <a:rPr lang="pt-BR" sz="2000" dirty="0"/>
              <a:t>de 99,74%, </a:t>
            </a:r>
            <a:r>
              <a:rPr lang="pt-BR" sz="2000" b="1" i="1" dirty="0" err="1">
                <a:solidFill>
                  <a:srgbClr val="C00000"/>
                </a:solidFill>
              </a:rPr>
              <a:t>Hamming-Loss</a:t>
            </a:r>
            <a:r>
              <a:rPr lang="pt-BR" sz="2000" dirty="0"/>
              <a:t> de 0,0383% e tempo de processamento de 78,25 segundos;</a:t>
            </a:r>
          </a:p>
          <a:p>
            <a:pPr algn="just">
              <a:lnSpc>
                <a:spcPct val="110000"/>
              </a:lnSpc>
            </a:pPr>
            <a:r>
              <a:rPr lang="pt-BR" sz="2000" dirty="0" smtClean="0"/>
              <a:t>O classificador </a:t>
            </a:r>
            <a:r>
              <a:rPr lang="pt-BR" sz="2000" dirty="0"/>
              <a:t>por </a:t>
            </a:r>
            <a:r>
              <a:rPr lang="pt-BR" sz="2000" b="1" i="1" dirty="0">
                <a:solidFill>
                  <a:srgbClr val="C00000"/>
                </a:solidFill>
              </a:rPr>
              <a:t>Adaptação ML-KNN  </a:t>
            </a:r>
            <a:r>
              <a:rPr lang="pt-BR" sz="2000" dirty="0"/>
              <a:t>para 150.000 linhas com 60 </a:t>
            </a:r>
            <a:r>
              <a:rPr lang="pt-BR" sz="2000" i="1" dirty="0"/>
              <a:t>Features</a:t>
            </a:r>
            <a:r>
              <a:rPr lang="pt-BR" sz="2000" dirty="0"/>
              <a:t> selecionadas atingiu os seguintes resultados: </a:t>
            </a:r>
            <a:r>
              <a:rPr lang="pt-BR" sz="2000" dirty="0" smtClean="0"/>
              <a:t>99,40</a:t>
            </a:r>
            <a:r>
              <a:rPr lang="pt-BR" sz="2000" dirty="0"/>
              <a:t>% de acurácia e </a:t>
            </a:r>
            <a:r>
              <a:rPr lang="pt-BR" sz="2000" i="1" dirty="0"/>
              <a:t>Hamming Loss</a:t>
            </a:r>
            <a:r>
              <a:rPr lang="pt-BR" sz="2000" dirty="0"/>
              <a:t> de 0,0894% e com um </a:t>
            </a:r>
            <a:r>
              <a:rPr lang="pt-BR" sz="2000" b="1" i="1" dirty="0">
                <a:solidFill>
                  <a:srgbClr val="C00000"/>
                </a:solidFill>
              </a:rPr>
              <a:t>tempo de processamento muito alto </a:t>
            </a:r>
            <a:r>
              <a:rPr lang="pt-BR" sz="2000" dirty="0"/>
              <a:t>de 8954 </a:t>
            </a:r>
            <a:r>
              <a:rPr lang="pt-BR" sz="2000" dirty="0" err="1"/>
              <a:t>segs</a:t>
            </a:r>
            <a:r>
              <a:rPr lang="pt-BR" sz="2000" dirty="0"/>
              <a:t> (cerca de 2 horas e 30 </a:t>
            </a:r>
            <a:r>
              <a:rPr lang="pt-BR" sz="2000" dirty="0" err="1"/>
              <a:t>mins</a:t>
            </a:r>
            <a:r>
              <a:rPr lang="pt-BR" sz="2000" dirty="0"/>
              <a:t>);</a:t>
            </a:r>
          </a:p>
          <a:p>
            <a:pPr algn="just">
              <a:lnSpc>
                <a:spcPct val="110000"/>
              </a:lnSpc>
            </a:pPr>
            <a:r>
              <a:rPr lang="pt-BR" sz="2000" dirty="0"/>
              <a:t>O </a:t>
            </a:r>
            <a:r>
              <a:rPr lang="pt-BR" sz="2000" dirty="0" smtClean="0"/>
              <a:t>classificador </a:t>
            </a:r>
            <a:r>
              <a:rPr lang="pt-BR" sz="2000" dirty="0"/>
              <a:t>de </a:t>
            </a:r>
            <a:r>
              <a:rPr lang="pt-BR" sz="2000" b="1" i="1" dirty="0">
                <a:solidFill>
                  <a:srgbClr val="C00000"/>
                </a:solidFill>
              </a:rPr>
              <a:t>Adaptação BR-KNN  </a:t>
            </a:r>
            <a:r>
              <a:rPr lang="pt-BR" sz="2000" dirty="0"/>
              <a:t>melhora o tempo de processamento em relação a Transformação de Problema combinando Relevância Binária e K Vizinhos Mais Próximos, porém resulta em uma acurácia um pouco menor;</a:t>
            </a:r>
          </a:p>
        </p:txBody>
      </p:sp>
    </p:spTree>
    <p:extLst>
      <p:ext uri="{BB962C8B-B14F-4D97-AF65-F5344CB8AC3E}">
        <p14:creationId xmlns:p14="http://schemas.microsoft.com/office/powerpoint/2010/main" val="10673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5621" y="1483877"/>
            <a:ext cx="10273143" cy="50828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2000" dirty="0"/>
              <a:t>Para o </a:t>
            </a:r>
            <a:r>
              <a:rPr lang="pt-BR" sz="2000" i="1" dirty="0"/>
              <a:t>Dataset</a:t>
            </a:r>
            <a:r>
              <a:rPr lang="pt-BR" sz="2000" dirty="0"/>
              <a:t> utilizado no TCC (com </a:t>
            </a:r>
            <a:r>
              <a:rPr lang="pt-BR" sz="2000" dirty="0" smtClean="0"/>
              <a:t>características </a:t>
            </a:r>
            <a:r>
              <a:rPr lang="pt-BR" sz="2000" dirty="0"/>
              <a:t>de </a:t>
            </a:r>
            <a:r>
              <a:rPr lang="pt-BR" sz="2000" i="1" dirty="0"/>
              <a:t>Multi-Class</a:t>
            </a:r>
            <a:r>
              <a:rPr lang="pt-BR" sz="2000" dirty="0"/>
              <a:t>, pois não houve gravação de ataques concorrentes) </a:t>
            </a:r>
            <a:r>
              <a:rPr lang="pt-BR" sz="2000" b="1" i="1" dirty="0">
                <a:solidFill>
                  <a:srgbClr val="C00000"/>
                </a:solidFill>
              </a:rPr>
              <a:t>a técnica de Transformação de Problema se saiu melhor que a de Adaptação</a:t>
            </a:r>
            <a:r>
              <a:rPr lang="pt-BR" sz="2000" dirty="0"/>
              <a:t>; </a:t>
            </a:r>
          </a:p>
          <a:p>
            <a:pPr algn="just">
              <a:lnSpc>
                <a:spcPct val="110000"/>
              </a:lnSpc>
            </a:pPr>
            <a:r>
              <a:rPr lang="pt-BR" sz="2000" dirty="0"/>
              <a:t>Entre os classificadores binários, o de </a:t>
            </a:r>
            <a:r>
              <a:rPr lang="pt-BR" sz="2000" b="1" i="1" dirty="0">
                <a:solidFill>
                  <a:srgbClr val="C00000"/>
                </a:solidFill>
              </a:rPr>
              <a:t>K Vizinhos Mais Próximos atinge melhores resultados </a:t>
            </a:r>
            <a:r>
              <a:rPr lang="pt-BR" sz="2000" dirty="0"/>
              <a:t>porém com </a:t>
            </a:r>
            <a:r>
              <a:rPr lang="pt-BR" sz="2000" b="1" i="1" dirty="0">
                <a:solidFill>
                  <a:srgbClr val="C00000"/>
                </a:solidFill>
              </a:rPr>
              <a:t>maior custo de processamento </a:t>
            </a:r>
            <a:r>
              <a:rPr lang="pt-BR" sz="2000" dirty="0"/>
              <a:t>em relação aos baseados em Árvores de Decisão (ID3 e Floresta Aleatória). Esses últimos utilizam os resultados do treinamento (construção de árvores) para otimizar a classificação de uma amostra de teste, enquanto o de </a:t>
            </a:r>
            <a:r>
              <a:rPr lang="pt-BR" sz="2000" b="1" i="1" dirty="0">
                <a:solidFill>
                  <a:srgbClr val="C00000"/>
                </a:solidFill>
              </a:rPr>
              <a:t>K vizinhos Mais Próximos sempre deverá fazer a busca por K Vizinhos mais próximos da amostra de teste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791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FIM</a:t>
            </a:r>
            <a:br>
              <a:rPr lang="pt-BR" dirty="0"/>
            </a:br>
            <a:r>
              <a:rPr lang="pt-BR" dirty="0"/>
              <a:t>Obrigado!</a:t>
            </a:r>
          </a:p>
        </p:txBody>
      </p:sp>
      <p:pic>
        <p:nvPicPr>
          <p:cNvPr id="2050" name="Picture 2" descr="Hacking, Cyber, Hacker, Crime, Secu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86967" cy="219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acker, Anonymous Mask, Anonymo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910" y="0"/>
            <a:ext cx="1985444" cy="235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6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745" y="5201983"/>
            <a:ext cx="1360256" cy="1656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6367"/>
            <a:ext cx="10515600" cy="480054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pt-BR" b="1" i="1" dirty="0">
                <a:solidFill>
                  <a:srgbClr val="C00000"/>
                </a:solidFill>
              </a:rPr>
              <a:t>Vulnerabilidades</a:t>
            </a:r>
            <a:r>
              <a:rPr lang="pt-BR" dirty="0"/>
              <a:t> das Redes de Computadores possibilita Ataques à Segurança de Informação, causando prejuízo à economia e à segurança dos dados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pt-BR" dirty="0"/>
              <a:t>Ex.: Negação do uso da rede ou pelo acesso, roubo ou sequestro de dados privados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BR" b="1" i="1" dirty="0" smtClean="0">
                <a:solidFill>
                  <a:srgbClr val="C00000"/>
                </a:solidFill>
              </a:rPr>
              <a:t>Aumento </a:t>
            </a:r>
            <a:r>
              <a:rPr lang="pt-BR" b="1" i="1" dirty="0">
                <a:solidFill>
                  <a:srgbClr val="C00000"/>
                </a:solidFill>
              </a:rPr>
              <a:t>da escala </a:t>
            </a:r>
            <a:r>
              <a:rPr lang="pt-BR" dirty="0"/>
              <a:t>de utilizadores trazendo maiores riscos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BR" dirty="0" smtClean="0"/>
              <a:t>A </a:t>
            </a:r>
            <a:r>
              <a:rPr lang="pt-BR" dirty="0"/>
              <a:t>gestão da segurança da informação no novo ambiente complexo e de larga escala passa pela </a:t>
            </a:r>
            <a:r>
              <a:rPr lang="pt-BR" b="1" i="1" dirty="0">
                <a:solidFill>
                  <a:srgbClr val="C00000"/>
                </a:solidFill>
              </a:rPr>
              <a:t>automação</a:t>
            </a:r>
            <a:r>
              <a:rPr lang="pt-BR" dirty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BR" dirty="0"/>
              <a:t>A detecção automática de ataques e a utilização de Sistemas de Detecção de Intrusão, com o uso das técnicas de </a:t>
            </a:r>
            <a:r>
              <a:rPr lang="pt-BR" b="1" i="1" dirty="0">
                <a:solidFill>
                  <a:srgbClr val="C00000"/>
                </a:solidFill>
              </a:rPr>
              <a:t>Inteligência Artificial</a:t>
            </a:r>
            <a:r>
              <a:rPr lang="pt-BR" dirty="0"/>
              <a:t>, são medidas de proteção a serem utilizadas nesse cenário</a:t>
            </a:r>
          </a:p>
        </p:txBody>
      </p:sp>
    </p:spTree>
    <p:extLst>
      <p:ext uri="{BB962C8B-B14F-4D97-AF65-F5344CB8AC3E}">
        <p14:creationId xmlns:p14="http://schemas.microsoft.com/office/powerpoint/2010/main" val="5114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 do TCC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6367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Realizar uma </a:t>
            </a:r>
            <a:r>
              <a:rPr lang="pt-BR" b="1" i="1" dirty="0">
                <a:solidFill>
                  <a:srgbClr val="C00000"/>
                </a:solidFill>
              </a:rPr>
              <a:t>revisão da literatura </a:t>
            </a:r>
            <a:r>
              <a:rPr lang="pt-BR" dirty="0"/>
              <a:t>sobre processos para detecção de ataques a partir de dados da rede</a:t>
            </a:r>
          </a:p>
          <a:p>
            <a:pPr algn="just"/>
            <a:r>
              <a:rPr lang="pt-BR" dirty="0"/>
              <a:t>Propor </a:t>
            </a:r>
            <a:r>
              <a:rPr lang="pt-BR" b="1" i="1" dirty="0">
                <a:solidFill>
                  <a:srgbClr val="C00000"/>
                </a:solidFill>
              </a:rPr>
              <a:t>funcionalidades</a:t>
            </a:r>
            <a:r>
              <a:rPr lang="pt-BR" dirty="0"/>
              <a:t> que melhorem os processos de detecção, incluindo:</a:t>
            </a:r>
          </a:p>
          <a:p>
            <a:pPr lvl="1" algn="just"/>
            <a:r>
              <a:rPr lang="pt-BR" dirty="0"/>
              <a:t>Uso de </a:t>
            </a:r>
            <a:r>
              <a:rPr lang="pt-BR" sz="2800" b="1" i="1" dirty="0">
                <a:solidFill>
                  <a:srgbClr val="C00000"/>
                </a:solidFill>
              </a:rPr>
              <a:t>Aprendizagem Supervisionada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dirty="0"/>
              <a:t>para realização de </a:t>
            </a:r>
            <a:r>
              <a:rPr lang="pt-BR" sz="2800" b="1" i="1" dirty="0">
                <a:solidFill>
                  <a:srgbClr val="C00000"/>
                </a:solidFill>
              </a:rPr>
              <a:t>classificação Multi-Label.</a:t>
            </a:r>
          </a:p>
          <a:p>
            <a:pPr lvl="1" algn="just"/>
            <a:r>
              <a:rPr lang="pt-BR" dirty="0"/>
              <a:t>Realizar experimentos de classificação Multi-Label utilizando a Biblioteca Python </a:t>
            </a:r>
            <a:r>
              <a:rPr lang="pt-BR" i="1" dirty="0"/>
              <a:t>Berkeley Software </a:t>
            </a:r>
            <a:r>
              <a:rPr lang="pt-BR" i="1" dirty="0" err="1"/>
              <a:t>Distribution</a:t>
            </a:r>
            <a:r>
              <a:rPr lang="pt-BR" i="1" dirty="0"/>
              <a:t> - </a:t>
            </a:r>
            <a:r>
              <a:rPr lang="pt-BR" i="1" dirty="0" err="1"/>
              <a:t>SkMultiLearn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Analisar os resultados obtidos com os experimentos realizados.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22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Motivação e 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6367"/>
            <a:ext cx="10515600" cy="4966508"/>
          </a:xfrm>
        </p:spPr>
        <p:txBody>
          <a:bodyPr>
            <a:norm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pt-BR" sz="2600" dirty="0"/>
              <a:t>Trabalho já desenvolvido na tese de mestrado de [KOSTAS, </a:t>
            </a:r>
            <a:r>
              <a:rPr lang="pt-BR" sz="2600" dirty="0" err="1"/>
              <a:t>Kahraman</a:t>
            </a:r>
            <a:r>
              <a:rPr lang="pt-BR" sz="2600" dirty="0"/>
              <a:t>][2018] com bons resultados para </a:t>
            </a:r>
            <a:r>
              <a:rPr lang="pt-BR" sz="2800" b="1" i="1" dirty="0">
                <a:solidFill>
                  <a:srgbClr val="C00000"/>
                </a:solidFill>
              </a:rPr>
              <a:t>Classificação Binária</a:t>
            </a:r>
            <a:r>
              <a:rPr lang="pt-BR" sz="2600" dirty="0"/>
              <a:t> (Ataque ou Benigno);</a:t>
            </a:r>
          </a:p>
          <a:p>
            <a:pPr marL="228600" lvl="1" algn="just">
              <a:spcBef>
                <a:spcPts val="1000"/>
              </a:spcBef>
            </a:pPr>
            <a:r>
              <a:rPr lang="pt-BR" sz="2600" dirty="0"/>
              <a:t>Possibilidade de </a:t>
            </a:r>
            <a:r>
              <a:rPr lang="pt-BR" sz="2800" b="1" i="1" dirty="0">
                <a:solidFill>
                  <a:srgbClr val="C00000"/>
                </a:solidFill>
              </a:rPr>
              <a:t>reuso</a:t>
            </a:r>
            <a:r>
              <a:rPr lang="pt-BR" sz="2600" dirty="0"/>
              <a:t> do conjunto de dados gravados de redes reais já limpos e filtrados;</a:t>
            </a:r>
          </a:p>
          <a:p>
            <a:pPr marL="228600" lvl="1" algn="just">
              <a:spcBef>
                <a:spcPts val="1000"/>
              </a:spcBef>
            </a:pPr>
            <a:r>
              <a:rPr lang="pt-BR" sz="2600" dirty="0"/>
              <a:t>Obter uma classificação </a:t>
            </a:r>
            <a:r>
              <a:rPr lang="pt-BR" sz="2800" b="1" i="1" dirty="0">
                <a:solidFill>
                  <a:srgbClr val="C00000"/>
                </a:solidFill>
              </a:rPr>
              <a:t>Multi-Label</a:t>
            </a:r>
            <a:r>
              <a:rPr lang="pt-BR" sz="2600" dirty="0"/>
              <a:t>, que indique o tipo de ataque realizado ou normalidade;</a:t>
            </a:r>
          </a:p>
          <a:p>
            <a:pPr marL="228600" lvl="1" algn="just">
              <a:spcBef>
                <a:spcPts val="1000"/>
              </a:spcBef>
            </a:pPr>
            <a:r>
              <a:rPr lang="pt-BR" sz="2600" dirty="0"/>
              <a:t>Relevância do trabalho para </a:t>
            </a:r>
            <a:r>
              <a:rPr lang="pt-BR" sz="2800" b="1" i="1" dirty="0">
                <a:solidFill>
                  <a:srgbClr val="C00000"/>
                </a:solidFill>
              </a:rPr>
              <a:t>Segurança de Informação de Redes</a:t>
            </a:r>
            <a:r>
              <a:rPr lang="pt-BR" sz="2600" dirty="0"/>
              <a:t>; </a:t>
            </a:r>
          </a:p>
          <a:p>
            <a:pPr marL="228600" lvl="1" algn="just">
              <a:spcBef>
                <a:spcPts val="1000"/>
              </a:spcBef>
            </a:pPr>
            <a:r>
              <a:rPr lang="pt-BR" sz="2600" dirty="0"/>
              <a:t>Oportunidade de </a:t>
            </a:r>
            <a:r>
              <a:rPr lang="pt-BR" sz="2800" b="1" i="1" dirty="0">
                <a:solidFill>
                  <a:srgbClr val="C00000"/>
                </a:solidFill>
              </a:rPr>
              <a:t>aplicar conhecimentos </a:t>
            </a:r>
            <a:r>
              <a:rPr lang="pt-BR" sz="2600" dirty="0"/>
              <a:t>de programação em Python, Inteligência Artificial e de Segurança de Informação adquiridos ao longo do Curso de Ciência da Computação.</a:t>
            </a:r>
          </a:p>
          <a:p>
            <a:pPr algn="just"/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1283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Testes e Resultados Floresta Aleatória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304384" y="1460351"/>
            <a:ext cx="43543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Objetivo:</a:t>
            </a:r>
            <a:r>
              <a:rPr lang="pt-BR" sz="1600" dirty="0"/>
              <a:t> Obter uma lista de prioridade de seleção de </a:t>
            </a:r>
            <a:r>
              <a:rPr lang="pt-BR" sz="1600" i="1" dirty="0"/>
              <a:t>Features</a:t>
            </a:r>
            <a:r>
              <a:rPr lang="pt-BR" sz="1600" dirty="0"/>
              <a:t> para o </a:t>
            </a:r>
            <a:r>
              <a:rPr lang="pt-BR" sz="1600" i="1" dirty="0"/>
              <a:t>Dataset</a:t>
            </a:r>
            <a:r>
              <a:rPr lang="pt-BR" sz="1600" dirty="0"/>
              <a:t> utilizado no TCC com menor tempo de processamento </a:t>
            </a:r>
          </a:p>
          <a:p>
            <a:endParaRPr lang="pt-BR" sz="1600" dirty="0"/>
          </a:p>
          <a:p>
            <a:r>
              <a:rPr lang="pt-BR" sz="1600" b="1" dirty="0">
                <a:solidFill>
                  <a:schemeClr val="accent2">
                    <a:lumMod val="75000"/>
                  </a:schemeClr>
                </a:solidFill>
              </a:rPr>
              <a:t>Resultado Esperado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</a:rPr>
              <a:t>: Baixo tempo de processamento adicional em relação ao tempo do processamento por Floresta Aleatória dos arquivos separados por tipo de ataque no trabalho original</a:t>
            </a:r>
          </a:p>
          <a:p>
            <a:endParaRPr lang="pt-BR" sz="1600" dirty="0"/>
          </a:p>
          <a:p>
            <a:r>
              <a:rPr lang="pt-BR" sz="1600" b="1" dirty="0"/>
              <a:t>Descrição de Teste: P</a:t>
            </a:r>
            <a:r>
              <a:rPr lang="pt-BR" sz="1600" dirty="0"/>
              <a:t>rograma em Python considerando a média ponderada pelos pesos de cada ataque</a:t>
            </a:r>
          </a:p>
        </p:txBody>
      </p:sp>
      <p:pic>
        <p:nvPicPr>
          <p:cNvPr id="7" name="Imagem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371" y="1460351"/>
            <a:ext cx="4238625" cy="318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93" y="4972941"/>
            <a:ext cx="8504621" cy="166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1679"/>
            <a:ext cx="10515600" cy="1325563"/>
          </a:xfrm>
        </p:spPr>
        <p:txBody>
          <a:bodyPr/>
          <a:lstStyle/>
          <a:p>
            <a:r>
              <a:rPr lang="pt-BR" b="1" dirty="0"/>
              <a:t>Testes e Resultados Floresta Aleatória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005149" y="1361324"/>
            <a:ext cx="10542279" cy="5397397"/>
            <a:chOff x="1005149" y="1361324"/>
            <a:chExt cx="10542279" cy="5397397"/>
          </a:xfrm>
        </p:grpSpPr>
        <p:graphicFrame>
          <p:nvGraphicFramePr>
            <p:cNvPr id="9" name="Gráfico 8"/>
            <p:cNvGraphicFramePr/>
            <p:nvPr>
              <p:extLst>
                <p:ext uri="{D42A27DB-BD31-4B8C-83A1-F6EECF244321}">
                  <p14:modId xmlns:p14="http://schemas.microsoft.com/office/powerpoint/2010/main" val="2275379606"/>
                </p:ext>
              </p:extLst>
            </p:nvPr>
          </p:nvGraphicFramePr>
          <p:xfrm>
            <a:off x="3578646" y="1396986"/>
            <a:ext cx="4093625" cy="24595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Elipse 9"/>
            <p:cNvSpPr/>
            <p:nvPr/>
          </p:nvSpPr>
          <p:spPr>
            <a:xfrm>
              <a:off x="4305081" y="3095735"/>
              <a:ext cx="139067" cy="13608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672963" y="1871677"/>
              <a:ext cx="139067" cy="13608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7212740" y="1487068"/>
              <a:ext cx="1837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Em arquivo único</a:t>
              </a:r>
            </a:p>
          </p:txBody>
        </p:sp>
        <p:cxnSp>
          <p:nvCxnSpPr>
            <p:cNvPr id="12" name="Conector de Seta Reta 11"/>
            <p:cNvCxnSpPr>
              <a:stCxn id="11" idx="6"/>
            </p:cNvCxnSpPr>
            <p:nvPr/>
          </p:nvCxnSpPr>
          <p:spPr>
            <a:xfrm flipV="1">
              <a:off x="6812030" y="1701329"/>
              <a:ext cx="450054" cy="2383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1005149" y="1361324"/>
              <a:ext cx="2164062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Em </a:t>
              </a:r>
              <a:r>
                <a:rPr lang="pt-BR" sz="22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arquivos separados</a:t>
              </a:r>
              <a:r>
                <a:rPr lang="pt-BR" sz="22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, obtém-se ganho de desempenho de 10X</a:t>
              </a:r>
            </a:p>
          </p:txBody>
        </p:sp>
        <p:cxnSp>
          <p:nvCxnSpPr>
            <p:cNvPr id="15" name="Conector de Seta Reta 14"/>
            <p:cNvCxnSpPr>
              <a:cxnSpLocks/>
            </p:cNvCxnSpPr>
            <p:nvPr/>
          </p:nvCxnSpPr>
          <p:spPr>
            <a:xfrm flipH="1" flipV="1">
              <a:off x="3169211" y="2373272"/>
              <a:ext cx="1135870" cy="780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grupar 16"/>
            <p:cNvGrpSpPr/>
            <p:nvPr/>
          </p:nvGrpSpPr>
          <p:grpSpPr>
            <a:xfrm>
              <a:off x="2378643" y="3954305"/>
              <a:ext cx="3658376" cy="2804416"/>
              <a:chOff x="0" y="0"/>
              <a:chExt cx="4499568" cy="3958214"/>
            </a:xfrm>
          </p:grpSpPr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4499568" cy="3958214"/>
              </a:xfrm>
              <a:prstGeom prst="rect">
                <a:avLst/>
              </a:prstGeom>
            </p:spPr>
          </p:pic>
          <p:sp>
            <p:nvSpPr>
              <p:cNvPr id="19" name="CaixaDeTexto 6"/>
              <p:cNvSpPr txBox="1"/>
              <p:nvPr/>
            </p:nvSpPr>
            <p:spPr>
              <a:xfrm>
                <a:off x="543249" y="831731"/>
                <a:ext cx="1079682" cy="3702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Bef>
                    <a:spcPts val="140"/>
                  </a:spcBef>
                  <a:spcAft>
                    <a:spcPts val="0"/>
                  </a:spcAft>
                </a:pPr>
                <a:r>
                  <a:rPr lang="pt-BR" sz="1400" b="1" kern="1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92.65 %</a:t>
                </a:r>
                <a:r>
                  <a:rPr lang="pt-BR" sz="1800" kern="1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pt-BR" sz="1200" kern="50" dirty="0">
                  <a:solidFill>
                    <a:srgbClr val="00000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Agrupar 19"/>
            <p:cNvGrpSpPr/>
            <p:nvPr/>
          </p:nvGrpSpPr>
          <p:grpSpPr>
            <a:xfrm>
              <a:off x="6037019" y="3952910"/>
              <a:ext cx="3751918" cy="2804415"/>
              <a:chOff x="1689918" y="2105856"/>
              <a:chExt cx="4513216" cy="3911452"/>
            </a:xfrm>
          </p:grpSpPr>
          <p:pic>
            <p:nvPicPr>
              <p:cNvPr id="21" name="Imagem 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9918" y="2105856"/>
                <a:ext cx="4513216" cy="3911452"/>
              </a:xfrm>
              <a:prstGeom prst="rect">
                <a:avLst/>
              </a:prstGeom>
            </p:spPr>
          </p:pic>
          <p:sp>
            <p:nvSpPr>
              <p:cNvPr id="22" name="CaixaDeTexto 7"/>
              <p:cNvSpPr txBox="1"/>
              <p:nvPr/>
            </p:nvSpPr>
            <p:spPr>
              <a:xfrm>
                <a:off x="2357707" y="2889373"/>
                <a:ext cx="919480" cy="3702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Bef>
                    <a:spcPts val="140"/>
                  </a:spcBef>
                  <a:spcAft>
                    <a:spcPts val="0"/>
                  </a:spcAft>
                </a:pPr>
                <a:r>
                  <a:rPr lang="pt-BR" sz="1400" b="1" kern="1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87.57 %</a:t>
                </a:r>
                <a:endParaRPr lang="pt-BR" sz="1200" b="1" kern="50" dirty="0">
                  <a:solidFill>
                    <a:srgbClr val="00000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" name="CaixaDeTexto 9"/>
              <p:cNvSpPr txBox="1"/>
              <p:nvPr/>
            </p:nvSpPr>
            <p:spPr>
              <a:xfrm>
                <a:off x="1982470" y="2127409"/>
                <a:ext cx="3928110" cy="3702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Bef>
                    <a:spcPts val="140"/>
                  </a:spcBef>
                  <a:spcAft>
                    <a:spcPts val="0"/>
                  </a:spcAft>
                </a:pPr>
                <a:r>
                  <a:rPr lang="pt-BR" sz="1400" kern="1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 X mais rápido mas com alguma</a:t>
                </a:r>
                <a:r>
                  <a:rPr lang="pt-BR" sz="1800" kern="1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1400" kern="1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perda</a:t>
                </a:r>
                <a:endParaRPr lang="pt-BR" sz="1200" kern="50" dirty="0">
                  <a:solidFill>
                    <a:srgbClr val="00000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25" name="CaixaDeTexto 24"/>
            <p:cNvSpPr txBox="1"/>
            <p:nvPr/>
          </p:nvSpPr>
          <p:spPr>
            <a:xfrm>
              <a:off x="8183750" y="1930918"/>
              <a:ext cx="33636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Gerada nova lista de importâncias</a:t>
              </a:r>
            </a:p>
            <a:p>
              <a:r>
                <a:rPr lang="pt-BR" dirty="0">
                  <a:solidFill>
                    <a:srgbClr val="FF0000"/>
                  </a:solidFill>
                </a:rPr>
                <a:t>em ordem de prioridade para as</a:t>
              </a:r>
            </a:p>
            <a:p>
              <a:r>
                <a:rPr lang="pt-BR" i="1" dirty="0" err="1">
                  <a:solidFill>
                    <a:srgbClr val="FF0000"/>
                  </a:solidFill>
                </a:rPr>
                <a:t>Features</a:t>
              </a:r>
              <a:endParaRPr lang="pt-BR" i="1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Conector de Seta Reta 26"/>
            <p:cNvCxnSpPr/>
            <p:nvPr/>
          </p:nvCxnSpPr>
          <p:spPr>
            <a:xfrm flipV="1">
              <a:off x="8375971" y="2604564"/>
              <a:ext cx="925986" cy="13483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14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9538" cy="1325563"/>
          </a:xfrm>
        </p:spPr>
        <p:txBody>
          <a:bodyPr>
            <a:normAutofit/>
          </a:bodyPr>
          <a:lstStyle/>
          <a:p>
            <a:r>
              <a:rPr lang="pt-BR" sz="4000" b="1" dirty="0"/>
              <a:t>Testes e Resultados </a:t>
            </a:r>
            <a:r>
              <a:rPr lang="pt-BR" sz="4000" b="1" dirty="0" smtClean="0"/>
              <a:t>- Redução </a:t>
            </a:r>
            <a:r>
              <a:rPr lang="pt-BR" sz="4000" b="1" dirty="0"/>
              <a:t>Controlada do Arquivo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149206" y="1553657"/>
            <a:ext cx="36243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Objetivo:</a:t>
            </a:r>
            <a:r>
              <a:rPr lang="pt-BR" sz="1600" dirty="0"/>
              <a:t> Obter um arquivo com os dados de gravação de todos os ataques com número de linhas reduzido a partir da proporção de cada ataque nos arquivos originais separados por ataque</a:t>
            </a:r>
          </a:p>
          <a:p>
            <a:endParaRPr lang="pt-BR" sz="1600" dirty="0"/>
          </a:p>
          <a:p>
            <a:r>
              <a:rPr lang="pt-BR" sz="1600" b="1" dirty="0">
                <a:solidFill>
                  <a:schemeClr val="accent2">
                    <a:lumMod val="75000"/>
                  </a:schemeClr>
                </a:solidFill>
              </a:rPr>
              <a:t>Resultado Esperado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</a:rPr>
              <a:t>: Arquivo reduzido em contagem de linhas</a:t>
            </a:r>
          </a:p>
          <a:p>
            <a:endParaRPr lang="pt-BR" sz="1600" dirty="0"/>
          </a:p>
          <a:p>
            <a:r>
              <a:rPr lang="pt-BR" sz="1600" b="1" dirty="0"/>
              <a:t>Descrição de Teste: </a:t>
            </a:r>
            <a:r>
              <a:rPr lang="pt-BR" sz="1600" dirty="0"/>
              <a:t>programa em Python</a:t>
            </a:r>
          </a:p>
          <a:p>
            <a:r>
              <a:rPr lang="pt-BR" sz="1600" dirty="0"/>
              <a:t>conforme pseudocódigo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6" y="1553657"/>
            <a:ext cx="6310465" cy="433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0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Testes e Resultados Redução Controlada do Arquivo</a:t>
            </a:r>
          </a:p>
        </p:txBody>
      </p:sp>
      <p:pic>
        <p:nvPicPr>
          <p:cNvPr id="7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4378" y="2024806"/>
            <a:ext cx="5408863" cy="33782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875037" y="2584580"/>
            <a:ext cx="3540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>
                <a:solidFill>
                  <a:srgbClr val="FF0000"/>
                </a:solidFill>
                <a:highlight>
                  <a:srgbClr val="FFFF00"/>
                </a:highlight>
              </a:rPr>
              <a:t>Arquivo gerado com </a:t>
            </a:r>
            <a:r>
              <a:rPr lang="pt-BR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número</a:t>
            </a:r>
          </a:p>
          <a:p>
            <a:r>
              <a:rPr lang="pt-BR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de linhas reduzido</a:t>
            </a:r>
          </a:p>
        </p:txBody>
      </p:sp>
      <p:cxnSp>
        <p:nvCxnSpPr>
          <p:cNvPr id="8" name="Conector de Seta Reta 7"/>
          <p:cNvCxnSpPr>
            <a:stCxn id="7" idx="3"/>
          </p:cNvCxnSpPr>
          <p:nvPr/>
        </p:nvCxnSpPr>
        <p:spPr>
          <a:xfrm flipV="1">
            <a:off x="6413241" y="3032449"/>
            <a:ext cx="1461796" cy="681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5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Testes e Resultados da Transformação do Arquivo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729451" y="1600310"/>
            <a:ext cx="36243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Objetivo</a:t>
            </a:r>
            <a:r>
              <a:rPr lang="pt-BR" sz="1600" b="1"/>
              <a:t>:</a:t>
            </a:r>
            <a:r>
              <a:rPr lang="pt-BR" sz="1600"/>
              <a:t> </a:t>
            </a:r>
            <a:r>
              <a:rPr lang="pt-BR" sz="1600" smtClean="0"/>
              <a:t>Transformar </a:t>
            </a:r>
            <a:r>
              <a:rPr lang="pt-BR" sz="1600" dirty="0"/>
              <a:t>o arquivo reduzido para um arquivo com formato aceitável pelos classificadores Multi-Label da biblioteca Python </a:t>
            </a:r>
            <a:r>
              <a:rPr lang="pt-BR" sz="1600" dirty="0" err="1"/>
              <a:t>SkMultiLearn</a:t>
            </a:r>
            <a:endParaRPr lang="pt-BR" sz="1600" dirty="0"/>
          </a:p>
          <a:p>
            <a:endParaRPr lang="pt-BR" sz="1600" dirty="0"/>
          </a:p>
          <a:p>
            <a:r>
              <a:rPr lang="pt-BR" sz="1600" b="1" dirty="0">
                <a:solidFill>
                  <a:schemeClr val="accent2">
                    <a:lumMod val="75000"/>
                  </a:schemeClr>
                </a:solidFill>
              </a:rPr>
              <a:t>Resultado Esperado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</a:rPr>
              <a:t>: Arquivo transformado</a:t>
            </a:r>
          </a:p>
          <a:p>
            <a:endParaRPr lang="pt-BR" sz="1600" dirty="0"/>
          </a:p>
          <a:p>
            <a:r>
              <a:rPr lang="pt-BR" sz="1600" b="1" dirty="0"/>
              <a:t>Descrição de Teste: </a:t>
            </a:r>
            <a:r>
              <a:rPr lang="pt-BR" sz="1600" dirty="0"/>
              <a:t>programa em Python</a:t>
            </a:r>
          </a:p>
        </p:txBody>
      </p: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5" y="1765007"/>
            <a:ext cx="7302370" cy="25765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ixaDeTexto 9"/>
          <p:cNvSpPr txBox="1"/>
          <p:nvPr/>
        </p:nvSpPr>
        <p:spPr>
          <a:xfrm>
            <a:off x="1147783" y="4650207"/>
            <a:ext cx="5561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coluna de </a:t>
            </a:r>
            <a:r>
              <a:rPr lang="pt-BR" i="1" dirty="0" err="1"/>
              <a:t>Labels</a:t>
            </a:r>
            <a:r>
              <a:rPr lang="pt-BR" dirty="0"/>
              <a:t> no arquivo original é transformada em </a:t>
            </a:r>
            <a:r>
              <a:rPr lang="pt-BR" b="1" i="1" dirty="0">
                <a:solidFill>
                  <a:srgbClr val="C00000"/>
                </a:solidFill>
              </a:rPr>
              <a:t>várias colunas </a:t>
            </a:r>
            <a:r>
              <a:rPr lang="pt-BR" dirty="0"/>
              <a:t>no novo arquivo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1s ou 0s são inseridos nas novas colunas de acordo com </a:t>
            </a:r>
            <a:r>
              <a:rPr lang="pt-BR" b="1" i="1" dirty="0">
                <a:solidFill>
                  <a:srgbClr val="C00000"/>
                </a:solidFill>
              </a:rPr>
              <a:t>as ocorrências </a:t>
            </a:r>
            <a:r>
              <a:rPr lang="pt-BR" dirty="0"/>
              <a:t>dos ataques ou Benigno no arquivo original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722652" y="5201983"/>
            <a:ext cx="229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highlight>
                  <a:srgbClr val="FFFF00"/>
                </a:highlight>
              </a:rPr>
              <a:t>Arquivo transformado</a:t>
            </a:r>
          </a:p>
        </p:txBody>
      </p:sp>
      <p:cxnSp>
        <p:nvCxnSpPr>
          <p:cNvPr id="13" name="Conector de Seta Reta 12"/>
          <p:cNvCxnSpPr>
            <a:endCxn id="11" idx="0"/>
          </p:cNvCxnSpPr>
          <p:nvPr/>
        </p:nvCxnSpPr>
        <p:spPr>
          <a:xfrm>
            <a:off x="7579575" y="4275601"/>
            <a:ext cx="1291309" cy="926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7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45C130E21F76F44A30DD73BC91D1ACF" ma:contentTypeVersion="2" ma:contentTypeDescription="Crie um novo documento." ma:contentTypeScope="" ma:versionID="48cbb311d2de959ebf52f952d985e1ef">
  <xsd:schema xmlns:xsd="http://www.w3.org/2001/XMLSchema" xmlns:xs="http://www.w3.org/2001/XMLSchema" xmlns:p="http://schemas.microsoft.com/office/2006/metadata/properties" xmlns:ns2="93eff364-d3a7-48fe-aee1-52ae4e3c6d71" targetNamespace="http://schemas.microsoft.com/office/2006/metadata/properties" ma:root="true" ma:fieldsID="c64a47004f543eb2300403401c5ff052" ns2:_="">
    <xsd:import namespace="93eff364-d3a7-48fe-aee1-52ae4e3c6d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eff364-d3a7-48fe-aee1-52ae4e3c6d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1997A-9F20-4BFD-BE8B-E106D40026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9D6B1D-9F6A-4D0E-AFAD-04E935346C52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93eff364-d3a7-48fe-aee1-52ae4e3c6d7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80C07D3-9F63-48A0-8B71-21E8D46D1C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eff364-d3a7-48fe-aee1-52ae4e3c6d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5512</TotalTime>
  <Words>958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Introdução</vt:lpstr>
      <vt:lpstr>Objetivo do TCC</vt:lpstr>
      <vt:lpstr>Motivação e Justificativa</vt:lpstr>
      <vt:lpstr>Testes e Resultados Floresta Aleatória</vt:lpstr>
      <vt:lpstr>Testes e Resultados Floresta Aleatória</vt:lpstr>
      <vt:lpstr>Testes e Resultados - Redução Controlada do Arquivo</vt:lpstr>
      <vt:lpstr>Testes e Resultados Redução Controlada do Arquivo</vt:lpstr>
      <vt:lpstr>Testes e Resultados da Transformação do Arquivo</vt:lpstr>
      <vt:lpstr>Testes e Resultados da Transformação do Problema</vt:lpstr>
      <vt:lpstr>Testes e Resultados - Transformação do Problema (150.000 linhas)</vt:lpstr>
      <vt:lpstr>Testes e Resultados da Adaptação</vt:lpstr>
      <vt:lpstr>Testes e Resultados - Adaptação</vt:lpstr>
      <vt:lpstr>Conclusões</vt:lpstr>
      <vt:lpstr>Conclusões</vt:lpstr>
      <vt:lpstr>FIM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Figuras do TCC</dc:title>
  <dc:creator>Vitor de Avila Falcão</dc:creator>
  <cp:lastModifiedBy>Vitor de Avila Falcão</cp:lastModifiedBy>
  <cp:revision>235</cp:revision>
  <dcterms:created xsi:type="dcterms:W3CDTF">2022-04-26T10:30:39Z</dcterms:created>
  <dcterms:modified xsi:type="dcterms:W3CDTF">2022-06-09T14:08:09Z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0x010100E45C130E21F76F44A30DD73BC91D1ACF</vt:lpwstr>
  </property>
</Properties>
</file>