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2" r:id="rId1"/>
  </p:sldMasterIdLst>
  <p:notesMasterIdLst>
    <p:notesMasterId r:id="rId28"/>
  </p:notesMasterIdLst>
  <p:sldIdLst>
    <p:sldId id="465" r:id="rId2"/>
    <p:sldId id="476" r:id="rId3"/>
    <p:sldId id="511" r:id="rId4"/>
    <p:sldId id="512" r:id="rId5"/>
    <p:sldId id="513" r:id="rId6"/>
    <p:sldId id="515" r:id="rId7"/>
    <p:sldId id="514" r:id="rId8"/>
    <p:sldId id="458" r:id="rId9"/>
    <p:sldId id="516" r:id="rId10"/>
    <p:sldId id="520" r:id="rId11"/>
    <p:sldId id="523" r:id="rId12"/>
    <p:sldId id="524" r:id="rId13"/>
    <p:sldId id="525" r:id="rId14"/>
    <p:sldId id="526" r:id="rId15"/>
    <p:sldId id="533" r:id="rId16"/>
    <p:sldId id="528" r:id="rId17"/>
    <p:sldId id="537" r:id="rId18"/>
    <p:sldId id="529" r:id="rId19"/>
    <p:sldId id="527" r:id="rId20"/>
    <p:sldId id="530" r:id="rId21"/>
    <p:sldId id="461" r:id="rId22"/>
    <p:sldId id="531" r:id="rId23"/>
    <p:sldId id="536" r:id="rId24"/>
    <p:sldId id="535" r:id="rId25"/>
    <p:sldId id="532" r:id="rId26"/>
    <p:sldId id="475" r:id="rId27"/>
  </p:sldIdLst>
  <p:sldSz cx="9144000" cy="6858000" type="screen4x3"/>
  <p:notesSz cx="6797675" cy="9874250"/>
  <p:defaultTextStyle>
    <a:defPPr>
      <a:defRPr lang="pt-BR"/>
    </a:defPPr>
    <a:lvl1pPr algn="l" rtl="0" fontAlgn="base">
      <a:spcBef>
        <a:spcPct val="0"/>
      </a:spcBef>
      <a:spcAft>
        <a:spcPct val="0"/>
      </a:spcAft>
      <a:defRPr sz="2400" kern="1200">
        <a:solidFill>
          <a:schemeClr val="bg2"/>
        </a:solidFill>
        <a:latin typeface="Verdana" pitchFamily="34" charset="0"/>
        <a:ea typeface="+mn-ea"/>
        <a:cs typeface="+mn-cs"/>
      </a:defRPr>
    </a:lvl1pPr>
    <a:lvl2pPr marL="457200" algn="l" rtl="0" fontAlgn="base">
      <a:spcBef>
        <a:spcPct val="0"/>
      </a:spcBef>
      <a:spcAft>
        <a:spcPct val="0"/>
      </a:spcAft>
      <a:defRPr sz="2400" kern="1200">
        <a:solidFill>
          <a:schemeClr val="bg2"/>
        </a:solidFill>
        <a:latin typeface="Verdana" pitchFamily="34" charset="0"/>
        <a:ea typeface="+mn-ea"/>
        <a:cs typeface="+mn-cs"/>
      </a:defRPr>
    </a:lvl2pPr>
    <a:lvl3pPr marL="914400" algn="l" rtl="0" fontAlgn="base">
      <a:spcBef>
        <a:spcPct val="0"/>
      </a:spcBef>
      <a:spcAft>
        <a:spcPct val="0"/>
      </a:spcAft>
      <a:defRPr sz="2400" kern="1200">
        <a:solidFill>
          <a:schemeClr val="bg2"/>
        </a:solidFill>
        <a:latin typeface="Verdana" pitchFamily="34" charset="0"/>
        <a:ea typeface="+mn-ea"/>
        <a:cs typeface="+mn-cs"/>
      </a:defRPr>
    </a:lvl3pPr>
    <a:lvl4pPr marL="1371600" algn="l" rtl="0" fontAlgn="base">
      <a:spcBef>
        <a:spcPct val="0"/>
      </a:spcBef>
      <a:spcAft>
        <a:spcPct val="0"/>
      </a:spcAft>
      <a:defRPr sz="2400" kern="1200">
        <a:solidFill>
          <a:schemeClr val="bg2"/>
        </a:solidFill>
        <a:latin typeface="Verdana" pitchFamily="34" charset="0"/>
        <a:ea typeface="+mn-ea"/>
        <a:cs typeface="+mn-cs"/>
      </a:defRPr>
    </a:lvl4pPr>
    <a:lvl5pPr marL="1828800" algn="l" rtl="0" fontAlgn="base">
      <a:spcBef>
        <a:spcPct val="0"/>
      </a:spcBef>
      <a:spcAft>
        <a:spcPct val="0"/>
      </a:spcAft>
      <a:defRPr sz="2400" kern="1200">
        <a:solidFill>
          <a:schemeClr val="bg2"/>
        </a:solidFill>
        <a:latin typeface="Verdana" pitchFamily="34" charset="0"/>
        <a:ea typeface="+mn-ea"/>
        <a:cs typeface="+mn-cs"/>
      </a:defRPr>
    </a:lvl5pPr>
    <a:lvl6pPr marL="2286000" algn="l" defTabSz="914400" rtl="0" eaLnBrk="1" latinLnBrk="0" hangingPunct="1">
      <a:defRPr sz="2400" kern="1200">
        <a:solidFill>
          <a:schemeClr val="bg2"/>
        </a:solidFill>
        <a:latin typeface="Verdana" pitchFamily="34" charset="0"/>
        <a:ea typeface="+mn-ea"/>
        <a:cs typeface="+mn-cs"/>
      </a:defRPr>
    </a:lvl6pPr>
    <a:lvl7pPr marL="2743200" algn="l" defTabSz="914400" rtl="0" eaLnBrk="1" latinLnBrk="0" hangingPunct="1">
      <a:defRPr sz="2400" kern="1200">
        <a:solidFill>
          <a:schemeClr val="bg2"/>
        </a:solidFill>
        <a:latin typeface="Verdana" pitchFamily="34" charset="0"/>
        <a:ea typeface="+mn-ea"/>
        <a:cs typeface="+mn-cs"/>
      </a:defRPr>
    </a:lvl7pPr>
    <a:lvl8pPr marL="3200400" algn="l" defTabSz="914400" rtl="0" eaLnBrk="1" latinLnBrk="0" hangingPunct="1">
      <a:defRPr sz="2400" kern="1200">
        <a:solidFill>
          <a:schemeClr val="bg2"/>
        </a:solidFill>
        <a:latin typeface="Verdana" pitchFamily="34" charset="0"/>
        <a:ea typeface="+mn-ea"/>
        <a:cs typeface="+mn-cs"/>
      </a:defRPr>
    </a:lvl8pPr>
    <a:lvl9pPr marL="3657600" algn="l" defTabSz="914400" rtl="0" eaLnBrk="1" latinLnBrk="0" hangingPunct="1">
      <a:defRPr sz="2400" kern="1200">
        <a:solidFill>
          <a:schemeClr val="bg2"/>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van Maiochi" initials="GM" lastIdx="2" clrIdx="0">
    <p:extLst>
      <p:ext uri="{19B8F6BF-5375-455C-9EA6-DF929625EA0E}">
        <p15:presenceInfo xmlns:p15="http://schemas.microsoft.com/office/powerpoint/2012/main" userId="49cc64b0df2a1e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6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F8AFFF7-950D-4F9F-9A53-4A9DCAC10DF2}" type="datetimeFigureOut">
              <a:rPr lang="pt-BR" smtClean="0"/>
              <a:pPr/>
              <a:t>22/02/2016</a:t>
            </a:fld>
            <a:endParaRPr lang="pt-BR"/>
          </a:p>
        </p:txBody>
      </p:sp>
      <p:sp>
        <p:nvSpPr>
          <p:cNvPr id="4" name="Espaço Reservado para Imagem de Slide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5E960F2-8FCE-4779-A68C-C091C166F613}" type="slidenum">
              <a:rPr lang="pt-BR" smtClean="0"/>
              <a:pPr/>
              <a:t>‹nº›</a:t>
            </a:fld>
            <a:endParaRPr lang="pt-BR"/>
          </a:p>
        </p:txBody>
      </p:sp>
    </p:spTree>
    <p:extLst>
      <p:ext uri="{BB962C8B-B14F-4D97-AF65-F5344CB8AC3E}">
        <p14:creationId xmlns:p14="http://schemas.microsoft.com/office/powerpoint/2010/main" val="4269803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BR" smtClean="0"/>
          </a:p>
        </p:txBody>
      </p:sp>
      <p:sp>
        <p:nvSpPr>
          <p:cNvPr id="573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7C20D7-5C4B-4694-AA04-0159F50D33B2}" type="slidenum">
              <a:rPr lang="pt-BR"/>
              <a:pPr eaLnBrk="1" hangingPunct="1"/>
              <a:t>19</a:t>
            </a:fld>
            <a:endParaRPr lang="pt-BR"/>
          </a:p>
        </p:txBody>
      </p:sp>
    </p:spTree>
    <p:extLst>
      <p:ext uri="{BB962C8B-B14F-4D97-AF65-F5344CB8AC3E}">
        <p14:creationId xmlns:p14="http://schemas.microsoft.com/office/powerpoint/2010/main" val="354877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solidFill>
                  <a:schemeClr val="bg1"/>
                </a:solidFill>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solidFill>
                  <a:schemeClr val="bg1"/>
                </a:solidFill>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fld id="{77A3ED1F-8E79-44EC-B28C-338EB241BE8C}" type="datetimeFigureOut">
              <a:rPr lang="pt-BR" smtClean="0"/>
              <a:t>22/02/2016</a:t>
            </a:fld>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18632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58620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35738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43850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3977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25608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231622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207289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248826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6366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22/02/2016</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82591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latin typeface="+mn-lt"/>
              </a:defRPr>
            </a:lvl1pPr>
          </a:lstStyle>
          <a:p>
            <a:fld id="{77A3ED1F-8E79-44EC-B28C-338EB241BE8C}" type="datetimeFigureOut">
              <a:rPr lang="pt-BR" smtClean="0"/>
              <a:t>22/02/2016</a:t>
            </a:fld>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latin typeface="+mn-lt"/>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4203254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Narrow" panose="020B0606020202030204" pitchFamily="34" charset="0"/>
        </a:defRPr>
      </a:lvl2pPr>
      <a:lvl3pPr algn="ctr" rtl="0" eaLnBrk="1" fontAlgn="base" hangingPunct="1">
        <a:spcBef>
          <a:spcPct val="0"/>
        </a:spcBef>
        <a:spcAft>
          <a:spcPct val="0"/>
        </a:spcAft>
        <a:defRPr sz="3300">
          <a:solidFill>
            <a:schemeClr val="tx1"/>
          </a:solidFill>
          <a:latin typeface="Arial Narrow" panose="020B0606020202030204" pitchFamily="34" charset="0"/>
        </a:defRPr>
      </a:lvl3pPr>
      <a:lvl4pPr algn="ctr" rtl="0" eaLnBrk="1" fontAlgn="base" hangingPunct="1">
        <a:spcBef>
          <a:spcPct val="0"/>
        </a:spcBef>
        <a:spcAft>
          <a:spcPct val="0"/>
        </a:spcAft>
        <a:defRPr sz="3300">
          <a:solidFill>
            <a:schemeClr val="tx1"/>
          </a:solidFill>
          <a:latin typeface="Arial Narrow" panose="020B0606020202030204" pitchFamily="34" charset="0"/>
        </a:defRPr>
      </a:lvl4pPr>
      <a:lvl5pPr algn="ctr" rtl="0" eaLnBrk="1" fontAlgn="base" hangingPunct="1">
        <a:spcBef>
          <a:spcPct val="0"/>
        </a:spcBef>
        <a:spcAft>
          <a:spcPct val="0"/>
        </a:spcAft>
        <a:defRPr sz="3300">
          <a:solidFill>
            <a:schemeClr val="tx1"/>
          </a:solidFill>
          <a:latin typeface="Arial Narrow" panose="020B0606020202030204" pitchFamily="34" charset="0"/>
        </a:defRPr>
      </a:lvl5pPr>
      <a:lvl6pPr marL="342900" algn="ctr" rtl="0" eaLnBrk="1" fontAlgn="base" hangingPunct="1">
        <a:spcBef>
          <a:spcPct val="0"/>
        </a:spcBef>
        <a:spcAft>
          <a:spcPct val="0"/>
        </a:spcAft>
        <a:defRPr sz="3300">
          <a:solidFill>
            <a:schemeClr val="tx1"/>
          </a:solidFill>
          <a:latin typeface="Arial Narrow" panose="020B0606020202030204" pitchFamily="34" charset="0"/>
        </a:defRPr>
      </a:lvl6pPr>
      <a:lvl7pPr marL="685800" algn="ctr" rtl="0" eaLnBrk="1" fontAlgn="base" hangingPunct="1">
        <a:spcBef>
          <a:spcPct val="0"/>
        </a:spcBef>
        <a:spcAft>
          <a:spcPct val="0"/>
        </a:spcAft>
        <a:defRPr sz="3300">
          <a:solidFill>
            <a:schemeClr val="tx1"/>
          </a:solidFill>
          <a:latin typeface="Arial Narrow" panose="020B0606020202030204" pitchFamily="34" charset="0"/>
        </a:defRPr>
      </a:lvl7pPr>
      <a:lvl8pPr marL="1028700" algn="ctr" rtl="0" eaLnBrk="1" fontAlgn="base" hangingPunct="1">
        <a:spcBef>
          <a:spcPct val="0"/>
        </a:spcBef>
        <a:spcAft>
          <a:spcPct val="0"/>
        </a:spcAft>
        <a:defRPr sz="3300">
          <a:solidFill>
            <a:schemeClr val="tx1"/>
          </a:solidFill>
          <a:latin typeface="Arial Narrow" panose="020B0606020202030204" pitchFamily="34" charset="0"/>
        </a:defRPr>
      </a:lvl8pPr>
      <a:lvl9pPr marL="1371600" algn="ctr" rtl="0" eaLnBrk="1" fontAlgn="base" hangingPunct="1">
        <a:spcBef>
          <a:spcPct val="0"/>
        </a:spcBef>
        <a:spcAft>
          <a:spcPct val="0"/>
        </a:spcAft>
        <a:defRPr sz="3300">
          <a:solidFill>
            <a:schemeClr val="tx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latin typeface="Verdana" panose="020B0604030504040204" pitchFamily="34" charset="0"/>
                <a:ea typeface="Verdana" panose="020B0604030504040204" pitchFamily="34" charset="0"/>
                <a:cs typeface="Verdana" panose="020B0604030504040204" pitchFamily="34" charset="0"/>
              </a:rPr>
              <a:t>Algoritmos e Lógica de Programação</a:t>
            </a:r>
            <a:endParaRPr lang="pt-BR"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ítulo 2"/>
          <p:cNvSpPr>
            <a:spLocks noGrp="1"/>
          </p:cNvSpPr>
          <p:nvPr>
            <p:ph type="subTitle" idx="1"/>
          </p:nvPr>
        </p:nvSpPr>
        <p:spPr/>
        <p:txBody>
          <a:bodyPr/>
          <a:lstStyle/>
          <a:p>
            <a:r>
              <a:rPr lang="pt-BR" sz="2800" dirty="0">
                <a:latin typeface="Verdana" panose="020B0604030504040204" pitchFamily="34" charset="0"/>
                <a:ea typeface="Verdana" panose="020B0604030504040204" pitchFamily="34" charset="0"/>
                <a:cs typeface="Verdana" panose="020B0604030504040204" pitchFamily="34" charset="0"/>
              </a:rPr>
              <a:t>Introdução ao </a:t>
            </a:r>
            <a:r>
              <a:rPr lang="pt-BR" sz="2800" dirty="0" smtClean="0">
                <a:latin typeface="Verdana" panose="020B0604030504040204" pitchFamily="34" charset="0"/>
                <a:ea typeface="Verdana" panose="020B0604030504040204" pitchFamily="34" charset="0"/>
                <a:cs typeface="Verdana" panose="020B0604030504040204" pitchFamily="34" charset="0"/>
              </a:rPr>
              <a:t>Conceito </a:t>
            </a:r>
            <a:r>
              <a:rPr lang="pt-BR" sz="2800" dirty="0">
                <a:latin typeface="Verdana" panose="020B0604030504040204" pitchFamily="34" charset="0"/>
                <a:ea typeface="Verdana" panose="020B0604030504040204" pitchFamily="34" charset="0"/>
                <a:cs typeface="Verdana" panose="020B0604030504040204" pitchFamily="34" charset="0"/>
              </a:rPr>
              <a:t>de </a:t>
            </a:r>
            <a:r>
              <a:rPr lang="pt-BR" sz="2800" dirty="0" smtClean="0">
                <a:latin typeface="Verdana" panose="020B0604030504040204" pitchFamily="34" charset="0"/>
                <a:ea typeface="Verdana" panose="020B0604030504040204" pitchFamily="34" charset="0"/>
                <a:cs typeface="Verdana" panose="020B0604030504040204" pitchFamily="34" charset="0"/>
              </a:rPr>
              <a:t>Algoritmos </a:t>
            </a:r>
            <a:r>
              <a:rPr lang="pt-BR" sz="2800" dirty="0">
                <a:latin typeface="Verdana" panose="020B0604030504040204" pitchFamily="34" charset="0"/>
                <a:ea typeface="Verdana" panose="020B0604030504040204" pitchFamily="34" charset="0"/>
                <a:cs typeface="Verdana" panose="020B0604030504040204" pitchFamily="34" charset="0"/>
              </a:rPr>
              <a:t>e suas </a:t>
            </a:r>
            <a:r>
              <a:rPr lang="pt-BR" sz="2800" dirty="0" smtClean="0">
                <a:latin typeface="Verdana" panose="020B0604030504040204" pitchFamily="34" charset="0"/>
                <a:ea typeface="Verdana" panose="020B0604030504040204" pitchFamily="34" charset="0"/>
                <a:cs typeface="Verdana" panose="020B0604030504040204" pitchFamily="34" charset="0"/>
              </a:rPr>
              <a:t>Relações</a:t>
            </a:r>
            <a:endParaRPr lang="pt-BR"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CaixaDeTexto 3"/>
          <p:cNvSpPr txBox="1"/>
          <p:nvPr/>
        </p:nvSpPr>
        <p:spPr>
          <a:xfrm>
            <a:off x="5056260" y="5085184"/>
            <a:ext cx="4101187" cy="461665"/>
          </a:xfrm>
          <a:prstGeom prst="rect">
            <a:avLst/>
          </a:prstGeom>
          <a:noFill/>
        </p:spPr>
        <p:txBody>
          <a:bodyPr wrap="none" rtlCol="0">
            <a:spAutoFit/>
          </a:bodyPr>
          <a:lstStyle/>
          <a:p>
            <a:r>
              <a:rPr lang="pt-BR" dirty="0" smtClean="0">
                <a:solidFill>
                  <a:schemeClr val="bg1"/>
                </a:solidFill>
              </a:rPr>
              <a:t>Professor: Gilvan Maiochi</a:t>
            </a:r>
            <a:endParaRPr lang="pt-BR" dirty="0">
              <a:solidFill>
                <a:schemeClr val="bg1"/>
              </a:solidFill>
            </a:endParaRPr>
          </a:p>
        </p:txBody>
      </p:sp>
    </p:spTree>
    <p:extLst>
      <p:ext uri="{BB962C8B-B14F-4D97-AF65-F5344CB8AC3E}">
        <p14:creationId xmlns:p14="http://schemas.microsoft.com/office/powerpoint/2010/main" val="118005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2400" b="1" dirty="0" smtClean="0">
                <a:latin typeface="Constantia" panose="02030602050306030303" pitchFamily="18" charset="0"/>
              </a:rPr>
              <a:t>Representação Algorítmica por Fluxograma</a:t>
            </a:r>
            <a:endParaRPr lang="pt-BR" sz="2400" b="1" dirty="0">
              <a:latin typeface="Constantia" panose="02030602050306030303" pitchFamily="18" charset="0"/>
            </a:endParaRP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1600" dirty="0">
                <a:latin typeface="Calibri Light" panose="020F0302020204030204" pitchFamily="34" charset="0"/>
              </a:rPr>
              <a:t>Um fluxograma mostra, de forma gráfica, a lógica de um algoritmo, enfatizando passos individuais e o fluxo de </a:t>
            </a:r>
            <a:r>
              <a:rPr lang="pt-BR" sz="1600" dirty="0" smtClean="0">
                <a:latin typeface="Calibri Light" panose="020F0302020204030204" pitchFamily="34" charset="0"/>
              </a:rPr>
              <a:t>execução.</a:t>
            </a:r>
          </a:p>
          <a:p>
            <a:pPr marL="0" indent="0" algn="just">
              <a:spcAft>
                <a:spcPts val="600"/>
              </a:spcAft>
              <a:buNone/>
            </a:pPr>
            <a:r>
              <a:rPr lang="pt-BR" sz="1600" dirty="0" smtClean="0">
                <a:latin typeface="Calibri Light" panose="020F0302020204030204" pitchFamily="34" charset="0"/>
              </a:rPr>
              <a:t>Exemplos:</a:t>
            </a:r>
          </a:p>
          <a:p>
            <a:pPr marL="0" indent="0" algn="just">
              <a:spcAft>
                <a:spcPts val="600"/>
              </a:spcAft>
              <a:buNone/>
            </a:pPr>
            <a:endParaRPr lang="pt-BR" sz="2000" dirty="0" smtClean="0">
              <a:latin typeface="Calibri Light" panose="020F0302020204030204" pitchFamily="34" charset="0"/>
            </a:endParaRPr>
          </a:p>
          <a:p>
            <a:pPr marL="0" indent="0" algn="just">
              <a:spcAft>
                <a:spcPts val="600"/>
              </a:spcAft>
              <a:buNone/>
            </a:pPr>
            <a:endParaRPr lang="pt-BR" sz="2000" dirty="0" smtClean="0">
              <a:latin typeface="Calibri Light" panose="020F0302020204030204" pitchFamily="34" charset="0"/>
            </a:endParaRPr>
          </a:p>
          <a:p>
            <a:pPr marL="0" indent="0" algn="just">
              <a:spcAft>
                <a:spcPts val="600"/>
              </a:spcAft>
              <a:buNone/>
            </a:pPr>
            <a:endParaRPr lang="pt-BR" sz="2000" dirty="0">
              <a:latin typeface="Calibri Light" panose="020F0302020204030204" pitchFamily="34"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3442" y="2204864"/>
            <a:ext cx="2750060" cy="2232248"/>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751" y="2099987"/>
            <a:ext cx="2144438" cy="3293666"/>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2" y="2564904"/>
            <a:ext cx="4137077" cy="3096344"/>
          </a:xfrm>
          <a:prstGeom prst="rect">
            <a:avLst/>
          </a:prstGeom>
        </p:spPr>
      </p:pic>
    </p:spTree>
    <p:extLst>
      <p:ext uri="{BB962C8B-B14F-4D97-AF65-F5344CB8AC3E}">
        <p14:creationId xmlns:p14="http://schemas.microsoft.com/office/powerpoint/2010/main" val="1339469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000" b="1" dirty="0">
                <a:latin typeface="Constantia" panose="02030602050306030303" pitchFamily="18" charset="0"/>
              </a:rPr>
              <a:t>Algoritmo para Realizar uma Ligação em Telefone Público</a:t>
            </a:r>
            <a:br>
              <a:rPr lang="pt-BR" sz="2000" b="1" dirty="0">
                <a:latin typeface="Constantia" panose="02030602050306030303" pitchFamily="18" charset="0"/>
              </a:rPr>
            </a:br>
            <a:r>
              <a:rPr lang="pt-BR" sz="2000" b="1" dirty="0" smtClean="0">
                <a:latin typeface="Constantia" panose="02030602050306030303" pitchFamily="18" charset="0"/>
              </a:rPr>
              <a:t>Descrição Narrativa</a:t>
            </a:r>
            <a:endParaRPr lang="pt-BR" sz="2000" b="1" dirty="0">
              <a:latin typeface="Constantia" panose="02030602050306030303" pitchFamily="18" charset="0"/>
            </a:endParaRPr>
          </a:p>
        </p:txBody>
      </p:sp>
      <p:sp>
        <p:nvSpPr>
          <p:cNvPr id="3" name="Espaço Reservado para Texto 2"/>
          <p:cNvSpPr>
            <a:spLocks noGrp="1"/>
          </p:cNvSpPr>
          <p:nvPr>
            <p:ph type="body" idx="1"/>
          </p:nvPr>
        </p:nvSpPr>
        <p:spPr/>
        <p:txBody>
          <a:bodyPr>
            <a:normAutofit/>
          </a:bodyPr>
          <a:lstStyle/>
          <a:p>
            <a:pPr>
              <a:spcBef>
                <a:spcPts val="0"/>
              </a:spcBef>
            </a:pPr>
            <a:r>
              <a:rPr lang="pt-BR" sz="3200" dirty="0" smtClean="0">
                <a:latin typeface="Calibri Light" panose="020F0302020204030204" pitchFamily="34" charset="0"/>
              </a:rPr>
              <a:t>Situação 1</a:t>
            </a:r>
          </a:p>
          <a:p>
            <a:pPr>
              <a:spcBef>
                <a:spcPts val="0"/>
              </a:spcBef>
            </a:pPr>
            <a:r>
              <a:rPr lang="pt-BR" sz="1600" b="0" dirty="0">
                <a:latin typeface="Calibri Light" panose="020F0302020204030204" pitchFamily="34" charset="0"/>
              </a:rPr>
              <a:t>(Estrutura Sequencial)</a:t>
            </a:r>
          </a:p>
        </p:txBody>
      </p:sp>
      <p:sp>
        <p:nvSpPr>
          <p:cNvPr id="4" name="Espaço Reservado para Conteúdo 3"/>
          <p:cNvSpPr>
            <a:spLocks noGrp="1"/>
          </p:cNvSpPr>
          <p:nvPr>
            <p:ph sz="half" idx="2"/>
          </p:nvPr>
        </p:nvSpPr>
        <p:spPr/>
        <p:txBody>
          <a:bodyPr/>
          <a:lstStyle/>
          <a:p>
            <a:pPr marL="400050" indent="-400050">
              <a:spcBef>
                <a:spcPts val="0"/>
              </a:spcBef>
              <a:buNone/>
            </a:pPr>
            <a:r>
              <a:rPr kumimoji="1" lang="pt-BR" sz="2000" dirty="0">
                <a:latin typeface="Calibri Light" panose="020F0302020204030204" pitchFamily="34" charset="0"/>
              </a:rPr>
              <a:t>Início</a:t>
            </a:r>
          </a:p>
          <a:p>
            <a:pPr marL="714375" lvl="1" indent="-371475">
              <a:spcBef>
                <a:spcPts val="0"/>
              </a:spcBef>
              <a:buFontTx/>
              <a:buAutoNum type="arabicPeriod"/>
            </a:pPr>
            <a:r>
              <a:rPr kumimoji="1" lang="pt-BR" sz="2000" dirty="0">
                <a:latin typeface="Calibri Light" panose="020F0302020204030204" pitchFamily="34" charset="0"/>
              </a:rPr>
              <a:t>Tirar o fone do gancho;</a:t>
            </a:r>
          </a:p>
          <a:p>
            <a:pPr marL="714375" lvl="1" indent="-371475">
              <a:spcBef>
                <a:spcPts val="0"/>
              </a:spcBef>
              <a:buFontTx/>
              <a:buAutoNum type="arabicPeriod"/>
            </a:pPr>
            <a:r>
              <a:rPr kumimoji="1" lang="pt-BR" sz="2000" dirty="0">
                <a:latin typeface="Calibri Light" panose="020F0302020204030204" pitchFamily="34" charset="0"/>
              </a:rPr>
              <a:t>Ouvir o sinal de linha;</a:t>
            </a:r>
          </a:p>
          <a:p>
            <a:pPr marL="714375" lvl="1" indent="-371475">
              <a:spcBef>
                <a:spcPts val="0"/>
              </a:spcBef>
              <a:buFontTx/>
              <a:buAutoNum type="arabicPeriod"/>
            </a:pPr>
            <a:r>
              <a:rPr kumimoji="1" lang="pt-BR" sz="2000" dirty="0">
                <a:latin typeface="Calibri Light" panose="020F0302020204030204" pitchFamily="34" charset="0"/>
              </a:rPr>
              <a:t>Introduzir o cartão;</a:t>
            </a:r>
          </a:p>
          <a:p>
            <a:pPr marL="714375" lvl="1" indent="-371475">
              <a:spcBef>
                <a:spcPts val="0"/>
              </a:spcBef>
              <a:buFontTx/>
              <a:buAutoNum type="arabicPeriod"/>
            </a:pPr>
            <a:r>
              <a:rPr kumimoji="1" lang="pt-BR" sz="2000" dirty="0">
                <a:latin typeface="Calibri Light" panose="020F0302020204030204" pitchFamily="34" charset="0"/>
              </a:rPr>
              <a:t>Teclar o número desejado;</a:t>
            </a:r>
          </a:p>
          <a:p>
            <a:pPr marL="714375" lvl="1" indent="-371475">
              <a:spcBef>
                <a:spcPts val="0"/>
              </a:spcBef>
              <a:buFontTx/>
              <a:buAutoNum type="arabicPeriod"/>
            </a:pPr>
            <a:r>
              <a:rPr kumimoji="1" lang="pt-BR" sz="2000" dirty="0">
                <a:latin typeface="Calibri Light" panose="020F0302020204030204" pitchFamily="34" charset="0"/>
              </a:rPr>
              <a:t>Ouvir o sinal de chamar;</a:t>
            </a:r>
          </a:p>
          <a:p>
            <a:pPr marL="714375" lvl="1" indent="-371475">
              <a:spcBef>
                <a:spcPts val="0"/>
              </a:spcBef>
              <a:buFontTx/>
              <a:buAutoNum type="arabicPeriod"/>
            </a:pPr>
            <a:r>
              <a:rPr kumimoji="1" lang="pt-BR" sz="2000" dirty="0">
                <a:latin typeface="Calibri Light" panose="020F0302020204030204" pitchFamily="34" charset="0"/>
              </a:rPr>
              <a:t>Aguardar que atendam;</a:t>
            </a:r>
          </a:p>
          <a:p>
            <a:pPr marL="714375" lvl="1" indent="-371475">
              <a:spcBef>
                <a:spcPts val="0"/>
              </a:spcBef>
              <a:buFontTx/>
              <a:buAutoNum type="arabicPeriod"/>
            </a:pPr>
            <a:r>
              <a:rPr kumimoji="1" lang="pt-BR" sz="2000" dirty="0">
                <a:latin typeface="Calibri Light" panose="020F0302020204030204" pitchFamily="34" charset="0"/>
              </a:rPr>
              <a:t>Conversar;</a:t>
            </a:r>
          </a:p>
          <a:p>
            <a:pPr marL="714375" lvl="1" indent="-371475">
              <a:spcBef>
                <a:spcPts val="0"/>
              </a:spcBef>
              <a:buFontTx/>
              <a:buAutoNum type="arabicPeriod"/>
            </a:pPr>
            <a:r>
              <a:rPr kumimoji="1" lang="pt-BR" sz="2000" dirty="0">
                <a:latin typeface="Calibri Light" panose="020F0302020204030204" pitchFamily="34" charset="0"/>
              </a:rPr>
              <a:t>Desligar;</a:t>
            </a:r>
          </a:p>
          <a:p>
            <a:pPr marL="714375" lvl="1" indent="-371475">
              <a:spcBef>
                <a:spcPts val="0"/>
              </a:spcBef>
              <a:buFontTx/>
              <a:buAutoNum type="arabicPeriod"/>
            </a:pPr>
            <a:r>
              <a:rPr kumimoji="1" lang="pt-BR" sz="2000" dirty="0">
                <a:latin typeface="Calibri Light" panose="020F0302020204030204" pitchFamily="34" charset="0"/>
              </a:rPr>
              <a:t>Retirar o cartão;</a:t>
            </a:r>
          </a:p>
          <a:p>
            <a:pPr marL="400050" indent="-400050">
              <a:spcBef>
                <a:spcPts val="0"/>
              </a:spcBef>
              <a:buNone/>
            </a:pPr>
            <a:r>
              <a:rPr kumimoji="1" lang="pt-BR" sz="2000" dirty="0">
                <a:latin typeface="Calibri Light" panose="020F0302020204030204" pitchFamily="34" charset="0"/>
              </a:rPr>
              <a:t>Fim.</a:t>
            </a:r>
            <a:endParaRPr lang="pt-BR" sz="2000" dirty="0">
              <a:latin typeface="Calibri Light" panose="020F0302020204030204" pitchFamily="34" charset="0"/>
            </a:endParaRPr>
          </a:p>
        </p:txBody>
      </p:sp>
      <p:sp>
        <p:nvSpPr>
          <p:cNvPr id="5" name="Espaço Reservado para Texto 4"/>
          <p:cNvSpPr>
            <a:spLocks noGrp="1"/>
          </p:cNvSpPr>
          <p:nvPr>
            <p:ph type="body" sz="quarter" idx="3"/>
          </p:nvPr>
        </p:nvSpPr>
        <p:spPr/>
        <p:txBody>
          <a:bodyPr>
            <a:normAutofit/>
          </a:bodyPr>
          <a:lstStyle/>
          <a:p>
            <a:pPr>
              <a:spcBef>
                <a:spcPts val="0"/>
              </a:spcBef>
            </a:pPr>
            <a:r>
              <a:rPr lang="pt-BR" sz="2000" dirty="0">
                <a:latin typeface="Calibri Light" panose="020F0302020204030204" pitchFamily="34" charset="0"/>
              </a:rPr>
              <a:t>Situação </a:t>
            </a:r>
            <a:r>
              <a:rPr lang="pt-BR" sz="2000" dirty="0" smtClean="0">
                <a:latin typeface="Calibri Light" panose="020F0302020204030204" pitchFamily="34" charset="0"/>
              </a:rPr>
              <a:t>2 - </a:t>
            </a:r>
            <a:r>
              <a:rPr lang="pt-BR" sz="1100" b="0" dirty="0">
                <a:latin typeface="Calibri Light" panose="020F0302020204030204" pitchFamily="34" charset="0"/>
              </a:rPr>
              <a:t>E se o número chamado estiver ocupado?</a:t>
            </a:r>
          </a:p>
          <a:p>
            <a:pPr>
              <a:spcBef>
                <a:spcPts val="0"/>
              </a:spcBef>
            </a:pPr>
            <a:r>
              <a:rPr lang="pt-BR" sz="1400" b="0" dirty="0">
                <a:latin typeface="Calibri Light" panose="020F0302020204030204" pitchFamily="34" charset="0"/>
              </a:rPr>
              <a:t>(Estrutura de Seleção ou Condicional)</a:t>
            </a:r>
          </a:p>
        </p:txBody>
      </p:sp>
      <p:sp>
        <p:nvSpPr>
          <p:cNvPr id="6" name="Espaço Reservado para Conteúdo 5"/>
          <p:cNvSpPr>
            <a:spLocks noGrp="1"/>
          </p:cNvSpPr>
          <p:nvPr>
            <p:ph sz="quarter" idx="4"/>
          </p:nvPr>
        </p:nvSpPr>
        <p:spPr/>
        <p:txBody>
          <a:bodyPr>
            <a:normAutofit/>
          </a:bodyPr>
          <a:lstStyle/>
          <a:p>
            <a:pPr marL="400050" indent="-400050">
              <a:spcBef>
                <a:spcPts val="0"/>
              </a:spcBef>
              <a:buNone/>
            </a:pPr>
            <a:r>
              <a:rPr kumimoji="1" lang="pt-BR" sz="2000" dirty="0">
                <a:latin typeface="Calibri Light" panose="020F0302020204030204" pitchFamily="34" charset="0"/>
              </a:rPr>
              <a:t>Início</a:t>
            </a:r>
          </a:p>
          <a:p>
            <a:pPr marL="714375" lvl="1" indent="-371475">
              <a:spcBef>
                <a:spcPts val="0"/>
              </a:spcBef>
              <a:buFontTx/>
              <a:buAutoNum type="arabicPeriod"/>
            </a:pPr>
            <a:r>
              <a:rPr kumimoji="1" lang="pt-BR" sz="2000" dirty="0">
                <a:latin typeface="Calibri Light" panose="020F0302020204030204" pitchFamily="34" charset="0"/>
              </a:rPr>
              <a:t>Tirar o fone do gancho;</a:t>
            </a:r>
          </a:p>
          <a:p>
            <a:pPr marL="714375" lvl="1" indent="-371475">
              <a:spcBef>
                <a:spcPts val="0"/>
              </a:spcBef>
              <a:buFontTx/>
              <a:buAutoNum type="arabicPeriod"/>
            </a:pPr>
            <a:r>
              <a:rPr kumimoji="1" lang="pt-BR" sz="2000" dirty="0">
                <a:latin typeface="Calibri Light" panose="020F0302020204030204" pitchFamily="34" charset="0"/>
              </a:rPr>
              <a:t>Ouvir o sinal de linha;</a:t>
            </a:r>
          </a:p>
          <a:p>
            <a:pPr marL="714375" lvl="1" indent="-371475">
              <a:spcBef>
                <a:spcPts val="0"/>
              </a:spcBef>
              <a:buFontTx/>
              <a:buAutoNum type="arabicPeriod"/>
            </a:pPr>
            <a:r>
              <a:rPr kumimoji="1" lang="pt-BR" sz="2000" dirty="0">
                <a:latin typeface="Calibri Light" panose="020F0302020204030204" pitchFamily="34" charset="0"/>
              </a:rPr>
              <a:t>Introduzir o cartão;</a:t>
            </a:r>
          </a:p>
          <a:p>
            <a:pPr marL="714375" lvl="1" indent="-371475">
              <a:spcBef>
                <a:spcPts val="0"/>
              </a:spcBef>
              <a:buFontTx/>
              <a:buAutoNum type="arabicPeriod"/>
            </a:pPr>
            <a:r>
              <a:rPr kumimoji="1" lang="pt-BR" sz="2000" dirty="0">
                <a:latin typeface="Calibri Light" panose="020F0302020204030204" pitchFamily="34" charset="0"/>
              </a:rPr>
              <a:t>Teclar o número desejado;</a:t>
            </a:r>
          </a:p>
          <a:p>
            <a:pPr marL="714375" lvl="1" indent="-371475">
              <a:spcBef>
                <a:spcPts val="0"/>
              </a:spcBef>
              <a:buFontTx/>
              <a:buAutoNum type="arabicPeriod"/>
            </a:pPr>
            <a:r>
              <a:rPr kumimoji="1" lang="pt-BR" sz="2000" dirty="0">
                <a:solidFill>
                  <a:srgbClr val="FF0000"/>
                </a:solidFill>
                <a:latin typeface="Calibri Light" panose="020F0302020204030204" pitchFamily="34" charset="0"/>
              </a:rPr>
              <a:t>Se ouvir o sinal de chamar;</a:t>
            </a:r>
          </a:p>
          <a:p>
            <a:pPr marL="1028700" lvl="2" indent="-342900">
              <a:spcBef>
                <a:spcPts val="0"/>
              </a:spcBef>
              <a:buFontTx/>
              <a:buAutoNum type="arabicPeriod" startAt="6"/>
            </a:pPr>
            <a:r>
              <a:rPr kumimoji="1" lang="pt-BR" sz="2000" dirty="0">
                <a:solidFill>
                  <a:srgbClr val="FF0000"/>
                </a:solidFill>
                <a:latin typeface="Calibri Light" panose="020F0302020204030204" pitchFamily="34" charset="0"/>
              </a:rPr>
              <a:t>Aguardar que atendam;</a:t>
            </a:r>
          </a:p>
          <a:p>
            <a:pPr marL="1028700" lvl="2" indent="-342900">
              <a:spcBef>
                <a:spcPts val="0"/>
              </a:spcBef>
              <a:buFontTx/>
              <a:buAutoNum type="arabicPeriod" startAt="6"/>
            </a:pPr>
            <a:r>
              <a:rPr kumimoji="1" lang="pt-BR" sz="2000" dirty="0">
                <a:solidFill>
                  <a:srgbClr val="FF0000"/>
                </a:solidFill>
                <a:latin typeface="Calibri Light" panose="020F0302020204030204" pitchFamily="34" charset="0"/>
              </a:rPr>
              <a:t>Conversar;</a:t>
            </a:r>
          </a:p>
          <a:p>
            <a:pPr marL="714375" lvl="1" indent="-371475">
              <a:spcBef>
                <a:spcPts val="0"/>
              </a:spcBef>
              <a:buFontTx/>
              <a:buAutoNum type="arabicPeriod" startAt="8"/>
            </a:pPr>
            <a:r>
              <a:rPr kumimoji="1" lang="pt-BR" sz="2000" dirty="0">
                <a:latin typeface="Calibri Light" panose="020F0302020204030204" pitchFamily="34" charset="0"/>
              </a:rPr>
              <a:t>Desligar;</a:t>
            </a:r>
          </a:p>
          <a:p>
            <a:pPr marL="714375" lvl="1" indent="-371475">
              <a:spcBef>
                <a:spcPts val="0"/>
              </a:spcBef>
              <a:buFontTx/>
              <a:buAutoNum type="arabicPeriod" startAt="8"/>
            </a:pPr>
            <a:r>
              <a:rPr kumimoji="1" lang="pt-BR" sz="2000" dirty="0">
                <a:latin typeface="Calibri Light" panose="020F0302020204030204" pitchFamily="34" charset="0"/>
              </a:rPr>
              <a:t>Retirar o cartão;</a:t>
            </a:r>
          </a:p>
          <a:p>
            <a:pPr marL="400050" indent="-400050">
              <a:spcBef>
                <a:spcPts val="0"/>
              </a:spcBef>
              <a:buNone/>
            </a:pPr>
            <a:r>
              <a:rPr kumimoji="1" lang="pt-BR" sz="2000" dirty="0">
                <a:latin typeface="Calibri Light" panose="020F0302020204030204" pitchFamily="34" charset="0"/>
              </a:rPr>
              <a:t>Fim.</a:t>
            </a:r>
            <a:endParaRPr lang="pt-BR" sz="2000" dirty="0">
              <a:latin typeface="Calibri Light" panose="020F0302020204030204" pitchFamily="34" charset="0"/>
            </a:endParaRPr>
          </a:p>
        </p:txBody>
      </p:sp>
      <p:pic>
        <p:nvPicPr>
          <p:cNvPr id="7" name="Picture 10" descr="MC90035155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613897" y="4474089"/>
            <a:ext cx="798790" cy="1399475"/>
          </a:xfrm>
          <a:prstGeom prst="rect">
            <a:avLst/>
          </a:prstGeom>
        </p:spPr>
      </p:pic>
    </p:spTree>
    <p:extLst>
      <p:ext uri="{BB962C8B-B14F-4D97-AF65-F5344CB8AC3E}">
        <p14:creationId xmlns:p14="http://schemas.microsoft.com/office/powerpoint/2010/main" val="1924150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000" b="1" dirty="0">
                <a:latin typeface="Constantia" panose="02030602050306030303" pitchFamily="18" charset="0"/>
              </a:rPr>
              <a:t>Algoritmo para Realizar uma Ligação em Telefone Público</a:t>
            </a:r>
            <a:br>
              <a:rPr lang="pt-BR" sz="2000" b="1" dirty="0">
                <a:latin typeface="Constantia" panose="02030602050306030303" pitchFamily="18" charset="0"/>
              </a:rPr>
            </a:br>
            <a:r>
              <a:rPr lang="pt-BR" sz="2000" b="1" dirty="0">
                <a:latin typeface="Constantia" panose="02030602050306030303" pitchFamily="18" charset="0"/>
              </a:rPr>
              <a:t>Descrição Narrativa</a:t>
            </a:r>
          </a:p>
        </p:txBody>
      </p:sp>
      <p:sp>
        <p:nvSpPr>
          <p:cNvPr id="3" name="Espaço Reservado para Texto 2"/>
          <p:cNvSpPr>
            <a:spLocks noGrp="1"/>
          </p:cNvSpPr>
          <p:nvPr>
            <p:ph type="body" idx="1"/>
          </p:nvPr>
        </p:nvSpPr>
        <p:spPr/>
        <p:txBody>
          <a:bodyPr>
            <a:noAutofit/>
          </a:bodyPr>
          <a:lstStyle/>
          <a:p>
            <a:pPr>
              <a:spcBef>
                <a:spcPts val="0"/>
              </a:spcBef>
            </a:pPr>
            <a:r>
              <a:rPr lang="pt-BR" sz="1350" dirty="0"/>
              <a:t>Situação 3</a:t>
            </a:r>
          </a:p>
          <a:p>
            <a:pPr>
              <a:spcBef>
                <a:spcPts val="0"/>
              </a:spcBef>
            </a:pPr>
            <a:r>
              <a:rPr lang="pt-BR" sz="825" b="0" dirty="0"/>
              <a:t>E se o número chamado continuar ocupado e você quiser ir tentando até desocupá-lo?</a:t>
            </a:r>
          </a:p>
          <a:p>
            <a:pPr>
              <a:spcBef>
                <a:spcPts val="0"/>
              </a:spcBef>
            </a:pPr>
            <a:r>
              <a:rPr lang="pt-BR" sz="825" b="0" dirty="0">
                <a:latin typeface="Arial" panose="020B0604020202020204" pitchFamily="34" charset="0"/>
              </a:rPr>
              <a:t>(Estrutura de Repetição)</a:t>
            </a:r>
          </a:p>
        </p:txBody>
      </p:sp>
      <p:sp>
        <p:nvSpPr>
          <p:cNvPr id="4" name="Espaço Reservado para Conteúdo 3"/>
          <p:cNvSpPr>
            <a:spLocks noGrp="1"/>
          </p:cNvSpPr>
          <p:nvPr>
            <p:ph sz="half" idx="2"/>
          </p:nvPr>
        </p:nvSpPr>
        <p:spPr/>
        <p:txBody>
          <a:bodyPr>
            <a:noAutofit/>
          </a:bodyPr>
          <a:lstStyle/>
          <a:p>
            <a:pPr marL="400050" indent="-400050">
              <a:spcBef>
                <a:spcPts val="0"/>
              </a:spcBef>
              <a:buNone/>
            </a:pPr>
            <a:r>
              <a:rPr kumimoji="1" lang="pt-BR" sz="1600" dirty="0">
                <a:latin typeface="Calibri" panose="020F0502020204030204" pitchFamily="34" charset="0"/>
              </a:rPr>
              <a:t>Início</a:t>
            </a:r>
          </a:p>
          <a:p>
            <a:pPr marL="714375" lvl="1" indent="-371475">
              <a:spcBef>
                <a:spcPts val="0"/>
              </a:spcBef>
              <a:buFontTx/>
              <a:buAutoNum type="arabicPeriod"/>
            </a:pPr>
            <a:r>
              <a:rPr kumimoji="1" lang="pt-BR" sz="1600" dirty="0">
                <a:latin typeface="Calibri" panose="020F0502020204030204" pitchFamily="34" charset="0"/>
              </a:rPr>
              <a:t>Tirar o fone do gancho;</a:t>
            </a:r>
          </a:p>
          <a:p>
            <a:pPr marL="714375" lvl="1" indent="-371475">
              <a:spcBef>
                <a:spcPts val="0"/>
              </a:spcBef>
              <a:buFontTx/>
              <a:buAutoNum type="arabicPeriod"/>
            </a:pPr>
            <a:r>
              <a:rPr kumimoji="1" lang="pt-BR" sz="1600" dirty="0">
                <a:latin typeface="Calibri" panose="020F0502020204030204" pitchFamily="34" charset="0"/>
              </a:rPr>
              <a:t>Ouvir o sinal de linha;</a:t>
            </a:r>
          </a:p>
          <a:p>
            <a:pPr marL="714375" lvl="1" indent="-371475">
              <a:spcBef>
                <a:spcPts val="0"/>
              </a:spcBef>
              <a:buFontTx/>
              <a:buAutoNum type="arabicPeriod"/>
            </a:pPr>
            <a:r>
              <a:rPr kumimoji="1" lang="pt-BR" sz="1600" dirty="0">
                <a:latin typeface="Calibri" panose="020F0502020204030204" pitchFamily="34" charset="0"/>
              </a:rPr>
              <a:t>Introduzir o cartão;</a:t>
            </a:r>
          </a:p>
          <a:p>
            <a:pPr marL="714375" lvl="1" indent="-371475">
              <a:spcBef>
                <a:spcPts val="0"/>
              </a:spcBef>
              <a:buFontTx/>
              <a:buAutoNum type="arabicPeriod"/>
            </a:pPr>
            <a:r>
              <a:rPr kumimoji="1" lang="pt-BR" sz="1600" dirty="0">
                <a:latin typeface="Calibri" panose="020F0502020204030204" pitchFamily="34" charset="0"/>
              </a:rPr>
              <a:t>Teclar o número desejado;</a:t>
            </a:r>
          </a:p>
          <a:p>
            <a:pPr marL="714375" lvl="1" indent="-371475">
              <a:spcBef>
                <a:spcPts val="0"/>
              </a:spcBef>
              <a:buFontTx/>
              <a:buAutoNum type="arabicPeriod"/>
            </a:pPr>
            <a:r>
              <a:rPr kumimoji="1" lang="pt-BR" sz="1600" dirty="0">
                <a:solidFill>
                  <a:srgbClr val="FF0000"/>
                </a:solidFill>
                <a:latin typeface="Calibri" panose="020F0502020204030204" pitchFamily="34" charset="0"/>
              </a:rPr>
              <a:t>Enquanto não ouvir o sinal de chamar</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Desligar;</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Ouvir o sinal de linha;</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Teclar o número desejado;</a:t>
            </a:r>
          </a:p>
          <a:p>
            <a:pPr marL="714375" lvl="1" indent="-371475">
              <a:spcBef>
                <a:spcPts val="0"/>
              </a:spcBef>
              <a:buFontTx/>
              <a:buAutoNum type="arabicPeriod"/>
            </a:pPr>
            <a:r>
              <a:rPr kumimoji="1" lang="pt-BR" sz="1600" dirty="0">
                <a:latin typeface="Calibri" panose="020F0502020204030204" pitchFamily="34" charset="0"/>
              </a:rPr>
              <a:t>Aguardar que atendam </a:t>
            </a:r>
          </a:p>
          <a:p>
            <a:pPr marL="714375" lvl="1" indent="-371475">
              <a:spcBef>
                <a:spcPts val="0"/>
              </a:spcBef>
              <a:buFontTx/>
              <a:buAutoNum type="arabicPeriod"/>
            </a:pPr>
            <a:r>
              <a:rPr kumimoji="1" lang="pt-BR" sz="1600" dirty="0">
                <a:latin typeface="Calibri" panose="020F0502020204030204" pitchFamily="34" charset="0"/>
              </a:rPr>
              <a:t>Conversar;</a:t>
            </a:r>
          </a:p>
          <a:p>
            <a:pPr marL="714375" lvl="1" indent="-371475">
              <a:spcBef>
                <a:spcPts val="0"/>
              </a:spcBef>
              <a:buFontTx/>
              <a:buAutoNum type="arabicPeriod"/>
            </a:pPr>
            <a:r>
              <a:rPr kumimoji="1" lang="pt-BR" sz="1600" dirty="0">
                <a:latin typeface="Calibri" panose="020F0502020204030204" pitchFamily="34" charset="0"/>
              </a:rPr>
              <a:t>Desligar;</a:t>
            </a:r>
          </a:p>
          <a:p>
            <a:pPr marL="714375" lvl="1" indent="-371475">
              <a:spcBef>
                <a:spcPts val="0"/>
              </a:spcBef>
              <a:buFontTx/>
              <a:buAutoNum type="arabicPeriod"/>
            </a:pPr>
            <a:r>
              <a:rPr kumimoji="1" lang="pt-BR" sz="1600" dirty="0">
                <a:latin typeface="Calibri" panose="020F0502020204030204" pitchFamily="34" charset="0"/>
              </a:rPr>
              <a:t>Retirar o cartão;</a:t>
            </a:r>
          </a:p>
          <a:p>
            <a:pPr marL="400050" indent="-400050">
              <a:spcBef>
                <a:spcPts val="0"/>
              </a:spcBef>
              <a:buNone/>
            </a:pPr>
            <a:r>
              <a:rPr kumimoji="1" lang="pt-BR" sz="1600" dirty="0">
                <a:latin typeface="Calibri Light" panose="020F0302020204030204" pitchFamily="34" charset="0"/>
              </a:rPr>
              <a:t>Fim.</a:t>
            </a:r>
          </a:p>
        </p:txBody>
      </p:sp>
      <p:sp>
        <p:nvSpPr>
          <p:cNvPr id="5" name="Espaço Reservado para Texto 4"/>
          <p:cNvSpPr>
            <a:spLocks noGrp="1"/>
          </p:cNvSpPr>
          <p:nvPr>
            <p:ph type="body" sz="quarter" idx="3"/>
          </p:nvPr>
        </p:nvSpPr>
        <p:spPr>
          <a:xfrm>
            <a:off x="4629150" y="1681163"/>
            <a:ext cx="4099796" cy="823912"/>
          </a:xfrm>
        </p:spPr>
        <p:txBody>
          <a:bodyPr>
            <a:normAutofit/>
          </a:bodyPr>
          <a:lstStyle/>
          <a:p>
            <a:pPr>
              <a:spcBef>
                <a:spcPts val="0"/>
              </a:spcBef>
            </a:pPr>
            <a:r>
              <a:rPr lang="pt-BR" dirty="0"/>
              <a:t>Situação </a:t>
            </a:r>
            <a:r>
              <a:rPr lang="pt-BR" dirty="0" smtClean="0"/>
              <a:t>4</a:t>
            </a:r>
          </a:p>
          <a:p>
            <a:pPr>
              <a:spcBef>
                <a:spcPts val="0"/>
              </a:spcBef>
            </a:pPr>
            <a:r>
              <a:rPr lang="pt-BR" sz="900" b="0" dirty="0">
                <a:latin typeface="Arial" panose="020B0604020202020204" pitchFamily="34" charset="0"/>
              </a:rPr>
              <a:t>Entretanto, ainda temos várias possibilidades a serem exploradas, não é?</a:t>
            </a:r>
            <a:endParaRPr lang="pt-BR" sz="1050" b="0" dirty="0">
              <a:latin typeface="Arial" panose="020B0604020202020204" pitchFamily="34" charset="0"/>
            </a:endParaRPr>
          </a:p>
        </p:txBody>
      </p:sp>
      <p:sp>
        <p:nvSpPr>
          <p:cNvPr id="6" name="Espaço Reservado para Conteúdo 5"/>
          <p:cNvSpPr>
            <a:spLocks noGrp="1"/>
          </p:cNvSpPr>
          <p:nvPr>
            <p:ph sz="quarter" idx="4"/>
          </p:nvPr>
        </p:nvSpPr>
        <p:spPr/>
        <p:txBody>
          <a:bodyPr>
            <a:noAutofit/>
          </a:bodyPr>
          <a:lstStyle/>
          <a:p>
            <a:pPr marL="400050" indent="-400050">
              <a:spcBef>
                <a:spcPts val="0"/>
              </a:spcBef>
              <a:buNone/>
            </a:pPr>
            <a:r>
              <a:rPr kumimoji="1" lang="pt-BR" sz="1600" dirty="0">
                <a:latin typeface="Calibri" panose="020F0502020204030204" pitchFamily="34" charset="0"/>
              </a:rPr>
              <a:t>Início</a:t>
            </a:r>
          </a:p>
          <a:p>
            <a:pPr marL="714375" lvl="1" indent="-371475">
              <a:spcBef>
                <a:spcPts val="0"/>
              </a:spcBef>
              <a:buFontTx/>
              <a:buAutoNum type="arabicPeriod"/>
            </a:pPr>
            <a:r>
              <a:rPr kumimoji="1" lang="pt-BR" sz="1600" dirty="0">
                <a:latin typeface="Calibri" panose="020F0502020204030204" pitchFamily="34" charset="0"/>
              </a:rPr>
              <a:t>Tirar o fone do gancho;</a:t>
            </a:r>
          </a:p>
          <a:p>
            <a:pPr marL="714375" lvl="1" indent="-371475">
              <a:spcBef>
                <a:spcPts val="0"/>
              </a:spcBef>
              <a:buFontTx/>
              <a:buAutoNum type="arabicPeriod"/>
            </a:pPr>
            <a:r>
              <a:rPr kumimoji="1" lang="pt-BR" sz="1600" dirty="0">
                <a:latin typeface="Calibri" panose="020F0502020204030204" pitchFamily="34" charset="0"/>
              </a:rPr>
              <a:t>Ouvir o sinal de linha;</a:t>
            </a:r>
          </a:p>
          <a:p>
            <a:pPr marL="714375" lvl="1" indent="-371475">
              <a:spcBef>
                <a:spcPts val="0"/>
              </a:spcBef>
              <a:buFontTx/>
              <a:buAutoNum type="arabicPeriod"/>
            </a:pPr>
            <a:r>
              <a:rPr kumimoji="1" lang="pt-BR" sz="1600" dirty="0">
                <a:latin typeface="Calibri" panose="020F0502020204030204" pitchFamily="34" charset="0"/>
              </a:rPr>
              <a:t>Introduzir o cartão;</a:t>
            </a:r>
          </a:p>
          <a:p>
            <a:pPr marL="714375" lvl="1" indent="-371475">
              <a:spcBef>
                <a:spcPts val="0"/>
              </a:spcBef>
              <a:buFontTx/>
              <a:buAutoNum type="arabicPeriod"/>
            </a:pPr>
            <a:r>
              <a:rPr kumimoji="1" lang="pt-BR" sz="1600" dirty="0">
                <a:latin typeface="Calibri" panose="020F0502020204030204" pitchFamily="34" charset="0"/>
              </a:rPr>
              <a:t>Teclar o número desejado;</a:t>
            </a:r>
          </a:p>
          <a:p>
            <a:pPr marL="714375" lvl="1" indent="-371475">
              <a:spcBef>
                <a:spcPts val="0"/>
              </a:spcBef>
              <a:buFontTx/>
              <a:buAutoNum type="arabicPeriod"/>
            </a:pPr>
            <a:r>
              <a:rPr kumimoji="1" lang="pt-BR" sz="1600" dirty="0">
                <a:solidFill>
                  <a:srgbClr val="FF0000"/>
                </a:solidFill>
                <a:latin typeface="Calibri" panose="020F0502020204030204" pitchFamily="34" charset="0"/>
              </a:rPr>
              <a:t>Enquanto não ouvir o sinal de chamar</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Desligar;</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Ouvir o sinal de linha;</a:t>
            </a:r>
          </a:p>
          <a:p>
            <a:pPr marL="1028700" lvl="2" indent="-342900">
              <a:spcBef>
                <a:spcPts val="0"/>
              </a:spcBef>
              <a:buFontTx/>
              <a:buAutoNum type="arabicPeriod" startAt="6"/>
            </a:pPr>
            <a:r>
              <a:rPr kumimoji="1" lang="pt-BR" sz="1600" dirty="0">
                <a:solidFill>
                  <a:srgbClr val="FF0000"/>
                </a:solidFill>
                <a:latin typeface="Calibri" panose="020F0502020204030204" pitchFamily="34" charset="0"/>
              </a:rPr>
              <a:t>Teclar o número desejado;</a:t>
            </a:r>
          </a:p>
          <a:p>
            <a:pPr marL="714375" lvl="1" indent="-371475">
              <a:spcBef>
                <a:spcPts val="0"/>
              </a:spcBef>
              <a:buFontTx/>
              <a:buAutoNum type="arabicPeriod" startAt="6"/>
            </a:pPr>
            <a:r>
              <a:rPr kumimoji="1" lang="pt-BR" sz="1600" dirty="0">
                <a:latin typeface="Calibri" panose="020F0502020204030204" pitchFamily="34" charset="0"/>
              </a:rPr>
              <a:t>Aguardar que atendam </a:t>
            </a:r>
          </a:p>
          <a:p>
            <a:pPr marL="714375" lvl="1" indent="-371475">
              <a:spcBef>
                <a:spcPts val="0"/>
              </a:spcBef>
              <a:buFontTx/>
              <a:buAutoNum type="arabicPeriod" startAt="6"/>
            </a:pPr>
            <a:r>
              <a:rPr kumimoji="1" lang="pt-BR" sz="1600" dirty="0">
                <a:latin typeface="Calibri" panose="020F0502020204030204" pitchFamily="34" charset="0"/>
              </a:rPr>
              <a:t>Conversar;</a:t>
            </a:r>
          </a:p>
          <a:p>
            <a:pPr marL="714375" lvl="1" indent="-371475">
              <a:spcBef>
                <a:spcPts val="0"/>
              </a:spcBef>
              <a:buFontTx/>
              <a:buAutoNum type="arabicPeriod" startAt="6"/>
            </a:pPr>
            <a:r>
              <a:rPr kumimoji="1" lang="pt-BR" sz="1600" dirty="0">
                <a:latin typeface="Calibri" panose="020F0502020204030204" pitchFamily="34" charset="0"/>
              </a:rPr>
              <a:t>Desligar;</a:t>
            </a:r>
          </a:p>
          <a:p>
            <a:pPr marL="714375" lvl="1" indent="-371475">
              <a:spcBef>
                <a:spcPts val="0"/>
              </a:spcBef>
              <a:buFontTx/>
              <a:buAutoNum type="arabicPeriod" startAt="6"/>
            </a:pPr>
            <a:r>
              <a:rPr kumimoji="1" lang="pt-BR" sz="1600" dirty="0">
                <a:latin typeface="Calibri" panose="020F0502020204030204" pitchFamily="34" charset="0"/>
              </a:rPr>
              <a:t>Retirar o cartão;</a:t>
            </a:r>
          </a:p>
          <a:p>
            <a:pPr marL="400050" indent="-400050">
              <a:spcBef>
                <a:spcPts val="0"/>
              </a:spcBef>
              <a:buNone/>
            </a:pPr>
            <a:r>
              <a:rPr kumimoji="1" lang="pt-BR" sz="1600" dirty="0">
                <a:latin typeface="Calibri" panose="020F0502020204030204" pitchFamily="34" charset="0"/>
              </a:rPr>
              <a:t>Fim.</a:t>
            </a:r>
          </a:p>
        </p:txBody>
      </p:sp>
      <p:sp>
        <p:nvSpPr>
          <p:cNvPr id="15" name="AutoShape 15"/>
          <p:cNvSpPr>
            <a:spLocks noChangeArrowheads="1"/>
          </p:cNvSpPr>
          <p:nvPr/>
        </p:nvSpPr>
        <p:spPr bwMode="auto">
          <a:xfrm>
            <a:off x="7221203" y="3252500"/>
            <a:ext cx="1719751" cy="260606"/>
          </a:xfrm>
          <a:prstGeom prst="roundRect">
            <a:avLst>
              <a:gd name="adj" fmla="val 16667"/>
            </a:avLst>
          </a:prstGeom>
          <a:solidFill>
            <a:schemeClr val="accent6">
              <a:lumMod val="20000"/>
              <a:lumOff val="80000"/>
            </a:schemeClr>
          </a:solidFill>
          <a:ln w="9525">
            <a:solidFill>
              <a:schemeClr val="tx1"/>
            </a:solidFill>
            <a:round/>
            <a:headEnd/>
            <a:tailEnd/>
          </a:ln>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825" dirty="0">
                <a:solidFill>
                  <a:schemeClr val="tx1"/>
                </a:solidFill>
                <a:latin typeface="Arial" panose="020B0604020202020204" pitchFamily="34" charset="0"/>
              </a:rPr>
              <a:t>E se o cartão não tiver créditos?</a:t>
            </a:r>
          </a:p>
        </p:txBody>
      </p:sp>
      <p:sp>
        <p:nvSpPr>
          <p:cNvPr id="16" name="AutoShape 16"/>
          <p:cNvSpPr>
            <a:spLocks noChangeArrowheads="1"/>
          </p:cNvSpPr>
          <p:nvPr/>
        </p:nvSpPr>
        <p:spPr bwMode="auto">
          <a:xfrm>
            <a:off x="7237191" y="2982209"/>
            <a:ext cx="1279747" cy="242842"/>
          </a:xfrm>
          <a:prstGeom prst="roundRect">
            <a:avLst>
              <a:gd name="adj" fmla="val 16667"/>
            </a:avLst>
          </a:prstGeom>
          <a:solidFill>
            <a:schemeClr val="accent5">
              <a:lumMod val="20000"/>
              <a:lumOff val="80000"/>
            </a:schemeClr>
          </a:solidFill>
          <a:ln w="9525">
            <a:solidFill>
              <a:schemeClr val="tx1"/>
            </a:solidFill>
            <a:round/>
            <a:headEnd/>
            <a:tailEnd/>
          </a:ln>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825" dirty="0">
                <a:solidFill>
                  <a:schemeClr val="tx1"/>
                </a:solidFill>
                <a:latin typeface="Arial" panose="020B0604020202020204" pitchFamily="34" charset="0"/>
              </a:rPr>
              <a:t>E se não der linha?</a:t>
            </a:r>
          </a:p>
        </p:txBody>
      </p:sp>
      <p:sp>
        <p:nvSpPr>
          <p:cNvPr id="17" name="AutoShape 17"/>
          <p:cNvSpPr>
            <a:spLocks noChangeArrowheads="1"/>
          </p:cNvSpPr>
          <p:nvPr/>
        </p:nvSpPr>
        <p:spPr bwMode="auto">
          <a:xfrm>
            <a:off x="7400978" y="5013176"/>
            <a:ext cx="1327968" cy="238894"/>
          </a:xfrm>
          <a:prstGeom prst="roundRect">
            <a:avLst>
              <a:gd name="adj" fmla="val 16667"/>
            </a:avLst>
          </a:prstGeom>
          <a:solidFill>
            <a:schemeClr val="tx2">
              <a:lumMod val="20000"/>
              <a:lumOff val="80000"/>
            </a:schemeClr>
          </a:solidFill>
          <a:ln w="9525">
            <a:solidFill>
              <a:schemeClr val="tx1"/>
            </a:solidFill>
            <a:round/>
            <a:headEnd/>
            <a:tailEnd/>
          </a:ln>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825" dirty="0">
                <a:solidFill>
                  <a:schemeClr val="tx1"/>
                </a:solidFill>
                <a:latin typeface="Arial" panose="020B0604020202020204" pitchFamily="34" charset="0"/>
              </a:rPr>
              <a:t>E se não atenderem?</a:t>
            </a:r>
          </a:p>
        </p:txBody>
      </p:sp>
      <p:sp>
        <p:nvSpPr>
          <p:cNvPr id="18" name="Text Box 18"/>
          <p:cNvSpPr txBox="1">
            <a:spLocks noChangeArrowheads="1"/>
          </p:cNvSpPr>
          <p:nvPr/>
        </p:nvSpPr>
        <p:spPr bwMode="auto">
          <a:xfrm>
            <a:off x="6722473" y="2548223"/>
            <a:ext cx="2309182" cy="219291"/>
          </a:xfrm>
          <a:prstGeom prst="rect">
            <a:avLst/>
          </a:prstGeom>
          <a:gradFill rotWithShape="1">
            <a:gsLst>
              <a:gs pos="0">
                <a:srgbClr val="FFFFFF"/>
              </a:gs>
              <a:gs pos="100000">
                <a:srgbClr val="FFCC99"/>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50000"/>
              </a:spcBef>
              <a:buSzTx/>
              <a:buFontTx/>
              <a:buNone/>
            </a:pPr>
            <a:r>
              <a:rPr lang="pt-BR" sz="825" dirty="0">
                <a:solidFill>
                  <a:schemeClr val="tx1"/>
                </a:solidFill>
                <a:latin typeface="Arial" panose="020B0604020202020204" pitchFamily="34" charset="0"/>
              </a:rPr>
              <a:t>Podemos detalhar mais nosso algoritmo...</a:t>
            </a:r>
          </a:p>
        </p:txBody>
      </p:sp>
    </p:spTree>
    <p:extLst>
      <p:ext uri="{BB962C8B-B14F-4D97-AF65-F5344CB8AC3E}">
        <p14:creationId xmlns:p14="http://schemas.microsoft.com/office/powerpoint/2010/main" val="3852261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200" b="1" dirty="0">
                <a:latin typeface="Constantia" panose="02030602050306030303" pitchFamily="18" charset="0"/>
              </a:rPr>
              <a:t>Algoritmo para Trocar um Pneu Furado</a:t>
            </a:r>
            <a:br>
              <a:rPr lang="pt-BR" sz="3200" b="1" dirty="0">
                <a:latin typeface="Constantia" panose="02030602050306030303" pitchFamily="18" charset="0"/>
              </a:rPr>
            </a:br>
            <a:r>
              <a:rPr lang="pt-BR" sz="3200" b="1" dirty="0">
                <a:latin typeface="Constantia" panose="02030602050306030303" pitchFamily="18" charset="0"/>
              </a:rPr>
              <a:t>Descrição Narrativa</a:t>
            </a: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Bef>
                <a:spcPts val="0"/>
              </a:spcBef>
              <a:buNone/>
            </a:pPr>
            <a:r>
              <a:rPr lang="pt-BR" sz="1600" dirty="0">
                <a:latin typeface="Calibri Light" panose="020F0302020204030204" pitchFamily="34" charset="0"/>
              </a:rPr>
              <a:t>Exemplos básicos de algoritmos seriam as receitas de cozinha, ou as instruções de montagem de um aparelho. Por exemplo, vejamos qual seria o algoritmo usado para trocar um pneu furado:</a:t>
            </a:r>
          </a:p>
          <a:p>
            <a:pPr marL="363538" indent="0" algn="just">
              <a:spcBef>
                <a:spcPts val="0"/>
              </a:spcBef>
              <a:buNone/>
            </a:pPr>
            <a:r>
              <a:rPr lang="pt-BR" sz="1600" dirty="0">
                <a:latin typeface="Calibri Light" panose="020F0302020204030204" pitchFamily="34" charset="0"/>
              </a:rPr>
              <a:t>1. Pegar o macaco e o estepe no porta-malas do carro.</a:t>
            </a:r>
          </a:p>
          <a:p>
            <a:pPr marL="363538" indent="0" algn="just">
              <a:spcBef>
                <a:spcPts val="0"/>
              </a:spcBef>
              <a:buNone/>
            </a:pPr>
            <a:r>
              <a:rPr lang="pt-BR" sz="1600" dirty="0">
                <a:latin typeface="Calibri Light" panose="020F0302020204030204" pitchFamily="34" charset="0"/>
              </a:rPr>
              <a:t>2. Levantar o carro usando o macaco.</a:t>
            </a:r>
          </a:p>
          <a:p>
            <a:pPr marL="363538" indent="0" algn="just">
              <a:spcBef>
                <a:spcPts val="0"/>
              </a:spcBef>
              <a:buNone/>
            </a:pPr>
            <a:r>
              <a:rPr lang="pt-BR" sz="1600" dirty="0">
                <a:latin typeface="Calibri Light" panose="020F0302020204030204" pitchFamily="34" charset="0"/>
              </a:rPr>
              <a:t>3. Retirar o pneu furado.</a:t>
            </a:r>
          </a:p>
          <a:p>
            <a:pPr marL="363538" indent="0" algn="just">
              <a:spcBef>
                <a:spcPts val="0"/>
              </a:spcBef>
              <a:buNone/>
            </a:pPr>
            <a:r>
              <a:rPr lang="pt-BR" sz="1600" dirty="0">
                <a:latin typeface="Calibri Light" panose="020F0302020204030204" pitchFamily="34" charset="0"/>
              </a:rPr>
              <a:t>4. Colocar o estepe em seu lugar.</a:t>
            </a:r>
          </a:p>
          <a:p>
            <a:pPr marL="363538" indent="0" algn="just">
              <a:spcBef>
                <a:spcPts val="0"/>
              </a:spcBef>
              <a:buNone/>
            </a:pPr>
            <a:r>
              <a:rPr lang="pt-BR" sz="1600" dirty="0">
                <a:latin typeface="Calibri Light" panose="020F0302020204030204" pitchFamily="34" charset="0"/>
              </a:rPr>
              <a:t>5. Abaixar o carro.</a:t>
            </a:r>
          </a:p>
          <a:p>
            <a:pPr marL="363538" indent="0" algn="just">
              <a:spcBef>
                <a:spcPts val="0"/>
              </a:spcBef>
              <a:spcAft>
                <a:spcPts val="600"/>
              </a:spcAft>
              <a:buNone/>
            </a:pPr>
            <a:r>
              <a:rPr lang="pt-BR" sz="1600" dirty="0">
                <a:latin typeface="Calibri Light" panose="020F0302020204030204" pitchFamily="34" charset="0"/>
              </a:rPr>
              <a:t>6. Guardar o macaco e o pneu furado.</a:t>
            </a:r>
          </a:p>
          <a:p>
            <a:pPr marL="0" indent="0" algn="just">
              <a:spcBef>
                <a:spcPts val="0"/>
              </a:spcBef>
              <a:buNone/>
            </a:pPr>
            <a:r>
              <a:rPr lang="pt-BR" sz="1600" dirty="0">
                <a:latin typeface="Calibri Light" panose="020F0302020204030204" pitchFamily="34" charset="0"/>
              </a:rPr>
              <a:t>Esse passos devem ser detalhados até que o algoritmo represente completamente a situação que desejamos modelar, eliminando todas as dúvidas, imprecisões e ambiguidades. Por exemplo, a etapa 2 poderia ser refinada em:</a:t>
            </a:r>
          </a:p>
          <a:p>
            <a:pPr marL="363538" indent="0" algn="just">
              <a:spcBef>
                <a:spcPts val="0"/>
              </a:spcBef>
              <a:buNone/>
            </a:pPr>
            <a:r>
              <a:rPr lang="pt-BR" sz="1600" dirty="0">
                <a:latin typeface="Calibri Light" panose="020F0302020204030204" pitchFamily="34" charset="0"/>
              </a:rPr>
              <a:t>2. Levantar o carro usando o macaco.</a:t>
            </a:r>
          </a:p>
          <a:p>
            <a:pPr marL="806450" indent="0" algn="just">
              <a:spcBef>
                <a:spcPts val="0"/>
              </a:spcBef>
              <a:buNone/>
            </a:pPr>
            <a:r>
              <a:rPr lang="pt-BR" sz="1600" dirty="0">
                <a:latin typeface="Calibri Light" panose="020F0302020204030204" pitchFamily="34" charset="0"/>
              </a:rPr>
              <a:t>2.1. Colocar o macaco sob o carro, próximo ao pneu a trocar.</a:t>
            </a:r>
          </a:p>
          <a:p>
            <a:pPr marL="806450" indent="0" algn="just">
              <a:spcBef>
                <a:spcPts val="0"/>
              </a:spcBef>
              <a:spcAft>
                <a:spcPts val="600"/>
              </a:spcAft>
              <a:buNone/>
            </a:pPr>
            <a:r>
              <a:rPr lang="pt-BR" sz="1600" dirty="0">
                <a:latin typeface="Calibri Light" panose="020F0302020204030204" pitchFamily="34" charset="0"/>
              </a:rPr>
              <a:t>2.2. Girar a manivela do macaco até que o pneu se eleve do chão.</a:t>
            </a:r>
          </a:p>
          <a:p>
            <a:pPr marL="0" indent="0" algn="just">
              <a:spcBef>
                <a:spcPts val="0"/>
              </a:spcBef>
              <a:buNone/>
            </a:pPr>
            <a:r>
              <a:rPr lang="pt-BR" sz="1600" dirty="0">
                <a:latin typeface="Calibri Light" panose="020F0302020204030204" pitchFamily="34" charset="0"/>
              </a:rPr>
              <a:t>Para ser convertido em um programa de computador, um algoritmo deve ser descrito de forma clara e estruturada. Esse tipo de descrição ajuda inclusive na compreensão do algoritmo e na correção de eventuais erros</a:t>
            </a:r>
            <a:r>
              <a:rPr lang="pt-BR" sz="1600" dirty="0" smtClean="0">
                <a:latin typeface="Calibri Light" panose="020F0302020204030204" pitchFamily="34" charset="0"/>
              </a:rPr>
              <a:t>.</a:t>
            </a:r>
            <a:endParaRPr lang="pt-BR" sz="1600" dirty="0">
              <a:latin typeface="Calibri Light" panose="020F0302020204030204" pitchFamily="34" charset="0"/>
            </a:endParaRPr>
          </a:p>
        </p:txBody>
      </p:sp>
    </p:spTree>
    <p:extLst>
      <p:ext uri="{BB962C8B-B14F-4D97-AF65-F5344CB8AC3E}">
        <p14:creationId xmlns:p14="http://schemas.microsoft.com/office/powerpoint/2010/main" val="439108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600" b="1" dirty="0">
                <a:latin typeface="Constantia" panose="02030602050306030303" pitchFamily="18" charset="0"/>
              </a:rPr>
              <a:t>Algoritmos computacionais</a:t>
            </a:r>
          </a:p>
        </p:txBody>
      </p:sp>
      <p:sp>
        <p:nvSpPr>
          <p:cNvPr id="3" name="Espaço Reservado para Conteúdo 2"/>
          <p:cNvSpPr>
            <a:spLocks noGrp="1"/>
          </p:cNvSpPr>
          <p:nvPr>
            <p:ph idx="1"/>
          </p:nvPr>
        </p:nvSpPr>
        <p:spPr/>
        <p:txBody>
          <a:bodyPr/>
          <a:lstStyle/>
          <a:p>
            <a:pPr marL="0" indent="0" algn="just">
              <a:buNone/>
            </a:pPr>
            <a:r>
              <a:rPr lang="pt-BR" sz="1500" dirty="0">
                <a:latin typeface="Calibri Light" panose="020F0302020204030204" pitchFamily="34" charset="0"/>
              </a:rPr>
              <a:t>Outra forma de descrever um algoritmo é usando construções similares às usadas nas linguagens de programação reais, por isso chamadas </a:t>
            </a:r>
            <a:r>
              <a:rPr lang="pt-BR" sz="1500" b="1" dirty="0" smtClean="0">
                <a:latin typeface="Calibri Light" panose="020F0302020204030204" pitchFamily="34" charset="0"/>
              </a:rPr>
              <a:t>pseudocódigo</a:t>
            </a:r>
            <a:r>
              <a:rPr lang="pt-BR" sz="1500" dirty="0">
                <a:latin typeface="Calibri Light" panose="020F0302020204030204" pitchFamily="34" charset="0"/>
              </a:rPr>
              <a:t>. Essa abordagem </a:t>
            </a:r>
            <a:r>
              <a:rPr lang="pt-BR" sz="1500" b="1" dirty="0">
                <a:latin typeface="Calibri Light" panose="020F0302020204030204" pitchFamily="34" charset="0"/>
              </a:rPr>
              <a:t>facilita mais tarde a programação do algoritmo assim especificado</a:t>
            </a:r>
            <a:r>
              <a:rPr lang="pt-BR" sz="1500" dirty="0">
                <a:latin typeface="Calibri Light" panose="020F0302020204030204" pitchFamily="34" charset="0"/>
              </a:rPr>
              <a:t>. </a:t>
            </a:r>
            <a:r>
              <a:rPr lang="pt-PT" sz="1500" dirty="0">
                <a:latin typeface="Calibri Light" panose="020F0302020204030204" pitchFamily="34" charset="0"/>
              </a:rPr>
              <a:t>Essa linguagem surgiu para tentar suprir as deficiências das outras representações. Consiste na definição </a:t>
            </a:r>
            <a:r>
              <a:rPr lang="pt-PT" sz="1500" dirty="0" smtClean="0">
                <a:latin typeface="Calibri Light" panose="020F0302020204030204" pitchFamily="34" charset="0"/>
              </a:rPr>
              <a:t>de comandos em português que </a:t>
            </a:r>
            <a:r>
              <a:rPr lang="pt-PT" sz="1500" dirty="0">
                <a:latin typeface="Calibri Light" panose="020F0302020204030204" pitchFamily="34" charset="0"/>
              </a:rPr>
              <a:t>lembram </a:t>
            </a:r>
            <a:r>
              <a:rPr lang="pt-PT" sz="1500" dirty="0" smtClean="0">
                <a:latin typeface="Calibri Light" panose="020F0302020204030204" pitchFamily="34" charset="0"/>
              </a:rPr>
              <a:t>a </a:t>
            </a:r>
            <a:r>
              <a:rPr lang="pt-PT" sz="1500" dirty="0">
                <a:latin typeface="Calibri Light" panose="020F0302020204030204" pitchFamily="34" charset="0"/>
              </a:rPr>
              <a:t>estrutura de uma linguagem de programação estruturada, ou seja, a pseudolinguagem se assemelha muito ao modo como os programas são escritos. Isso vai permitir que os algoritmos nela representados possam ser traduzidos, quase que diretamente, para uma linguagem de programação.</a:t>
            </a:r>
            <a:endParaRPr lang="pt-BR" sz="1500" dirty="0">
              <a:latin typeface="Calibri Light" panose="020F0302020204030204" pitchFamily="34" charset="0"/>
            </a:endParaRPr>
          </a:p>
          <a:p>
            <a:pPr marL="0" indent="0" algn="just">
              <a:buNone/>
            </a:pPr>
            <a:r>
              <a:rPr lang="pt-BR" sz="1500" dirty="0" smtClean="0">
                <a:latin typeface="Calibri Light" panose="020F0302020204030204" pitchFamily="34" charset="0"/>
              </a:rPr>
              <a:t>A </a:t>
            </a:r>
            <a:r>
              <a:rPr lang="pt-BR" sz="1500" dirty="0">
                <a:latin typeface="Calibri Light" panose="020F0302020204030204" pitchFamily="34" charset="0"/>
              </a:rPr>
              <a:t>descrição de um algoritmo em </a:t>
            </a:r>
            <a:r>
              <a:rPr lang="pt-BR" sz="1500" dirty="0" smtClean="0">
                <a:latin typeface="Calibri Light" panose="020F0302020204030204" pitchFamily="34" charset="0"/>
              </a:rPr>
              <a:t>pseudocódigo </a:t>
            </a:r>
            <a:r>
              <a:rPr lang="pt-BR" sz="1500" dirty="0">
                <a:latin typeface="Calibri Light" panose="020F0302020204030204" pitchFamily="34" charset="0"/>
              </a:rPr>
              <a:t>se baseia na combinação das estruturas clássicas de controle, na definição da estrutura dos dados utilizados, no uso de operações e expressões e operações de entrada e saída</a:t>
            </a:r>
            <a:r>
              <a:rPr lang="pt-BR" sz="1500" dirty="0" smtClean="0">
                <a:latin typeface="Calibri Light" panose="020F0302020204030204" pitchFamily="34" charset="0"/>
              </a:rPr>
              <a:t>.</a:t>
            </a:r>
          </a:p>
          <a:p>
            <a:pPr marL="0" indent="0">
              <a:buNone/>
            </a:pPr>
            <a:r>
              <a:rPr lang="pt-BR" sz="1500" dirty="0" smtClean="0">
                <a:latin typeface="Calibri Light" panose="020F0302020204030204" pitchFamily="34" charset="0"/>
              </a:rPr>
              <a:t>Complementando:</a:t>
            </a:r>
          </a:p>
          <a:p>
            <a:pPr marL="0" indent="0">
              <a:buNone/>
            </a:pPr>
            <a:r>
              <a:rPr lang="pt-BR" sz="1500" dirty="0" smtClean="0">
                <a:latin typeface="Calibri Light" panose="020F0302020204030204" pitchFamily="34" charset="0"/>
              </a:rPr>
              <a:t>Pseudocódigo </a:t>
            </a:r>
            <a:r>
              <a:rPr lang="pt-BR" sz="1500" dirty="0">
                <a:latin typeface="Calibri Light" panose="020F0302020204030204" pitchFamily="34" charset="0"/>
              </a:rPr>
              <a:t>ou Linguagem Algorítmica ou </a:t>
            </a:r>
            <a:r>
              <a:rPr lang="pt-BR" sz="1500" dirty="0" err="1" smtClean="0">
                <a:latin typeface="Calibri Light" panose="020F0302020204030204" pitchFamily="34" charset="0"/>
              </a:rPr>
              <a:t>Pseudolinguagem</a:t>
            </a:r>
            <a:r>
              <a:rPr lang="pt-BR" sz="1500" dirty="0" smtClean="0">
                <a:latin typeface="Calibri Light" panose="020F0302020204030204" pitchFamily="34" charset="0"/>
              </a:rPr>
              <a:t> ou ainda </a:t>
            </a:r>
            <a:r>
              <a:rPr lang="pt-BR" sz="1500" dirty="0" err="1" smtClean="0">
                <a:latin typeface="Calibri Light" panose="020F0302020204030204" pitchFamily="34" charset="0"/>
              </a:rPr>
              <a:t>Portugol</a:t>
            </a:r>
            <a:endParaRPr lang="pt-BR" sz="1500" dirty="0">
              <a:latin typeface="Calibri Light" panose="020F0302020204030204" pitchFamily="34" charset="0"/>
            </a:endParaRPr>
          </a:p>
          <a:p>
            <a:pPr marL="787400" indent="-342900" algn="just"/>
            <a:r>
              <a:rPr lang="pt-BR" sz="1500" dirty="0">
                <a:latin typeface="Calibri Light" panose="020F0302020204030204" pitchFamily="34" charset="0"/>
              </a:rPr>
              <a:t>Linguagem especial para expressão de algoritmos.</a:t>
            </a:r>
          </a:p>
          <a:p>
            <a:pPr marL="787400" indent="-342900" algn="just"/>
            <a:r>
              <a:rPr lang="pt-BR" sz="1500" dirty="0">
                <a:latin typeface="Calibri Light" panose="020F0302020204030204" pitchFamily="34" charset="0"/>
              </a:rPr>
              <a:t>Funciona como uma “linguagem simplificada de programação”.</a:t>
            </a:r>
          </a:p>
          <a:p>
            <a:pPr marL="787400" indent="-342900" algn="just"/>
            <a:r>
              <a:rPr lang="pt-BR" sz="1500" dirty="0">
                <a:latin typeface="Calibri Light" panose="020F0302020204030204" pitchFamily="34" charset="0"/>
              </a:rPr>
              <a:t>Utiliza expressões concisas e pré-definidas.</a:t>
            </a:r>
          </a:p>
          <a:p>
            <a:pPr marL="787400" indent="-342900" algn="just"/>
            <a:r>
              <a:rPr lang="pt-BR" sz="1500" dirty="0">
                <a:latin typeface="Calibri Light" panose="020F0302020204030204" pitchFamily="34" charset="0"/>
              </a:rPr>
              <a:t>Descrição textual, estruturada e regida por regras. </a:t>
            </a:r>
          </a:p>
          <a:p>
            <a:pPr marL="787400" indent="-342900" algn="just"/>
            <a:r>
              <a:rPr lang="pt-BR" sz="1500" dirty="0">
                <a:latin typeface="Calibri Light" panose="020F0302020204030204" pitchFamily="34" charset="0"/>
              </a:rPr>
              <a:t>Utiliza-se palavras-chaves, </a:t>
            </a:r>
            <a:r>
              <a:rPr lang="pt-BR" sz="1500" dirty="0" err="1" smtClean="0">
                <a:latin typeface="Calibri Light" panose="020F0302020204030204" pitchFamily="34" charset="0"/>
              </a:rPr>
              <a:t>indentação</a:t>
            </a:r>
            <a:r>
              <a:rPr lang="pt-BR" sz="1500" dirty="0" smtClean="0">
                <a:latin typeface="Calibri Light" panose="020F0302020204030204" pitchFamily="34" charset="0"/>
              </a:rPr>
              <a:t> e </a:t>
            </a:r>
            <a:r>
              <a:rPr lang="pt-BR" sz="1500" dirty="0">
                <a:latin typeface="Calibri Light" panose="020F0302020204030204" pitchFamily="34" charset="0"/>
              </a:rPr>
              <a:t>apenas um passo por linha.</a:t>
            </a:r>
          </a:p>
          <a:p>
            <a:pPr marL="0" indent="0" algn="just">
              <a:buNone/>
            </a:pPr>
            <a:endParaRPr lang="pt-BR" sz="1500" dirty="0" smtClean="0">
              <a:latin typeface="Calibri Light" panose="020F0302020204030204" pitchFamily="34" charset="0"/>
            </a:endParaRPr>
          </a:p>
        </p:txBody>
      </p:sp>
    </p:spTree>
    <p:extLst>
      <p:ext uri="{BB962C8B-B14F-4D97-AF65-F5344CB8AC3E}">
        <p14:creationId xmlns:p14="http://schemas.microsoft.com/office/powerpoint/2010/main" val="4035627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600" b="1" dirty="0">
                <a:latin typeface="Constantia" panose="02030602050306030303" pitchFamily="18" charset="0"/>
              </a:rPr>
              <a:t>Algoritmos computacionais</a:t>
            </a:r>
          </a:p>
        </p:txBody>
      </p:sp>
      <p:sp>
        <p:nvSpPr>
          <p:cNvPr id="3" name="Espaço Reservado para Conteúdo 2"/>
          <p:cNvSpPr>
            <a:spLocks noGrp="1"/>
          </p:cNvSpPr>
          <p:nvPr>
            <p:ph idx="1"/>
          </p:nvPr>
        </p:nvSpPr>
        <p:spPr>
          <a:xfrm>
            <a:off x="457200" y="1628800"/>
            <a:ext cx="8229600" cy="4525963"/>
          </a:xfrm>
        </p:spPr>
        <p:txBody>
          <a:bodyPr/>
          <a:lstStyle/>
          <a:p>
            <a:pPr marL="0" indent="0" algn="just">
              <a:buNone/>
            </a:pPr>
            <a:r>
              <a:rPr lang="pt-BR" sz="2000" dirty="0" smtClean="0">
                <a:latin typeface="Calibri Light" panose="020F0302020204030204" pitchFamily="34" charset="0"/>
              </a:rPr>
              <a:t>O </a:t>
            </a:r>
            <a:r>
              <a:rPr lang="pt-BR" sz="2000" dirty="0">
                <a:latin typeface="Calibri Light" panose="020F0302020204030204" pitchFamily="34" charset="0"/>
              </a:rPr>
              <a:t>desenvolvimento de um </a:t>
            </a:r>
            <a:r>
              <a:rPr lang="pt-BR" sz="2000" dirty="0" smtClean="0">
                <a:latin typeface="Calibri Light" panose="020F0302020204030204" pitchFamily="34" charset="0"/>
              </a:rPr>
              <a:t>algoritmo deverá ser caracterizado pela execução de uma fase de reflexão onde o objetivo é </a:t>
            </a:r>
            <a:r>
              <a:rPr lang="pt-BR" sz="2000" b="1" dirty="0" smtClean="0">
                <a:latin typeface="Calibri Light" panose="020F0302020204030204" pitchFamily="34" charset="0"/>
              </a:rPr>
              <a:t>analisar o problema e encontrar uma solução que possa ser realizada por um sistema computacional</a:t>
            </a:r>
            <a:r>
              <a:rPr lang="pt-BR" sz="2000" dirty="0" smtClean="0">
                <a:latin typeface="Calibri Light" panose="020F0302020204030204" pitchFamily="34" charset="0"/>
              </a:rPr>
              <a:t>. O resultado deste </a:t>
            </a:r>
            <a:r>
              <a:rPr lang="pt-BR" sz="2000" dirty="0">
                <a:latin typeface="Calibri Light" panose="020F0302020204030204" pitchFamily="34" charset="0"/>
              </a:rPr>
              <a:t>trabalho de reflexão pode ser, então, </a:t>
            </a:r>
            <a:r>
              <a:rPr lang="pt-BR" sz="2000" b="1" dirty="0">
                <a:latin typeface="Calibri Light" panose="020F0302020204030204" pitchFamily="34" charset="0"/>
              </a:rPr>
              <a:t>registrado na forma de um algoritmo</a:t>
            </a:r>
            <a:r>
              <a:rPr lang="pt-BR" sz="2000" dirty="0">
                <a:latin typeface="Calibri Light" panose="020F0302020204030204" pitchFamily="34" charset="0"/>
              </a:rPr>
              <a:t>, a partir do qual o programa será finalmente </a:t>
            </a:r>
            <a:r>
              <a:rPr lang="pt-BR" sz="2000" dirty="0" smtClean="0">
                <a:latin typeface="Calibri Light" panose="020F0302020204030204" pitchFamily="34" charset="0"/>
              </a:rPr>
              <a:t>construído.</a:t>
            </a:r>
          </a:p>
          <a:p>
            <a:pPr marL="0" indent="0" algn="just">
              <a:buNone/>
            </a:pPr>
            <a:r>
              <a:rPr lang="pt-BR" sz="2000" dirty="0" smtClean="0">
                <a:latin typeface="Calibri Light" panose="020F0302020204030204" pitchFamily="34" charset="0"/>
              </a:rPr>
              <a:t>Um </a:t>
            </a:r>
            <a:r>
              <a:rPr lang="pt-BR" sz="2000" dirty="0">
                <a:latin typeface="Calibri Light" panose="020F0302020204030204" pitchFamily="34" charset="0"/>
              </a:rPr>
              <a:t>algoritmo pode ser definido, de maneira simplificada, como uma descrição formal do processo de obtenção de uma solução computacional.</a:t>
            </a:r>
          </a:p>
          <a:p>
            <a:pPr marL="0" indent="0" algn="just">
              <a:buNone/>
            </a:pPr>
            <a:r>
              <a:rPr lang="pt-BR" sz="2000" dirty="0">
                <a:latin typeface="Calibri Light" panose="020F0302020204030204" pitchFamily="34" charset="0"/>
              </a:rPr>
              <a:t>Da mesma forma que, na nossa rotina diária nós podemos encontrar infinitas maneiras de “contar uma mesma história” ou explicar a alguém como executar determinada tarefa, vamos encontrar </a:t>
            </a:r>
            <a:r>
              <a:rPr lang="pt-BR" sz="2000" b="1" dirty="0" smtClean="0">
                <a:latin typeface="Calibri Light" panose="020F0302020204030204" pitchFamily="34" charset="0"/>
              </a:rPr>
              <a:t>formas diferentes de </a:t>
            </a:r>
            <a:r>
              <a:rPr lang="pt-BR" sz="2000" b="1" dirty="0">
                <a:latin typeface="Calibri Light" panose="020F0302020204030204" pitchFamily="34" charset="0"/>
              </a:rPr>
              <a:t>especificar um mesmo problema através de um algoritmo</a:t>
            </a:r>
            <a:r>
              <a:rPr lang="pt-BR" sz="2000" dirty="0">
                <a:latin typeface="Calibri Light" panose="020F0302020204030204" pitchFamily="34" charset="0"/>
              </a:rPr>
              <a:t>... o objetivo na construção dos algoritmos é evitar qualquer ambiguidade que possa surgir na definição de um problema e que pode resultar em </a:t>
            </a:r>
            <a:r>
              <a:rPr lang="pt-BR" sz="2000" dirty="0" smtClean="0">
                <a:latin typeface="Calibri Light" panose="020F0302020204030204" pitchFamily="34" charset="0"/>
              </a:rPr>
              <a:t>erros, </a:t>
            </a:r>
            <a:r>
              <a:rPr lang="pt-BR" sz="2000" dirty="0">
                <a:latin typeface="Calibri Light" panose="020F0302020204030204" pitchFamily="34" charset="0"/>
              </a:rPr>
              <a:t>uma vez que a solução venha a ser executada pelo computador.</a:t>
            </a:r>
          </a:p>
          <a:p>
            <a:pPr marL="0" indent="0" algn="just">
              <a:buNone/>
            </a:pPr>
            <a:endParaRPr lang="pt-BR" sz="2000" dirty="0">
              <a:latin typeface="Calibri Light" panose="020F0302020204030204" pitchFamily="34" charset="0"/>
            </a:endParaRPr>
          </a:p>
        </p:txBody>
      </p:sp>
    </p:spTree>
    <p:extLst>
      <p:ext uri="{BB962C8B-B14F-4D97-AF65-F5344CB8AC3E}">
        <p14:creationId xmlns:p14="http://schemas.microsoft.com/office/powerpoint/2010/main" val="4252420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61759"/>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600" b="1" dirty="0">
                <a:latin typeface="Constantia" panose="02030602050306030303" pitchFamily="18" charset="0"/>
              </a:rPr>
              <a:t>Algoritmos computacionais</a:t>
            </a:r>
          </a:p>
        </p:txBody>
      </p:sp>
      <p:sp>
        <p:nvSpPr>
          <p:cNvPr id="5" name="Espaço Reservado para Conteúdo 4"/>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lnSpc>
                <a:spcPct val="108000"/>
              </a:lnSpc>
              <a:spcBef>
                <a:spcPts val="0"/>
              </a:spcBef>
              <a:spcAft>
                <a:spcPts val="600"/>
              </a:spcAft>
              <a:buNone/>
            </a:pPr>
            <a:r>
              <a:rPr lang="pt-BR" sz="1500" dirty="0">
                <a:latin typeface="Calibri Light" panose="020F0302020204030204" pitchFamily="34" charset="0"/>
              </a:rPr>
              <a:t>No desenvolvimento de programas, estaremos tratando constantemente com a complexidade inerente aos problemas que desejamos que nosso programa de computador resolva. Para tratarmos da complexidade dos problemas desenvolvemos algoritmos que devem expressar de forma objetiva e clara (legibilidade) a forma de resolvermos o problema. </a:t>
            </a:r>
            <a:r>
              <a:rPr lang="pt-BR" sz="1500" b="1" dirty="0">
                <a:latin typeface="Calibri Light" panose="020F0302020204030204" pitchFamily="34" charset="0"/>
              </a:rPr>
              <a:t>A partir do algoritmo desenvolvido fica fácil construirmos o programa, basta conhecermos a linguagem de programação que se pretende adotar</a:t>
            </a:r>
            <a:r>
              <a:rPr lang="pt-BR" sz="1500" dirty="0">
                <a:latin typeface="Calibri Light" panose="020F0302020204030204" pitchFamily="34" charset="0"/>
              </a:rPr>
              <a:t>. Uma vez construído o algoritmo, podemos transportá-lo para qualquer linguagem de programação, o que nos dá uma flexibilidade para a efetiva implementação do programa.</a:t>
            </a:r>
          </a:p>
          <a:p>
            <a:pPr marL="0" indent="0" algn="just">
              <a:lnSpc>
                <a:spcPct val="108000"/>
              </a:lnSpc>
              <a:spcBef>
                <a:spcPts val="0"/>
              </a:spcBef>
              <a:spcAft>
                <a:spcPts val="600"/>
              </a:spcAft>
              <a:buNone/>
            </a:pPr>
            <a:r>
              <a:rPr lang="pt-BR" sz="1500" dirty="0" smtClean="0">
                <a:latin typeface="Calibri Light" panose="020F0302020204030204" pitchFamily="34" charset="0"/>
              </a:rPr>
              <a:t>Existem </a:t>
            </a:r>
            <a:r>
              <a:rPr lang="pt-BR" sz="1500" dirty="0">
                <a:latin typeface="Calibri Light" panose="020F0302020204030204" pitchFamily="34" charset="0"/>
              </a:rPr>
              <a:t>três estruturas básicas para a construção de algoritmos: </a:t>
            </a:r>
            <a:r>
              <a:rPr lang="pt-BR" sz="1500" b="1" dirty="0" smtClean="0">
                <a:latin typeface="Calibri Light" panose="020F0302020204030204" pitchFamily="34" charset="0"/>
              </a:rPr>
              <a:t>sequência, </a:t>
            </a:r>
            <a:r>
              <a:rPr lang="pt-BR" sz="1500" b="1" dirty="0">
                <a:latin typeface="Calibri Light" panose="020F0302020204030204" pitchFamily="34" charset="0"/>
              </a:rPr>
              <a:t>seleção e repetição</a:t>
            </a:r>
            <a:r>
              <a:rPr lang="pt-BR" sz="1500" dirty="0">
                <a:latin typeface="Calibri Light" panose="020F0302020204030204" pitchFamily="34" charset="0"/>
              </a:rPr>
              <a:t>.  A combinação destas três estruturas permite-nos a construção de algoritmos para a resolução de problemas extremamente complexos. A programação estruturada se baseia nestas três estruturas </a:t>
            </a:r>
            <a:r>
              <a:rPr lang="pt-BR" sz="1500" dirty="0" smtClean="0">
                <a:latin typeface="Calibri Light" panose="020F0302020204030204" pitchFamily="34" charset="0"/>
              </a:rPr>
              <a:t>básicas, de tal forma que qualquer algoritmo ou programa </a:t>
            </a:r>
            <a:r>
              <a:rPr lang="pt-BR" sz="1500" dirty="0">
                <a:latin typeface="Calibri Light" panose="020F0302020204030204" pitchFamily="34" charset="0"/>
              </a:rPr>
              <a:t>estruturado pode ser descrito utilizando </a:t>
            </a:r>
            <a:r>
              <a:rPr lang="pt-BR" sz="1500" dirty="0" smtClean="0">
                <a:latin typeface="Calibri Light" panose="020F0302020204030204" pitchFamily="34" charset="0"/>
              </a:rPr>
              <a:t>essas </a:t>
            </a:r>
            <a:r>
              <a:rPr lang="pt-BR" sz="1500" dirty="0">
                <a:latin typeface="Calibri Light" panose="020F0302020204030204" pitchFamily="34" charset="0"/>
              </a:rPr>
              <a:t>três </a:t>
            </a:r>
            <a:r>
              <a:rPr lang="pt-BR" sz="1500" dirty="0" smtClean="0">
                <a:latin typeface="Calibri Light" panose="020F0302020204030204" pitchFamily="34" charset="0"/>
              </a:rPr>
              <a:t>estruturas. </a:t>
            </a:r>
            <a:endParaRPr lang="pt-BR" sz="1500" dirty="0">
              <a:latin typeface="Calibri Light" panose="020F0302020204030204" pitchFamily="34" charset="0"/>
            </a:endParaRPr>
          </a:p>
          <a:p>
            <a:pPr marL="0" indent="0" algn="just">
              <a:lnSpc>
                <a:spcPct val="108000"/>
              </a:lnSpc>
              <a:spcBef>
                <a:spcPts val="0"/>
              </a:spcBef>
              <a:spcAft>
                <a:spcPts val="0"/>
              </a:spcAft>
              <a:buNone/>
            </a:pPr>
            <a:r>
              <a:rPr lang="pt-BR" sz="1500" dirty="0" smtClean="0">
                <a:latin typeface="Calibri Light" panose="020F0302020204030204" pitchFamily="34" charset="0"/>
              </a:rPr>
              <a:t>Importante destacar que </a:t>
            </a:r>
            <a:r>
              <a:rPr lang="pt-BR" sz="1500" dirty="0">
                <a:latin typeface="Calibri Light" panose="020F0302020204030204" pitchFamily="34" charset="0"/>
              </a:rPr>
              <a:t>para a criação de algoritmos computacionais devemos utilizar a lógica de programação que </a:t>
            </a:r>
            <a:r>
              <a:rPr lang="pt-BR" sz="1500" dirty="0" smtClean="0">
                <a:latin typeface="Calibri Light" panose="020F0302020204030204" pitchFamily="34" charset="0"/>
              </a:rPr>
              <a:t>trata-se do </a:t>
            </a:r>
            <a:r>
              <a:rPr lang="pt-BR" sz="1500" dirty="0">
                <a:latin typeface="Calibri Light" panose="020F0302020204030204" pitchFamily="34" charset="0"/>
              </a:rPr>
              <a:t>raciocínio lógico empregado no desenvolvimento de programas de computador, fazendo uso ordenado dos elementos básicos suportados por um dado estilo de programação (sequência </a:t>
            </a:r>
            <a:r>
              <a:rPr lang="pt-BR" sz="1500" dirty="0" smtClean="0">
                <a:latin typeface="Calibri Light" panose="020F0302020204030204" pitchFamily="34" charset="0"/>
              </a:rPr>
              <a:t>organizada de </a:t>
            </a:r>
            <a:r>
              <a:rPr lang="pt-BR" sz="1500" dirty="0">
                <a:latin typeface="Calibri Light" panose="020F0302020204030204" pitchFamily="34" charset="0"/>
              </a:rPr>
              <a:t>instruções, que devem ser seguidas para se cumprir uma determinada tarefa).</a:t>
            </a:r>
          </a:p>
          <a:p>
            <a:pPr marL="0" indent="0" algn="just">
              <a:lnSpc>
                <a:spcPct val="108000"/>
              </a:lnSpc>
              <a:spcBef>
                <a:spcPts val="0"/>
              </a:spcBef>
              <a:spcAft>
                <a:spcPts val="0"/>
              </a:spcAft>
              <a:buNone/>
            </a:pPr>
            <a:endParaRPr lang="pt-BR" sz="1500" dirty="0">
              <a:latin typeface="Calibri Light" panose="020F0302020204030204" pitchFamily="34" charset="0"/>
            </a:endParaRPr>
          </a:p>
          <a:p>
            <a:pPr marL="0" indent="0" algn="just">
              <a:lnSpc>
                <a:spcPct val="108000"/>
              </a:lnSpc>
              <a:spcBef>
                <a:spcPts val="0"/>
              </a:spcBef>
              <a:spcAft>
                <a:spcPts val="0"/>
              </a:spcAft>
              <a:buNone/>
            </a:pPr>
            <a:endParaRPr lang="pt-BR" sz="1500" dirty="0">
              <a:latin typeface="Calibri Light" panose="020F0302020204030204" pitchFamily="34" charset="0"/>
            </a:endParaRPr>
          </a:p>
        </p:txBody>
      </p:sp>
    </p:spTree>
    <p:extLst>
      <p:ext uri="{BB962C8B-B14F-4D97-AF65-F5344CB8AC3E}">
        <p14:creationId xmlns:p14="http://schemas.microsoft.com/office/powerpoint/2010/main" val="2391047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600" b="1" dirty="0" smtClean="0">
                <a:latin typeface="Constantia" panose="02030602050306030303" pitchFamily="18" charset="0"/>
              </a:rPr>
              <a:t>Estruturas Básicas</a:t>
            </a:r>
            <a:endParaRPr lang="pt-BR" sz="3600" b="1" dirty="0">
              <a:latin typeface="Constantia" panose="02030602050306030303" pitchFamily="18" charset="0"/>
            </a:endParaRPr>
          </a:p>
        </p:txBody>
      </p:sp>
      <p:sp>
        <p:nvSpPr>
          <p:cNvPr id="12" name="Espaço Reservado para Conteúdo 11"/>
          <p:cNvSpPr>
            <a:spLocks noGrp="1"/>
          </p:cNvSpPr>
          <p:nvPr>
            <p:ph idx="1"/>
          </p:nvPr>
        </p:nvSpPr>
        <p:spPr>
          <a:xfrm>
            <a:off x="457200" y="1262960"/>
            <a:ext cx="8229600" cy="4525963"/>
          </a:xfrm>
        </p:spPr>
        <p:txBody>
          <a:bodyPr>
            <a:noAutofit/>
          </a:bodyPr>
          <a:lstStyle/>
          <a:p>
            <a:pPr marL="0" indent="0" algn="just">
              <a:lnSpc>
                <a:spcPct val="108000"/>
              </a:lnSpc>
              <a:spcBef>
                <a:spcPts val="0"/>
              </a:spcBef>
              <a:spcAft>
                <a:spcPts val="600"/>
              </a:spcAft>
              <a:buNone/>
            </a:pPr>
            <a:r>
              <a:rPr lang="pt-BR" sz="1800" dirty="0" smtClean="0">
                <a:latin typeface="Calibri Light" panose="020F0302020204030204" pitchFamily="34" charset="0"/>
              </a:rPr>
              <a:t>Apenas complementando, como vimos um </a:t>
            </a:r>
            <a:r>
              <a:rPr lang="pt-BR" sz="1800" dirty="0">
                <a:latin typeface="Calibri Light" panose="020F0302020204030204" pitchFamily="34" charset="0"/>
              </a:rPr>
              <a:t>algoritmo pode ser constituído por três tipos de estruturas. São elas:</a:t>
            </a:r>
          </a:p>
          <a:p>
            <a:pPr marL="0" lvl="0" indent="0" algn="just">
              <a:lnSpc>
                <a:spcPct val="108000"/>
              </a:lnSpc>
              <a:spcBef>
                <a:spcPts val="0"/>
              </a:spcBef>
              <a:spcAft>
                <a:spcPts val="600"/>
              </a:spcAft>
              <a:buNone/>
            </a:pPr>
            <a:r>
              <a:rPr lang="pt-BR" sz="1800" b="1" dirty="0">
                <a:latin typeface="Calibri Light" panose="020F0302020204030204" pitchFamily="34" charset="0"/>
              </a:rPr>
              <a:t>Estrutura sequencial (incondicional): </a:t>
            </a:r>
            <a:r>
              <a:rPr lang="pt-BR" sz="1800" dirty="0">
                <a:latin typeface="Calibri Light" panose="020F0302020204030204" pitchFamily="34" charset="0"/>
              </a:rPr>
              <a:t>corresponde a um conjunto indeterminado, porém limitado, de ações que devem ser executadas, todas passo a passo, uma após a outra.</a:t>
            </a:r>
          </a:p>
          <a:p>
            <a:pPr marL="0" lvl="0" indent="0" algn="just">
              <a:lnSpc>
                <a:spcPct val="108000"/>
              </a:lnSpc>
              <a:spcBef>
                <a:spcPts val="0"/>
              </a:spcBef>
              <a:spcAft>
                <a:spcPts val="600"/>
              </a:spcAft>
              <a:buNone/>
            </a:pPr>
            <a:r>
              <a:rPr lang="pt-BR" sz="1800" b="1" dirty="0">
                <a:latin typeface="Calibri Light" panose="020F0302020204030204" pitchFamily="34" charset="0"/>
              </a:rPr>
              <a:t>Estrutura condicional (ou de seleção): </a:t>
            </a:r>
            <a:r>
              <a:rPr lang="pt-BR" sz="1800" dirty="0">
                <a:latin typeface="Calibri Light" panose="020F0302020204030204" pitchFamily="34" charset="0"/>
              </a:rPr>
              <a:t>são blocos de comandos que serão executados ou não, dentro de um programa, dependendo de se uma determinada condição é verdadeira ou falsa</a:t>
            </a:r>
            <a:r>
              <a:rPr lang="pt-BR" sz="1800" dirty="0" smtClean="0">
                <a:latin typeface="Calibri Light" panose="020F0302020204030204" pitchFamily="34" charset="0"/>
              </a:rPr>
              <a:t>.</a:t>
            </a:r>
          </a:p>
          <a:p>
            <a:pPr marL="0" lvl="0" indent="0" algn="just">
              <a:lnSpc>
                <a:spcPct val="108000"/>
              </a:lnSpc>
              <a:spcBef>
                <a:spcPts val="0"/>
              </a:spcBef>
              <a:spcAft>
                <a:spcPts val="1200"/>
              </a:spcAft>
              <a:buNone/>
            </a:pPr>
            <a:r>
              <a:rPr lang="pt-BR" sz="1800" b="1" dirty="0" smtClean="0">
                <a:latin typeface="Calibri Light" panose="020F0302020204030204" pitchFamily="34" charset="0"/>
              </a:rPr>
              <a:t>Estrutura de repetição: </a:t>
            </a:r>
            <a:r>
              <a:rPr lang="pt-BR" sz="1800" dirty="0" smtClean="0">
                <a:latin typeface="Calibri Light" panose="020F0302020204030204" pitchFamily="34" charset="0"/>
              </a:rPr>
              <a:t>corresponde a um conjunto de ações que deverá ser repetido inúmeras vezes até que a condição seja satisfeita, daí, o fluxo de execução dará continuidade ao restante das ações.</a:t>
            </a:r>
          </a:p>
          <a:p>
            <a:pPr marL="0" indent="0" algn="just">
              <a:lnSpc>
                <a:spcPct val="108000"/>
              </a:lnSpc>
              <a:spcBef>
                <a:spcPts val="0"/>
              </a:spcBef>
              <a:buNone/>
            </a:pPr>
            <a:r>
              <a:rPr lang="pt-BR" sz="1800" dirty="0" smtClean="0">
                <a:latin typeface="Calibri Light" panose="020F0302020204030204" pitchFamily="34" charset="0"/>
              </a:rPr>
              <a:t>A </a:t>
            </a:r>
            <a:r>
              <a:rPr lang="pt-BR" sz="1800" dirty="0">
                <a:latin typeface="Calibri Light" panose="020F0302020204030204" pitchFamily="34" charset="0"/>
              </a:rPr>
              <a:t>constituição de um algoritmo baseia-se em qualquer combinação dessas três estruturas. Veremos essas estruturas com mais detalhes mais adiante, ok?</a:t>
            </a:r>
          </a:p>
          <a:p>
            <a:pPr marL="109728" indent="0" algn="just">
              <a:buNone/>
            </a:pPr>
            <a:endParaRPr lang="pt-BR" sz="1800" dirty="0"/>
          </a:p>
        </p:txBody>
      </p:sp>
    </p:spTree>
    <p:extLst>
      <p:ext uri="{BB962C8B-B14F-4D97-AF65-F5344CB8AC3E}">
        <p14:creationId xmlns:p14="http://schemas.microsoft.com/office/powerpoint/2010/main" val="270585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3600" b="1" dirty="0">
                <a:latin typeface="Constantia" panose="02030602050306030303" pitchFamily="18" charset="0"/>
              </a:rPr>
              <a:t>Algoritmos computacionais</a:t>
            </a:r>
          </a:p>
        </p:txBody>
      </p:sp>
      <p:sp>
        <p:nvSpPr>
          <p:cNvPr id="3" name="Espaço Reservado para Conteúdo 2"/>
          <p:cNvSpPr>
            <a:spLocks noGrp="1"/>
          </p:cNvSpPr>
          <p:nvPr>
            <p:ph idx="1"/>
          </p:nvPr>
        </p:nvSpPr>
        <p:spPr>
          <a:xfrm>
            <a:off x="457200" y="1628800"/>
            <a:ext cx="8229600" cy="4525963"/>
          </a:xfrm>
        </p:spPr>
        <p:txBody>
          <a:bodyPr>
            <a:noAutofit/>
          </a:bodyPr>
          <a:lstStyle/>
          <a:p>
            <a:pPr marL="0" indent="0" algn="just">
              <a:spcAft>
                <a:spcPts val="600"/>
              </a:spcAft>
              <a:buNone/>
            </a:pPr>
            <a:r>
              <a:rPr lang="pt-BR" sz="1900" b="1" dirty="0">
                <a:latin typeface="Calibri Light" panose="020F0302020204030204" pitchFamily="34" charset="0"/>
              </a:rPr>
              <a:t>O algoritmo faz parte da fase inicial de um programa. Depois de escolhido um objetivo a ser atingido, os passos para resolução do problema são colocados em forma de algoritmo e, então, escolhe-se a linguagem para desenvolver o programa.</a:t>
            </a:r>
          </a:p>
          <a:p>
            <a:pPr marL="0" indent="0" algn="just">
              <a:spcAft>
                <a:spcPts val="600"/>
              </a:spcAft>
              <a:buNone/>
            </a:pPr>
            <a:r>
              <a:rPr lang="pt-BR" sz="1900" dirty="0">
                <a:latin typeface="Calibri Light" panose="020F0302020204030204" pitchFamily="34" charset="0"/>
              </a:rPr>
              <a:t>As instruções são fornecidas de maneira detalhada, passo a passo para que o computador as execute e atinja o objetivo para o qual o programa foi desenvolvido</a:t>
            </a:r>
            <a:r>
              <a:rPr lang="pt-BR" sz="1900" dirty="0" smtClean="0">
                <a:latin typeface="Calibri Light" panose="020F0302020204030204" pitchFamily="34" charset="0"/>
              </a:rPr>
              <a:t>.</a:t>
            </a:r>
          </a:p>
          <a:p>
            <a:pPr marL="0" indent="0" algn="just">
              <a:spcAft>
                <a:spcPts val="600"/>
              </a:spcAft>
              <a:buNone/>
            </a:pPr>
            <a:r>
              <a:rPr lang="pt-BR" sz="1900" dirty="0" smtClean="0">
                <a:latin typeface="Calibri Light" panose="020F0302020204030204" pitchFamily="34" charset="0"/>
              </a:rPr>
              <a:t>Apenas para complementar, a </a:t>
            </a:r>
            <a:r>
              <a:rPr lang="pt-BR" sz="1900" dirty="0">
                <a:latin typeface="Calibri Light" panose="020F0302020204030204" pitchFamily="34" charset="0"/>
              </a:rPr>
              <a:t>lógica de programação, de acordo com </a:t>
            </a:r>
            <a:r>
              <a:rPr lang="pt-BR" sz="1900" dirty="0" err="1">
                <a:latin typeface="Calibri Light" panose="020F0302020204030204" pitchFamily="34" charset="0"/>
              </a:rPr>
              <a:t>Esmin</a:t>
            </a:r>
            <a:r>
              <a:rPr lang="pt-BR" sz="1900" dirty="0">
                <a:latin typeface="Calibri Light" panose="020F0302020204030204" pitchFamily="34" charset="0"/>
              </a:rPr>
              <a:t> (2000), consiste em aprender a pensar na mesma </a:t>
            </a:r>
            <a:r>
              <a:rPr lang="pt-BR" sz="1900" dirty="0" smtClean="0">
                <a:latin typeface="Calibri Light" panose="020F0302020204030204" pitchFamily="34" charset="0"/>
              </a:rPr>
              <a:t>sequência </a:t>
            </a:r>
            <a:r>
              <a:rPr lang="pt-BR" sz="1900" dirty="0">
                <a:latin typeface="Calibri Light" panose="020F0302020204030204" pitchFamily="34" charset="0"/>
              </a:rPr>
              <a:t>de execução dos programas de computador. Aprende-se, dessa forma, a pensar como serão executadas as ações, partindo do estudo de um problema até chegar à construção de um algoritmo, que seria a solução deste mesmo </a:t>
            </a:r>
            <a:r>
              <a:rPr lang="pt-BR" sz="1900" dirty="0" smtClean="0">
                <a:latin typeface="Calibri Light" panose="020F0302020204030204" pitchFamily="34" charset="0"/>
              </a:rPr>
              <a:t>problema. É </a:t>
            </a:r>
            <a:r>
              <a:rPr lang="pt-BR" sz="1900" dirty="0">
                <a:latin typeface="Calibri Light" panose="020F0302020204030204" pitchFamily="34" charset="0"/>
              </a:rPr>
              <a:t>a técnica de utilizar uma sequência organizada de ações (instruções no caso das máquinas) que são necessárias para a solução de um determinado problema computacional.</a:t>
            </a:r>
          </a:p>
          <a:p>
            <a:pPr marL="0" indent="0" algn="just">
              <a:buNone/>
            </a:pPr>
            <a:endParaRPr lang="pt-BR" sz="1900" dirty="0">
              <a:latin typeface="Calibri Light" panose="020F0302020204030204" pitchFamily="34" charset="0"/>
            </a:endParaRPr>
          </a:p>
        </p:txBody>
      </p:sp>
    </p:spTree>
    <p:extLst>
      <p:ext uri="{BB962C8B-B14F-4D97-AF65-F5344CB8AC3E}">
        <p14:creationId xmlns:p14="http://schemas.microsoft.com/office/powerpoint/2010/main" val="15684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Grp="1" noRot="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800" b="1" dirty="0" smtClean="0">
                <a:latin typeface="Constantia" panose="02030602050306030303" pitchFamily="18" charset="0"/>
              </a:rPr>
              <a:t>Por que Criamos Algoritmos </a:t>
            </a:r>
            <a:r>
              <a:rPr lang="pt-BR" sz="2800" b="1" dirty="0">
                <a:latin typeface="Constantia" panose="02030602050306030303" pitchFamily="18" charset="0"/>
              </a:rPr>
              <a:t>C</a:t>
            </a:r>
            <a:r>
              <a:rPr lang="pt-BR" sz="2800" b="1" dirty="0" smtClean="0">
                <a:latin typeface="Constantia" panose="02030602050306030303" pitchFamily="18" charset="0"/>
              </a:rPr>
              <a:t>omputacionais? </a:t>
            </a:r>
            <a:endParaRPr lang="pt-BR" sz="2800" b="1" dirty="0">
              <a:latin typeface="Constantia" panose="02030602050306030303" pitchFamily="18" charset="0"/>
            </a:endParaRPr>
          </a:p>
        </p:txBody>
      </p:sp>
      <p:sp>
        <p:nvSpPr>
          <p:cNvPr id="7171" name="Rectangle 3"/>
          <p:cNvSpPr txBox="1">
            <a:spLocks noGrp="1" noChangeArrowheads="1"/>
          </p:cNvSpPr>
          <p:nvPr>
            <p:ph type="body"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pt-BR" dirty="0" smtClean="0">
                <a:latin typeface="Calibri Light" panose="020F0302020204030204" pitchFamily="34" charset="0"/>
              </a:rPr>
              <a:t>A linguagem natural não pode ser interpretada por um computador;</a:t>
            </a:r>
          </a:p>
          <a:p>
            <a:pPr marL="0" indent="0" algn="just">
              <a:buNone/>
            </a:pPr>
            <a:r>
              <a:rPr lang="pt-BR" b="1" dirty="0" smtClean="0">
                <a:latin typeface="Calibri Light" panose="020F0302020204030204" pitchFamily="34" charset="0"/>
              </a:rPr>
              <a:t>Computadores são projetados para executar tarefas bem determinadas a partir de determinadas instruções;</a:t>
            </a:r>
          </a:p>
          <a:p>
            <a:pPr marL="0" indent="0" algn="just">
              <a:buNone/>
            </a:pPr>
            <a:r>
              <a:rPr lang="pt-BR" b="1" dirty="0" smtClean="0">
                <a:latin typeface="Calibri Light" panose="020F0302020204030204" pitchFamily="34" charset="0"/>
              </a:rPr>
              <a:t>A linguagem algorítmica é similar a uma linguagem de programação;</a:t>
            </a:r>
          </a:p>
          <a:p>
            <a:pPr marL="0" indent="0" algn="just">
              <a:buNone/>
            </a:pPr>
            <a:r>
              <a:rPr lang="pt-BR" dirty="0" smtClean="0">
                <a:latin typeface="Calibri Light" panose="020F0302020204030204" pitchFamily="34" charset="0"/>
              </a:rPr>
              <a:t>Logo, aprendendo a criar algoritmos, estamos </a:t>
            </a:r>
            <a:r>
              <a:rPr lang="pt-BR" b="1" dirty="0" smtClean="0">
                <a:latin typeface="Calibri Light" panose="020F0302020204030204" pitchFamily="34" charset="0"/>
              </a:rPr>
              <a:t>aptos a programar em qualquer linguagem de programação</a:t>
            </a:r>
            <a:r>
              <a:rPr lang="pt-BR" dirty="0" smtClean="0">
                <a:latin typeface="Calibri Light" panose="020F0302020204030204" pitchFamily="34" charset="0"/>
              </a:rPr>
              <a:t>;</a:t>
            </a:r>
          </a:p>
          <a:p>
            <a:pPr marL="0" indent="0" algn="just">
              <a:buNone/>
            </a:pPr>
            <a:endParaRPr dirty="0">
              <a:latin typeface="Calibri Light" panose="020F0302020204030204" pitchFamily="34" charset="0"/>
            </a:endParaRPr>
          </a:p>
        </p:txBody>
      </p:sp>
    </p:spTree>
    <p:extLst>
      <p:ext uri="{BB962C8B-B14F-4D97-AF65-F5344CB8AC3E}">
        <p14:creationId xmlns:p14="http://schemas.microsoft.com/office/powerpoint/2010/main" val="2226078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dirty="0" smtClean="0">
                <a:latin typeface="Constantia" panose="02030602050306030303" pitchFamily="18" charset="0"/>
              </a:rPr>
              <a:t>O computador</a:t>
            </a:r>
            <a:endParaRPr lang="pt-BR" sz="4000" b="1" dirty="0">
              <a:latin typeface="Constantia" panose="02030602050306030303" pitchFamily="18" charset="0"/>
            </a:endParaRPr>
          </a:p>
        </p:txBody>
      </p:sp>
      <p:sp>
        <p:nvSpPr>
          <p:cNvPr id="12" name="Espaço Reservado para Conteúdo 11"/>
          <p:cNvSpPr>
            <a:spLocks noGrp="1"/>
          </p:cNvSpPr>
          <p:nvPr>
            <p:ph idx="1"/>
          </p:nvPr>
        </p:nvSpPr>
        <p:spPr/>
        <p:txBody>
          <a:bodyPr>
            <a:noAutofit/>
          </a:bodyPr>
          <a:lstStyle/>
          <a:p>
            <a:pPr marL="0" indent="0" algn="just">
              <a:lnSpc>
                <a:spcPct val="108000"/>
              </a:lnSpc>
              <a:spcBef>
                <a:spcPts val="0"/>
              </a:spcBef>
              <a:spcAft>
                <a:spcPts val="0"/>
              </a:spcAft>
              <a:buNone/>
            </a:pPr>
            <a:r>
              <a:rPr lang="pt-PT" sz="2100" dirty="0">
                <a:latin typeface="Calibri Light" panose="020F0302020204030204" pitchFamily="34" charset="0"/>
              </a:rPr>
              <a:t>O computador é uma máquina que auxilia no trabalho do homem, diminuindo esforços e economizando tempo na realização de tarefas. </a:t>
            </a:r>
            <a:r>
              <a:rPr lang="pt-PT" sz="2100" dirty="0">
                <a:latin typeface="Calibri Light" panose="020F0302020204030204" pitchFamily="34" charset="0"/>
              </a:rPr>
              <a:t>A </a:t>
            </a:r>
            <a:r>
              <a:rPr lang="pt-PT" sz="2100" b="1" dirty="0">
                <a:latin typeface="Calibri Light" panose="020F0302020204030204" pitchFamily="34" charset="0"/>
              </a:rPr>
              <a:t>finalidade</a:t>
            </a:r>
            <a:r>
              <a:rPr lang="pt-PT" sz="2100" dirty="0">
                <a:latin typeface="Calibri Light" panose="020F0302020204030204" pitchFamily="34" charset="0"/>
              </a:rPr>
              <a:t> de um computador </a:t>
            </a:r>
            <a:r>
              <a:rPr lang="pt-PT" sz="2100" b="1" dirty="0">
                <a:latin typeface="Calibri Light" panose="020F0302020204030204" pitchFamily="34" charset="0"/>
              </a:rPr>
              <a:t>é receber, manipular e armazenar </a:t>
            </a:r>
            <a:r>
              <a:rPr lang="pt-PT" sz="2100" b="1" dirty="0" smtClean="0">
                <a:latin typeface="Calibri Light" panose="020F0302020204030204" pitchFamily="34" charset="0"/>
              </a:rPr>
              <a:t>dados</a:t>
            </a:r>
            <a:r>
              <a:rPr lang="pt-PT" sz="2100" dirty="0" smtClean="0">
                <a:latin typeface="Calibri Light" panose="020F0302020204030204" pitchFamily="34" charset="0"/>
              </a:rPr>
              <a:t>. Entretanto</a:t>
            </a:r>
            <a:r>
              <a:rPr lang="pt-PT" sz="2100" dirty="0">
                <a:latin typeface="Calibri Light" panose="020F0302020204030204" pitchFamily="34" charset="0"/>
              </a:rPr>
              <a:t>, esse dispositivo não tem iniciativa própria, nenhuma independência, não é </a:t>
            </a:r>
            <a:r>
              <a:rPr lang="pt-PT" sz="2100" dirty="0" smtClean="0">
                <a:latin typeface="Calibri Light" panose="020F0302020204030204" pitchFamily="34" charset="0"/>
              </a:rPr>
              <a:t>criativo, </a:t>
            </a:r>
            <a:r>
              <a:rPr lang="pt-PT" sz="2100" dirty="0">
                <a:latin typeface="Calibri Light" panose="020F0302020204030204" pitchFamily="34" charset="0"/>
              </a:rPr>
              <a:t>nem </a:t>
            </a:r>
            <a:r>
              <a:rPr lang="pt-PT" sz="2100" dirty="0" smtClean="0">
                <a:latin typeface="Calibri Light" panose="020F0302020204030204" pitchFamily="34" charset="0"/>
              </a:rPr>
              <a:t>inteligente e </a:t>
            </a:r>
            <a:r>
              <a:rPr lang="pt-PT" sz="2100" dirty="0">
                <a:latin typeface="Calibri Light" panose="020F0302020204030204" pitchFamily="34" charset="0"/>
              </a:rPr>
              <a:t>por isso precisa </a:t>
            </a:r>
            <a:r>
              <a:rPr lang="pt-PT" sz="2100" b="1" dirty="0">
                <a:latin typeface="Calibri Light" panose="020F0302020204030204" pitchFamily="34" charset="0"/>
              </a:rPr>
              <a:t>receber instruções nos mínimos detalhes</a:t>
            </a:r>
            <a:r>
              <a:rPr lang="pt-PT" sz="2100" dirty="0">
                <a:latin typeface="Calibri Light" panose="020F0302020204030204" pitchFamily="34" charset="0"/>
              </a:rPr>
              <a:t>. </a:t>
            </a:r>
            <a:r>
              <a:rPr lang="pt-PT" sz="2100" dirty="0">
                <a:latin typeface="Calibri Light" panose="020F0302020204030204" pitchFamily="34" charset="0"/>
              </a:rPr>
              <a:t>Quando queremos desenvolver um software (programa de computador) para realizar um determinado tipo de processamento de dados, devemos escrever um programa para que o computador o compreenda e o execute, solucionando um problema. Essa escrita e execução só é possível por meio de uma linguagem que, tanto o computador, quanto o desenvolvedor de software entendam. Essa linguagem é chamada de </a:t>
            </a:r>
            <a:r>
              <a:rPr lang="pt-PT" sz="2100" b="1" dirty="0">
                <a:latin typeface="Calibri Light" panose="020F0302020204030204" pitchFamily="34" charset="0"/>
              </a:rPr>
              <a:t>linguagem de programação</a:t>
            </a:r>
            <a:r>
              <a:rPr lang="pt-PT" sz="2100" dirty="0">
                <a:latin typeface="Calibri Light" panose="020F0302020204030204" pitchFamily="34" charset="0"/>
              </a:rPr>
              <a:t>.</a:t>
            </a:r>
            <a:endParaRPr lang="pt-BR" sz="2100" dirty="0">
              <a:latin typeface="Calibri Light" panose="020F0302020204030204" pitchFamily="34" charset="0"/>
            </a:endParaRPr>
          </a:p>
        </p:txBody>
      </p:sp>
    </p:spTree>
    <p:extLst>
      <p:ext uri="{BB962C8B-B14F-4D97-AF65-F5344CB8AC3E}">
        <p14:creationId xmlns:p14="http://schemas.microsoft.com/office/powerpoint/2010/main" val="2033349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b="1" dirty="0">
                <a:latin typeface="Constantia" panose="02030602050306030303" pitchFamily="18" charset="0"/>
              </a:rPr>
              <a:t>Desenvolvendo Algoritmos</a:t>
            </a:r>
          </a:p>
        </p:txBody>
      </p:sp>
      <p:sp>
        <p:nvSpPr>
          <p:cNvPr id="3" name="Espaço Reservado para Conteúdo 2"/>
          <p:cNvSpPr>
            <a:spLocks noGrp="1"/>
          </p:cNvSpPr>
          <p:nvPr>
            <p:ph idx="1"/>
          </p:nvPr>
        </p:nvSpPr>
        <p:spPr/>
        <p:txBody>
          <a:bodyPr>
            <a:normAutofit/>
          </a:bodyPr>
          <a:lstStyle/>
          <a:p>
            <a:pPr algn="just">
              <a:spcAft>
                <a:spcPts val="600"/>
              </a:spcAft>
            </a:pPr>
            <a:r>
              <a:rPr lang="pt-BR" dirty="0">
                <a:latin typeface="Calibri Light" panose="020F0302020204030204" pitchFamily="34" charset="0"/>
              </a:rPr>
              <a:t>Os algoritmos são independentes das linguagens de programação.</a:t>
            </a:r>
          </a:p>
          <a:p>
            <a:pPr algn="just">
              <a:spcAft>
                <a:spcPts val="600"/>
              </a:spcAft>
            </a:pPr>
            <a:r>
              <a:rPr lang="pt-BR" dirty="0">
                <a:latin typeface="Calibri Light" panose="020F0302020204030204" pitchFamily="34" charset="0"/>
              </a:rPr>
              <a:t>O algoritmo deve ser fácil de se interpretar e fácil de codificar. Ou seja, ele deve ser o intermediário entre a linguagem falada e a linguagem de programação.</a:t>
            </a:r>
          </a:p>
          <a:p>
            <a:pPr algn="just"/>
            <a:r>
              <a:rPr lang="pt-BR" dirty="0">
                <a:latin typeface="Calibri Light" panose="020F0302020204030204" pitchFamily="34" charset="0"/>
              </a:rPr>
              <a:t>Para escrever um algoritmo precisamos descrever a sequência de instruções, de maneira simples e objetiva.</a:t>
            </a:r>
          </a:p>
        </p:txBody>
      </p:sp>
    </p:spTree>
    <p:extLst>
      <p:ext uri="{BB962C8B-B14F-4D97-AF65-F5344CB8AC3E}">
        <p14:creationId xmlns:p14="http://schemas.microsoft.com/office/powerpoint/2010/main" val="953140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4000" b="1" dirty="0">
                <a:latin typeface="Constantia" panose="02030602050306030303" pitchFamily="18" charset="0"/>
              </a:rPr>
              <a:t>Desenvolvendo Algoritmos</a:t>
            </a: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pt-BR" sz="2000" dirty="0">
                <a:latin typeface="Calibri Light" panose="020F0302020204030204" pitchFamily="34" charset="0"/>
              </a:rPr>
              <a:t>Na construção de algoritmos computacionais </a:t>
            </a:r>
            <a:r>
              <a:rPr lang="pt-BR" sz="2000" b="1" dirty="0">
                <a:latin typeface="Calibri Light" panose="020F0302020204030204" pitchFamily="34" charset="0"/>
              </a:rPr>
              <a:t>não existe nenhuma regra de ouro</a:t>
            </a:r>
            <a:r>
              <a:rPr lang="pt-BR" sz="2000" dirty="0">
                <a:latin typeface="Calibri Light" panose="020F0302020204030204" pitchFamily="34" charset="0"/>
              </a:rPr>
              <a:t> </a:t>
            </a:r>
            <a:r>
              <a:rPr lang="pt-BR" sz="2000" dirty="0" smtClean="0">
                <a:latin typeface="Calibri Light" panose="020F0302020204030204" pitchFamily="34" charset="0"/>
              </a:rPr>
              <a:t>que possa </a:t>
            </a:r>
            <a:r>
              <a:rPr lang="pt-BR" sz="2000" dirty="0">
                <a:latin typeface="Calibri Light" panose="020F0302020204030204" pitchFamily="34" charset="0"/>
              </a:rPr>
              <a:t>ser aplicada. O que em algumas disciplinas pode funcionar, como: "se o problema for assim, então eu resolvo desse jeito, senão eu resolvo deste outro", "sempre que eu tiver essa palavra no enunciado eu tenho que utilizar tal estrutura“, infelizmente não funcionam com algoritmos. </a:t>
            </a:r>
            <a:r>
              <a:rPr lang="pt-BR" sz="2000" b="1" dirty="0">
                <a:latin typeface="Calibri Light" panose="020F0302020204030204" pitchFamily="34" charset="0"/>
              </a:rPr>
              <a:t>Cada problema é, normalmente, diferente do outro e exige um novo raciocínio.</a:t>
            </a:r>
          </a:p>
          <a:p>
            <a:pPr marL="0" indent="0" algn="just">
              <a:buNone/>
            </a:pPr>
            <a:r>
              <a:rPr lang="pt-BR" sz="2000" dirty="0">
                <a:latin typeface="Calibri Light" panose="020F0302020204030204" pitchFamily="34" charset="0"/>
              </a:rPr>
              <a:t>As </a:t>
            </a:r>
            <a:r>
              <a:rPr lang="pt-BR" sz="2000" b="1" dirty="0">
                <a:latin typeface="Calibri Light" panose="020F0302020204030204" pitchFamily="34" charset="0"/>
              </a:rPr>
              <a:t>estruturas e os comandos </a:t>
            </a:r>
            <a:r>
              <a:rPr lang="pt-BR" sz="2000" dirty="0">
                <a:latin typeface="Calibri Light" panose="020F0302020204030204" pitchFamily="34" charset="0"/>
              </a:rPr>
              <a:t>em algoritmos são conceitos até certo ponto, </a:t>
            </a:r>
            <a:r>
              <a:rPr lang="pt-BR" sz="2000" b="1" dirty="0">
                <a:latin typeface="Calibri Light" panose="020F0302020204030204" pitchFamily="34" charset="0"/>
              </a:rPr>
              <a:t>simples</a:t>
            </a:r>
            <a:r>
              <a:rPr lang="pt-BR" sz="2000" dirty="0">
                <a:latin typeface="Calibri Light" panose="020F0302020204030204" pitchFamily="34" charset="0"/>
              </a:rPr>
              <a:t> de serem assimilados pelos acadêmicos, </a:t>
            </a:r>
            <a:r>
              <a:rPr lang="pt-BR" sz="2000" b="1" dirty="0">
                <a:latin typeface="Calibri Light" panose="020F0302020204030204" pitchFamily="34" charset="0"/>
              </a:rPr>
              <a:t>entretanto o problema </a:t>
            </a:r>
            <a:r>
              <a:rPr lang="pt-BR" sz="2000" dirty="0">
                <a:latin typeface="Calibri Light" panose="020F0302020204030204" pitchFamily="34" charset="0"/>
              </a:rPr>
              <a:t>acontece quando o aluno tem que </a:t>
            </a:r>
            <a:r>
              <a:rPr lang="pt-BR" sz="2000" b="1" dirty="0">
                <a:latin typeface="Calibri Light" panose="020F0302020204030204" pitchFamily="34" charset="0"/>
              </a:rPr>
              <a:t>sintetizar um algoritmo a partir do enunciado</a:t>
            </a:r>
            <a:r>
              <a:rPr lang="pt-BR" sz="2000" dirty="0">
                <a:latin typeface="Calibri Light" panose="020F0302020204030204" pitchFamily="34" charset="0"/>
              </a:rPr>
              <a:t>. É comum ouvir comentários do tipo: </a:t>
            </a:r>
            <a:r>
              <a:rPr lang="pt-BR" sz="2000" b="1" dirty="0">
                <a:latin typeface="Calibri Light" panose="020F0302020204030204" pitchFamily="34" charset="0"/>
              </a:rPr>
              <a:t>“Quando vejo um algoritmo pronto eu entendo, mas não consigo criar um a partir do zero”</a:t>
            </a:r>
            <a:r>
              <a:rPr lang="pt-BR" sz="2000" dirty="0">
                <a:latin typeface="Calibri Light" panose="020F0302020204030204" pitchFamily="34" charset="0"/>
              </a:rPr>
              <a:t>.</a:t>
            </a:r>
          </a:p>
          <a:p>
            <a:pPr marL="0" indent="0" algn="just">
              <a:buNone/>
            </a:pPr>
            <a:r>
              <a:rPr lang="pt-BR" sz="2000" dirty="0">
                <a:latin typeface="Calibri Light" panose="020F0302020204030204" pitchFamily="34" charset="0"/>
              </a:rPr>
              <a:t>O objetivo da disciplina é preparar os acadêmicos na síntese de algoritmos, elucidando os passos intermediários que devem ser percorridos entre a determinação dos requisitos e a elaboração do programa final.</a:t>
            </a:r>
          </a:p>
          <a:p>
            <a:pPr marL="0" indent="0" algn="just">
              <a:buNone/>
            </a:pPr>
            <a:endParaRPr lang="pt-BR" sz="2000" dirty="0">
              <a:latin typeface="Calibri Light" panose="020F0302020204030204" pitchFamily="34" charset="0"/>
            </a:endParaRPr>
          </a:p>
          <a:p>
            <a:pPr marL="0" indent="0" algn="just">
              <a:buNone/>
            </a:pPr>
            <a:endParaRPr lang="pt-BR" sz="2000" dirty="0">
              <a:latin typeface="Calibri Light" panose="020F0302020204030204" pitchFamily="34" charset="0"/>
            </a:endParaRPr>
          </a:p>
          <a:p>
            <a:pPr marL="0" indent="0" algn="just">
              <a:buNone/>
            </a:pPr>
            <a:endParaRPr lang="pt-BR" sz="2000" dirty="0">
              <a:latin typeface="Calibri Light" panose="020F0302020204030204" pitchFamily="34" charset="0"/>
            </a:endParaRPr>
          </a:p>
          <a:p>
            <a:pPr marL="0" indent="0" algn="just">
              <a:buNone/>
            </a:pPr>
            <a:endParaRPr lang="pt-BR" sz="2000" dirty="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4000" b="1" dirty="0">
                <a:latin typeface="Constantia" panose="02030602050306030303" pitchFamily="18" charset="0"/>
              </a:rPr>
              <a:t>Desenvolvendo Algoritmos</a:t>
            </a: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pt-PT" sz="2000" dirty="0">
                <a:latin typeface="Calibri Light" panose="020F0302020204030204" pitchFamily="34" charset="0"/>
              </a:rPr>
              <a:t>É importante mencionar que nem todo mundo </a:t>
            </a:r>
            <a:r>
              <a:rPr lang="pt-PT" sz="2000" dirty="0" smtClean="0">
                <a:latin typeface="Calibri Light" panose="020F0302020204030204" pitchFamily="34" charset="0"/>
              </a:rPr>
              <a:t>desenvolve a sequência </a:t>
            </a:r>
            <a:r>
              <a:rPr lang="pt-PT" sz="2000" dirty="0">
                <a:latin typeface="Calibri Light" panose="020F0302020204030204" pitchFamily="34" charset="0"/>
              </a:rPr>
              <a:t>de resolução de um algoritmo da mesma forma, talvez a sua lógica de resolução de um algoritmo (os passos que você irá seguir) seja diferente de mim ou de outra pessoa. </a:t>
            </a:r>
            <a:r>
              <a:rPr lang="pt-PT" sz="2000" b="1" dirty="0">
                <a:latin typeface="Calibri Light" panose="020F0302020204030204" pitchFamily="34" charset="0"/>
              </a:rPr>
              <a:t>O importante é que o algoritmo seja bem desenvolvimento para atender ao que o enunciado pede</a:t>
            </a:r>
            <a:r>
              <a:rPr lang="pt-PT" sz="2000" dirty="0">
                <a:latin typeface="Calibri Light" panose="020F0302020204030204" pitchFamily="34" charset="0"/>
              </a:rPr>
              <a:t>. Um ponto importante a destacar é que um </a:t>
            </a:r>
            <a:r>
              <a:rPr lang="pt-PT" sz="2000" b="1" dirty="0">
                <a:latin typeface="Calibri Light" panose="020F0302020204030204" pitchFamily="34" charset="0"/>
              </a:rPr>
              <a:t>algoritmo é “uma solução” e não “a solução” de um problema</a:t>
            </a:r>
            <a:r>
              <a:rPr lang="pt-PT" sz="2000" dirty="0">
                <a:latin typeface="Calibri Light" panose="020F0302020204030204" pitchFamily="34" charset="0"/>
              </a:rPr>
              <a:t>. Isso porque </a:t>
            </a:r>
            <a:r>
              <a:rPr lang="pt-PT" sz="2000" b="1" dirty="0">
                <a:latin typeface="Calibri Light" panose="020F0302020204030204" pitchFamily="34" charset="0"/>
              </a:rPr>
              <a:t>um problema pode ser resolvido de diversas maneiras</a:t>
            </a:r>
            <a:r>
              <a:rPr lang="pt-PT" sz="2000" dirty="0">
                <a:latin typeface="Calibri Light" panose="020F0302020204030204" pitchFamily="34" charset="0"/>
              </a:rPr>
              <a:t>, logo, pode ser resolvido usando diversos algoritmos diferentes</a:t>
            </a:r>
            <a:r>
              <a:rPr lang="pt-PT" sz="2000" dirty="0" smtClean="0">
                <a:latin typeface="Calibri Light" panose="020F0302020204030204" pitchFamily="34" charset="0"/>
              </a:rPr>
              <a:t>.</a:t>
            </a:r>
          </a:p>
          <a:p>
            <a:pPr marL="0" indent="0" algn="just">
              <a:buNone/>
            </a:pPr>
            <a:r>
              <a:rPr lang="pt-PT" sz="2000" dirty="0" smtClean="0">
                <a:latin typeface="Calibri Light" panose="020F0302020204030204" pitchFamily="34" charset="0"/>
              </a:rPr>
              <a:t>Para </a:t>
            </a:r>
            <a:r>
              <a:rPr lang="pt-PT" sz="2000" dirty="0">
                <a:latin typeface="Calibri Light" panose="020F0302020204030204" pitchFamily="34" charset="0"/>
              </a:rPr>
              <a:t>resolver um problema qualquer é necessário que seja, primeiramente, encontrada uma maneira de descrever este problema de uma forma clara e precisa. Depois, é preciso que encontremos uma seqüência de passos que permitam que o problema possa ser resolvido. Justamente a essa seqüência de </a:t>
            </a:r>
            <a:r>
              <a:rPr lang="pt-PT" sz="2000" dirty="0" smtClean="0">
                <a:latin typeface="Calibri Light" panose="020F0302020204030204" pitchFamily="34" charset="0"/>
              </a:rPr>
              <a:t>passos, </a:t>
            </a:r>
            <a:r>
              <a:rPr lang="pt-PT" sz="2000" dirty="0">
                <a:latin typeface="Calibri Light" panose="020F0302020204030204" pitchFamily="34" charset="0"/>
              </a:rPr>
              <a:t>chamamos algoritmo</a:t>
            </a:r>
            <a:r>
              <a:rPr lang="pt-PT" sz="2000" dirty="0" smtClean="0">
                <a:latin typeface="Calibri Light" panose="020F0302020204030204" pitchFamily="34" charset="0"/>
              </a:rPr>
              <a:t>.</a:t>
            </a:r>
            <a:endParaRPr lang="pt-BR" sz="2000" dirty="0">
              <a:latin typeface="Calibri Light" panose="020F0302020204030204" pitchFamily="34" charset="0"/>
            </a:endParaRPr>
          </a:p>
        </p:txBody>
      </p:sp>
    </p:spTree>
    <p:extLst>
      <p:ext uri="{BB962C8B-B14F-4D97-AF65-F5344CB8AC3E}">
        <p14:creationId xmlns:p14="http://schemas.microsoft.com/office/powerpoint/2010/main" val="2492679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3200" b="1" dirty="0" smtClean="0">
                <a:latin typeface="Constantia" panose="02030602050306030303" pitchFamily="18" charset="0"/>
              </a:rPr>
              <a:t>Aprendendo a Trabalhar com Algoritmos</a:t>
            </a:r>
            <a:endParaRPr lang="pt-BR" sz="3200" b="1" dirty="0">
              <a:latin typeface="Constantia" panose="02030602050306030303" pitchFamily="18" charset="0"/>
            </a:endParaRPr>
          </a:p>
        </p:txBody>
      </p:sp>
      <p:sp>
        <p:nvSpPr>
          <p:cNvPr id="3" name="Espaço Reservado para Conteúdo 2"/>
          <p:cNvSpPr>
            <a:spLocks noGrp="1"/>
          </p:cNvSpPr>
          <p:nvPr>
            <p:ph idx="1"/>
          </p:nvPr>
        </p:nvSpPr>
        <p:spPr/>
        <p:txBody>
          <a:bodyPr>
            <a:noAutofit/>
          </a:bodyPr>
          <a:lstStyle/>
          <a:p>
            <a:pPr marL="0" indent="0" algn="just">
              <a:spcBef>
                <a:spcPts val="0"/>
              </a:spcBef>
              <a:buNone/>
            </a:pPr>
            <a:r>
              <a:rPr lang="pt-BR" sz="1600" dirty="0" smtClean="0">
                <a:latin typeface="Calibri Light" panose="020F0302020204030204" pitchFamily="34" charset="0"/>
              </a:rPr>
              <a:t>A construção de um algoritmo começa pela compreensão do problema a ser resolvido. Primeiro é necessário entender o que fazer, para depois como fazê-lo.</a:t>
            </a:r>
          </a:p>
          <a:p>
            <a:pPr marL="0" indent="0" algn="just">
              <a:spcBef>
                <a:spcPts val="0"/>
              </a:spcBef>
              <a:buNone/>
            </a:pPr>
            <a:r>
              <a:rPr lang="pt-BR" sz="1600" dirty="0" smtClean="0">
                <a:latin typeface="Calibri Light" panose="020F0302020204030204" pitchFamily="34" charset="0"/>
              </a:rPr>
              <a:t>Veja o seguinte problema: Desenvolva um algoritmo que, fornecidos dois números, encontre e apresente a soma dos mesmos. Uma das possibilidades de raciocínio, seria:</a:t>
            </a:r>
            <a:endParaRPr lang="pt-BR" sz="1600" dirty="0">
              <a:latin typeface="Calibri Light" panose="020F0302020204030204" pitchFamily="34" charset="0"/>
            </a:endParaRPr>
          </a:p>
          <a:p>
            <a:pPr marL="0" indent="0" algn="just">
              <a:spcBef>
                <a:spcPts val="0"/>
              </a:spcBef>
              <a:buNone/>
            </a:pPr>
            <a:r>
              <a:rPr lang="pt-BR" sz="1600" b="1" dirty="0">
                <a:latin typeface="Calibri Light" panose="020F0302020204030204" pitchFamily="34" charset="0"/>
              </a:rPr>
              <a:t>• </a:t>
            </a:r>
            <a:r>
              <a:rPr lang="pt-BR" sz="1600" b="1" dirty="0" smtClean="0">
                <a:latin typeface="Calibri Light" panose="020F0302020204030204" pitchFamily="34" charset="0"/>
              </a:rPr>
              <a:t>Identificação e definição dos dados </a:t>
            </a:r>
            <a:r>
              <a:rPr lang="pt-BR" sz="1600" b="1" dirty="0">
                <a:latin typeface="Calibri Light" panose="020F0302020204030204" pitchFamily="34" charset="0"/>
              </a:rPr>
              <a:t>de entrada;</a:t>
            </a:r>
          </a:p>
          <a:p>
            <a:pPr marL="363538" indent="0" algn="just">
              <a:spcBef>
                <a:spcPts val="0"/>
              </a:spcBef>
              <a:buNone/>
            </a:pPr>
            <a:r>
              <a:rPr lang="pt-BR" sz="1600" dirty="0" smtClean="0">
                <a:latin typeface="Calibri Light" panose="020F0302020204030204" pitchFamily="34" charset="0"/>
              </a:rPr>
              <a:t>Para </a:t>
            </a:r>
            <a:r>
              <a:rPr lang="pt-BR" sz="1600" dirty="0">
                <a:latin typeface="Calibri Light" panose="020F0302020204030204" pitchFamily="34" charset="0"/>
              </a:rPr>
              <a:t>somarmos dois números inteiros, nós precisaremos (</a:t>
            </a:r>
            <a:r>
              <a:rPr lang="pt-BR" sz="1600" dirty="0" smtClean="0">
                <a:latin typeface="Calibri Light" panose="020F0302020204030204" pitchFamily="34" charset="0"/>
              </a:rPr>
              <a:t>adivinhem? </a:t>
            </a:r>
            <a:r>
              <a:rPr lang="pt-BR" sz="1600" dirty="0">
                <a:latin typeface="Calibri Light" panose="020F0302020204030204" pitchFamily="34" charset="0"/>
              </a:rPr>
              <a:t>☺) um primeiro número </a:t>
            </a:r>
            <a:r>
              <a:rPr lang="pt-BR" sz="1600" dirty="0" smtClean="0">
                <a:latin typeface="Calibri Light" panose="020F0302020204030204" pitchFamily="34" charset="0"/>
              </a:rPr>
              <a:t>inteiro (num1</a:t>
            </a:r>
            <a:r>
              <a:rPr lang="pt-BR" sz="1600" dirty="0">
                <a:latin typeface="Calibri Light" panose="020F0302020204030204" pitchFamily="34" charset="0"/>
              </a:rPr>
              <a:t>) e outro número inteiro </a:t>
            </a:r>
            <a:r>
              <a:rPr lang="pt-BR" sz="1600" dirty="0" smtClean="0">
                <a:latin typeface="Calibri Light" panose="020F0302020204030204" pitchFamily="34" charset="0"/>
              </a:rPr>
              <a:t>(num2</a:t>
            </a:r>
            <a:r>
              <a:rPr lang="pt-BR" sz="1600" dirty="0">
                <a:latin typeface="Calibri Light" panose="020F0302020204030204" pitchFamily="34" charset="0"/>
              </a:rPr>
              <a:t>);</a:t>
            </a:r>
          </a:p>
          <a:p>
            <a:pPr marL="0" indent="0" algn="just">
              <a:spcBef>
                <a:spcPts val="0"/>
              </a:spcBef>
              <a:buNone/>
            </a:pPr>
            <a:r>
              <a:rPr lang="pt-BR" sz="1600" b="1" dirty="0">
                <a:latin typeface="Calibri Light" panose="020F0302020204030204" pitchFamily="34" charset="0"/>
              </a:rPr>
              <a:t>• Descrevermos detalhadamente os passos para processar ou transformar os dados de entrada para chegar ao objetivo do problema</a:t>
            </a:r>
            <a:r>
              <a:rPr lang="pt-BR" sz="1600" b="1" dirty="0" smtClean="0">
                <a:latin typeface="Calibri Light" panose="020F0302020204030204" pitchFamily="34" charset="0"/>
              </a:rPr>
              <a:t>;</a:t>
            </a:r>
          </a:p>
          <a:p>
            <a:pPr marL="363538" indent="0" algn="just">
              <a:spcBef>
                <a:spcPts val="0"/>
              </a:spcBef>
              <a:buNone/>
            </a:pPr>
            <a:r>
              <a:rPr lang="pt-BR" sz="1600" dirty="0" smtClean="0">
                <a:latin typeface="Calibri Light" panose="020F0302020204030204" pitchFamily="34" charset="0"/>
              </a:rPr>
              <a:t>Depois </a:t>
            </a:r>
            <a:r>
              <a:rPr lang="pt-BR" sz="1600" dirty="0">
                <a:latin typeface="Calibri Light" panose="020F0302020204030204" pitchFamily="34" charset="0"/>
              </a:rPr>
              <a:t>da identificação dos dados de entrada, agora é traçarmos como serão os passos do </a:t>
            </a:r>
            <a:r>
              <a:rPr lang="pt-BR" sz="1600" dirty="0" smtClean="0">
                <a:latin typeface="Calibri Light" panose="020F0302020204030204" pitchFamily="34" charset="0"/>
              </a:rPr>
              <a:t>processamento, </a:t>
            </a:r>
            <a:r>
              <a:rPr lang="pt-BR" sz="1600" dirty="0">
                <a:latin typeface="Calibri Light" panose="020F0302020204030204" pitchFamily="34" charset="0"/>
              </a:rPr>
              <a:t>que é somar num1 com num2;</a:t>
            </a:r>
          </a:p>
          <a:p>
            <a:pPr marL="0" indent="0" algn="just">
              <a:spcBef>
                <a:spcPts val="0"/>
              </a:spcBef>
              <a:buNone/>
            </a:pPr>
            <a:r>
              <a:rPr lang="pt-BR" sz="1600" b="1" dirty="0">
                <a:latin typeface="Calibri Light" panose="020F0302020204030204" pitchFamily="34" charset="0"/>
              </a:rPr>
              <a:t>• Identificarmos e definirmos os dados de saída (objetivo do problema</a:t>
            </a:r>
            <a:r>
              <a:rPr lang="pt-BR" sz="1600" b="1" dirty="0" smtClean="0">
                <a:latin typeface="Calibri Light" panose="020F0302020204030204" pitchFamily="34" charset="0"/>
              </a:rPr>
              <a:t>)</a:t>
            </a:r>
          </a:p>
          <a:p>
            <a:pPr marL="363538" indent="0" algn="just">
              <a:spcBef>
                <a:spcPts val="0"/>
              </a:spcBef>
              <a:buNone/>
            </a:pPr>
            <a:r>
              <a:rPr lang="pt-BR" sz="1600" dirty="0" smtClean="0">
                <a:latin typeface="Calibri Light" panose="020F0302020204030204" pitchFamily="34" charset="0"/>
              </a:rPr>
              <a:t>Após </a:t>
            </a:r>
            <a:r>
              <a:rPr lang="pt-BR" sz="1600" dirty="0">
                <a:latin typeface="Calibri Light" panose="020F0302020204030204" pitchFamily="34" charset="0"/>
              </a:rPr>
              <a:t>o processamento, teremos que ter o resultado de saída que </a:t>
            </a:r>
            <a:r>
              <a:rPr lang="pt-BR" sz="1600" dirty="0" smtClean="0">
                <a:latin typeface="Calibri Light" panose="020F0302020204030204" pitchFamily="34" charset="0"/>
              </a:rPr>
              <a:t>é o </a:t>
            </a:r>
            <a:r>
              <a:rPr lang="pt-BR" sz="1600" dirty="0">
                <a:latin typeface="Calibri Light" panose="020F0302020204030204" pitchFamily="34" charset="0"/>
              </a:rPr>
              <a:t>total da soma de num1 com num2;</a:t>
            </a:r>
          </a:p>
          <a:p>
            <a:pPr marL="0" indent="0" algn="just">
              <a:spcBef>
                <a:spcPts val="0"/>
              </a:spcBef>
              <a:buNone/>
            </a:pPr>
            <a:r>
              <a:rPr lang="pt-BR" sz="1600" b="1" dirty="0">
                <a:latin typeface="Calibri Light" panose="020F0302020204030204" pitchFamily="34" charset="0"/>
              </a:rPr>
              <a:t>• Construirmos o algoritmo que representa a descrição dos </a:t>
            </a:r>
            <a:r>
              <a:rPr lang="pt-BR" sz="1600" b="1" dirty="0" smtClean="0">
                <a:latin typeface="Calibri Light" panose="020F0302020204030204" pitchFamily="34" charset="0"/>
              </a:rPr>
              <a:t>passos;</a:t>
            </a:r>
          </a:p>
          <a:p>
            <a:pPr marL="363538" indent="0" algn="just">
              <a:spcBef>
                <a:spcPts val="0"/>
              </a:spcBef>
              <a:buNone/>
            </a:pPr>
            <a:r>
              <a:rPr lang="pt-BR" sz="1600" dirty="0" smtClean="0">
                <a:latin typeface="Calibri Light" panose="020F0302020204030204" pitchFamily="34" charset="0"/>
              </a:rPr>
              <a:t>Aqui </a:t>
            </a:r>
            <a:r>
              <a:rPr lang="pt-BR" sz="1600" dirty="0">
                <a:latin typeface="Calibri Light" panose="020F0302020204030204" pitchFamily="34" charset="0"/>
              </a:rPr>
              <a:t>é praticamente transcrevermos o algoritmo para representar a solução do problema;</a:t>
            </a:r>
          </a:p>
          <a:p>
            <a:pPr marL="0" indent="0" algn="just">
              <a:spcBef>
                <a:spcPts val="0"/>
              </a:spcBef>
              <a:buNone/>
            </a:pPr>
            <a:r>
              <a:rPr lang="pt-BR" sz="1600" b="1" dirty="0">
                <a:latin typeface="Calibri Light" panose="020F0302020204030204" pitchFamily="34" charset="0"/>
              </a:rPr>
              <a:t>• Testarmos o algoritmo para possíveis correções que possam vir a ser necessárias na lógica </a:t>
            </a:r>
            <a:r>
              <a:rPr lang="pt-BR" sz="1600" b="1" dirty="0" smtClean="0">
                <a:latin typeface="Calibri Light" panose="020F0302020204030204" pitchFamily="34" charset="0"/>
              </a:rPr>
              <a:t>proposta;</a:t>
            </a:r>
          </a:p>
          <a:p>
            <a:pPr marL="363538" indent="0" algn="just">
              <a:spcBef>
                <a:spcPts val="0"/>
              </a:spcBef>
              <a:buNone/>
            </a:pPr>
            <a:r>
              <a:rPr lang="pt-BR" sz="1600" dirty="0" smtClean="0">
                <a:latin typeface="Calibri Light" panose="020F0302020204030204" pitchFamily="34" charset="0"/>
              </a:rPr>
              <a:t>Finalmente</a:t>
            </a:r>
            <a:r>
              <a:rPr lang="pt-BR" sz="1600" dirty="0">
                <a:latin typeface="Calibri Light" panose="020F0302020204030204" pitchFamily="34" charset="0"/>
              </a:rPr>
              <a:t>, depois do algoritmo pronto, realizamos testes para ver se a lógica saiu como deveria ser.</a:t>
            </a:r>
          </a:p>
        </p:txBody>
      </p:sp>
    </p:spTree>
    <p:extLst>
      <p:ext uri="{BB962C8B-B14F-4D97-AF65-F5344CB8AC3E}">
        <p14:creationId xmlns:p14="http://schemas.microsoft.com/office/powerpoint/2010/main" val="3815179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4000" b="1" dirty="0">
                <a:latin typeface="Constantia" panose="02030602050306030303" pitchFamily="18" charset="0"/>
              </a:rPr>
              <a:t>Recapitulando</a:t>
            </a:r>
          </a:p>
        </p:txBody>
      </p:sp>
      <p:sp>
        <p:nvSpPr>
          <p:cNvPr id="3" name="Espaço Reservado para Conteúdo 2"/>
          <p:cNvSpPr>
            <a:spLocks noGrp="1"/>
          </p:cNvSpPr>
          <p:nvPr>
            <p:ph idx="1"/>
          </p:nvPr>
        </p:nvSpPr>
        <p:spPr/>
        <p:txBody>
          <a:bodyPr>
            <a:noAutofit/>
          </a:bodyPr>
          <a:lstStyle/>
          <a:p>
            <a:pPr algn="just"/>
            <a:r>
              <a:rPr lang="pt-BR" sz="2100" dirty="0" smtClean="0">
                <a:latin typeface="Calibri Light" panose="020F0302020204030204" pitchFamily="34" charset="0"/>
              </a:rPr>
              <a:t>Quando </a:t>
            </a:r>
            <a:r>
              <a:rPr lang="pt-BR" sz="2100" dirty="0">
                <a:latin typeface="Calibri Light" panose="020F0302020204030204" pitchFamily="34" charset="0"/>
              </a:rPr>
              <a:t>falamos de capacidade de resolução de problemas, estamos falando de algoritmos;</a:t>
            </a:r>
          </a:p>
          <a:p>
            <a:pPr algn="just"/>
            <a:r>
              <a:rPr lang="pt-BR" sz="2100" dirty="0">
                <a:latin typeface="Calibri Light" panose="020F0302020204030204" pitchFamily="34" charset="0"/>
              </a:rPr>
              <a:t>A lógica nos dará o poder de raciocínio de como resolver uma tarefa ou problema;</a:t>
            </a:r>
          </a:p>
          <a:p>
            <a:pPr algn="just"/>
            <a:r>
              <a:rPr lang="pt-BR" sz="2100" dirty="0">
                <a:latin typeface="Calibri Light" panose="020F0302020204030204" pitchFamily="34" charset="0"/>
              </a:rPr>
              <a:t>Um algoritmo não representa, necessariamente, um programa de computador, e sim os passos necessários para realizar uma tarefa ou solucionar um </a:t>
            </a:r>
            <a:r>
              <a:rPr lang="pt-BR" sz="2100" dirty="0" smtClean="0">
                <a:latin typeface="Calibri Light" panose="020F0302020204030204" pitchFamily="34" charset="0"/>
              </a:rPr>
              <a:t>problema. Entretanto os algoritmos que realmente nos interessam são os algoritmos computacionais.</a:t>
            </a:r>
            <a:endParaRPr lang="pt-BR" sz="2100" dirty="0">
              <a:latin typeface="Calibri Light" panose="020F0302020204030204" pitchFamily="34" charset="0"/>
            </a:endParaRPr>
          </a:p>
          <a:p>
            <a:pPr algn="just"/>
            <a:r>
              <a:rPr lang="pt-BR" sz="2100" dirty="0" smtClean="0">
                <a:latin typeface="Calibri Light" panose="020F0302020204030204" pitchFamily="34" charset="0"/>
              </a:rPr>
              <a:t>No </a:t>
            </a:r>
            <a:r>
              <a:rPr lang="pt-BR" sz="2100" dirty="0">
                <a:latin typeface="Calibri Light" panose="020F0302020204030204" pitchFamily="34" charset="0"/>
              </a:rPr>
              <a:t>caso de construção de um </a:t>
            </a:r>
            <a:r>
              <a:rPr lang="pt-BR" sz="2100" dirty="0" smtClean="0">
                <a:latin typeface="Calibri Light" panose="020F0302020204030204" pitchFamily="34" charset="0"/>
              </a:rPr>
              <a:t>programa, </a:t>
            </a:r>
            <a:r>
              <a:rPr lang="pt-BR" sz="2100" dirty="0">
                <a:latin typeface="Calibri Light" panose="020F0302020204030204" pitchFamily="34" charset="0"/>
              </a:rPr>
              <a:t>a lógica de programação consiste em aprender a pensar na mesma sequência de execução desse tipo de programa</a:t>
            </a:r>
            <a:r>
              <a:rPr lang="pt-BR" sz="2100" dirty="0" smtClean="0">
                <a:latin typeface="Calibri Light" panose="020F0302020204030204" pitchFamily="34" charset="0"/>
              </a:rPr>
              <a:t>;</a:t>
            </a:r>
            <a:endParaRPr lang="pt-BR" sz="2100" dirty="0">
              <a:latin typeface="Calibri Light" panose="020F0302020204030204" pitchFamily="34" charset="0"/>
            </a:endParaRPr>
          </a:p>
        </p:txBody>
      </p:sp>
    </p:spTree>
    <p:extLst>
      <p:ext uri="{BB962C8B-B14F-4D97-AF65-F5344CB8AC3E}">
        <p14:creationId xmlns:p14="http://schemas.microsoft.com/office/powerpoint/2010/main" val="649565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4000" b="1" dirty="0" smtClean="0">
                <a:latin typeface="Constantia" panose="02030602050306030303" pitchFamily="18" charset="0"/>
              </a:rPr>
              <a:t>Você Consegue!!!</a:t>
            </a:r>
            <a:endParaRPr lang="pt-BR" sz="4000" b="1" dirty="0">
              <a:latin typeface="Constantia" panose="02030602050306030303" pitchFamily="18" charset="0"/>
            </a:endParaRP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pt-PT" sz="2800" dirty="0">
                <a:latin typeface="Calibri Light" panose="020F0302020204030204" pitchFamily="34" charset="0"/>
              </a:rPr>
              <a:t>Apesar de alguns acharem que um programador nasce com o dom de programar, não é bem assim. Ser um bom programador, pegar os “macetes” da lógica de programação, conseguir construir o algoritmo que vai dar origem ao programa é algo que pode ser aprendido e desenvolvido por qualquer um que decida abraçar esse estudo com perseverança e interesse.</a:t>
            </a:r>
            <a:endParaRPr lang="pt-BR" sz="2800" dirty="0">
              <a:latin typeface="Calibri Light" panose="020F0302020204030204" pitchFamily="34" charset="0"/>
            </a:endParaRPr>
          </a:p>
        </p:txBody>
      </p:sp>
    </p:spTree>
    <p:extLst>
      <p:ext uri="{BB962C8B-B14F-4D97-AF65-F5344CB8AC3E}">
        <p14:creationId xmlns:p14="http://schemas.microsoft.com/office/powerpoint/2010/main" val="2415483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sz="4000" b="1" dirty="0">
                <a:latin typeface="Constantia" panose="02030602050306030303" pitchFamily="18" charset="0"/>
              </a:rPr>
              <a:t>Para as Próximas Aulas</a:t>
            </a:r>
          </a:p>
        </p:txBody>
      </p:sp>
      <p:sp>
        <p:nvSpPr>
          <p:cNvPr id="12" name="Espaço Reservado para Conteúdo 11"/>
          <p:cNvSpPr>
            <a:spLocks noGrp="1"/>
          </p:cNvSpPr>
          <p:nvPr>
            <p:ph idx="1"/>
          </p:nvPr>
        </p:nvSpPr>
        <p:spPr/>
        <p:txBody>
          <a:bodyPr>
            <a:noAutofit/>
          </a:bodyPr>
          <a:lstStyle/>
          <a:p>
            <a:pPr marL="0" indent="0" algn="just">
              <a:buNone/>
            </a:pPr>
            <a:r>
              <a:rPr lang="pt-BR" dirty="0">
                <a:latin typeface="Calibri Light" panose="020F0302020204030204" pitchFamily="34" charset="0"/>
              </a:rPr>
              <a:t>Notaremos futuramente que um mesmo problema pode ser resolvido de formas diferentes. Entretanto, alguns podem ter soluções mais eficientes. Por exemplo, o acadêmico A conseguiu resolver o problema em 35 linhas de programa. O acadêmico B resolveu o problema em 10 linhas, já o acadêmico C resolveu o mesmo problema em 54 linhas de programa. Concluímos que o algoritmo desenvolvido pelo aluno B é menor e mais eficiente que os demais. Isso significa que há código desnecessário nos demais programas. Devemos ter em mente que devemos chegar o mais próximo possível de uma solução mais eficiente.</a:t>
            </a:r>
          </a:p>
          <a:p>
            <a:pPr algn="just"/>
            <a:endParaRPr lang="pt-BR" dirty="0" smtClean="0"/>
          </a:p>
          <a:p>
            <a:pPr algn="just"/>
            <a:endParaRPr lang="pt-BR" u="sng" dirty="0"/>
          </a:p>
        </p:txBody>
      </p:sp>
    </p:spTree>
    <p:extLst>
      <p:ext uri="{BB962C8B-B14F-4D97-AF65-F5344CB8AC3E}">
        <p14:creationId xmlns:p14="http://schemas.microsoft.com/office/powerpoint/2010/main" val="618822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vert="horz" rtlCol="0" anchor="ctr">
            <a:noAutofit/>
            <a:scene3d>
              <a:camera prst="orthographicFront"/>
              <a:lightRig rig="soft" dir="t"/>
            </a:scene3d>
            <a:sp3d prstMaterial="softEdge">
              <a:bevelT w="25400" h="25400"/>
            </a:sp3d>
          </a:bodyPr>
          <a:lstStyle/>
          <a:p>
            <a:r>
              <a:rPr lang="pt-BR" sz="4000" b="1" dirty="0">
                <a:latin typeface="Constantia" panose="02030602050306030303" pitchFamily="18" charset="0"/>
              </a:rPr>
              <a:t>Problema</a:t>
            </a:r>
            <a:endParaRPr lang="pt-BR" sz="4000" b="1" dirty="0" smtClean="0">
              <a:solidFill>
                <a:schemeClr val="tx1"/>
              </a:solidFill>
              <a:latin typeface="Constantia" panose="02030602050306030303" pitchFamily="18" charset="0"/>
              <a:cs typeface="Calibri" pitchFamily="34" charset="0"/>
            </a:endParaRPr>
          </a:p>
        </p:txBody>
      </p:sp>
      <p:sp>
        <p:nvSpPr>
          <p:cNvPr id="12" name="Espaço Reservado para Conteúdo 11"/>
          <p:cNvSpPr>
            <a:spLocks noGrp="1"/>
          </p:cNvSpPr>
          <p:nvPr>
            <p:ph idx="1"/>
          </p:nvPr>
        </p:nvSpPr>
        <p:spPr/>
        <p:txBody>
          <a:bodyPr>
            <a:noAutofit/>
          </a:bodyPr>
          <a:lstStyle/>
          <a:p>
            <a:pPr marL="0" indent="0" algn="just">
              <a:lnSpc>
                <a:spcPct val="108000"/>
              </a:lnSpc>
              <a:spcBef>
                <a:spcPts val="0"/>
              </a:spcBef>
              <a:spcAft>
                <a:spcPts val="300"/>
              </a:spcAft>
              <a:buNone/>
            </a:pPr>
            <a:r>
              <a:rPr lang="pt-BR" sz="2000" b="1" dirty="0">
                <a:latin typeface="Calibri Light" panose="020F0302020204030204" pitchFamily="34" charset="0"/>
              </a:rPr>
              <a:t>Segundo o dicionário Michaelis, problema pode ser entendido como:</a:t>
            </a:r>
          </a:p>
          <a:p>
            <a:pPr algn="just">
              <a:lnSpc>
                <a:spcPct val="108000"/>
              </a:lnSpc>
              <a:spcBef>
                <a:spcPts val="0"/>
              </a:spcBef>
            </a:pPr>
            <a:r>
              <a:rPr lang="pt-BR" sz="2000" dirty="0">
                <a:latin typeface="Calibri Light" panose="020F0302020204030204" pitchFamily="34" charset="0"/>
              </a:rPr>
              <a:t>Substantivo Masculino.</a:t>
            </a:r>
          </a:p>
          <a:p>
            <a:pPr algn="just">
              <a:lnSpc>
                <a:spcPct val="108000"/>
              </a:lnSpc>
              <a:spcBef>
                <a:spcPts val="0"/>
              </a:spcBef>
            </a:pPr>
            <a:r>
              <a:rPr lang="pt-BR" sz="2000" dirty="0">
                <a:latin typeface="Calibri Light" panose="020F0302020204030204" pitchFamily="34" charset="0"/>
              </a:rPr>
              <a:t>Questão matemática proposta para ser resolvida.</a:t>
            </a:r>
          </a:p>
          <a:p>
            <a:pPr algn="just">
              <a:lnSpc>
                <a:spcPct val="108000"/>
              </a:lnSpc>
              <a:spcBef>
                <a:spcPts val="0"/>
              </a:spcBef>
            </a:pPr>
            <a:r>
              <a:rPr lang="pt-BR" sz="2000" u="sng" dirty="0">
                <a:latin typeface="Calibri Light" panose="020F0302020204030204" pitchFamily="34" charset="0"/>
              </a:rPr>
              <a:t>Questão difícil, delicada, suscetível de diversas soluções</a:t>
            </a:r>
            <a:r>
              <a:rPr lang="pt-BR" sz="2000" dirty="0">
                <a:latin typeface="Calibri Light" panose="020F0302020204030204" pitchFamily="34" charset="0"/>
              </a:rPr>
              <a:t>.</a:t>
            </a:r>
          </a:p>
          <a:p>
            <a:pPr algn="just">
              <a:lnSpc>
                <a:spcPct val="108000"/>
              </a:lnSpc>
              <a:spcBef>
                <a:spcPts val="0"/>
              </a:spcBef>
            </a:pPr>
            <a:r>
              <a:rPr lang="pt-BR" sz="2000" dirty="0">
                <a:latin typeface="Calibri Light" panose="020F0302020204030204" pitchFamily="34" charset="0"/>
              </a:rPr>
              <a:t>Qualquer coisa de difícil explicação; mistério, enigma.</a:t>
            </a:r>
          </a:p>
          <a:p>
            <a:pPr algn="just">
              <a:lnSpc>
                <a:spcPct val="108000"/>
              </a:lnSpc>
              <a:spcBef>
                <a:spcPts val="0"/>
              </a:spcBef>
              <a:spcAft>
                <a:spcPts val="1200"/>
              </a:spcAft>
            </a:pPr>
            <a:r>
              <a:rPr lang="pt-BR" sz="2000" dirty="0">
                <a:latin typeface="Calibri Light" panose="020F0302020204030204" pitchFamily="34" charset="0"/>
              </a:rPr>
              <a:t>Dúvida, questão.</a:t>
            </a:r>
          </a:p>
          <a:p>
            <a:pPr marL="0" indent="0" algn="just">
              <a:lnSpc>
                <a:spcPct val="108000"/>
              </a:lnSpc>
              <a:spcBef>
                <a:spcPts val="0"/>
              </a:spcBef>
              <a:spcAft>
                <a:spcPts val="1200"/>
              </a:spcAft>
              <a:buNone/>
            </a:pPr>
            <a:r>
              <a:rPr lang="pt-BR" sz="2000" dirty="0">
                <a:latin typeface="Calibri Light" panose="020F0302020204030204" pitchFamily="34" charset="0"/>
              </a:rPr>
              <a:t>Sempre que nos deparamos com um problema buscamos um procedimento para solucioná-lo.</a:t>
            </a:r>
          </a:p>
          <a:p>
            <a:pPr marL="0" indent="0" algn="just">
              <a:lnSpc>
                <a:spcPct val="108000"/>
              </a:lnSpc>
              <a:spcBef>
                <a:spcPts val="0"/>
              </a:spcBef>
              <a:spcAft>
                <a:spcPts val="1200"/>
              </a:spcAft>
              <a:buNone/>
            </a:pPr>
            <a:r>
              <a:rPr lang="pt-BR" sz="2000" dirty="0">
                <a:latin typeface="Calibri Light" panose="020F0302020204030204" pitchFamily="34" charset="0"/>
              </a:rPr>
              <a:t>E o que nos orienta para a obtenção dos procedimentos para as soluções dos problemas? </a:t>
            </a:r>
            <a:r>
              <a:rPr lang="pt-BR" sz="2000" b="1" dirty="0">
                <a:latin typeface="Calibri Light" panose="020F0302020204030204" pitchFamily="34" charset="0"/>
              </a:rPr>
              <a:t>A lógica.</a:t>
            </a:r>
            <a:endParaRPr lang="pt-BR" sz="2000" dirty="0">
              <a:latin typeface="Calibri Light" panose="020F0302020204030204" pitchFamily="34" charset="0"/>
            </a:endParaRPr>
          </a:p>
          <a:p>
            <a:pPr marL="0" indent="0" algn="just">
              <a:lnSpc>
                <a:spcPct val="108000"/>
              </a:lnSpc>
              <a:spcBef>
                <a:spcPts val="0"/>
              </a:spcBef>
              <a:spcAft>
                <a:spcPts val="600"/>
              </a:spcAft>
              <a:buNone/>
            </a:pPr>
            <a:r>
              <a:rPr lang="pt-BR" sz="2000" dirty="0">
                <a:latin typeface="Calibri Light" panose="020F0302020204030204" pitchFamily="34" charset="0"/>
              </a:rPr>
              <a:t>Ninguém ensina outra pessoa a pensar, mas </a:t>
            </a:r>
            <a:r>
              <a:rPr lang="pt-BR" sz="2000" dirty="0" smtClean="0">
                <a:latin typeface="Calibri Light" panose="020F0302020204030204" pitchFamily="34" charset="0"/>
              </a:rPr>
              <a:t>sim, a </a:t>
            </a:r>
            <a:r>
              <a:rPr lang="pt-BR" sz="2000" dirty="0">
                <a:latin typeface="Calibri Light" panose="020F0302020204030204" pitchFamily="34" charset="0"/>
              </a:rPr>
              <a:t>desenvolver e aperfeiçoar esta técnica, com persistência e constância</a:t>
            </a:r>
            <a:r>
              <a:rPr lang="pt-BR" sz="2000" dirty="0" smtClean="0">
                <a:latin typeface="Calibri Light" panose="020F0302020204030204" pitchFamily="34" charset="0"/>
              </a:rPr>
              <a:t>.</a:t>
            </a:r>
            <a:endParaRPr lang="pt-BR" sz="1900" dirty="0" smtClean="0">
              <a:latin typeface="Calibri Light" panose="020F0302020204030204" pitchFamily="34" charset="0"/>
            </a:endParaRPr>
          </a:p>
        </p:txBody>
      </p:sp>
    </p:spTree>
    <p:extLst>
      <p:ext uri="{BB962C8B-B14F-4D97-AF65-F5344CB8AC3E}">
        <p14:creationId xmlns:p14="http://schemas.microsoft.com/office/powerpoint/2010/main" val="327777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dirty="0">
                <a:latin typeface="Constantia" panose="02030602050306030303" pitchFamily="18" charset="0"/>
              </a:rPr>
              <a:t>Lógica</a:t>
            </a:r>
            <a:endParaRPr lang="pt-BR" sz="4800" b="1" dirty="0">
              <a:latin typeface="Constantia" panose="02030602050306030303" pitchFamily="18" charset="0"/>
            </a:endParaRPr>
          </a:p>
        </p:txBody>
      </p:sp>
      <p:sp>
        <p:nvSpPr>
          <p:cNvPr id="12" name="Espaço Reservado para Conteúdo 11"/>
          <p:cNvSpPr>
            <a:spLocks noGrp="1"/>
          </p:cNvSpPr>
          <p:nvPr>
            <p:ph idx="1"/>
          </p:nvPr>
        </p:nvSpPr>
        <p:spPr/>
        <p:txBody>
          <a:bodyPr>
            <a:noAutofit/>
          </a:bodyPr>
          <a:lstStyle/>
          <a:p>
            <a:pPr algn="just">
              <a:lnSpc>
                <a:spcPct val="108000"/>
              </a:lnSpc>
              <a:spcBef>
                <a:spcPts val="0"/>
              </a:spcBef>
              <a:spcAft>
                <a:spcPts val="1200"/>
              </a:spcAft>
            </a:pPr>
            <a:r>
              <a:rPr lang="pt-BR" sz="1800" dirty="0">
                <a:latin typeface="Calibri Light" panose="020F0302020204030204" pitchFamily="34" charset="0"/>
              </a:rPr>
              <a:t>A palavra lógica vem do grego clássico (</a:t>
            </a:r>
            <a:r>
              <a:rPr lang="pt-BR" sz="1800" dirty="0" smtClean="0">
                <a:latin typeface="Calibri Light" panose="020F0302020204030204" pitchFamily="34" charset="0"/>
              </a:rPr>
              <a:t>logos), que significa pensamento, ideia, arte </a:t>
            </a:r>
            <a:r>
              <a:rPr lang="pt-BR" sz="1800" dirty="0">
                <a:latin typeface="Calibri Light" panose="020F0302020204030204" pitchFamily="34" charset="0"/>
              </a:rPr>
              <a:t>de raciocinar.</a:t>
            </a:r>
          </a:p>
          <a:p>
            <a:pPr algn="just">
              <a:lnSpc>
                <a:spcPct val="108000"/>
              </a:lnSpc>
              <a:spcBef>
                <a:spcPts val="0"/>
              </a:spcBef>
              <a:spcAft>
                <a:spcPts val="1200"/>
              </a:spcAft>
            </a:pPr>
            <a:r>
              <a:rPr lang="pt-BR" sz="1800" dirty="0">
                <a:latin typeface="Calibri Light" panose="020F0302020204030204" pitchFamily="34" charset="0"/>
              </a:rPr>
              <a:t>É também a designação para o estudo de sistemas de raciocínio, </a:t>
            </a:r>
            <a:r>
              <a:rPr lang="pt-BR" sz="1800" dirty="0" smtClean="0">
                <a:latin typeface="Calibri Light" panose="020F0302020204030204" pitchFamily="34" charset="0"/>
              </a:rPr>
              <a:t>com ênfase no pensar </a:t>
            </a:r>
            <a:r>
              <a:rPr lang="pt-BR" sz="1800" dirty="0">
                <a:latin typeface="Calibri Light" panose="020F0302020204030204" pitchFamily="34" charset="0"/>
              </a:rPr>
              <a:t>para não errar, </a:t>
            </a:r>
            <a:r>
              <a:rPr lang="pt-BR" sz="1800" dirty="0" smtClean="0">
                <a:latin typeface="Calibri Light" panose="020F0302020204030204" pitchFamily="34" charset="0"/>
              </a:rPr>
              <a:t>utilizando-se da razão.</a:t>
            </a:r>
          </a:p>
          <a:p>
            <a:pPr algn="just">
              <a:lnSpc>
                <a:spcPct val="108000"/>
              </a:lnSpc>
              <a:spcBef>
                <a:spcPts val="0"/>
              </a:spcBef>
              <a:spcAft>
                <a:spcPts val="1200"/>
              </a:spcAft>
            </a:pPr>
            <a:r>
              <a:rPr lang="pt-BR" sz="1800" dirty="0">
                <a:latin typeface="Calibri Light" panose="020F0302020204030204" pitchFamily="34" charset="0"/>
              </a:rPr>
              <a:t>Ciência que tem por objetivo o estudo dos métodos e princípios que permitem distinguir raciocínios válidos de outros não válidos.</a:t>
            </a:r>
          </a:p>
          <a:p>
            <a:pPr algn="just">
              <a:lnSpc>
                <a:spcPct val="108000"/>
              </a:lnSpc>
              <a:spcBef>
                <a:spcPts val="0"/>
              </a:spcBef>
              <a:spcAft>
                <a:spcPts val="600"/>
              </a:spcAft>
            </a:pPr>
            <a:r>
              <a:rPr lang="pt-BR" sz="1800" b="1" dirty="0">
                <a:latin typeface="Calibri Light" panose="020F0302020204030204" pitchFamily="34" charset="0"/>
              </a:rPr>
              <a:t>A Lógica ensina a colocar ordem no pensamento e pode ser entendida como o uso correto do raciocínio</a:t>
            </a:r>
            <a:r>
              <a:rPr lang="pt-BR" sz="1800" b="1" dirty="0" smtClean="0">
                <a:latin typeface="Calibri Light" panose="020F0302020204030204" pitchFamily="34" charset="0"/>
              </a:rPr>
              <a:t>.</a:t>
            </a:r>
          </a:p>
          <a:p>
            <a:pPr algn="just">
              <a:lnSpc>
                <a:spcPct val="108000"/>
              </a:lnSpc>
              <a:spcBef>
                <a:spcPts val="0"/>
              </a:spcBef>
              <a:spcAft>
                <a:spcPts val="600"/>
              </a:spcAft>
            </a:pPr>
            <a:r>
              <a:rPr lang="pt-BR" sz="1800" dirty="0">
                <a:latin typeface="Calibri Light" panose="020F0302020204030204" pitchFamily="34" charset="0"/>
              </a:rPr>
              <a:t>“A lógica tem como missão perseguir a verdade (...), procura separar os enunciados verdadeiros dos outros, aqueles que são falsos” (Quine, 1992, p. 123</a:t>
            </a:r>
            <a:r>
              <a:rPr lang="pt-BR" sz="1800" dirty="0" smtClean="0">
                <a:latin typeface="Calibri Light" panose="020F0302020204030204" pitchFamily="34" charset="0"/>
              </a:rPr>
              <a:t>).</a:t>
            </a:r>
          </a:p>
          <a:p>
            <a:pPr algn="just">
              <a:lnSpc>
                <a:spcPct val="108000"/>
              </a:lnSpc>
              <a:spcBef>
                <a:spcPts val="0"/>
              </a:spcBef>
              <a:spcAft>
                <a:spcPts val="600"/>
              </a:spcAft>
            </a:pPr>
            <a:r>
              <a:rPr lang="pt-BR" sz="1800" dirty="0">
                <a:latin typeface="Calibri Light" panose="020F0302020204030204" pitchFamily="34" charset="0"/>
              </a:rPr>
              <a:t>"O estudo da lógica é o estudo dos métodos e princípios usados para distinguir o raciocínio correto do incorreto“ (Irving </a:t>
            </a:r>
            <a:r>
              <a:rPr lang="pt-BR" sz="1800" dirty="0" err="1">
                <a:latin typeface="Calibri Light" panose="020F0302020204030204" pitchFamily="34" charset="0"/>
              </a:rPr>
              <a:t>Coppi</a:t>
            </a:r>
            <a:r>
              <a:rPr lang="pt-BR" sz="1800" dirty="0">
                <a:latin typeface="Calibri Light" panose="020F0302020204030204" pitchFamily="34" charset="0"/>
              </a:rPr>
              <a:t>).</a:t>
            </a:r>
          </a:p>
          <a:p>
            <a:pPr algn="just">
              <a:lnSpc>
                <a:spcPct val="108000"/>
              </a:lnSpc>
              <a:spcBef>
                <a:spcPts val="0"/>
              </a:spcBef>
              <a:spcAft>
                <a:spcPts val="600"/>
              </a:spcAft>
            </a:pPr>
            <a:endParaRPr lang="pt-BR" sz="1800" dirty="0" smtClean="0">
              <a:latin typeface="Calibri Light" panose="020F0302020204030204" pitchFamily="34" charset="0"/>
            </a:endParaRPr>
          </a:p>
          <a:p>
            <a:pPr algn="just">
              <a:lnSpc>
                <a:spcPct val="108000"/>
              </a:lnSpc>
              <a:spcBef>
                <a:spcPts val="0"/>
              </a:spcBef>
              <a:spcAft>
                <a:spcPts val="600"/>
              </a:spcAft>
            </a:pPr>
            <a:endParaRPr lang="pt-BR" sz="1800" dirty="0">
              <a:latin typeface="Calibri Light" panose="020F0302020204030204" pitchFamily="34" charset="0"/>
            </a:endParaRPr>
          </a:p>
          <a:p>
            <a:pPr algn="just">
              <a:lnSpc>
                <a:spcPct val="108000"/>
              </a:lnSpc>
              <a:spcBef>
                <a:spcPts val="0"/>
              </a:spcBef>
              <a:spcAft>
                <a:spcPts val="600"/>
              </a:spcAft>
            </a:pPr>
            <a:endParaRPr lang="pt-BR" sz="1800" dirty="0">
              <a:latin typeface="Calibri Light" panose="020F0302020204030204" pitchFamily="34" charset="0"/>
            </a:endParaRPr>
          </a:p>
        </p:txBody>
      </p:sp>
    </p:spTree>
    <p:extLst>
      <p:ext uri="{BB962C8B-B14F-4D97-AF65-F5344CB8AC3E}">
        <p14:creationId xmlns:p14="http://schemas.microsoft.com/office/powerpoint/2010/main" val="2854695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dirty="0" smtClean="0">
                <a:latin typeface="Constantia" panose="02030602050306030303" pitchFamily="18" charset="0"/>
              </a:rPr>
              <a:t>Exemplos de Raciocínio Lógico</a:t>
            </a:r>
            <a:endParaRPr lang="pt-BR" sz="4000" b="1" dirty="0">
              <a:latin typeface="Constantia" panose="02030602050306030303" pitchFamily="18" charset="0"/>
            </a:endParaRP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2900" indent="-342900" algn="just">
              <a:lnSpc>
                <a:spcPct val="108000"/>
              </a:lnSpc>
              <a:spcBef>
                <a:spcPts val="0"/>
              </a:spcBef>
              <a:spcAft>
                <a:spcPts val="0"/>
              </a:spcAft>
              <a:buFont typeface="+mj-lt"/>
              <a:buAutoNum type="arabicPeriod"/>
            </a:pPr>
            <a:r>
              <a:rPr lang="pt-BR" sz="1700" dirty="0">
                <a:latin typeface="Calibri Light" panose="020F0302020204030204" pitchFamily="34" charset="0"/>
              </a:rPr>
              <a:t>Todo </a:t>
            </a:r>
            <a:r>
              <a:rPr lang="pt-BR" sz="1700" dirty="0" err="1">
                <a:latin typeface="Calibri Light" panose="020F0302020204030204" pitchFamily="34" charset="0"/>
              </a:rPr>
              <a:t>vulcano</a:t>
            </a:r>
            <a:r>
              <a:rPr lang="pt-BR" sz="1700" dirty="0">
                <a:latin typeface="Calibri Light" panose="020F0302020204030204" pitchFamily="34" charset="0"/>
              </a:rPr>
              <a:t> tem orelhas </a:t>
            </a:r>
            <a:r>
              <a:rPr lang="pt-BR" sz="1700" dirty="0" smtClean="0">
                <a:latin typeface="Calibri Light" panose="020F0302020204030204" pitchFamily="34" charset="0"/>
              </a:rPr>
              <a:t>pontudas</a:t>
            </a:r>
            <a:endParaRPr lang="pt-BR" sz="1700" dirty="0">
              <a:latin typeface="Calibri Light" panose="020F0302020204030204" pitchFamily="34" charset="0"/>
            </a:endParaRPr>
          </a:p>
          <a:p>
            <a:pPr marL="342900" indent="-342900" algn="just">
              <a:lnSpc>
                <a:spcPct val="108000"/>
              </a:lnSpc>
              <a:spcBef>
                <a:spcPts val="0"/>
              </a:spcBef>
              <a:spcAft>
                <a:spcPts val="0"/>
              </a:spcAft>
              <a:buFont typeface="+mj-lt"/>
              <a:buAutoNum type="arabicPeriod"/>
            </a:pPr>
            <a:r>
              <a:rPr lang="pt-BR" sz="1700" dirty="0" smtClean="0">
                <a:latin typeface="Calibri Light" panose="020F0302020204030204" pitchFamily="34" charset="0"/>
              </a:rPr>
              <a:t>Spock </a:t>
            </a:r>
            <a:r>
              <a:rPr lang="pt-BR" sz="1700" dirty="0">
                <a:latin typeface="Calibri Light" panose="020F0302020204030204" pitchFamily="34" charset="0"/>
              </a:rPr>
              <a:t>é </a:t>
            </a:r>
            <a:r>
              <a:rPr lang="pt-BR" sz="1700" dirty="0" err="1" smtClean="0">
                <a:latin typeface="Calibri Light" panose="020F0302020204030204" pitchFamily="34" charset="0"/>
              </a:rPr>
              <a:t>vulcano</a:t>
            </a:r>
            <a:endParaRPr lang="pt-BR" sz="1700" dirty="0">
              <a:latin typeface="Calibri Light" panose="020F0302020204030204" pitchFamily="34" charset="0"/>
            </a:endParaRPr>
          </a:p>
          <a:p>
            <a:pPr marL="342900" indent="-342900" algn="just">
              <a:lnSpc>
                <a:spcPct val="108000"/>
              </a:lnSpc>
              <a:spcBef>
                <a:spcPts val="0"/>
              </a:spcBef>
              <a:spcAft>
                <a:spcPts val="0"/>
              </a:spcAft>
              <a:buFont typeface="+mj-lt"/>
              <a:buAutoNum type="arabicPeriod"/>
            </a:pPr>
            <a:r>
              <a:rPr lang="pt-BR" sz="1700" dirty="0" smtClean="0">
                <a:latin typeface="Calibri Light" panose="020F0302020204030204" pitchFamily="34" charset="0"/>
              </a:rPr>
              <a:t>Logo</a:t>
            </a:r>
            <a:r>
              <a:rPr lang="pt-BR" sz="1700" dirty="0">
                <a:latin typeface="Calibri Light" panose="020F0302020204030204" pitchFamily="34" charset="0"/>
              </a:rPr>
              <a:t>, Spock tem orelhas </a:t>
            </a:r>
            <a:r>
              <a:rPr lang="pt-BR" sz="1700" dirty="0" smtClean="0">
                <a:latin typeface="Calibri Light" panose="020F0302020204030204" pitchFamily="34" charset="0"/>
              </a:rPr>
              <a:t>pontudas</a:t>
            </a:r>
          </a:p>
          <a:p>
            <a:pPr marL="0" lvl="0" indent="0" algn="just">
              <a:lnSpc>
                <a:spcPct val="108000"/>
              </a:lnSpc>
              <a:spcBef>
                <a:spcPts val="0"/>
              </a:spcBef>
              <a:spcAft>
                <a:spcPts val="0"/>
              </a:spcAft>
              <a:buNone/>
            </a:pPr>
            <a:endParaRPr lang="pt-BR" sz="1700" dirty="0" smtClean="0">
              <a:latin typeface="Calibri Light" panose="020F0302020204030204" pitchFamily="34" charset="0"/>
            </a:endParaRPr>
          </a:p>
          <a:p>
            <a:pPr marL="342900" lvl="0" indent="-342900" algn="just">
              <a:lnSpc>
                <a:spcPct val="108000"/>
              </a:lnSpc>
              <a:spcBef>
                <a:spcPts val="0"/>
              </a:spcBef>
              <a:spcAft>
                <a:spcPts val="0"/>
              </a:spcAft>
              <a:buFont typeface="+mj-lt"/>
              <a:buAutoNum type="arabicPeriod"/>
            </a:pPr>
            <a:r>
              <a:rPr lang="pt-BR" sz="1700" dirty="0" smtClean="0">
                <a:latin typeface="Calibri Light" panose="020F0302020204030204" pitchFamily="34" charset="0"/>
              </a:rPr>
              <a:t>Todo mamífero é animal</a:t>
            </a:r>
          </a:p>
          <a:p>
            <a:pPr marL="342900" lvl="0" indent="-342900" algn="just">
              <a:lnSpc>
                <a:spcPct val="108000"/>
              </a:lnSpc>
              <a:spcBef>
                <a:spcPts val="0"/>
              </a:spcBef>
              <a:spcAft>
                <a:spcPts val="0"/>
              </a:spcAft>
              <a:buFont typeface="+mj-lt"/>
              <a:buAutoNum type="arabicPeriod"/>
            </a:pPr>
            <a:r>
              <a:rPr lang="pt-BR" sz="1700" dirty="0" smtClean="0">
                <a:latin typeface="Calibri Light" panose="020F0302020204030204" pitchFamily="34" charset="0"/>
              </a:rPr>
              <a:t>Todo </a:t>
            </a:r>
            <a:r>
              <a:rPr lang="pt-BR" sz="1700" dirty="0">
                <a:latin typeface="Calibri Light" panose="020F0302020204030204" pitchFamily="34" charset="0"/>
              </a:rPr>
              <a:t>cavalo é mamífero</a:t>
            </a:r>
          </a:p>
          <a:p>
            <a:pPr marL="342900" lvl="0" indent="-342900" algn="just">
              <a:lnSpc>
                <a:spcPct val="108000"/>
              </a:lnSpc>
              <a:spcBef>
                <a:spcPts val="0"/>
              </a:spcBef>
              <a:spcAft>
                <a:spcPts val="0"/>
              </a:spcAft>
              <a:buFont typeface="+mj-lt"/>
              <a:buAutoNum type="arabicPeriod"/>
            </a:pPr>
            <a:r>
              <a:rPr lang="pt-BR" sz="1700" dirty="0">
                <a:latin typeface="Calibri Light" panose="020F0302020204030204" pitchFamily="34" charset="0"/>
              </a:rPr>
              <a:t>Portanto, concluímos que todo cavalo é animal</a:t>
            </a:r>
          </a:p>
          <a:p>
            <a:pPr marL="0" indent="0" algn="just">
              <a:lnSpc>
                <a:spcPct val="108000"/>
              </a:lnSpc>
              <a:spcBef>
                <a:spcPts val="0"/>
              </a:spcBef>
              <a:spcAft>
                <a:spcPts val="0"/>
              </a:spcAft>
              <a:buNone/>
            </a:pPr>
            <a:endParaRPr lang="pt-BR" sz="1700" dirty="0">
              <a:latin typeface="Calibri Light" panose="020F0302020204030204" pitchFamily="34" charset="0"/>
            </a:endParaRPr>
          </a:p>
          <a:p>
            <a:pPr marL="0" indent="0" algn="just">
              <a:spcAft>
                <a:spcPts val="1200"/>
              </a:spcAft>
              <a:buNone/>
            </a:pPr>
            <a:r>
              <a:rPr lang="pt-BR" sz="1600" dirty="0">
                <a:latin typeface="Calibri Light" panose="020F0302020204030204" pitchFamily="34" charset="0"/>
              </a:rPr>
              <a:t>Uma pergunta de lógica jurídica: um homem pode casar com a irmã de sua viúva?</a:t>
            </a:r>
          </a:p>
          <a:p>
            <a:pPr marL="0" indent="0" algn="just">
              <a:buNone/>
            </a:pPr>
            <a:r>
              <a:rPr lang="pt-BR" sz="1600" dirty="0">
                <a:latin typeface="Calibri Light" panose="020F0302020204030204" pitchFamily="34" charset="0"/>
              </a:rPr>
              <a:t>Um senhor, olhando para um retrato, diz:</a:t>
            </a:r>
          </a:p>
          <a:p>
            <a:pPr marL="0" indent="0" algn="just">
              <a:spcAft>
                <a:spcPts val="300"/>
              </a:spcAft>
              <a:buNone/>
            </a:pPr>
            <a:r>
              <a:rPr lang="pt-BR" sz="1600" dirty="0">
                <a:latin typeface="Calibri Light" panose="020F0302020204030204" pitchFamily="34" charset="0"/>
              </a:rPr>
              <a:t>“O pai deste homem é o pai de meu filho”. Ele está olhando para:</a:t>
            </a:r>
          </a:p>
          <a:p>
            <a:pPr marL="0" indent="0" algn="just">
              <a:buNone/>
            </a:pPr>
            <a:r>
              <a:rPr lang="pt-BR" sz="1600" dirty="0">
                <a:latin typeface="Calibri Light" panose="020F0302020204030204" pitchFamily="34" charset="0"/>
              </a:rPr>
              <a:t>a) Seu próprio retrato</a:t>
            </a:r>
          </a:p>
          <a:p>
            <a:pPr marL="0" indent="0" algn="just">
              <a:buNone/>
            </a:pPr>
            <a:r>
              <a:rPr lang="pt-BR" sz="1600" dirty="0">
                <a:latin typeface="Calibri Light" panose="020F0302020204030204" pitchFamily="34" charset="0"/>
              </a:rPr>
              <a:t>b) Retrato de seu pai</a:t>
            </a:r>
          </a:p>
          <a:p>
            <a:pPr marL="0" indent="0" algn="just">
              <a:buNone/>
            </a:pPr>
            <a:r>
              <a:rPr lang="pt-BR" sz="1600" dirty="0">
                <a:latin typeface="Calibri Light" panose="020F0302020204030204" pitchFamily="34" charset="0"/>
              </a:rPr>
              <a:t>c) Retrato de seu filho</a:t>
            </a:r>
          </a:p>
          <a:p>
            <a:pPr marL="0" indent="0" algn="just">
              <a:buNone/>
            </a:pPr>
            <a:r>
              <a:rPr lang="pt-BR" sz="1600" dirty="0">
                <a:latin typeface="Calibri Light" panose="020F0302020204030204" pitchFamily="34" charset="0"/>
              </a:rPr>
              <a:t>d) Retrato de seu avô</a:t>
            </a:r>
          </a:p>
          <a:p>
            <a:pPr marL="0" indent="0" algn="just">
              <a:buNone/>
            </a:pPr>
            <a:r>
              <a:rPr lang="pt-BR" sz="1600" dirty="0">
                <a:latin typeface="Calibri Light" panose="020F0302020204030204" pitchFamily="34" charset="0"/>
              </a:rPr>
              <a:t>e) Retrato de seu neto</a:t>
            </a:r>
          </a:p>
          <a:p>
            <a:pPr marL="0" indent="0" algn="just">
              <a:lnSpc>
                <a:spcPct val="108000"/>
              </a:lnSpc>
              <a:spcBef>
                <a:spcPts val="0"/>
              </a:spcBef>
              <a:spcAft>
                <a:spcPts val="600"/>
              </a:spcAft>
              <a:buNone/>
            </a:pPr>
            <a:endParaRPr lang="pt-BR" sz="1700" dirty="0">
              <a:latin typeface="Calibri Light" panose="020F0302020204030204" pitchFamily="34" charset="0"/>
            </a:endParaRPr>
          </a:p>
        </p:txBody>
      </p:sp>
    </p:spTree>
    <p:extLst>
      <p:ext uri="{BB962C8B-B14F-4D97-AF65-F5344CB8AC3E}">
        <p14:creationId xmlns:p14="http://schemas.microsoft.com/office/powerpoint/2010/main" val="46071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dirty="0" smtClean="0">
                <a:latin typeface="Constantia" panose="02030602050306030303" pitchFamily="18" charset="0"/>
              </a:rPr>
              <a:t>Algoritmo x Lógica</a:t>
            </a:r>
            <a:endParaRPr lang="pt-BR" sz="4000" b="1" dirty="0">
              <a:latin typeface="Constantia" panose="02030602050306030303" pitchFamily="18" charset="0"/>
            </a:endParaRP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2000" dirty="0">
                <a:latin typeface="Calibri Light" panose="020F0302020204030204" pitchFamily="34" charset="0"/>
              </a:rPr>
              <a:t>Mas, o que a Lógica tem a ver com algoritmos?</a:t>
            </a:r>
          </a:p>
          <a:p>
            <a:pPr marL="0" indent="0" algn="just">
              <a:spcAft>
                <a:spcPts val="600"/>
              </a:spcAft>
              <a:buNone/>
            </a:pPr>
            <a:r>
              <a:rPr lang="pt-BR" sz="2000" dirty="0">
                <a:latin typeface="Calibri Light" panose="020F0302020204030204" pitchFamily="34" charset="0"/>
              </a:rPr>
              <a:t>Observe que cada </a:t>
            </a:r>
            <a:r>
              <a:rPr lang="pt-BR" sz="2000" b="1" dirty="0">
                <a:latin typeface="Calibri Light" panose="020F0302020204030204" pitchFamily="34" charset="0"/>
              </a:rPr>
              <a:t>situação-problema</a:t>
            </a:r>
            <a:r>
              <a:rPr lang="pt-BR" sz="2000" dirty="0">
                <a:latin typeface="Calibri Light" panose="020F0302020204030204" pitchFamily="34" charset="0"/>
              </a:rPr>
              <a:t>, ou processo para ser </a:t>
            </a:r>
            <a:r>
              <a:rPr lang="pt-BR" sz="2000" b="1" dirty="0">
                <a:latin typeface="Calibri Light" panose="020F0302020204030204" pitchFamily="34" charset="0"/>
              </a:rPr>
              <a:t>solucionada precisa </a:t>
            </a:r>
            <a:r>
              <a:rPr lang="pt-BR" sz="2000" dirty="0">
                <a:latin typeface="Calibri Light" panose="020F0302020204030204" pitchFamily="34" charset="0"/>
              </a:rPr>
              <a:t>seguir algumas </a:t>
            </a:r>
            <a:r>
              <a:rPr lang="pt-BR" sz="2000" b="1" dirty="0">
                <a:latin typeface="Calibri Light" panose="020F0302020204030204" pitchFamily="34" charset="0"/>
              </a:rPr>
              <a:t>etapas que podemos chamar de especificação de sequência </a:t>
            </a:r>
            <a:r>
              <a:rPr lang="pt-BR" sz="2000" b="1" dirty="0" smtClean="0">
                <a:latin typeface="Calibri Light" panose="020F0302020204030204" pitchFamily="34" charset="0"/>
              </a:rPr>
              <a:t>logicamente ordenada </a:t>
            </a:r>
            <a:r>
              <a:rPr lang="pt-BR" sz="2000" b="1" dirty="0">
                <a:latin typeface="Calibri Light" panose="020F0302020204030204" pitchFamily="34" charset="0"/>
              </a:rPr>
              <a:t>de passos</a:t>
            </a:r>
            <a:r>
              <a:rPr lang="pt-BR" sz="2000" dirty="0">
                <a:latin typeface="Calibri Light" panose="020F0302020204030204" pitchFamily="34" charset="0"/>
              </a:rPr>
              <a:t>.</a:t>
            </a:r>
          </a:p>
          <a:p>
            <a:pPr marL="0" indent="0" algn="just">
              <a:spcAft>
                <a:spcPts val="600"/>
              </a:spcAft>
              <a:buNone/>
            </a:pPr>
            <a:r>
              <a:rPr lang="pt-BR" sz="2000" dirty="0">
                <a:latin typeface="Calibri Light" panose="020F0302020204030204" pitchFamily="34" charset="0"/>
              </a:rPr>
              <a:t>A esta </a:t>
            </a:r>
            <a:r>
              <a:rPr lang="pt-BR" sz="2000" b="1" dirty="0">
                <a:latin typeface="Calibri Light" panose="020F0302020204030204" pitchFamily="34" charset="0"/>
              </a:rPr>
              <a:t>especificação</a:t>
            </a:r>
            <a:r>
              <a:rPr lang="pt-BR" sz="2000" dirty="0">
                <a:latin typeface="Calibri Light" panose="020F0302020204030204" pitchFamily="34" charset="0"/>
              </a:rPr>
              <a:t> damos o nome </a:t>
            </a:r>
            <a:r>
              <a:rPr lang="pt-BR" sz="2000" b="1" dirty="0">
                <a:latin typeface="Calibri Light" panose="020F0302020204030204" pitchFamily="34" charset="0"/>
              </a:rPr>
              <a:t>ALGORITMO</a:t>
            </a:r>
            <a:r>
              <a:rPr lang="pt-BR" sz="2000" dirty="0">
                <a:latin typeface="Calibri Light" panose="020F0302020204030204" pitchFamily="34" charset="0"/>
              </a:rPr>
              <a:t>.</a:t>
            </a:r>
          </a:p>
          <a:p>
            <a:pPr marL="0" indent="0" algn="just">
              <a:spcAft>
                <a:spcPts val="600"/>
              </a:spcAft>
              <a:buNone/>
            </a:pPr>
            <a:r>
              <a:rPr lang="pt-BR" sz="2000" dirty="0" smtClean="0">
                <a:latin typeface="Calibri Light" panose="020F0302020204030204" pitchFamily="34" charset="0"/>
              </a:rPr>
              <a:t>Veremos que um </a:t>
            </a:r>
            <a:r>
              <a:rPr lang="pt-BR" sz="2000" dirty="0">
                <a:latin typeface="Calibri Light" panose="020F0302020204030204" pitchFamily="34" charset="0"/>
              </a:rPr>
              <a:t>algoritmo </a:t>
            </a:r>
            <a:r>
              <a:rPr lang="pt-BR" sz="2000" dirty="0" smtClean="0">
                <a:latin typeface="Calibri Light" panose="020F0302020204030204" pitchFamily="34" charset="0"/>
              </a:rPr>
              <a:t>consiste em: </a:t>
            </a:r>
            <a:endParaRPr lang="pt-BR" sz="2000" dirty="0">
              <a:latin typeface="Calibri Light" panose="020F0302020204030204" pitchFamily="34" charset="0"/>
            </a:endParaRPr>
          </a:p>
          <a:p>
            <a:pPr algn="just">
              <a:spcAft>
                <a:spcPts val="600"/>
              </a:spcAft>
            </a:pPr>
            <a:r>
              <a:rPr lang="pt-BR" sz="2000" dirty="0">
                <a:latin typeface="Calibri Light" panose="020F0302020204030204" pitchFamily="34" charset="0"/>
              </a:rPr>
              <a:t>uma sequência ordenada de passos que visa atingir um objetivo bem definido;</a:t>
            </a:r>
          </a:p>
          <a:p>
            <a:pPr algn="just">
              <a:spcAft>
                <a:spcPts val="600"/>
              </a:spcAft>
            </a:pPr>
            <a:r>
              <a:rPr lang="pt-BR" sz="2000" dirty="0">
                <a:latin typeface="Calibri Light" panose="020F0302020204030204" pitchFamily="34" charset="0"/>
              </a:rPr>
              <a:t>uma sequência de passos bem definida que deve ser seguida para a realização de uma tarefa ou solução de um problema.</a:t>
            </a:r>
          </a:p>
        </p:txBody>
      </p:sp>
    </p:spTree>
    <p:extLst>
      <p:ext uri="{BB962C8B-B14F-4D97-AF65-F5344CB8AC3E}">
        <p14:creationId xmlns:p14="http://schemas.microsoft.com/office/powerpoint/2010/main" val="885344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Introdução ao </a:t>
            </a:r>
            <a:r>
              <a:rPr lang="pt-BR" sz="3200" b="1" dirty="0" smtClean="0">
                <a:latin typeface="Constantia" panose="02030602050306030303" pitchFamily="18" charset="0"/>
              </a:rPr>
              <a:t>Conceito </a:t>
            </a:r>
            <a:r>
              <a:rPr lang="pt-BR" sz="3200" b="1" dirty="0">
                <a:latin typeface="Constantia" panose="02030602050306030303" pitchFamily="18" charset="0"/>
              </a:rPr>
              <a:t>de </a:t>
            </a:r>
            <a:r>
              <a:rPr lang="pt-BR" sz="3200" b="1" dirty="0" smtClean="0">
                <a:latin typeface="Constantia" panose="02030602050306030303" pitchFamily="18" charset="0"/>
              </a:rPr>
              <a:t>Algoritmos</a:t>
            </a:r>
            <a:endParaRPr lang="pt-BR" sz="3200" b="1" dirty="0">
              <a:latin typeface="Constantia" panose="02030602050306030303" pitchFamily="18" charset="0"/>
            </a:endParaRPr>
          </a:p>
        </p:txBody>
      </p:sp>
      <p:sp>
        <p:nvSpPr>
          <p:cNvPr id="12" name="Espaço Reservado para Conteúdo 11"/>
          <p:cNvSpPr>
            <a:spLocks noGrp="1"/>
          </p:cNvSpPr>
          <p:nvPr>
            <p:ph idx="1"/>
          </p:nvPr>
        </p:nvSpPr>
        <p:spPr/>
        <p:txBody>
          <a:bodyPr>
            <a:noAutofit/>
          </a:bodyPr>
          <a:lstStyle/>
          <a:p>
            <a:pPr algn="just">
              <a:spcAft>
                <a:spcPts val="600"/>
              </a:spcAft>
            </a:pPr>
            <a:r>
              <a:rPr lang="pt-BR" sz="1600" dirty="0">
                <a:latin typeface="Calibri Light" panose="020F0302020204030204" pitchFamily="34" charset="0"/>
              </a:rPr>
              <a:t>“Algoritmo é a descrição de uma sequência de passos que </a:t>
            </a:r>
            <a:r>
              <a:rPr lang="pt-BR" sz="1600" dirty="0" smtClean="0">
                <a:latin typeface="Calibri Light" panose="020F0302020204030204" pitchFamily="34" charset="0"/>
              </a:rPr>
              <a:t>deve ser </a:t>
            </a:r>
            <a:r>
              <a:rPr lang="pt-BR" sz="1600" dirty="0">
                <a:latin typeface="Calibri Light" panose="020F0302020204030204" pitchFamily="34" charset="0"/>
              </a:rPr>
              <a:t>seguida para a realização de uma tarefa” (</a:t>
            </a:r>
            <a:r>
              <a:rPr lang="pt-BR" sz="1600" dirty="0" err="1">
                <a:latin typeface="Calibri Light" panose="020F0302020204030204" pitchFamily="34" charset="0"/>
              </a:rPr>
              <a:t>Ascencio</a:t>
            </a:r>
            <a:r>
              <a:rPr lang="pt-BR" sz="1600" dirty="0">
                <a:latin typeface="Calibri Light" panose="020F0302020204030204" pitchFamily="34" charset="0"/>
              </a:rPr>
              <a:t>, 1999).</a:t>
            </a:r>
          </a:p>
          <a:p>
            <a:pPr algn="just">
              <a:spcAft>
                <a:spcPts val="600"/>
              </a:spcAft>
            </a:pPr>
            <a:r>
              <a:rPr lang="pt-BR" sz="1600" b="1" dirty="0">
                <a:latin typeface="Calibri Light" panose="020F0302020204030204" pitchFamily="34" charset="0"/>
              </a:rPr>
              <a:t>“Um algoritmo consiste simplesmente em uma sequência </a:t>
            </a:r>
            <a:r>
              <a:rPr lang="pt-BR" sz="1600" b="1" dirty="0" smtClean="0">
                <a:latin typeface="Calibri Light" panose="020F0302020204030204" pitchFamily="34" charset="0"/>
              </a:rPr>
              <a:t>finita de </a:t>
            </a:r>
            <a:r>
              <a:rPr lang="pt-BR" sz="1600" b="1" dirty="0">
                <a:latin typeface="Calibri Light" panose="020F0302020204030204" pitchFamily="34" charset="0"/>
              </a:rPr>
              <a:t>regras ou instruções que especificam como </a:t>
            </a:r>
            <a:r>
              <a:rPr lang="pt-BR" sz="1600" b="1" dirty="0" smtClean="0">
                <a:latin typeface="Calibri Light" panose="020F0302020204030204" pitchFamily="34" charset="0"/>
              </a:rPr>
              <a:t>determinadas operações </a:t>
            </a:r>
            <a:r>
              <a:rPr lang="pt-BR" sz="1600" b="1" dirty="0">
                <a:latin typeface="Calibri Light" panose="020F0302020204030204" pitchFamily="34" charset="0"/>
              </a:rPr>
              <a:t>básicas, executáveis mecanicamente, devem </a:t>
            </a:r>
            <a:r>
              <a:rPr lang="pt-BR" sz="1600" b="1" dirty="0" smtClean="0">
                <a:latin typeface="Calibri Light" panose="020F0302020204030204" pitchFamily="34" charset="0"/>
              </a:rPr>
              <a:t>ser combinadas </a:t>
            </a:r>
            <a:r>
              <a:rPr lang="pt-BR" sz="1600" b="1" dirty="0">
                <a:latin typeface="Calibri Light" panose="020F0302020204030204" pitchFamily="34" charset="0"/>
              </a:rPr>
              <a:t>para realização de uma tarefa desejada” (</a:t>
            </a:r>
            <a:r>
              <a:rPr lang="pt-BR" sz="1600" b="1" dirty="0" smtClean="0">
                <a:latin typeface="Calibri Light" panose="020F0302020204030204" pitchFamily="34" charset="0"/>
              </a:rPr>
              <a:t>Camarão, 2003).</a:t>
            </a:r>
          </a:p>
          <a:p>
            <a:pPr algn="just">
              <a:spcAft>
                <a:spcPts val="600"/>
              </a:spcAft>
            </a:pPr>
            <a:r>
              <a:rPr lang="pt-BR" sz="1600" b="1" dirty="0" smtClean="0">
                <a:latin typeface="Calibri Light" panose="020F0302020204030204" pitchFamily="34" charset="0"/>
              </a:rPr>
              <a:t>“Algoritmo </a:t>
            </a:r>
            <a:r>
              <a:rPr lang="pt-BR" sz="1600" b="1" dirty="0">
                <a:latin typeface="Calibri Light" panose="020F0302020204030204" pitchFamily="34" charset="0"/>
              </a:rPr>
              <a:t>é um procedimento consistindo de um conjunto finito de regras não ambíguas que especificam uma sequência finita de operações necessárias à solução de um problema ou para especificar uma classe de problemas</a:t>
            </a:r>
            <a:r>
              <a:rPr lang="pt-BR" sz="1600" b="1" dirty="0" smtClean="0">
                <a:latin typeface="Calibri Light" panose="020F0302020204030204" pitchFamily="34" charset="0"/>
              </a:rPr>
              <a:t>” </a:t>
            </a:r>
            <a:r>
              <a:rPr lang="pt-BR" sz="1600" b="1" dirty="0">
                <a:latin typeface="Calibri Light" panose="020F0302020204030204" pitchFamily="34" charset="0"/>
              </a:rPr>
              <a:t>(</a:t>
            </a:r>
            <a:r>
              <a:rPr lang="pt-BR" sz="1600" b="1" dirty="0" err="1">
                <a:latin typeface="Calibri Light" panose="020F0302020204030204" pitchFamily="34" charset="0"/>
              </a:rPr>
              <a:t>Kronsjö</a:t>
            </a:r>
            <a:r>
              <a:rPr lang="pt-BR" sz="1600" b="1" dirty="0" smtClean="0">
                <a:latin typeface="Calibri Light" panose="020F0302020204030204" pitchFamily="34" charset="0"/>
              </a:rPr>
              <a:t>)</a:t>
            </a:r>
          </a:p>
          <a:p>
            <a:pPr algn="just">
              <a:spcAft>
                <a:spcPts val="600"/>
              </a:spcAft>
            </a:pPr>
            <a:r>
              <a:rPr lang="pt-BR" sz="1600" dirty="0" smtClean="0">
                <a:latin typeface="Calibri Light" panose="020F0302020204030204" pitchFamily="34" charset="0"/>
              </a:rPr>
              <a:t>Algoritmo </a:t>
            </a:r>
            <a:r>
              <a:rPr lang="pt-BR" sz="1600" dirty="0">
                <a:latin typeface="Calibri Light" panose="020F0302020204030204" pitchFamily="34" charset="0"/>
              </a:rPr>
              <a:t>é a especificação de uma </a:t>
            </a:r>
            <a:r>
              <a:rPr lang="pt-BR" sz="1600" dirty="0" smtClean="0">
                <a:latin typeface="Calibri Light" panose="020F0302020204030204" pitchFamily="34" charset="0"/>
              </a:rPr>
              <a:t>sequência </a:t>
            </a:r>
            <a:r>
              <a:rPr lang="pt-BR" sz="1600" dirty="0">
                <a:latin typeface="Calibri Light" panose="020F0302020204030204" pitchFamily="34" charset="0"/>
              </a:rPr>
              <a:t>ordenada de passos que deve ser seguida para a solução de um problema ou para a realização de uma tarefa.</a:t>
            </a:r>
          </a:p>
          <a:p>
            <a:pPr algn="just">
              <a:spcAft>
                <a:spcPts val="600"/>
              </a:spcAft>
            </a:pPr>
            <a:r>
              <a:rPr lang="pt-BR" sz="1600" dirty="0" smtClean="0">
                <a:latin typeface="Calibri Light" panose="020F0302020204030204" pitchFamily="34" charset="0"/>
              </a:rPr>
              <a:t>Conjunto </a:t>
            </a:r>
            <a:r>
              <a:rPr lang="pt-BR" sz="1600" dirty="0">
                <a:latin typeface="Calibri Light" panose="020F0302020204030204" pitchFamily="34" charset="0"/>
              </a:rPr>
              <a:t>de regras e operações bem definidas e ordenadas, destinadas à solução de um problema em um número finito de etapas.</a:t>
            </a:r>
          </a:p>
          <a:p>
            <a:pPr algn="just">
              <a:spcAft>
                <a:spcPts val="600"/>
              </a:spcAft>
            </a:pPr>
            <a:r>
              <a:rPr lang="pt-BR" sz="1600" dirty="0" smtClean="0">
                <a:latin typeface="Calibri Light" panose="020F0302020204030204" pitchFamily="34" charset="0"/>
              </a:rPr>
              <a:t>Algoritmo é a forma organizada de expressar uma sequência de passos que visam atingir um objetivo definido. Algoritmo é a lógica necessária para o desenvolvimento de um programa.</a:t>
            </a:r>
          </a:p>
          <a:p>
            <a:pPr algn="just">
              <a:spcAft>
                <a:spcPts val="600"/>
              </a:spcAft>
            </a:pPr>
            <a:r>
              <a:rPr lang="pt-BR" sz="1600" b="1" dirty="0" smtClean="0">
                <a:latin typeface="Calibri Light" panose="020F0302020204030204" pitchFamily="34" charset="0"/>
              </a:rPr>
              <a:t>Sequência de ações logicamente definidas para a resolução de um problema.</a:t>
            </a:r>
          </a:p>
        </p:txBody>
      </p:sp>
    </p:spTree>
    <p:extLst>
      <p:ext uri="{BB962C8B-B14F-4D97-AF65-F5344CB8AC3E}">
        <p14:creationId xmlns:p14="http://schemas.microsoft.com/office/powerpoint/2010/main" val="223484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Introdução ao </a:t>
            </a:r>
            <a:r>
              <a:rPr lang="pt-BR" sz="3200" b="1" dirty="0" smtClean="0">
                <a:latin typeface="Constantia" panose="02030602050306030303" pitchFamily="18" charset="0"/>
              </a:rPr>
              <a:t>Conceito </a:t>
            </a:r>
            <a:r>
              <a:rPr lang="pt-BR" sz="3200" b="1" dirty="0">
                <a:latin typeface="Constantia" panose="02030602050306030303" pitchFamily="18" charset="0"/>
              </a:rPr>
              <a:t>de </a:t>
            </a:r>
            <a:r>
              <a:rPr lang="pt-BR" sz="3200" b="1" dirty="0" smtClean="0">
                <a:latin typeface="Constantia" panose="02030602050306030303" pitchFamily="18" charset="0"/>
              </a:rPr>
              <a:t>Algoritmos</a:t>
            </a:r>
            <a:endParaRPr lang="pt-BR" sz="3200" b="1" dirty="0">
              <a:latin typeface="Constantia" panose="02030602050306030303" pitchFamily="18" charset="0"/>
            </a:endParaRP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2200" dirty="0">
                <a:latin typeface="Calibri Light" panose="020F0302020204030204" pitchFamily="34" charset="0"/>
              </a:rPr>
              <a:t>Um algoritmo é formalmente uma </a:t>
            </a:r>
            <a:r>
              <a:rPr lang="pt-BR" sz="2200" dirty="0" smtClean="0">
                <a:latin typeface="Calibri Light" panose="020F0302020204030204" pitchFamily="34" charset="0"/>
              </a:rPr>
              <a:t>sequência </a:t>
            </a:r>
            <a:r>
              <a:rPr lang="pt-BR" sz="2200" dirty="0">
                <a:latin typeface="Calibri Light" panose="020F0302020204030204" pitchFamily="34" charset="0"/>
              </a:rPr>
              <a:t>finita de passos que levam a execução de uma tarefa. Podemos pensar em algoritmo como </a:t>
            </a:r>
            <a:r>
              <a:rPr lang="pt-BR" sz="2200" dirty="0" smtClean="0">
                <a:latin typeface="Calibri Light" panose="020F0302020204030204" pitchFamily="34" charset="0"/>
              </a:rPr>
              <a:t>uma sequência </a:t>
            </a:r>
            <a:r>
              <a:rPr lang="pt-BR" sz="2200" dirty="0">
                <a:latin typeface="Calibri Light" panose="020F0302020204030204" pitchFamily="34" charset="0"/>
              </a:rPr>
              <a:t>de instruções que dão cabo de uma meta específica. Estas tarefas não podem ser redundantes nem subjetivas na sua definição, devem ser claras e precisas.</a:t>
            </a:r>
          </a:p>
          <a:p>
            <a:pPr marL="0" indent="0" algn="just">
              <a:buNone/>
            </a:pPr>
            <a:r>
              <a:rPr lang="pt-BR" sz="2200" b="1" dirty="0">
                <a:latin typeface="Calibri Light" panose="020F0302020204030204" pitchFamily="34" charset="0"/>
              </a:rPr>
              <a:t>Um algoritmo deve possuir as seguintes características:</a:t>
            </a:r>
          </a:p>
          <a:p>
            <a:pPr algn="just"/>
            <a:r>
              <a:rPr lang="pt-BR" sz="2200" b="1" dirty="0">
                <a:latin typeface="Calibri Light" panose="020F0302020204030204" pitchFamily="34" charset="0"/>
              </a:rPr>
              <a:t>Ter início e fim;</a:t>
            </a:r>
          </a:p>
          <a:p>
            <a:pPr algn="just"/>
            <a:r>
              <a:rPr lang="pt-BR" sz="2200" b="1" dirty="0">
                <a:latin typeface="Calibri Light" panose="020F0302020204030204" pitchFamily="34" charset="0"/>
              </a:rPr>
              <a:t>Ser escrito em termos de ações ou comandos bem definidos;</a:t>
            </a:r>
          </a:p>
          <a:p>
            <a:pPr algn="just"/>
            <a:r>
              <a:rPr lang="pt-BR" sz="2200" b="1" dirty="0">
                <a:latin typeface="Calibri Light" panose="020F0302020204030204" pitchFamily="34" charset="0"/>
              </a:rPr>
              <a:t>Deve ser fácil de interpretar e codificar, ou seja, deve ser o intermediário entre a linguagem falada e a linguagem de programação;</a:t>
            </a:r>
          </a:p>
          <a:p>
            <a:pPr algn="just"/>
            <a:r>
              <a:rPr lang="pt-BR" sz="2200" b="1" dirty="0">
                <a:latin typeface="Calibri Light" panose="020F0302020204030204" pitchFamily="34" charset="0"/>
              </a:rPr>
              <a:t>Ter uma sequência lógica.</a:t>
            </a:r>
          </a:p>
          <a:p>
            <a:pPr marL="0" indent="0" algn="just">
              <a:spcAft>
                <a:spcPts val="600"/>
              </a:spcAft>
              <a:buNone/>
            </a:pPr>
            <a:endParaRPr lang="pt-BR" sz="2200" dirty="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a:latin typeface="Constantia" panose="02030602050306030303" pitchFamily="18" charset="0"/>
              </a:rPr>
              <a:t>Representação </a:t>
            </a:r>
            <a:r>
              <a:rPr lang="pt-BR" sz="4000" b="1" smtClean="0">
                <a:latin typeface="Constantia" panose="02030602050306030303" pitchFamily="18" charset="0"/>
              </a:rPr>
              <a:t>Algorítmica</a:t>
            </a:r>
            <a:endParaRPr lang="pt-BR" sz="4000" b="1" dirty="0">
              <a:latin typeface="Constantia" panose="02030602050306030303" pitchFamily="18" charset="0"/>
            </a:endParaRPr>
          </a:p>
        </p:txBody>
      </p:sp>
      <p:sp>
        <p:nvSpPr>
          <p:cNvPr id="3" name="Espaço Reservado para Conteúdo 2"/>
          <p:cNvSpPr>
            <a:spLocks noGrp="1"/>
          </p:cNvSpPr>
          <p:nvPr>
            <p:ph idx="1"/>
          </p:nvPr>
        </p:nvSpPr>
        <p:spPr>
          <a:xfrm>
            <a:off x="457200" y="1628800"/>
            <a:ext cx="82296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1550" dirty="0" smtClean="0">
                <a:latin typeface="Calibri Light" panose="020F0302020204030204" pitchFamily="34" charset="0"/>
              </a:rPr>
              <a:t>Normalmente </a:t>
            </a:r>
            <a:r>
              <a:rPr lang="pt-BR" sz="1550" dirty="0">
                <a:latin typeface="Calibri Light" panose="020F0302020204030204" pitchFamily="34" charset="0"/>
              </a:rPr>
              <a:t>um algoritmo pode ser representado por três formas: </a:t>
            </a:r>
            <a:r>
              <a:rPr lang="pt-BR" sz="1550" dirty="0" smtClean="0">
                <a:latin typeface="Calibri Light" panose="020F0302020204030204" pitchFamily="34" charset="0"/>
              </a:rPr>
              <a:t>descrição narrativa, </a:t>
            </a:r>
            <a:r>
              <a:rPr lang="pt-BR" sz="1550" dirty="0">
                <a:latin typeface="Calibri Light" panose="020F0302020204030204" pitchFamily="34" charset="0"/>
              </a:rPr>
              <a:t>diagrama de </a:t>
            </a:r>
            <a:r>
              <a:rPr lang="pt-BR" sz="1550" dirty="0" smtClean="0">
                <a:latin typeface="Calibri Light" panose="020F0302020204030204" pitchFamily="34" charset="0"/>
              </a:rPr>
              <a:t>blocos (fluxograma) </a:t>
            </a:r>
            <a:r>
              <a:rPr lang="pt-BR" sz="1550" dirty="0">
                <a:latin typeface="Calibri Light" panose="020F0302020204030204" pitchFamily="34" charset="0"/>
              </a:rPr>
              <a:t>e </a:t>
            </a:r>
            <a:r>
              <a:rPr lang="pt-BR" sz="1550" dirty="0" smtClean="0">
                <a:latin typeface="Calibri Light" panose="020F0302020204030204" pitchFamily="34" charset="0"/>
              </a:rPr>
              <a:t>linguagem algorítmica (pseudocódigo ou </a:t>
            </a:r>
            <a:r>
              <a:rPr lang="pt-BR" sz="1550" dirty="0" err="1" smtClean="0">
                <a:latin typeface="Calibri Light" panose="020F0302020204030204" pitchFamily="34" charset="0"/>
              </a:rPr>
              <a:t>portugol</a:t>
            </a:r>
            <a:r>
              <a:rPr lang="pt-BR" sz="1550" dirty="0" smtClean="0">
                <a:latin typeface="Calibri Light" panose="020F0302020204030204" pitchFamily="34" charset="0"/>
              </a:rPr>
              <a:t>);</a:t>
            </a:r>
          </a:p>
          <a:p>
            <a:pPr marL="0" indent="0" algn="just">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b="1" dirty="0">
                <a:latin typeface="Calibri Light" panose="020F0302020204030204" pitchFamily="34" charset="0"/>
              </a:rPr>
              <a:t>Descrição </a:t>
            </a:r>
            <a:r>
              <a:rPr lang="pt-BR" sz="1550" b="1" dirty="0" smtClean="0">
                <a:latin typeface="Calibri Light" panose="020F0302020204030204" pitchFamily="34" charset="0"/>
              </a:rPr>
              <a:t>Narrativa: linguagem natural.</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a:latin typeface="Calibri Light" panose="020F0302020204030204" pitchFamily="34" charset="0"/>
              </a:rPr>
              <a:t>A representação de algoritmos através de linguagem natural é a forma mais espontânea de representação de algoritmos, pois descrevemos os passos do algoritmo utilizando o nosso linguajar quotidiano, escrevendo o algoritmo como um texto simples (especificação textual dos passos em linguagem natural).</a:t>
            </a:r>
          </a:p>
          <a:p>
            <a:pPr marL="0" indent="0" algn="just">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b="1" dirty="0" smtClean="0">
                <a:latin typeface="Calibri Light" panose="020F0302020204030204" pitchFamily="34" charset="0"/>
              </a:rPr>
              <a:t>Fluxograma</a:t>
            </a:r>
            <a:r>
              <a:rPr lang="pt-BR" sz="1550" b="1" dirty="0">
                <a:latin typeface="Calibri Light" panose="020F0302020204030204" pitchFamily="34" charset="0"/>
              </a:rPr>
              <a:t>: Representação </a:t>
            </a:r>
            <a:r>
              <a:rPr lang="pt-BR" sz="1550" b="1" dirty="0" smtClean="0">
                <a:latin typeface="Calibri Light" panose="020F0302020204030204" pitchFamily="34" charset="0"/>
              </a:rPr>
              <a:t>gráfica.</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smtClean="0">
                <a:latin typeface="Calibri Light" panose="020F0302020204030204" pitchFamily="34" charset="0"/>
              </a:rPr>
              <a:t>A </a:t>
            </a:r>
            <a:r>
              <a:rPr lang="pt-BR" sz="1550" dirty="0">
                <a:latin typeface="Calibri Light" panose="020F0302020204030204" pitchFamily="34" charset="0"/>
              </a:rPr>
              <a:t>representação gráfica é mais concisa que a representação </a:t>
            </a:r>
            <a:r>
              <a:rPr lang="pt-BR" sz="1550" dirty="0" smtClean="0">
                <a:latin typeface="Calibri Light" panose="020F0302020204030204" pitchFamily="34" charset="0"/>
              </a:rPr>
              <a:t>textual.</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smtClean="0">
                <a:latin typeface="Calibri Light" panose="020F0302020204030204" pitchFamily="34" charset="0"/>
              </a:rPr>
              <a:t>É </a:t>
            </a:r>
            <a:r>
              <a:rPr lang="pt-BR" sz="1550" dirty="0">
                <a:latin typeface="Calibri Light" panose="020F0302020204030204" pitchFamily="34" charset="0"/>
              </a:rPr>
              <a:t>necessário aprender a simbologia dos fluxogramas.</a:t>
            </a:r>
          </a:p>
          <a:p>
            <a:pPr marL="0" indent="0" algn="just">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b="1" dirty="0" smtClean="0">
                <a:latin typeface="Calibri Light" panose="020F0302020204030204" pitchFamily="34" charset="0"/>
              </a:rPr>
              <a:t>Pseudocódigo </a:t>
            </a:r>
            <a:r>
              <a:rPr lang="pt-BR" sz="1550" b="1" dirty="0">
                <a:latin typeface="Calibri Light" panose="020F0302020204030204" pitchFamily="34" charset="0"/>
              </a:rPr>
              <a:t>(Português estruturado): Representação </a:t>
            </a:r>
            <a:r>
              <a:rPr lang="pt-BR" sz="1550" b="1" dirty="0" smtClean="0">
                <a:latin typeface="Calibri Light" panose="020F0302020204030204" pitchFamily="34" charset="0"/>
              </a:rPr>
              <a:t>textual.</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smtClean="0">
                <a:latin typeface="Calibri Light" panose="020F0302020204030204" pitchFamily="34" charset="0"/>
              </a:rPr>
              <a:t>A </a:t>
            </a:r>
            <a:r>
              <a:rPr lang="pt-BR" sz="1550" dirty="0">
                <a:latin typeface="Calibri Light" panose="020F0302020204030204" pitchFamily="34" charset="0"/>
              </a:rPr>
              <a:t>transcrição para qualquer linguagem de programação é quase </a:t>
            </a:r>
            <a:r>
              <a:rPr lang="pt-BR" sz="1550" dirty="0" smtClean="0">
                <a:latin typeface="Calibri Light" panose="020F0302020204030204" pitchFamily="34" charset="0"/>
              </a:rPr>
              <a:t>direta.</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smtClean="0">
                <a:latin typeface="Calibri Light" panose="020F0302020204030204" pitchFamily="34" charset="0"/>
              </a:rPr>
              <a:t>É </a:t>
            </a:r>
            <a:r>
              <a:rPr lang="pt-BR" sz="1550" dirty="0">
                <a:latin typeface="Calibri Light" panose="020F0302020204030204" pitchFamily="34" charset="0"/>
              </a:rPr>
              <a:t>necessário aprender as regras do pseudocódigo</a:t>
            </a:r>
            <a:r>
              <a:rPr lang="pt-BR" sz="1550" dirty="0" smtClean="0">
                <a:latin typeface="Calibri Light" panose="020F0302020204030204" pitchFamily="34" charset="0"/>
              </a:rPr>
              <a:t>.</a:t>
            </a:r>
          </a:p>
          <a:p>
            <a:pPr algn="just">
              <a:buSzPct val="45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550" dirty="0">
                <a:latin typeface="Calibri Light" panose="020F0302020204030204" pitchFamily="34" charset="0"/>
              </a:rPr>
              <a:t>O </a:t>
            </a:r>
            <a:r>
              <a:rPr lang="pt-BR" sz="1550" dirty="0" smtClean="0">
                <a:latin typeface="Calibri Light" panose="020F0302020204030204" pitchFamily="34" charset="0"/>
              </a:rPr>
              <a:t>pseudocódigo </a:t>
            </a:r>
            <a:r>
              <a:rPr lang="pt-BR" sz="1550" dirty="0">
                <a:latin typeface="Calibri Light" panose="020F0302020204030204" pitchFamily="34" charset="0"/>
              </a:rPr>
              <a:t>é</a:t>
            </a:r>
            <a:r>
              <a:rPr lang="pt-BR" sz="1550" dirty="0" smtClean="0">
                <a:latin typeface="Calibri Light" panose="020F0302020204030204" pitchFamily="34" charset="0"/>
              </a:rPr>
              <a:t> </a:t>
            </a:r>
            <a:r>
              <a:rPr lang="pt-BR" sz="1550" dirty="0">
                <a:latin typeface="Calibri Light" panose="020F0302020204030204" pitchFamily="34" charset="0"/>
              </a:rPr>
              <a:t>uma maneira intermediaria entre a linguagem natural e uma linguagem de programação </a:t>
            </a:r>
            <a:r>
              <a:rPr lang="pt-BR" sz="1550" dirty="0" smtClean="0">
                <a:latin typeface="Calibri Light" panose="020F0302020204030204" pitchFamily="34" charset="0"/>
              </a:rPr>
              <a:t>para </a:t>
            </a:r>
            <a:r>
              <a:rPr lang="pt-BR" sz="1550" dirty="0">
                <a:latin typeface="Calibri Light" panose="020F0302020204030204" pitchFamily="34" charset="0"/>
              </a:rPr>
              <a:t>representar um algoritmo. Ela utiliza um conjunto restrito de palavras-chave, em geral na </a:t>
            </a:r>
            <a:r>
              <a:rPr lang="pt-BR" sz="1550" dirty="0" smtClean="0">
                <a:latin typeface="Calibri Light" panose="020F0302020204030204" pitchFamily="34" charset="0"/>
              </a:rPr>
              <a:t>língua </a:t>
            </a:r>
            <a:r>
              <a:rPr lang="pt-BR" sz="1550" dirty="0">
                <a:latin typeface="Calibri Light" panose="020F0302020204030204" pitchFamily="34" charset="0"/>
              </a:rPr>
              <a:t>nativa do programador, que tem equivalentes nas linguagens de </a:t>
            </a:r>
            <a:r>
              <a:rPr lang="pt-BR" sz="1550" dirty="0" smtClean="0">
                <a:latin typeface="Calibri Light" panose="020F0302020204030204" pitchFamily="34" charset="0"/>
              </a:rPr>
              <a:t>programação.</a:t>
            </a:r>
            <a:endParaRPr lang="pt-BR" sz="1550" dirty="0">
              <a:latin typeface="Calibri Light" panose="020F0302020204030204" pitchFamily="34" charset="0"/>
            </a:endParaRPr>
          </a:p>
        </p:txBody>
      </p:sp>
    </p:spTree>
    <p:extLst>
      <p:ext uri="{BB962C8B-B14F-4D97-AF65-F5344CB8AC3E}">
        <p14:creationId xmlns:p14="http://schemas.microsoft.com/office/powerpoint/2010/main" val="3709378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AulaBranco">
  <a:themeElements>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3">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Branco" id="{91DF1BAD-42BA-427D-8556-5C3E5BFCAC67}" vid="{EB627339-1350-4E7B-977B-2234924CAD91}"/>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4682</TotalTime>
  <Words>3489</Words>
  <Application>Microsoft Office PowerPoint</Application>
  <PresentationFormat>Apresentação na tela (4:3)</PresentationFormat>
  <Paragraphs>224</Paragraphs>
  <Slides>26</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Arial</vt:lpstr>
      <vt:lpstr>Arial Narrow</vt:lpstr>
      <vt:lpstr>Calibri</vt:lpstr>
      <vt:lpstr>Calibri Light</vt:lpstr>
      <vt:lpstr>Constantia</vt:lpstr>
      <vt:lpstr>Verdana</vt:lpstr>
      <vt:lpstr>AulaBranco</vt:lpstr>
      <vt:lpstr>Algoritmos e Lógica de Programação</vt:lpstr>
      <vt:lpstr>O computador</vt:lpstr>
      <vt:lpstr>Problema</vt:lpstr>
      <vt:lpstr>Lógica</vt:lpstr>
      <vt:lpstr>Exemplos de Raciocínio Lógico</vt:lpstr>
      <vt:lpstr>Algoritmo x Lógica</vt:lpstr>
      <vt:lpstr>Introdução ao Conceito de Algoritmos</vt:lpstr>
      <vt:lpstr>Introdução ao Conceito de Algoritmos</vt:lpstr>
      <vt:lpstr>Representação Algorítmica</vt:lpstr>
      <vt:lpstr>Representação Algorítmica por Fluxograma</vt:lpstr>
      <vt:lpstr>Algoritmo para Realizar uma Ligação em Telefone Público Descrição Narrativa</vt:lpstr>
      <vt:lpstr>Algoritmo para Realizar uma Ligação em Telefone Público Descrição Narrativa</vt:lpstr>
      <vt:lpstr>Algoritmo para Trocar um Pneu Furado Descrição Narrativa</vt:lpstr>
      <vt:lpstr>Algoritmos computacionais</vt:lpstr>
      <vt:lpstr>Algoritmos computacionais</vt:lpstr>
      <vt:lpstr>Algoritmos computacionais</vt:lpstr>
      <vt:lpstr>Estruturas Básicas</vt:lpstr>
      <vt:lpstr>Algoritmos computacionais</vt:lpstr>
      <vt:lpstr>Por que Criamos Algoritmos Computacionais? </vt:lpstr>
      <vt:lpstr>Desenvolvendo Algoritmos</vt:lpstr>
      <vt:lpstr>Desenvolvendo Algoritmos</vt:lpstr>
      <vt:lpstr>Desenvolvendo Algoritmos</vt:lpstr>
      <vt:lpstr>Aprendendo a Trabalhar com Algoritmos</vt:lpstr>
      <vt:lpstr>Recapitulando</vt:lpstr>
      <vt:lpstr>Você Consegue!!!</vt:lpstr>
      <vt:lpstr>Para as Próximas Aulas</vt:lpstr>
    </vt:vector>
  </TitlesOfParts>
  <Company>atm informatica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airton kuada</dc:creator>
  <cp:lastModifiedBy>Gilvan Maiochi</cp:lastModifiedBy>
  <cp:revision>1053</cp:revision>
  <dcterms:created xsi:type="dcterms:W3CDTF">2001-08-07T17:32:55Z</dcterms:created>
  <dcterms:modified xsi:type="dcterms:W3CDTF">2016-02-22T20:51:24Z</dcterms:modified>
</cp:coreProperties>
</file>