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9" r:id="rId1"/>
  </p:sldMasterIdLst>
  <p:notesMasterIdLst>
    <p:notesMasterId r:id="rId19"/>
  </p:notesMasterIdLst>
  <p:handoutMasterIdLst>
    <p:handoutMasterId r:id="rId20"/>
  </p:handoutMasterIdLst>
  <p:sldIdLst>
    <p:sldId id="498" r:id="rId2"/>
    <p:sldId id="466" r:id="rId3"/>
    <p:sldId id="467" r:id="rId4"/>
    <p:sldId id="474" r:id="rId5"/>
    <p:sldId id="478" r:id="rId6"/>
    <p:sldId id="479" r:id="rId7"/>
    <p:sldId id="486" r:id="rId8"/>
    <p:sldId id="468" r:id="rId9"/>
    <p:sldId id="469" r:id="rId10"/>
    <p:sldId id="501" r:id="rId11"/>
    <p:sldId id="475" r:id="rId12"/>
    <p:sldId id="480" r:id="rId13"/>
    <p:sldId id="500" r:id="rId14"/>
    <p:sldId id="491" r:id="rId15"/>
    <p:sldId id="499" r:id="rId16"/>
    <p:sldId id="473" r:id="rId17"/>
    <p:sldId id="483" r:id="rId18"/>
  </p:sldIdLst>
  <p:sldSz cx="9144000" cy="6858000" type="screen4x3"/>
  <p:notesSz cx="6797675" cy="9874250"/>
  <p:defaultTextStyle>
    <a:defPPr>
      <a:defRPr lang="pt-BR"/>
    </a:defPPr>
    <a:lvl1pPr algn="l" rtl="0" fontAlgn="base">
      <a:spcBef>
        <a:spcPct val="0"/>
      </a:spcBef>
      <a:spcAft>
        <a:spcPct val="0"/>
      </a:spcAft>
      <a:defRPr sz="2400" kern="1200">
        <a:solidFill>
          <a:schemeClr val="bg2"/>
        </a:solidFill>
        <a:latin typeface="Verdana" pitchFamily="34" charset="0"/>
        <a:ea typeface="+mn-ea"/>
        <a:cs typeface="+mn-cs"/>
      </a:defRPr>
    </a:lvl1pPr>
    <a:lvl2pPr marL="457200" algn="l" rtl="0" fontAlgn="base">
      <a:spcBef>
        <a:spcPct val="0"/>
      </a:spcBef>
      <a:spcAft>
        <a:spcPct val="0"/>
      </a:spcAft>
      <a:defRPr sz="2400" kern="1200">
        <a:solidFill>
          <a:schemeClr val="bg2"/>
        </a:solidFill>
        <a:latin typeface="Verdana" pitchFamily="34" charset="0"/>
        <a:ea typeface="+mn-ea"/>
        <a:cs typeface="+mn-cs"/>
      </a:defRPr>
    </a:lvl2pPr>
    <a:lvl3pPr marL="914400" algn="l" rtl="0" fontAlgn="base">
      <a:spcBef>
        <a:spcPct val="0"/>
      </a:spcBef>
      <a:spcAft>
        <a:spcPct val="0"/>
      </a:spcAft>
      <a:defRPr sz="2400" kern="1200">
        <a:solidFill>
          <a:schemeClr val="bg2"/>
        </a:solidFill>
        <a:latin typeface="Verdana" pitchFamily="34" charset="0"/>
        <a:ea typeface="+mn-ea"/>
        <a:cs typeface="+mn-cs"/>
      </a:defRPr>
    </a:lvl3pPr>
    <a:lvl4pPr marL="1371600" algn="l" rtl="0" fontAlgn="base">
      <a:spcBef>
        <a:spcPct val="0"/>
      </a:spcBef>
      <a:spcAft>
        <a:spcPct val="0"/>
      </a:spcAft>
      <a:defRPr sz="2400" kern="1200">
        <a:solidFill>
          <a:schemeClr val="bg2"/>
        </a:solidFill>
        <a:latin typeface="Verdana" pitchFamily="34" charset="0"/>
        <a:ea typeface="+mn-ea"/>
        <a:cs typeface="+mn-cs"/>
      </a:defRPr>
    </a:lvl4pPr>
    <a:lvl5pPr marL="1828800" algn="l" rtl="0" fontAlgn="base">
      <a:spcBef>
        <a:spcPct val="0"/>
      </a:spcBef>
      <a:spcAft>
        <a:spcPct val="0"/>
      </a:spcAft>
      <a:defRPr sz="2400" kern="1200">
        <a:solidFill>
          <a:schemeClr val="bg2"/>
        </a:solidFill>
        <a:latin typeface="Verdana" pitchFamily="34" charset="0"/>
        <a:ea typeface="+mn-ea"/>
        <a:cs typeface="+mn-cs"/>
      </a:defRPr>
    </a:lvl5pPr>
    <a:lvl6pPr marL="2286000" algn="l" defTabSz="914400" rtl="0" eaLnBrk="1" latinLnBrk="0" hangingPunct="1">
      <a:defRPr sz="2400" kern="1200">
        <a:solidFill>
          <a:schemeClr val="bg2"/>
        </a:solidFill>
        <a:latin typeface="Verdana" pitchFamily="34" charset="0"/>
        <a:ea typeface="+mn-ea"/>
        <a:cs typeface="+mn-cs"/>
      </a:defRPr>
    </a:lvl6pPr>
    <a:lvl7pPr marL="2743200" algn="l" defTabSz="914400" rtl="0" eaLnBrk="1" latinLnBrk="0" hangingPunct="1">
      <a:defRPr sz="2400" kern="1200">
        <a:solidFill>
          <a:schemeClr val="bg2"/>
        </a:solidFill>
        <a:latin typeface="Verdana" pitchFamily="34" charset="0"/>
        <a:ea typeface="+mn-ea"/>
        <a:cs typeface="+mn-cs"/>
      </a:defRPr>
    </a:lvl7pPr>
    <a:lvl8pPr marL="3200400" algn="l" defTabSz="914400" rtl="0" eaLnBrk="1" latinLnBrk="0" hangingPunct="1">
      <a:defRPr sz="2400" kern="1200">
        <a:solidFill>
          <a:schemeClr val="bg2"/>
        </a:solidFill>
        <a:latin typeface="Verdana" pitchFamily="34" charset="0"/>
        <a:ea typeface="+mn-ea"/>
        <a:cs typeface="+mn-cs"/>
      </a:defRPr>
    </a:lvl8pPr>
    <a:lvl9pPr marL="3657600" algn="l" defTabSz="914400" rtl="0" eaLnBrk="1" latinLnBrk="0" hangingPunct="1">
      <a:defRPr sz="2400" kern="1200">
        <a:solidFill>
          <a:schemeClr val="bg2"/>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1" d="100"/>
          <a:sy n="71" d="100"/>
        </p:scale>
        <p:origin x="172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289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03B943EC-90D8-46AA-863A-102D35A6B51B}" type="datetimeFigureOut">
              <a:rPr lang="pt-BR" smtClean="0"/>
              <a:t>27/02/2015</a:t>
            </a:fld>
            <a:endParaRPr lang="pt-BR"/>
          </a:p>
        </p:txBody>
      </p:sp>
      <p:sp>
        <p:nvSpPr>
          <p:cNvPr id="4" name="Espaço Reservado para Rodapé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07C41E39-43A4-457B-8513-9BD15EFC3E67}" type="slidenum">
              <a:rPr lang="pt-BR" smtClean="0"/>
              <a:t>‹nº›</a:t>
            </a:fld>
            <a:endParaRPr lang="pt-BR"/>
          </a:p>
        </p:txBody>
      </p:sp>
    </p:spTree>
    <p:extLst>
      <p:ext uri="{BB962C8B-B14F-4D97-AF65-F5344CB8AC3E}">
        <p14:creationId xmlns:p14="http://schemas.microsoft.com/office/powerpoint/2010/main" val="344549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8F8AFFF7-950D-4F9F-9A53-4A9DCAC10DF2}" type="datetimeFigureOut">
              <a:rPr lang="pt-BR" smtClean="0"/>
              <a:pPr/>
              <a:t>27/02/2015</a:t>
            </a:fld>
            <a:endParaRPr lang="pt-BR"/>
          </a:p>
        </p:txBody>
      </p:sp>
      <p:sp>
        <p:nvSpPr>
          <p:cNvPr id="4" name="Espaço Reservado para Imagem de Slide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85E960F2-8FCE-4779-A68C-C091C166F613}" type="slidenum">
              <a:rPr lang="pt-BR" smtClean="0"/>
              <a:pPr/>
              <a:t>‹nº›</a:t>
            </a:fld>
            <a:endParaRPr lang="pt-BR"/>
          </a:p>
        </p:txBody>
      </p:sp>
    </p:spTree>
    <p:extLst>
      <p:ext uri="{BB962C8B-B14F-4D97-AF65-F5344CB8AC3E}">
        <p14:creationId xmlns:p14="http://schemas.microsoft.com/office/powerpoint/2010/main" val="191808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368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FE8EBB8-13FC-48D7-9E0B-DB8EB945AE11}" type="slidenum">
              <a:rPr lang="pt-BR"/>
              <a:pPr/>
              <a:t>17</a:t>
            </a:fld>
            <a:endParaRPr lang="pt-BR"/>
          </a:p>
        </p:txBody>
      </p:sp>
    </p:spTree>
    <p:extLst>
      <p:ext uri="{BB962C8B-B14F-4D97-AF65-F5344CB8AC3E}">
        <p14:creationId xmlns:p14="http://schemas.microsoft.com/office/powerpoint/2010/main" val="1344082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Espaço Reservado para Título 1"/>
          <p:cNvSpPr>
            <a:spLocks noGrp="1"/>
          </p:cNvSpPr>
          <p:nvPr>
            <p:ph type="ctrTitle"/>
          </p:nvPr>
        </p:nvSpPr>
        <p:spPr>
          <a:xfrm>
            <a:off x="685800" y="692152"/>
            <a:ext cx="7772400" cy="1470025"/>
          </a:xfrm>
        </p:spPr>
        <p:txBody>
          <a:bodyPr/>
          <a:lstStyle>
            <a:lvl1pPr>
              <a:defRPr>
                <a:solidFill>
                  <a:schemeClr val="bg1"/>
                </a:solidFill>
              </a:defRPr>
            </a:lvl1pPr>
          </a:lstStyle>
          <a:p>
            <a:pPr lvl="0"/>
            <a:r>
              <a:rPr lang="pt-BR" noProof="0" smtClean="0"/>
              <a:t>Clique para editar o título mestre</a:t>
            </a:r>
          </a:p>
        </p:txBody>
      </p:sp>
      <p:sp>
        <p:nvSpPr>
          <p:cNvPr id="5123" name="Espaço Reservado para Texto 2"/>
          <p:cNvSpPr>
            <a:spLocks noGrp="1"/>
          </p:cNvSpPr>
          <p:nvPr>
            <p:ph type="subTitle" idx="1"/>
          </p:nvPr>
        </p:nvSpPr>
        <p:spPr>
          <a:xfrm>
            <a:off x="1371600" y="2492375"/>
            <a:ext cx="6400800" cy="1752600"/>
          </a:xfrm>
        </p:spPr>
        <p:txBody>
          <a:bodyPr/>
          <a:lstStyle>
            <a:lvl1pPr marL="0" indent="0" algn="ctr">
              <a:buFont typeface="Arial" panose="020B0604020202020204" pitchFamily="34" charset="0"/>
              <a:buNone/>
              <a:defRPr>
                <a:solidFill>
                  <a:schemeClr val="bg1"/>
                </a:solidFill>
              </a:defRPr>
            </a:lvl1pPr>
          </a:lstStyle>
          <a:p>
            <a:pPr lvl="0"/>
            <a:r>
              <a:rPr lang="pt-BR" noProof="0" smtClean="0"/>
              <a:t>Clique para editar o estilo do subtítulo mestre</a:t>
            </a:r>
          </a:p>
        </p:txBody>
      </p:sp>
      <p:sp>
        <p:nvSpPr>
          <p:cNvPr id="7" name="Espaço Reservado para Data 3"/>
          <p:cNvSpPr>
            <a:spLocks noGrp="1"/>
          </p:cNvSpPr>
          <p:nvPr>
            <p:ph type="dt" sz="half" idx="2"/>
          </p:nvPr>
        </p:nvSpPr>
        <p:spPr>
          <a:xfrm>
            <a:off x="457200" y="6245225"/>
            <a:ext cx="2133600" cy="476250"/>
          </a:xfrm>
        </p:spPr>
        <p:txBody>
          <a:bodyPr rtlCol="0"/>
          <a:lstStyle>
            <a:lvl1pPr fontAlgn="auto">
              <a:spcBef>
                <a:spcPts val="0"/>
              </a:spcBef>
              <a:spcAft>
                <a:spcPts val="0"/>
              </a:spcAft>
              <a:defRPr>
                <a:solidFill>
                  <a:schemeClr val="tx1">
                    <a:tint val="75000"/>
                  </a:schemeClr>
                </a:solidFill>
                <a:latin typeface="+mn-lt"/>
                <a:cs typeface="+mn-cs"/>
              </a:defRPr>
            </a:lvl1pPr>
          </a:lstStyle>
          <a:p>
            <a:fld id="{77A3ED1F-8E79-44EC-B28C-338EB241BE8C}" type="datetimeFigureOut">
              <a:rPr lang="pt-BR" smtClean="0"/>
              <a:t>27/02/2015</a:t>
            </a:fld>
            <a:endParaRPr lang="pt-BR"/>
          </a:p>
        </p:txBody>
      </p:sp>
      <p:sp>
        <p:nvSpPr>
          <p:cNvPr id="8" name="Espaço Reservado para Rodapé 4"/>
          <p:cNvSpPr>
            <a:spLocks noGrp="1"/>
          </p:cNvSpPr>
          <p:nvPr>
            <p:ph type="ftr" sz="quarter" idx="3"/>
          </p:nvPr>
        </p:nvSpPr>
        <p:spPr>
          <a:xfrm>
            <a:off x="3124200" y="6245225"/>
            <a:ext cx="2895600" cy="476250"/>
          </a:xfrm>
        </p:spPr>
        <p:txBody>
          <a:bodyPr rtlCol="0"/>
          <a:lstStyle>
            <a:lvl1pPr fontAlgn="auto">
              <a:spcBef>
                <a:spcPts val="0"/>
              </a:spcBef>
              <a:spcAft>
                <a:spcPts val="0"/>
              </a:spcAft>
              <a:defRPr>
                <a:solidFill>
                  <a:schemeClr val="tx1">
                    <a:tint val="75000"/>
                  </a:schemeClr>
                </a:solidFill>
                <a:latin typeface="+mn-lt"/>
                <a:cs typeface="+mn-cs"/>
              </a:defRPr>
            </a:lvl1pPr>
          </a:lstStyle>
          <a:p>
            <a:endParaRPr lang="pt-BR"/>
          </a:p>
        </p:txBody>
      </p:sp>
      <p:sp>
        <p:nvSpPr>
          <p:cNvPr id="9" name="Espaço Reservado para Número de Slide 5"/>
          <p:cNvSpPr>
            <a:spLocks noGrp="1"/>
          </p:cNvSpPr>
          <p:nvPr>
            <p:ph type="sldNum" sz="quarter" idx="4"/>
          </p:nvPr>
        </p:nvSpPr>
        <p:spPr>
          <a:xfrm>
            <a:off x="6553200" y="6245225"/>
            <a:ext cx="2133600" cy="476250"/>
          </a:xfrm>
        </p:spPr>
        <p:txBody>
          <a:bodyPr/>
          <a:lstStyle>
            <a:lvl1pPr>
              <a:defRPr>
                <a:solidFill>
                  <a:srgbClr val="898989"/>
                </a:solidFill>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49773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fld id="{77A3ED1F-8E79-44EC-B28C-338EB241BE8C}" type="datetimeFigureOut">
              <a:rPr lang="pt-BR" smtClean="0"/>
              <a:t>27/02/2015</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221377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40"/>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40"/>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fld id="{77A3ED1F-8E79-44EC-B28C-338EB241BE8C}" type="datetimeFigureOut">
              <a:rPr lang="pt-BR" smtClean="0"/>
              <a:t>27/02/2015</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357461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fld id="{77A3ED1F-8E79-44EC-B28C-338EB241BE8C}" type="datetimeFigureOut">
              <a:rPr lang="pt-BR" smtClean="0"/>
              <a:t>27/02/2015</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189917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40"/>
            <a:ext cx="7886700" cy="2852737"/>
          </a:xfrm>
        </p:spPr>
        <p:txBody>
          <a:bodyPr anchor="b"/>
          <a:lstStyle>
            <a:lvl1pPr>
              <a:defRPr sz="45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fld id="{77A3ED1F-8E79-44EC-B28C-338EB241BE8C}" type="datetimeFigureOut">
              <a:rPr lang="pt-BR" smtClean="0"/>
              <a:t>27/02/2015</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9656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2"/>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2"/>
            <a:ext cx="4038600" cy="452596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fld id="{77A3ED1F-8E79-44EC-B28C-338EB241BE8C}" type="datetimeFigureOut">
              <a:rPr lang="pt-BR" smtClean="0"/>
              <a:t>27/02/2015</a:t>
            </a:fld>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53599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7"/>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30239" y="2505075"/>
            <a:ext cx="386873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fld id="{77A3ED1F-8E79-44EC-B28C-338EB241BE8C}" type="datetimeFigureOut">
              <a:rPr lang="pt-BR" smtClean="0"/>
              <a:t>27/02/2015</a:t>
            </a:fld>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178802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lvl1pPr>
              <a:defRPr/>
            </a:lvl1pPr>
          </a:lstStyle>
          <a:p>
            <a:fld id="{77A3ED1F-8E79-44EC-B28C-338EB241BE8C}" type="datetimeFigureOut">
              <a:rPr lang="pt-BR" smtClean="0"/>
              <a:t>27/02/2015</a:t>
            </a:fld>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175057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fld id="{77A3ED1F-8E79-44EC-B28C-338EB241BE8C}" type="datetimeFigureOut">
              <a:rPr lang="pt-BR" smtClean="0"/>
              <a:t>27/02/2015</a:t>
            </a:fld>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68861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9" y="457200"/>
            <a:ext cx="2949575" cy="1600200"/>
          </a:xfrm>
        </p:spPr>
        <p:txBody>
          <a:bodyPr anchor="b"/>
          <a:lstStyle>
            <a:lvl1pPr>
              <a:defRPr sz="2400"/>
            </a:lvl1pPr>
          </a:lstStyle>
          <a:p>
            <a:r>
              <a:rPr lang="pt-BR" smtClean="0"/>
              <a:t>Clique para editar o título mestre</a:t>
            </a:r>
            <a:endParaRPr lang="pt-BR"/>
          </a:p>
        </p:txBody>
      </p:sp>
      <p:sp>
        <p:nvSpPr>
          <p:cNvPr id="3" name="Espaço Reservado para Conteúdo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fld id="{77A3ED1F-8E79-44EC-B28C-338EB241BE8C}" type="datetimeFigureOut">
              <a:rPr lang="pt-BR" smtClean="0"/>
              <a:t>27/02/2015</a:t>
            </a:fld>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66428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9" y="457200"/>
            <a:ext cx="2949575" cy="1600200"/>
          </a:xfrm>
        </p:spPr>
        <p:txBody>
          <a:bodyPr anchor="b"/>
          <a:lstStyle>
            <a:lvl1pPr>
              <a:defRPr sz="24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smtClean="0"/>
              <a:t>Clique no ícone para adicionar uma imagem</a:t>
            </a:r>
            <a:endParaRPr lang="pt-BR"/>
          </a:p>
        </p:txBody>
      </p:sp>
      <p:sp>
        <p:nvSpPr>
          <p:cNvPr id="4" name="Espaço Reservado para Texto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lvl1pPr>
              <a:defRPr/>
            </a:lvl1pPr>
          </a:lstStyle>
          <a:p>
            <a:fld id="{77A3ED1F-8E79-44EC-B28C-338EB241BE8C}" type="datetimeFigureOut">
              <a:rPr lang="pt-BR" smtClean="0"/>
              <a:t>27/02/2015</a:t>
            </a:fld>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109874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4099" name="Espaço Reservado para Texto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7" name="Espaço Reservado para Data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defRPr sz="900">
                <a:latin typeface="+mn-lt"/>
              </a:defRPr>
            </a:lvl1pPr>
          </a:lstStyle>
          <a:p>
            <a:fld id="{77A3ED1F-8E79-44EC-B28C-338EB241BE8C}" type="datetimeFigureOut">
              <a:rPr lang="pt-BR" smtClean="0"/>
              <a:t>27/02/2015</a:t>
            </a:fld>
            <a:endParaRPr lang="pt-BR"/>
          </a:p>
        </p:txBody>
      </p:sp>
      <p:sp>
        <p:nvSpPr>
          <p:cNvPr id="8" name="Espaço Reservado para Rodapé 4"/>
          <p:cNvSpPr>
            <a:spLocks noGrp="1"/>
          </p:cNvSpPr>
          <p:nvPr>
            <p:ph type="ftr" sz="quarter" idx="3"/>
          </p:nvPr>
        </p:nvSpPr>
        <p:spPr>
          <a:xfrm>
            <a:off x="3124200" y="6356352"/>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a:latin typeface="+mn-lt"/>
              </a:defRPr>
            </a:lvl1pPr>
          </a:lstStyle>
          <a:p>
            <a:endParaRPr lang="pt-BR"/>
          </a:p>
        </p:txBody>
      </p:sp>
      <p:sp>
        <p:nvSpPr>
          <p:cNvPr id="9" name="Espaço Reservado para Número de Slide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latin typeface="+mn-lt"/>
              </a:defRPr>
            </a:lvl1pPr>
          </a:lstStyle>
          <a:p>
            <a:fld id="{5CA608F8-DF21-49BC-8F6F-2EC64BF57C05}" type="slidenum">
              <a:rPr lang="pt-BR" smtClean="0"/>
              <a:t>‹nº›</a:t>
            </a:fld>
            <a:endParaRPr lang="pt-BR"/>
          </a:p>
        </p:txBody>
      </p:sp>
    </p:spTree>
    <p:extLst>
      <p:ext uri="{BB962C8B-B14F-4D97-AF65-F5344CB8AC3E}">
        <p14:creationId xmlns:p14="http://schemas.microsoft.com/office/powerpoint/2010/main" val="322914368"/>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Narrow" panose="020B0606020202030204" pitchFamily="34" charset="0"/>
        </a:defRPr>
      </a:lvl2pPr>
      <a:lvl3pPr algn="ctr" rtl="0" eaLnBrk="1" fontAlgn="base" hangingPunct="1">
        <a:spcBef>
          <a:spcPct val="0"/>
        </a:spcBef>
        <a:spcAft>
          <a:spcPct val="0"/>
        </a:spcAft>
        <a:defRPr sz="3300">
          <a:solidFill>
            <a:schemeClr val="tx1"/>
          </a:solidFill>
          <a:latin typeface="Arial Narrow" panose="020B0606020202030204" pitchFamily="34" charset="0"/>
        </a:defRPr>
      </a:lvl3pPr>
      <a:lvl4pPr algn="ctr" rtl="0" eaLnBrk="1" fontAlgn="base" hangingPunct="1">
        <a:spcBef>
          <a:spcPct val="0"/>
        </a:spcBef>
        <a:spcAft>
          <a:spcPct val="0"/>
        </a:spcAft>
        <a:defRPr sz="3300">
          <a:solidFill>
            <a:schemeClr val="tx1"/>
          </a:solidFill>
          <a:latin typeface="Arial Narrow" panose="020B0606020202030204" pitchFamily="34" charset="0"/>
        </a:defRPr>
      </a:lvl4pPr>
      <a:lvl5pPr algn="ctr" rtl="0" eaLnBrk="1" fontAlgn="base" hangingPunct="1">
        <a:spcBef>
          <a:spcPct val="0"/>
        </a:spcBef>
        <a:spcAft>
          <a:spcPct val="0"/>
        </a:spcAft>
        <a:defRPr sz="3300">
          <a:solidFill>
            <a:schemeClr val="tx1"/>
          </a:solidFill>
          <a:latin typeface="Arial Narrow" panose="020B0606020202030204" pitchFamily="34" charset="0"/>
        </a:defRPr>
      </a:lvl5pPr>
      <a:lvl6pPr marL="342900" algn="ctr" rtl="0" eaLnBrk="1" fontAlgn="base" hangingPunct="1">
        <a:spcBef>
          <a:spcPct val="0"/>
        </a:spcBef>
        <a:spcAft>
          <a:spcPct val="0"/>
        </a:spcAft>
        <a:defRPr sz="3300">
          <a:solidFill>
            <a:schemeClr val="tx1"/>
          </a:solidFill>
          <a:latin typeface="Arial Narrow" panose="020B0606020202030204" pitchFamily="34" charset="0"/>
        </a:defRPr>
      </a:lvl6pPr>
      <a:lvl7pPr marL="685800" algn="ctr" rtl="0" eaLnBrk="1" fontAlgn="base" hangingPunct="1">
        <a:spcBef>
          <a:spcPct val="0"/>
        </a:spcBef>
        <a:spcAft>
          <a:spcPct val="0"/>
        </a:spcAft>
        <a:defRPr sz="3300">
          <a:solidFill>
            <a:schemeClr val="tx1"/>
          </a:solidFill>
          <a:latin typeface="Arial Narrow" panose="020B0606020202030204" pitchFamily="34" charset="0"/>
        </a:defRPr>
      </a:lvl7pPr>
      <a:lvl8pPr marL="1028700" algn="ctr" rtl="0" eaLnBrk="1" fontAlgn="base" hangingPunct="1">
        <a:spcBef>
          <a:spcPct val="0"/>
        </a:spcBef>
        <a:spcAft>
          <a:spcPct val="0"/>
        </a:spcAft>
        <a:defRPr sz="3300">
          <a:solidFill>
            <a:schemeClr val="tx1"/>
          </a:solidFill>
          <a:latin typeface="Arial Narrow" panose="020B0606020202030204" pitchFamily="34" charset="0"/>
        </a:defRPr>
      </a:lvl8pPr>
      <a:lvl9pPr marL="1371600" algn="ctr" rtl="0" eaLnBrk="1" fontAlgn="base" hangingPunct="1">
        <a:spcBef>
          <a:spcPct val="0"/>
        </a:spcBef>
        <a:spcAft>
          <a:spcPct val="0"/>
        </a:spcAft>
        <a:defRPr sz="3300">
          <a:solidFill>
            <a:schemeClr val="tx1"/>
          </a:solidFill>
          <a:latin typeface="Arial Narrow" panose="020B0606020202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a:latin typeface="Verdana" panose="020B0604030504040204" pitchFamily="34" charset="0"/>
                <a:ea typeface="Verdana" panose="020B0604030504040204" pitchFamily="34" charset="0"/>
                <a:cs typeface="Verdana" panose="020B0604030504040204" pitchFamily="34" charset="0"/>
              </a:rPr>
              <a:t>Algoritmos e Técnicas de Programação</a:t>
            </a:r>
            <a:endParaRPr lang="pt-BR" dirty="0">
              <a:latin typeface="Verdana" panose="020B0604030504040204" pitchFamily="34" charset="0"/>
              <a:ea typeface="Verdana" panose="020B0604030504040204" pitchFamily="34" charset="0"/>
              <a:cs typeface="Verdana" panose="020B0604030504040204" pitchFamily="34" charset="0"/>
            </a:endParaRPr>
          </a:p>
        </p:txBody>
      </p:sp>
      <p:sp>
        <p:nvSpPr>
          <p:cNvPr id="3" name="Subtítulo 2"/>
          <p:cNvSpPr>
            <a:spLocks noGrp="1"/>
          </p:cNvSpPr>
          <p:nvPr>
            <p:ph type="subTitle" idx="1"/>
          </p:nvPr>
        </p:nvSpPr>
        <p:spPr/>
        <p:txBody>
          <a:bodyPr/>
          <a:lstStyle/>
          <a:p>
            <a:r>
              <a:rPr lang="pt-BR" sz="2800" dirty="0">
                <a:latin typeface="Verdana" panose="020B0604030504040204" pitchFamily="34" charset="0"/>
                <a:ea typeface="Verdana" panose="020B0604030504040204" pitchFamily="34" charset="0"/>
                <a:cs typeface="Verdana" panose="020B0604030504040204" pitchFamily="34" charset="0"/>
              </a:rPr>
              <a:t>Construção de Algoritmos</a:t>
            </a:r>
          </a:p>
          <a:p>
            <a:endParaRPr lang="pt-BR" sz="2800" dirty="0">
              <a:latin typeface="Verdana" panose="020B0604030504040204" pitchFamily="34" charset="0"/>
              <a:ea typeface="Verdana" panose="020B0604030504040204" pitchFamily="34" charset="0"/>
              <a:cs typeface="Verdana" panose="020B0604030504040204" pitchFamily="34" charset="0"/>
            </a:endParaRPr>
          </a:p>
        </p:txBody>
      </p:sp>
      <p:sp>
        <p:nvSpPr>
          <p:cNvPr id="4" name="CaixaDeTexto 3"/>
          <p:cNvSpPr txBox="1"/>
          <p:nvPr/>
        </p:nvSpPr>
        <p:spPr>
          <a:xfrm>
            <a:off x="5056260" y="5085184"/>
            <a:ext cx="4101187" cy="461665"/>
          </a:xfrm>
          <a:prstGeom prst="rect">
            <a:avLst/>
          </a:prstGeom>
          <a:noFill/>
        </p:spPr>
        <p:txBody>
          <a:bodyPr wrap="none" rtlCol="0">
            <a:spAutoFit/>
          </a:bodyPr>
          <a:lstStyle/>
          <a:p>
            <a:r>
              <a:rPr lang="pt-BR" dirty="0" smtClean="0">
                <a:solidFill>
                  <a:schemeClr val="bg1"/>
                </a:solidFill>
              </a:rPr>
              <a:t>Professor: Gilvan Maiochi</a:t>
            </a:r>
            <a:endParaRPr lang="pt-BR" dirty="0">
              <a:solidFill>
                <a:schemeClr val="bg1"/>
              </a:solidFill>
            </a:endParaRPr>
          </a:p>
        </p:txBody>
      </p:sp>
    </p:spTree>
    <p:extLst>
      <p:ext uri="{BB962C8B-B14F-4D97-AF65-F5344CB8AC3E}">
        <p14:creationId xmlns:p14="http://schemas.microsoft.com/office/powerpoint/2010/main" val="3318690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4400" b="1" dirty="0" smtClean="0">
                <a:latin typeface="Constantia" panose="02030602050306030303" pitchFamily="18" charset="0"/>
              </a:rPr>
              <a:t>Importante sobre Algoritmos</a:t>
            </a:r>
            <a:endParaRPr lang="pt-BR" sz="4400" b="1" dirty="0">
              <a:latin typeface="Constantia" panose="02030602050306030303" pitchFamily="18" charset="0"/>
            </a:endParaRPr>
          </a:p>
        </p:txBody>
      </p:sp>
      <p:sp>
        <p:nvSpPr>
          <p:cNvPr id="12" name="Espaço Reservado para Conteúdo 11"/>
          <p:cNvSpPr>
            <a:spLocks noGrp="1"/>
          </p:cNvSpPr>
          <p:nvPr>
            <p:ph idx="1"/>
          </p:nvPr>
        </p:nvSpPr>
        <p:spPr>
          <a:xfrm>
            <a:off x="457200" y="1262960"/>
            <a:ext cx="8229600" cy="45259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spcAft>
                <a:spcPts val="600"/>
              </a:spcAft>
              <a:buNone/>
            </a:pPr>
            <a:r>
              <a:rPr lang="pt-BR" dirty="0">
                <a:latin typeface="Calibri Light" panose="020F0302020204030204" pitchFamily="34" charset="0"/>
              </a:rPr>
              <a:t>Algoritmos dizem respeito à maneira como as soluções são descritas. A descrição da solução (não do problema) deve ser feita de maneira a utilizar a menor quantidade de recursos possível (tempo de processamento, quantidade de energia, </a:t>
            </a:r>
            <a:r>
              <a:rPr lang="pt-BR" dirty="0" err="1">
                <a:latin typeface="Calibri Light" panose="020F0302020204030204" pitchFamily="34" charset="0"/>
              </a:rPr>
              <a:t>etc</a:t>
            </a:r>
            <a:r>
              <a:rPr lang="pt-BR" dirty="0">
                <a:latin typeface="Calibri Light" panose="020F0302020204030204" pitchFamily="34" charset="0"/>
              </a:rPr>
              <a:t>). É importante observar que o esforço deve ser concentrado no raciocínio para a solução do problema (descrição do </a:t>
            </a:r>
            <a:r>
              <a:rPr lang="pt-BR" dirty="0" smtClean="0">
                <a:latin typeface="Calibri Light" panose="020F0302020204030204" pitchFamily="34" charset="0"/>
              </a:rPr>
              <a:t>algoritmo) </a:t>
            </a:r>
            <a:r>
              <a:rPr lang="pt-BR" dirty="0">
                <a:latin typeface="Calibri Light" panose="020F0302020204030204" pitchFamily="34" charset="0"/>
              </a:rPr>
              <a:t>e não a sua implementação (codificação propriamente dita</a:t>
            </a:r>
            <a:r>
              <a:rPr lang="pt-BR" dirty="0" smtClean="0">
                <a:latin typeface="Calibri Light" panose="020F0302020204030204" pitchFamily="34" charset="0"/>
              </a:rPr>
              <a:t>).</a:t>
            </a:r>
            <a:endParaRPr lang="pt-BR" dirty="0">
              <a:latin typeface="Calibri Light" panose="020F0302020204030204" pitchFamily="34" charset="0"/>
            </a:endParaRPr>
          </a:p>
        </p:txBody>
      </p:sp>
    </p:spTree>
    <p:extLst>
      <p:ext uri="{BB962C8B-B14F-4D97-AF65-F5344CB8AC3E}">
        <p14:creationId xmlns:p14="http://schemas.microsoft.com/office/powerpoint/2010/main" val="3633887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4800" b="1" dirty="0">
                <a:latin typeface="Constantia" panose="02030602050306030303" pitchFamily="18" charset="0"/>
              </a:rPr>
              <a:t>Eficiência x Eficácia</a:t>
            </a:r>
          </a:p>
        </p:txBody>
      </p:sp>
      <p:sp>
        <p:nvSpPr>
          <p:cNvPr id="12" name="Espaço Reservado para Conteúdo 11"/>
          <p:cNvSpPr>
            <a:spLocks noGrp="1"/>
          </p:cNvSpPr>
          <p:nvPr>
            <p:ph idx="1"/>
          </p:nvPr>
        </p:nvSpPr>
        <p:spPr>
          <a:xfrm>
            <a:off x="457200" y="1262960"/>
            <a:ext cx="8229600" cy="45259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spcAft>
                <a:spcPts val="600"/>
              </a:spcAft>
              <a:buNone/>
            </a:pPr>
            <a:r>
              <a:rPr lang="pt-BR" dirty="0" smtClean="0">
                <a:latin typeface="Calibri Light" panose="020F0302020204030204" pitchFamily="34" charset="0"/>
              </a:rPr>
              <a:t>Como sabemos, </a:t>
            </a:r>
            <a:r>
              <a:rPr lang="pt-BR" dirty="0">
                <a:latin typeface="Calibri Light" panose="020F0302020204030204" pitchFamily="34" charset="0"/>
              </a:rPr>
              <a:t>um algoritmo deve sempre ser especificado para resolver um problema, ou seja, deve ter um objetivo, uma finalidade. Essas características são fundamentais na construção de algoritmos e você precisa conhecê-las bem.</a:t>
            </a:r>
          </a:p>
          <a:p>
            <a:pPr marL="0" indent="0" algn="just">
              <a:spcAft>
                <a:spcPts val="600"/>
              </a:spcAft>
              <a:buNone/>
            </a:pPr>
            <a:r>
              <a:rPr lang="pt-BR" dirty="0">
                <a:latin typeface="Calibri Light" panose="020F0302020204030204" pitchFamily="34" charset="0"/>
              </a:rPr>
              <a:t>Além dessas características, você também precisará entender uma outra: eficiência. Um algoritmo deve ser eficiente. Isto significa que todas as operações devem ser suficientemente básicas de modo que possam ser, em princípio, executadas com precisão em um tempo finito.</a:t>
            </a:r>
          </a:p>
        </p:txBody>
      </p:sp>
    </p:spTree>
    <p:extLst>
      <p:ext uri="{BB962C8B-B14F-4D97-AF65-F5344CB8AC3E}">
        <p14:creationId xmlns:p14="http://schemas.microsoft.com/office/powerpoint/2010/main" val="4196606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457200" y="46039"/>
            <a:ext cx="8229600" cy="64665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4400" b="1" dirty="0">
                <a:latin typeface="Constantia" panose="02030602050306030303" pitchFamily="18" charset="0"/>
              </a:rPr>
              <a:t>Exemplo</a:t>
            </a:r>
          </a:p>
        </p:txBody>
      </p:sp>
      <p:sp>
        <p:nvSpPr>
          <p:cNvPr id="12" name="Espaço Reservado para Conteúdo 11"/>
          <p:cNvSpPr>
            <a:spLocks noGrp="1"/>
          </p:cNvSpPr>
          <p:nvPr>
            <p:ph idx="1"/>
          </p:nvPr>
        </p:nvSpPr>
        <p:spPr>
          <a:xfrm>
            <a:off x="179512" y="805978"/>
            <a:ext cx="8229600" cy="45259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spcAft>
                <a:spcPts val="600"/>
              </a:spcAft>
              <a:buNone/>
            </a:pPr>
            <a:r>
              <a:rPr lang="pt-BR" sz="1700" dirty="0">
                <a:latin typeface="Calibri Light" panose="020F0302020204030204" pitchFamily="34" charset="0"/>
              </a:rPr>
              <a:t>Vamos dar um exemplo, imagine o seguinte problema: calcular a média final dos acadêmicos com relação a uma determinada disciplina. Os acadêmicos realizam quatro provas que denominaremos de: P1, P2, P3 e P4, onde a média para aprovação é a média aritmética das quatro notas. Como ficaria o algoritmo proposto, </a:t>
            </a:r>
            <a:r>
              <a:rPr lang="pt-BR" sz="1700" dirty="0" smtClean="0">
                <a:latin typeface="Calibri Light" panose="020F0302020204030204" pitchFamily="34" charset="0"/>
              </a:rPr>
              <a:t>levando-se em conta o que estudamos até agora? </a:t>
            </a:r>
            <a:r>
              <a:rPr lang="pt-BR" sz="1700" dirty="0">
                <a:latin typeface="Calibri Light" panose="020F0302020204030204" pitchFamily="34" charset="0"/>
              </a:rPr>
              <a:t>Bem, teríamos como entrada as notas das provas P1, P2, P3 e P4. O processamento seria somar todas as notas e dividi-las por quatro (média aritmética). Finalmente, a saída seria a impressão da média final. Um algoritmo para o problema poderia ser o descrito a seguir:</a:t>
            </a:r>
          </a:p>
          <a:p>
            <a:pPr marL="0" indent="0" algn="just">
              <a:spcAft>
                <a:spcPts val="600"/>
              </a:spcAft>
              <a:buNone/>
            </a:pPr>
            <a:r>
              <a:rPr lang="pt-BR" sz="1700" dirty="0">
                <a:latin typeface="Calibri Light" panose="020F0302020204030204" pitchFamily="34" charset="0"/>
              </a:rPr>
              <a:t>1. Receba a nota da prova1</a:t>
            </a:r>
          </a:p>
          <a:p>
            <a:pPr marL="0" indent="0" algn="just">
              <a:spcAft>
                <a:spcPts val="600"/>
              </a:spcAft>
              <a:buNone/>
            </a:pPr>
            <a:r>
              <a:rPr lang="pt-BR" sz="1700" dirty="0">
                <a:latin typeface="Calibri Light" panose="020F0302020204030204" pitchFamily="34" charset="0"/>
              </a:rPr>
              <a:t>2. Receba a nota de prova2</a:t>
            </a:r>
          </a:p>
          <a:p>
            <a:pPr marL="0" indent="0" algn="just">
              <a:spcAft>
                <a:spcPts val="600"/>
              </a:spcAft>
              <a:buNone/>
            </a:pPr>
            <a:r>
              <a:rPr lang="pt-BR" sz="1700" dirty="0">
                <a:latin typeface="Calibri Light" panose="020F0302020204030204" pitchFamily="34" charset="0"/>
              </a:rPr>
              <a:t>3. Receba a nota de prova3</a:t>
            </a:r>
          </a:p>
          <a:p>
            <a:pPr marL="0" indent="0" algn="just">
              <a:spcAft>
                <a:spcPts val="600"/>
              </a:spcAft>
              <a:buNone/>
            </a:pPr>
            <a:r>
              <a:rPr lang="pt-BR" sz="1700" dirty="0">
                <a:latin typeface="Calibri Light" panose="020F0302020204030204" pitchFamily="34" charset="0"/>
              </a:rPr>
              <a:t>4. Receba a nota da prova4</a:t>
            </a:r>
          </a:p>
          <a:p>
            <a:pPr marL="0" indent="0" algn="just">
              <a:spcAft>
                <a:spcPts val="600"/>
              </a:spcAft>
              <a:buNone/>
            </a:pPr>
            <a:r>
              <a:rPr lang="pt-BR" sz="1700" dirty="0">
                <a:latin typeface="Calibri Light" panose="020F0302020204030204" pitchFamily="34" charset="0"/>
              </a:rPr>
              <a:t>5. Some todas as notas e divida o resultado da soma por 4</a:t>
            </a:r>
          </a:p>
          <a:p>
            <a:pPr marL="0" indent="0" algn="just">
              <a:spcAft>
                <a:spcPts val="600"/>
              </a:spcAft>
              <a:buNone/>
            </a:pPr>
            <a:r>
              <a:rPr lang="pt-BR" sz="1700" dirty="0">
                <a:latin typeface="Calibri Light" panose="020F0302020204030204" pitchFamily="34" charset="0"/>
              </a:rPr>
              <a:t>6. Mostre o resultado da divisão.</a:t>
            </a:r>
          </a:p>
          <a:p>
            <a:pPr marL="0" indent="0" algn="just">
              <a:spcAft>
                <a:spcPts val="600"/>
              </a:spcAft>
              <a:buNone/>
            </a:pPr>
            <a:endParaRPr lang="pt-BR" sz="1700" dirty="0">
              <a:latin typeface="Calibri Light" panose="020F0302020204030204" pitchFamily="34" charset="0"/>
            </a:endParaRPr>
          </a:p>
        </p:txBody>
      </p:sp>
      <p:sp>
        <p:nvSpPr>
          <p:cNvPr id="2" name="CaixaDeTexto 1"/>
          <p:cNvSpPr txBox="1"/>
          <p:nvPr/>
        </p:nvSpPr>
        <p:spPr>
          <a:xfrm>
            <a:off x="5292080" y="2708920"/>
            <a:ext cx="3024336" cy="4154984"/>
          </a:xfrm>
          <a:prstGeom prst="rect">
            <a:avLst/>
          </a:prstGeom>
          <a:noFill/>
        </p:spPr>
        <p:txBody>
          <a:bodyPr wrap="square" rtlCol="0">
            <a:spAutoFit/>
          </a:bodyPr>
          <a:lstStyle/>
          <a:p>
            <a:pPr algn="just"/>
            <a:r>
              <a:rPr lang="pt-BR" sz="1100" dirty="0" smtClean="0"/>
              <a:t>Para resolvermos esse problema vamos recapitular os conceitos adquiridos anteriormente:</a:t>
            </a:r>
          </a:p>
          <a:p>
            <a:pPr algn="just"/>
            <a:r>
              <a:rPr lang="pt-BR" sz="1100" b="1" dirty="0" smtClean="0"/>
              <a:t>Fatores</a:t>
            </a:r>
            <a:r>
              <a:rPr lang="pt-BR" sz="1100" dirty="0" smtClean="0"/>
              <a:t> (complexidade, legibilidade, portabilidade)</a:t>
            </a:r>
          </a:p>
          <a:p>
            <a:pPr algn="just"/>
            <a:r>
              <a:rPr lang="pt-BR" sz="1100" b="1" dirty="0" smtClean="0"/>
              <a:t>Características</a:t>
            </a:r>
            <a:r>
              <a:rPr lang="pt-BR" sz="1100" dirty="0" smtClean="0"/>
              <a:t> (entradas, saídas, finitude</a:t>
            </a:r>
            <a:r>
              <a:rPr lang="pt-BR" sz="1100" dirty="0"/>
              <a:t>, </a:t>
            </a:r>
            <a:r>
              <a:rPr lang="pt-BR" sz="1100" dirty="0" smtClean="0"/>
              <a:t>clareza ou definição, efetividade)</a:t>
            </a:r>
          </a:p>
          <a:p>
            <a:pPr algn="just"/>
            <a:r>
              <a:rPr lang="pt-BR" sz="1100" b="1" dirty="0" smtClean="0"/>
              <a:t>Fases</a:t>
            </a:r>
            <a:r>
              <a:rPr lang="pt-BR" sz="1100" dirty="0" smtClean="0"/>
              <a:t> (entrada, processamento, saída)</a:t>
            </a:r>
          </a:p>
          <a:p>
            <a:pPr algn="just"/>
            <a:r>
              <a:rPr lang="pt-BR" sz="1100" b="1" dirty="0" smtClean="0"/>
              <a:t>Método</a:t>
            </a:r>
          </a:p>
          <a:p>
            <a:pPr marL="171450" indent="-171450" algn="just">
              <a:buFont typeface="Arial" panose="020B0604020202020204" pitchFamily="34" charset="0"/>
              <a:buChar char="•"/>
            </a:pPr>
            <a:r>
              <a:rPr lang="pt-BR" sz="1100" dirty="0" smtClean="0"/>
              <a:t>Ler </a:t>
            </a:r>
            <a:r>
              <a:rPr lang="pt-BR" sz="1100" dirty="0"/>
              <a:t>atentamente o enunciado</a:t>
            </a:r>
          </a:p>
          <a:p>
            <a:pPr marL="171450" indent="-171450" algn="just">
              <a:buFont typeface="Arial" panose="020B0604020202020204" pitchFamily="34" charset="0"/>
              <a:buChar char="•"/>
            </a:pPr>
            <a:r>
              <a:rPr lang="pt-BR" sz="1100" dirty="0"/>
              <a:t>Retirar a relação das entradas de dados do enunciado</a:t>
            </a:r>
          </a:p>
          <a:p>
            <a:pPr marL="171450" indent="-171450" algn="just">
              <a:buFont typeface="Arial" panose="020B0604020202020204" pitchFamily="34" charset="0"/>
              <a:buChar char="•"/>
            </a:pPr>
            <a:r>
              <a:rPr lang="pt-BR" sz="1100" dirty="0"/>
              <a:t>Retirar do enunciado, a relação das saídas das informações</a:t>
            </a:r>
          </a:p>
          <a:p>
            <a:pPr marL="171450" indent="-171450" algn="just">
              <a:buFont typeface="Arial" panose="020B0604020202020204" pitchFamily="34" charset="0"/>
              <a:buChar char="•"/>
            </a:pPr>
            <a:r>
              <a:rPr lang="pt-BR" sz="1100" dirty="0"/>
              <a:t>Determinar o que deve ser feito para transformar as entradas nas saídas especificadas</a:t>
            </a:r>
          </a:p>
          <a:p>
            <a:pPr marL="171450" indent="-171450" algn="just">
              <a:buFont typeface="Arial" panose="020B0604020202020204" pitchFamily="34" charset="0"/>
              <a:buChar char="•"/>
            </a:pPr>
            <a:r>
              <a:rPr lang="pt-BR" sz="1100" dirty="0"/>
              <a:t>Teste o algoritmo por meio de simulações e efetue as devidas correções que possam vir a ser necessárias na sua lógica.</a:t>
            </a:r>
          </a:p>
          <a:p>
            <a:pPr algn="just"/>
            <a:endParaRPr lang="pt-BR" sz="1100" dirty="0" smtClean="0"/>
          </a:p>
          <a:p>
            <a:pPr algn="just"/>
            <a:endParaRPr lang="pt-BR" sz="1100" dirty="0"/>
          </a:p>
        </p:txBody>
      </p:sp>
    </p:spTree>
    <p:extLst>
      <p:ext uri="{BB962C8B-B14F-4D97-AF65-F5344CB8AC3E}">
        <p14:creationId xmlns:p14="http://schemas.microsoft.com/office/powerpoint/2010/main" val="2349366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3200" b="1" dirty="0" smtClean="0">
                <a:latin typeface="Constantia" panose="02030602050306030303" pitchFamily="18" charset="0"/>
              </a:rPr>
              <a:t>Exemplo em Pseudocódigo em </a:t>
            </a:r>
            <a:r>
              <a:rPr lang="pt-BR" sz="3200" b="1" dirty="0" err="1" smtClean="0">
                <a:latin typeface="Constantia" panose="02030602050306030303" pitchFamily="18" charset="0"/>
              </a:rPr>
              <a:t>Visualg</a:t>
            </a:r>
            <a:endParaRPr lang="pt-BR" sz="3200" b="1" dirty="0">
              <a:latin typeface="Constantia" panose="02030602050306030303" pitchFamily="18" charset="0"/>
            </a:endParaRP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172" y="1628800"/>
            <a:ext cx="8507656" cy="307220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9895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3600" b="1" dirty="0">
                <a:latin typeface="Constantia" panose="02030602050306030303" pitchFamily="18" charset="0"/>
              </a:rPr>
              <a:t>Programa</a:t>
            </a:r>
          </a:p>
        </p:txBody>
      </p:sp>
      <p:sp>
        <p:nvSpPr>
          <p:cNvPr id="3" name="Espaço Reservado para Conteúdo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spcAft>
                <a:spcPts val="0"/>
              </a:spcAft>
              <a:buNone/>
            </a:pPr>
            <a:r>
              <a:rPr lang="pt-BR" sz="2000" dirty="0">
                <a:latin typeface="Calibri Light" panose="020F0302020204030204" pitchFamily="34" charset="0"/>
              </a:rPr>
              <a:t>Do ponto de vista computacional um algoritmo será implementado em uma linguagem de computação gerando um programa (sequência de instruções a serem seguidas e executadas a fim de se obter um resultado desejado), o qual visa instruir um computador (uma máquina) a executar determinada tarefa.</a:t>
            </a:r>
          </a:p>
          <a:p>
            <a:pPr marL="0" indent="0" algn="just">
              <a:buNone/>
            </a:pPr>
            <a:r>
              <a:rPr lang="pt-BR" sz="2000" dirty="0">
                <a:latin typeface="Calibri Light" panose="020F0302020204030204" pitchFamily="34" charset="0"/>
              </a:rPr>
              <a:t>Os programas de computadores nada mais são do que algoritmos escritos numa linguagem de computador (Pascal, C++, Java, Assembler, Visual Basic entre outras) e que são interpretados e executados por uma </a:t>
            </a:r>
            <a:r>
              <a:rPr lang="pt-BR" sz="2000" dirty="0" smtClean="0">
                <a:latin typeface="Calibri Light" panose="020F0302020204030204" pitchFamily="34" charset="0"/>
              </a:rPr>
              <a:t>máquina (computador). </a:t>
            </a:r>
            <a:endParaRPr lang="pt-BR" sz="2000" dirty="0">
              <a:latin typeface="Calibri Light" panose="020F0302020204030204" pitchFamily="34" charset="0"/>
            </a:endParaRPr>
          </a:p>
          <a:p>
            <a:pPr marL="0" indent="0" algn="just">
              <a:buNone/>
            </a:pPr>
            <a:r>
              <a:rPr lang="pt-BR" sz="2000" dirty="0">
                <a:latin typeface="Calibri Light" panose="020F0302020204030204" pitchFamily="34" charset="0"/>
              </a:rPr>
              <a:t>Um programa </a:t>
            </a:r>
            <a:r>
              <a:rPr lang="pt-BR" sz="2000" dirty="0" smtClean="0">
                <a:latin typeface="Calibri Light" panose="020F0302020204030204" pitchFamily="34" charset="0"/>
              </a:rPr>
              <a:t>é, </a:t>
            </a:r>
            <a:r>
              <a:rPr lang="pt-BR" sz="2000" dirty="0">
                <a:latin typeface="Calibri Light" panose="020F0302020204030204" pitchFamily="34" charset="0"/>
              </a:rPr>
              <a:t>por </a:t>
            </a:r>
            <a:r>
              <a:rPr lang="pt-BR" sz="2000" dirty="0" smtClean="0">
                <a:latin typeface="Calibri Light" panose="020F0302020204030204" pitchFamily="34" charset="0"/>
              </a:rPr>
              <a:t>natureza, </a:t>
            </a:r>
            <a:r>
              <a:rPr lang="pt-BR" sz="2000" dirty="0">
                <a:latin typeface="Calibri Light" panose="020F0302020204030204" pitchFamily="34" charset="0"/>
              </a:rPr>
              <a:t>muito específico e rígido em relação aos algoritmos da vida real.</a:t>
            </a:r>
          </a:p>
          <a:p>
            <a:pPr marL="0" indent="0" algn="just">
              <a:buNone/>
            </a:pPr>
            <a:r>
              <a:rPr lang="pt-BR" sz="2000" dirty="0">
                <a:latin typeface="Calibri Light" panose="020F0302020204030204" pitchFamily="34" charset="0"/>
              </a:rPr>
              <a:t>Lembre-se que o computador não consegue interpretar nada sozinho, ou seja, você deve detalhar todas as instruções necessárias para que o problema seja resolvido.</a:t>
            </a:r>
          </a:p>
          <a:p>
            <a:pPr marL="0" indent="0" algn="just">
              <a:spcAft>
                <a:spcPts val="600"/>
              </a:spcAft>
              <a:buNone/>
            </a:pPr>
            <a:r>
              <a:rPr lang="pt-BR" sz="2000" dirty="0" smtClean="0">
                <a:latin typeface="Calibri Light" panose="020F0302020204030204" pitchFamily="34" charset="0"/>
              </a:rPr>
              <a:t>Portanto</a:t>
            </a:r>
            <a:r>
              <a:rPr lang="pt-BR" sz="2000" dirty="0">
                <a:latin typeface="Calibri Light" panose="020F0302020204030204" pitchFamily="34" charset="0"/>
              </a:rPr>
              <a:t>, não podemos instruir um computador com sentenças dúbias</a:t>
            </a:r>
            <a:r>
              <a:rPr lang="pt-BR" sz="2000" dirty="0" smtClean="0">
                <a:latin typeface="Calibri Light" panose="020F0302020204030204" pitchFamily="34" charset="0"/>
              </a:rPr>
              <a:t>.</a:t>
            </a:r>
            <a:endParaRPr lang="pt-BR" sz="2000" dirty="0">
              <a:latin typeface="Calibri Light" panose="020F0302020204030204" pitchFamily="34" charset="0"/>
            </a:endParaRPr>
          </a:p>
        </p:txBody>
      </p:sp>
    </p:spTree>
    <p:extLst>
      <p:ext uri="{BB962C8B-B14F-4D97-AF65-F5344CB8AC3E}">
        <p14:creationId xmlns:p14="http://schemas.microsoft.com/office/powerpoint/2010/main" val="2731679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3600" b="1" dirty="0">
                <a:latin typeface="Constantia" panose="02030602050306030303" pitchFamily="18" charset="0"/>
              </a:rPr>
              <a:t>Linguagem de </a:t>
            </a:r>
            <a:r>
              <a:rPr lang="pt-BR" sz="3600" b="1" dirty="0" smtClean="0">
                <a:latin typeface="Constantia" panose="02030602050306030303" pitchFamily="18" charset="0"/>
              </a:rPr>
              <a:t>Programação</a:t>
            </a:r>
            <a:endParaRPr lang="pt-BR" sz="3600" b="1" dirty="0">
              <a:latin typeface="Constantia" panose="02030602050306030303" pitchFamily="18" charset="0"/>
            </a:endParaRPr>
          </a:p>
        </p:txBody>
      </p:sp>
      <p:sp>
        <p:nvSpPr>
          <p:cNvPr id="3" name="Espaço Reservado para Conteúdo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spcBef>
                <a:spcPts val="0"/>
              </a:spcBef>
              <a:buNone/>
            </a:pPr>
            <a:r>
              <a:rPr lang="pt-BR" sz="1400" dirty="0">
                <a:latin typeface="Calibri Light" panose="020F0302020204030204" pitchFamily="34" charset="0"/>
              </a:rPr>
              <a:t>A representação de algoritmos em uma </a:t>
            </a:r>
            <a:r>
              <a:rPr lang="pt-BR" sz="1400" dirty="0" err="1" smtClean="0">
                <a:latin typeface="Calibri Light" panose="020F0302020204030204" pitchFamily="34" charset="0"/>
              </a:rPr>
              <a:t>pseudolinguagem</a:t>
            </a:r>
            <a:r>
              <a:rPr lang="pt-BR" sz="1400" dirty="0" smtClean="0">
                <a:latin typeface="Calibri Light" panose="020F0302020204030204" pitchFamily="34" charset="0"/>
              </a:rPr>
              <a:t> </a:t>
            </a:r>
            <a:r>
              <a:rPr lang="pt-BR" sz="1400" dirty="0">
                <a:latin typeface="Calibri Light" panose="020F0302020204030204" pitchFamily="34" charset="0"/>
              </a:rPr>
              <a:t>mais próxima às pessoas é bastante útil principalmente quando o problema a ser tratado envolve um grande número de passos. No entanto, para que esses passos possam ser entendidos pelo computador é necessário representar tal algoritmo em uma linguagem de </a:t>
            </a:r>
            <a:r>
              <a:rPr lang="pt-BR" sz="1400" dirty="0" smtClean="0">
                <a:latin typeface="Calibri Light" panose="020F0302020204030204" pitchFamily="34" charset="0"/>
              </a:rPr>
              <a:t>programação (Pascal, Fortran, C, dentre outras).</a:t>
            </a:r>
            <a:endParaRPr lang="pt-BR" sz="1400" dirty="0">
              <a:latin typeface="Calibri Light" panose="020F0302020204030204" pitchFamily="34" charset="0"/>
            </a:endParaRPr>
          </a:p>
          <a:p>
            <a:pPr marL="0" indent="0" algn="just">
              <a:spcBef>
                <a:spcPts val="0"/>
              </a:spcBef>
              <a:buNone/>
            </a:pPr>
            <a:r>
              <a:rPr lang="pt-BR" sz="1400" dirty="0" smtClean="0">
                <a:latin typeface="Calibri Light" panose="020F0302020204030204" pitchFamily="34" charset="0"/>
              </a:rPr>
              <a:t>As </a:t>
            </a:r>
            <a:r>
              <a:rPr lang="pt-BR" sz="1400" dirty="0">
                <a:latin typeface="Calibri Light" panose="020F0302020204030204" pitchFamily="34" charset="0"/>
              </a:rPr>
              <a:t>linguagens de programação obrigam o uso de formas rígidas </a:t>
            </a:r>
            <a:r>
              <a:rPr lang="pt-BR" sz="1400" dirty="0" smtClean="0">
                <a:latin typeface="Calibri Light" panose="020F0302020204030204" pitchFamily="34" charset="0"/>
              </a:rPr>
              <a:t>(</a:t>
            </a:r>
            <a:r>
              <a:rPr lang="pt-BR" sz="1400" dirty="0">
                <a:latin typeface="Calibri Light" panose="020F0302020204030204" pitchFamily="34" charset="0"/>
              </a:rPr>
              <a:t>conjunto de regras</a:t>
            </a:r>
            <a:r>
              <a:rPr lang="pt-BR" sz="1400" dirty="0" smtClean="0">
                <a:latin typeface="Calibri Light" panose="020F0302020204030204" pitchFamily="34" charset="0"/>
              </a:rPr>
              <a:t>) na </a:t>
            </a:r>
            <a:r>
              <a:rPr lang="pt-BR" sz="1400" dirty="0">
                <a:latin typeface="Calibri Light" panose="020F0302020204030204" pitchFamily="34" charset="0"/>
              </a:rPr>
              <a:t>especificação de seus passos, ou seja, obrigam as pessoas a detalharem as operações que deverão ser executadas. Uma dica aqui é refinar a solução do problema de um nível mais abstrato até chegar ao nível de detalhamento que deve ser representado em uma linguagem de programação. Essa prática, além de prover um tipo de documentação, também ajuda muito no tratamento dos erros que eventualmente possam surgir. </a:t>
            </a:r>
          </a:p>
          <a:p>
            <a:pPr marL="0" indent="0" algn="just">
              <a:spcBef>
                <a:spcPts val="0"/>
              </a:spcBef>
              <a:buNone/>
            </a:pPr>
            <a:r>
              <a:rPr lang="pt-BR" sz="1400" dirty="0">
                <a:latin typeface="Calibri Light" panose="020F0302020204030204" pitchFamily="34" charset="0"/>
              </a:rPr>
              <a:t>Convencionamos aqui que um algoritmo representado em uma linguagem de programação é um programa.</a:t>
            </a:r>
          </a:p>
          <a:p>
            <a:pPr marL="0" indent="0" algn="just">
              <a:spcBef>
                <a:spcPts val="0"/>
              </a:spcBef>
              <a:buNone/>
            </a:pPr>
            <a:r>
              <a:rPr lang="pt-BR" sz="1400" dirty="0">
                <a:latin typeface="Calibri Light" panose="020F0302020204030204" pitchFamily="34" charset="0"/>
              </a:rPr>
              <a:t>Os algoritmos descritos em </a:t>
            </a:r>
            <a:r>
              <a:rPr lang="pt-BR" sz="1400" dirty="0" err="1" smtClean="0">
                <a:latin typeface="Calibri Light" panose="020F0302020204030204" pitchFamily="34" charset="0"/>
              </a:rPr>
              <a:t>pseudolinguagem</a:t>
            </a:r>
            <a:r>
              <a:rPr lang="pt-BR" sz="1400" dirty="0" smtClean="0">
                <a:latin typeface="Calibri Light" panose="020F0302020204030204" pitchFamily="34" charset="0"/>
              </a:rPr>
              <a:t> </a:t>
            </a:r>
            <a:r>
              <a:rPr lang="pt-BR" sz="1400" dirty="0">
                <a:latin typeface="Calibri Light" panose="020F0302020204030204" pitchFamily="34" charset="0"/>
              </a:rPr>
              <a:t>não podem ser executados (entendidos) por computadores. É necessário ainda uma fase de tradução da linguagem de programação para a linguagem que a máquina entenda. Essa fase é conhecida por compilação, e é realizada pelo Compilador. </a:t>
            </a:r>
          </a:p>
          <a:p>
            <a:pPr marL="0" indent="0" algn="just">
              <a:spcAft>
                <a:spcPts val="0"/>
              </a:spcAft>
              <a:buNone/>
            </a:pPr>
            <a:r>
              <a:rPr lang="pt-BR" sz="1400" dirty="0" smtClean="0">
                <a:latin typeface="Calibri Light" panose="020F0302020204030204" pitchFamily="34" charset="0"/>
              </a:rPr>
              <a:t>As linguagens de programação se caracterizam por um </a:t>
            </a:r>
            <a:r>
              <a:rPr lang="pt-BR" sz="1400" dirty="0">
                <a:latin typeface="Calibri Light" panose="020F0302020204030204" pitchFamily="34" charset="0"/>
              </a:rPr>
              <a:t>conjunto de símbolos e regras que associados </a:t>
            </a:r>
            <a:r>
              <a:rPr lang="pt-BR" sz="1400" dirty="0" smtClean="0">
                <a:latin typeface="Calibri Light" panose="020F0302020204030204" pitchFamily="34" charset="0"/>
              </a:rPr>
              <a:t>semanticamente (que significam algo entendível) permitem </a:t>
            </a:r>
            <a:r>
              <a:rPr lang="pt-BR" sz="1400" dirty="0">
                <a:latin typeface="Calibri Light" panose="020F0302020204030204" pitchFamily="34" charset="0"/>
              </a:rPr>
              <a:t>a programação de </a:t>
            </a:r>
            <a:r>
              <a:rPr lang="pt-BR" sz="1400" dirty="0" smtClean="0">
                <a:latin typeface="Calibri Light" panose="020F0302020204030204" pitchFamily="34" charset="0"/>
              </a:rPr>
              <a:t>computadores.</a:t>
            </a:r>
            <a:endParaRPr lang="pt-BR" sz="1400" dirty="0">
              <a:latin typeface="Calibri Light" panose="020F0302020204030204" pitchFamily="34" charset="0"/>
            </a:endParaRPr>
          </a:p>
          <a:p>
            <a:pPr marL="0" indent="0" algn="just">
              <a:spcBef>
                <a:spcPts val="0"/>
              </a:spcBef>
              <a:buNone/>
            </a:pPr>
            <a:r>
              <a:rPr lang="pt-BR" sz="1400" b="1" dirty="0" smtClean="0">
                <a:latin typeface="Calibri Light" panose="020F0302020204030204" pitchFamily="34" charset="0"/>
              </a:rPr>
              <a:t>Compilador</a:t>
            </a:r>
            <a:endParaRPr lang="pt-BR" sz="1400" b="1" dirty="0">
              <a:latin typeface="Calibri Light" panose="020F0302020204030204" pitchFamily="34" charset="0"/>
            </a:endParaRPr>
          </a:p>
          <a:p>
            <a:pPr algn="just">
              <a:spcBef>
                <a:spcPts val="0"/>
              </a:spcBef>
            </a:pPr>
            <a:r>
              <a:rPr lang="pt-BR" sz="1400" dirty="0" smtClean="0">
                <a:latin typeface="Calibri Light" panose="020F0302020204030204" pitchFamily="34" charset="0"/>
              </a:rPr>
              <a:t>Traduz </a:t>
            </a:r>
            <a:r>
              <a:rPr lang="pt-BR" sz="1400" dirty="0">
                <a:latin typeface="Calibri Light" panose="020F0302020204030204" pitchFamily="34" charset="0"/>
              </a:rPr>
              <a:t>o programa escrito em uma linguagem de programação para linguagem de máquina. </a:t>
            </a:r>
          </a:p>
          <a:p>
            <a:pPr algn="just">
              <a:spcBef>
                <a:spcPts val="0"/>
              </a:spcBef>
            </a:pPr>
            <a:r>
              <a:rPr lang="pt-BR" sz="1400" dirty="0" smtClean="0">
                <a:latin typeface="Calibri Light" panose="020F0302020204030204" pitchFamily="34" charset="0"/>
              </a:rPr>
              <a:t>Verifica </a:t>
            </a:r>
            <a:r>
              <a:rPr lang="pt-BR" sz="1400" dirty="0">
                <a:latin typeface="Calibri Light" panose="020F0302020204030204" pitchFamily="34" charset="0"/>
              </a:rPr>
              <a:t>se as formas rígidas na especificação dos passos foi seguida corretamente. </a:t>
            </a:r>
          </a:p>
          <a:p>
            <a:pPr algn="just">
              <a:spcBef>
                <a:spcPts val="0"/>
              </a:spcBef>
            </a:pPr>
            <a:r>
              <a:rPr lang="pt-BR" sz="1400" dirty="0" smtClean="0">
                <a:latin typeface="Calibri Light" panose="020F0302020204030204" pitchFamily="34" charset="0"/>
              </a:rPr>
              <a:t>Compiladores </a:t>
            </a:r>
            <a:r>
              <a:rPr lang="pt-BR" sz="1400" dirty="0">
                <a:latin typeface="Calibri Light" panose="020F0302020204030204" pitchFamily="34" charset="0"/>
              </a:rPr>
              <a:t>são relacionados diretamente com a máquina para a qual será feita a tradução. </a:t>
            </a:r>
          </a:p>
          <a:p>
            <a:pPr algn="just">
              <a:spcBef>
                <a:spcPts val="0"/>
              </a:spcBef>
            </a:pPr>
            <a:r>
              <a:rPr lang="pt-BR" sz="1400" dirty="0" smtClean="0">
                <a:latin typeface="Calibri Light" panose="020F0302020204030204" pitchFamily="34" charset="0"/>
              </a:rPr>
              <a:t>Gera </a:t>
            </a:r>
            <a:r>
              <a:rPr lang="pt-BR" sz="1400" dirty="0">
                <a:latin typeface="Calibri Light" panose="020F0302020204030204" pitchFamily="34" charset="0"/>
              </a:rPr>
              <a:t>um arquivo executável do programa descrito. </a:t>
            </a:r>
          </a:p>
          <a:p>
            <a:pPr marL="0" indent="0" algn="just">
              <a:spcAft>
                <a:spcPts val="0"/>
              </a:spcAft>
              <a:buNone/>
            </a:pPr>
            <a:endParaRPr lang="pt-BR" sz="1400" dirty="0">
              <a:latin typeface="Calibri Light" panose="020F0302020204030204" pitchFamily="34" charset="0"/>
            </a:endParaRPr>
          </a:p>
        </p:txBody>
      </p:sp>
    </p:spTree>
    <p:extLst>
      <p:ext uri="{BB962C8B-B14F-4D97-AF65-F5344CB8AC3E}">
        <p14:creationId xmlns:p14="http://schemas.microsoft.com/office/powerpoint/2010/main" val="4029113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3600" b="1" dirty="0">
                <a:latin typeface="Constantia" panose="02030602050306030303" pitchFamily="18" charset="0"/>
              </a:rPr>
              <a:t>Problema Computacional</a:t>
            </a:r>
          </a:p>
        </p:txBody>
      </p:sp>
      <p:pic>
        <p:nvPicPr>
          <p:cNvPr id="5" name="Espaço Reservado para Conteúdo 4"/>
          <p:cNvPicPr>
            <a:picLocks noGrp="1"/>
          </p:cNvPicPr>
          <p:nvPr>
            <p:ph idx="1"/>
          </p:nvPr>
        </p:nvPicPr>
        <p:blipFill>
          <a:blip r:embed="rId2" cstate="print"/>
          <a:srcRect/>
          <a:stretch>
            <a:fillRect/>
          </a:stretch>
        </p:blipFill>
        <p:spPr bwMode="auto">
          <a:xfrm>
            <a:off x="1618249" y="1794000"/>
            <a:ext cx="5854500" cy="3118367"/>
          </a:xfrm>
          <a:prstGeom prst="rect">
            <a:avLst/>
          </a:prstGeom>
          <a:noFill/>
          <a:ln w="9525">
            <a:noFill/>
            <a:miter lim="800000"/>
            <a:headEnd/>
            <a:tailEnd/>
          </a:ln>
        </p:spPr>
      </p:pic>
      <p:sp>
        <p:nvSpPr>
          <p:cNvPr id="2" name="Retângulo 1"/>
          <p:cNvSpPr/>
          <p:nvPr/>
        </p:nvSpPr>
        <p:spPr>
          <a:xfrm>
            <a:off x="251520" y="5228749"/>
            <a:ext cx="6696744" cy="338554"/>
          </a:xfrm>
          <a:prstGeom prst="rect">
            <a:avLst/>
          </a:prstGeom>
        </p:spPr>
        <p:txBody>
          <a:bodyPr wrap="square">
            <a:spAutoFit/>
          </a:bodyPr>
          <a:lstStyle/>
          <a:p>
            <a:r>
              <a:rPr lang="pt-BR" sz="1600" dirty="0" smtClean="0">
                <a:solidFill>
                  <a:schemeClr val="tx1"/>
                </a:solidFill>
                <a:latin typeface="Calibri Light" panose="020F0302020204030204" pitchFamily="34" charset="0"/>
              </a:rPr>
              <a:t>Resolução </a:t>
            </a:r>
            <a:r>
              <a:rPr lang="pt-BR" sz="1600" dirty="0">
                <a:solidFill>
                  <a:schemeClr val="tx1"/>
                </a:solidFill>
                <a:latin typeface="Calibri Light" panose="020F0302020204030204" pitchFamily="34" charset="0"/>
              </a:rPr>
              <a:t>de problemas, algoritmo e programação.</a:t>
            </a:r>
          </a:p>
        </p:txBody>
      </p:sp>
    </p:spTree>
    <p:extLst>
      <p:ext uri="{BB962C8B-B14F-4D97-AF65-F5344CB8AC3E}">
        <p14:creationId xmlns:p14="http://schemas.microsoft.com/office/powerpoint/2010/main" val="2524853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ChangeArrowheads="1"/>
          </p:cNvSpPr>
          <p:nvPr/>
        </p:nvSpPr>
        <p:spPr bwMode="auto">
          <a:xfrm>
            <a:off x="5673330" y="2247900"/>
            <a:ext cx="1788319" cy="776288"/>
          </a:xfrm>
          <a:prstGeom prst="rect">
            <a:avLst/>
          </a:prstGeom>
          <a:solidFill>
            <a:srgbClr val="FF9900">
              <a:alpha val="70195"/>
            </a:srgbClr>
          </a:solidFill>
          <a:ln w="9525">
            <a:solidFill>
              <a:srgbClr val="FF6600"/>
            </a:solidFill>
            <a:miter lim="800000"/>
            <a:headEnd/>
            <a:tailEnd/>
          </a:ln>
        </p:spPr>
        <p:txBody>
          <a:bodyPr anchor="ct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lgn="ctr" eaLnBrk="1" hangingPunct="1">
              <a:spcBef>
                <a:spcPct val="0"/>
              </a:spcBef>
              <a:buSzTx/>
              <a:buFontTx/>
              <a:buNone/>
            </a:pPr>
            <a:r>
              <a:rPr lang="pt-BR" sz="1500">
                <a:solidFill>
                  <a:schemeClr val="tx1"/>
                </a:solidFill>
                <a:latin typeface="Arial" panose="020B0604020202020204" pitchFamily="34" charset="0"/>
              </a:rPr>
              <a:t>SOLUÇÃO EM FORMA DE </a:t>
            </a:r>
            <a:r>
              <a:rPr lang="pt-BR" sz="1500" b="1">
                <a:solidFill>
                  <a:schemeClr val="tx1"/>
                </a:solidFill>
                <a:latin typeface="Arial" panose="020B0604020202020204" pitchFamily="34" charset="0"/>
              </a:rPr>
              <a:t>ALGORITMO</a:t>
            </a:r>
          </a:p>
        </p:txBody>
      </p:sp>
      <p:sp>
        <p:nvSpPr>
          <p:cNvPr id="148484" name="Rectangle 4"/>
          <p:cNvSpPr>
            <a:spLocks noChangeArrowheads="1"/>
          </p:cNvSpPr>
          <p:nvPr/>
        </p:nvSpPr>
        <p:spPr bwMode="auto">
          <a:xfrm>
            <a:off x="5741194" y="4577953"/>
            <a:ext cx="1652588" cy="775097"/>
          </a:xfrm>
          <a:prstGeom prst="rect">
            <a:avLst/>
          </a:prstGeom>
          <a:solidFill>
            <a:srgbClr val="FFFF99"/>
          </a:solidFill>
          <a:ln w="9525">
            <a:solidFill>
              <a:srgbClr val="FF6600"/>
            </a:solidFill>
            <a:miter lim="800000"/>
            <a:headEnd/>
            <a:tailEnd/>
          </a:ln>
        </p:spPr>
        <p:txBody>
          <a:bodyPr anchor="ct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lgn="ctr" eaLnBrk="1" hangingPunct="1">
              <a:spcBef>
                <a:spcPct val="0"/>
              </a:spcBef>
              <a:buSzTx/>
              <a:buFontTx/>
              <a:buNone/>
            </a:pPr>
            <a:r>
              <a:rPr lang="pt-BR" sz="1500">
                <a:solidFill>
                  <a:schemeClr val="tx1"/>
                </a:solidFill>
                <a:latin typeface="Arial" panose="020B0604020202020204" pitchFamily="34" charset="0"/>
              </a:rPr>
              <a:t>SOLUÇÃO EM FORMA DE </a:t>
            </a:r>
            <a:r>
              <a:rPr lang="pt-BR" sz="1500" b="1">
                <a:solidFill>
                  <a:schemeClr val="tx1"/>
                </a:solidFill>
                <a:latin typeface="Arial" panose="020B0604020202020204" pitchFamily="34" charset="0"/>
              </a:rPr>
              <a:t>PROGRAMA</a:t>
            </a:r>
          </a:p>
        </p:txBody>
      </p:sp>
      <p:sp>
        <p:nvSpPr>
          <p:cNvPr id="148485" name="AutoShape 5"/>
          <p:cNvSpPr>
            <a:spLocks noChangeArrowheads="1"/>
          </p:cNvSpPr>
          <p:nvPr/>
        </p:nvSpPr>
        <p:spPr bwMode="auto">
          <a:xfrm>
            <a:off x="6381750" y="3261122"/>
            <a:ext cx="371475" cy="1147763"/>
          </a:xfrm>
          <a:prstGeom prst="downArrow">
            <a:avLst>
              <a:gd name="adj1" fmla="val 50000"/>
              <a:gd name="adj2" fmla="val 77244"/>
            </a:avLst>
          </a:prstGeom>
          <a:gradFill rotWithShape="1">
            <a:gsLst>
              <a:gs pos="0">
                <a:srgbClr val="FF9900"/>
              </a:gs>
              <a:gs pos="100000">
                <a:srgbClr val="FFFF99"/>
              </a:gs>
            </a:gsLst>
            <a:lin ang="5400000" scaled="1"/>
          </a:gradFill>
          <a:ln w="9525">
            <a:solidFill>
              <a:srgbClr val="FF6600"/>
            </a:solidFill>
            <a:miter lim="800000"/>
            <a:headEnd/>
            <a:tailEnd/>
          </a:ln>
        </p:spPr>
        <p:txBody>
          <a:bodyPr wrap="none" anchor="ct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eaLnBrk="1" hangingPunct="1">
              <a:spcBef>
                <a:spcPct val="0"/>
              </a:spcBef>
              <a:buSzTx/>
              <a:buFontTx/>
              <a:buNone/>
            </a:pPr>
            <a:endParaRPr lang="pt-BR" sz="1350">
              <a:solidFill>
                <a:schemeClr val="tx1"/>
              </a:solidFill>
              <a:latin typeface="Arial" panose="020B0604020202020204" pitchFamily="34" charset="0"/>
            </a:endParaRPr>
          </a:p>
        </p:txBody>
      </p:sp>
      <p:sp>
        <p:nvSpPr>
          <p:cNvPr id="148486" name="Cloud"/>
          <p:cNvSpPr>
            <a:spLocks noChangeAspect="1" noEditPoints="1" noChangeArrowheads="1"/>
          </p:cNvSpPr>
          <p:nvPr/>
        </p:nvSpPr>
        <p:spPr bwMode="auto">
          <a:xfrm>
            <a:off x="1757363" y="2078832"/>
            <a:ext cx="2138362" cy="124542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A4500"/>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pt-BR" sz="1650">
                <a:solidFill>
                  <a:schemeClr val="bg1"/>
                </a:solidFill>
                <a:latin typeface="Arial" charset="0"/>
              </a:rPr>
              <a:t>PROBLEMA</a:t>
            </a:r>
          </a:p>
        </p:txBody>
      </p:sp>
      <p:grpSp>
        <p:nvGrpSpPr>
          <p:cNvPr id="2" name="Group 7"/>
          <p:cNvGrpSpPr>
            <a:grpSpLocks/>
          </p:cNvGrpSpPr>
          <p:nvPr/>
        </p:nvGrpSpPr>
        <p:grpSpPr bwMode="auto">
          <a:xfrm>
            <a:off x="3918348" y="1977630"/>
            <a:ext cx="1721644" cy="878681"/>
            <a:chOff x="2626" y="941"/>
            <a:chExt cx="1446" cy="738"/>
          </a:xfrm>
        </p:grpSpPr>
        <p:sp>
          <p:nvSpPr>
            <p:cNvPr id="35866" name="AutoShape 8"/>
            <p:cNvSpPr>
              <a:spLocks noChangeArrowheads="1"/>
            </p:cNvSpPr>
            <p:nvPr/>
          </p:nvSpPr>
          <p:spPr bwMode="auto">
            <a:xfrm rot="-5400000">
              <a:off x="3122" y="871"/>
              <a:ext cx="312" cy="1304"/>
            </a:xfrm>
            <a:prstGeom prst="downArrow">
              <a:avLst>
                <a:gd name="adj1" fmla="val 50000"/>
                <a:gd name="adj2" fmla="val 104487"/>
              </a:avLst>
            </a:prstGeom>
            <a:gradFill rotWithShape="1">
              <a:gsLst>
                <a:gs pos="0">
                  <a:srgbClr val="8A4500"/>
                </a:gs>
                <a:gs pos="100000">
                  <a:srgbClr val="FF9900">
                    <a:alpha val="76999"/>
                  </a:srgbClr>
                </a:gs>
              </a:gsLst>
              <a:lin ang="5400000" scaled="1"/>
            </a:gradFill>
            <a:ln w="9525">
              <a:solidFill>
                <a:srgbClr val="FF6600"/>
              </a:solidFill>
              <a:miter lim="800000"/>
              <a:headEnd/>
              <a:tailEnd/>
            </a:ln>
          </p:spPr>
          <p:txBody>
            <a:bodyPr wrap="none" anchor="ct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eaLnBrk="1" hangingPunct="1">
                <a:spcBef>
                  <a:spcPct val="0"/>
                </a:spcBef>
                <a:buSzTx/>
                <a:buFontTx/>
                <a:buNone/>
              </a:pPr>
              <a:endParaRPr lang="pt-BR" sz="1350">
                <a:solidFill>
                  <a:schemeClr val="tx1"/>
                </a:solidFill>
                <a:latin typeface="Arial" panose="020B0604020202020204" pitchFamily="34" charset="0"/>
              </a:endParaRPr>
            </a:p>
          </p:txBody>
        </p:sp>
        <p:sp>
          <p:nvSpPr>
            <p:cNvPr id="35867" name="Text Box 9"/>
            <p:cNvSpPr txBox="1">
              <a:spLocks noChangeArrowheads="1"/>
            </p:cNvSpPr>
            <p:nvPr/>
          </p:nvSpPr>
          <p:spPr bwMode="auto">
            <a:xfrm>
              <a:off x="2626" y="941"/>
              <a:ext cx="1446"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lgn="ctr" eaLnBrk="1" hangingPunct="1">
                <a:spcBef>
                  <a:spcPct val="50000"/>
                </a:spcBef>
                <a:buSzTx/>
                <a:buFontTx/>
                <a:buNone/>
              </a:pPr>
              <a:r>
                <a:rPr lang="pt-BR" sz="1500">
                  <a:solidFill>
                    <a:schemeClr val="tx1"/>
                  </a:solidFill>
                  <a:latin typeface="Arial" panose="020B0604020202020204" pitchFamily="34" charset="0"/>
                </a:rPr>
                <a:t>Fase de resolução do problema</a:t>
              </a:r>
            </a:p>
          </p:txBody>
        </p:sp>
      </p:grpSp>
      <p:sp>
        <p:nvSpPr>
          <p:cNvPr id="148490" name="Text Box 10"/>
          <p:cNvSpPr txBox="1">
            <a:spLocks noChangeArrowheads="1"/>
          </p:cNvSpPr>
          <p:nvPr/>
        </p:nvSpPr>
        <p:spPr bwMode="auto">
          <a:xfrm rot="5400000">
            <a:off x="5459611" y="3526453"/>
            <a:ext cx="14918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lgn="ctr" eaLnBrk="1" hangingPunct="1">
              <a:spcBef>
                <a:spcPct val="50000"/>
              </a:spcBef>
              <a:buSzTx/>
              <a:buFontTx/>
              <a:buNone/>
            </a:pPr>
            <a:r>
              <a:rPr lang="pt-BR" sz="1500">
                <a:solidFill>
                  <a:schemeClr val="tx1"/>
                </a:solidFill>
                <a:latin typeface="Arial" panose="020B0604020202020204" pitchFamily="34" charset="0"/>
              </a:rPr>
              <a:t>Fase de implementação</a:t>
            </a:r>
          </a:p>
        </p:txBody>
      </p:sp>
      <p:sp>
        <p:nvSpPr>
          <p:cNvPr id="148491" name="Rectangle 11"/>
          <p:cNvSpPr>
            <a:spLocks noChangeArrowheads="1"/>
          </p:cNvSpPr>
          <p:nvPr/>
        </p:nvSpPr>
        <p:spPr bwMode="auto">
          <a:xfrm>
            <a:off x="3005139" y="5183982"/>
            <a:ext cx="1094185" cy="351235"/>
          </a:xfrm>
          <a:prstGeom prst="rect">
            <a:avLst/>
          </a:prstGeom>
          <a:gradFill rotWithShape="1">
            <a:gsLst>
              <a:gs pos="0">
                <a:srgbClr val="FFFF99"/>
              </a:gs>
              <a:gs pos="100000">
                <a:srgbClr val="FFCC99"/>
              </a:gs>
            </a:gsLst>
            <a:path path="shape">
              <a:fillToRect l="50000" t="50000" r="50000" b="50000"/>
            </a:path>
          </a:gradFill>
          <a:ln w="9525">
            <a:solidFill>
              <a:srgbClr val="FF9900"/>
            </a:solidFill>
            <a:miter lim="800000"/>
            <a:headEnd/>
            <a:tailEnd/>
          </a:ln>
        </p:spPr>
        <p:txBody>
          <a:bodyPr wrap="none" anchor="ct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eaLnBrk="1" hangingPunct="1">
              <a:lnSpc>
                <a:spcPct val="140000"/>
              </a:lnSpc>
              <a:spcBef>
                <a:spcPct val="0"/>
              </a:spcBef>
              <a:buSzTx/>
              <a:buFont typeface="Wingdings" panose="05000000000000000000" pitchFamily="2" charset="2"/>
              <a:buChar char="Ø"/>
            </a:pPr>
            <a:r>
              <a:rPr lang="pt-BR" sz="1350">
                <a:solidFill>
                  <a:schemeClr val="tx1"/>
                </a:solidFill>
                <a:latin typeface="Arial" panose="020B0604020202020204" pitchFamily="34" charset="0"/>
              </a:rPr>
              <a:t> Revisões</a:t>
            </a:r>
          </a:p>
        </p:txBody>
      </p:sp>
      <p:sp>
        <p:nvSpPr>
          <p:cNvPr id="148492" name="Oval 12"/>
          <p:cNvSpPr>
            <a:spLocks noChangeArrowheads="1"/>
          </p:cNvSpPr>
          <p:nvPr/>
        </p:nvSpPr>
        <p:spPr bwMode="auto">
          <a:xfrm>
            <a:off x="1589485" y="1639491"/>
            <a:ext cx="1484709" cy="742950"/>
          </a:xfrm>
          <a:prstGeom prst="ellipse">
            <a:avLst/>
          </a:prstGeom>
          <a:gradFill rotWithShape="1">
            <a:gsLst>
              <a:gs pos="0">
                <a:srgbClr val="FFFF99"/>
              </a:gs>
              <a:gs pos="100000">
                <a:srgbClr val="FFCC99"/>
              </a:gs>
            </a:gsLst>
            <a:path path="shape">
              <a:fillToRect l="50000" t="50000" r="50000" b="50000"/>
            </a:path>
          </a:gradFill>
          <a:ln w="9525">
            <a:solidFill>
              <a:srgbClr val="FF6600"/>
            </a:solidFill>
            <a:round/>
            <a:headEnd/>
            <a:tailEnd/>
          </a:ln>
        </p:spPr>
        <p:txBody>
          <a:bodyPr wrap="none" anchor="ct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lgn="ctr" eaLnBrk="1" hangingPunct="1">
              <a:spcBef>
                <a:spcPct val="0"/>
              </a:spcBef>
              <a:buSzTx/>
              <a:buFontTx/>
              <a:buNone/>
            </a:pPr>
            <a:r>
              <a:rPr lang="pt-BR" sz="1500">
                <a:solidFill>
                  <a:schemeClr val="tx1"/>
                </a:solidFill>
                <a:latin typeface="Arial" panose="020B0604020202020204" pitchFamily="34" charset="0"/>
              </a:rPr>
              <a:t>DEFINIÇÃO</a:t>
            </a:r>
          </a:p>
          <a:p>
            <a:pPr algn="ctr" eaLnBrk="1" hangingPunct="1">
              <a:spcBef>
                <a:spcPct val="0"/>
              </a:spcBef>
              <a:buSzTx/>
              <a:buFontTx/>
              <a:buNone/>
            </a:pPr>
            <a:r>
              <a:rPr lang="pt-BR" sz="1350">
                <a:solidFill>
                  <a:schemeClr val="tx1"/>
                </a:solidFill>
                <a:latin typeface="Arial" panose="020B0604020202020204" pitchFamily="34" charset="0"/>
              </a:rPr>
              <a:t>Definição do </a:t>
            </a:r>
          </a:p>
          <a:p>
            <a:pPr algn="ctr" eaLnBrk="1" hangingPunct="1">
              <a:spcBef>
                <a:spcPct val="0"/>
              </a:spcBef>
              <a:buSzTx/>
              <a:buFontTx/>
              <a:buNone/>
            </a:pPr>
            <a:r>
              <a:rPr lang="pt-BR" sz="1350">
                <a:solidFill>
                  <a:schemeClr val="tx1"/>
                </a:solidFill>
                <a:latin typeface="Arial" panose="020B0604020202020204" pitchFamily="34" charset="0"/>
              </a:rPr>
              <a:t>Problema</a:t>
            </a:r>
          </a:p>
        </p:txBody>
      </p:sp>
      <p:grpSp>
        <p:nvGrpSpPr>
          <p:cNvPr id="3" name="Group 13"/>
          <p:cNvGrpSpPr>
            <a:grpSpLocks/>
          </p:cNvGrpSpPr>
          <p:nvPr/>
        </p:nvGrpSpPr>
        <p:grpSpPr bwMode="auto">
          <a:xfrm>
            <a:off x="2938464" y="3530203"/>
            <a:ext cx="2937272" cy="1585913"/>
            <a:chOff x="1508" y="2245"/>
            <a:chExt cx="2467" cy="1332"/>
          </a:xfrm>
        </p:grpSpPr>
        <p:sp>
          <p:nvSpPr>
            <p:cNvPr id="35864" name="Oval 14"/>
            <p:cNvSpPr>
              <a:spLocks noChangeArrowheads="1"/>
            </p:cNvSpPr>
            <p:nvPr/>
          </p:nvSpPr>
          <p:spPr bwMode="auto">
            <a:xfrm>
              <a:off x="1508" y="2245"/>
              <a:ext cx="2325" cy="1332"/>
            </a:xfrm>
            <a:prstGeom prst="ellipse">
              <a:avLst/>
            </a:prstGeom>
            <a:gradFill rotWithShape="1">
              <a:gsLst>
                <a:gs pos="0">
                  <a:srgbClr val="FFFF99"/>
                </a:gs>
                <a:gs pos="100000">
                  <a:srgbClr val="FFCC99"/>
                </a:gs>
              </a:gsLst>
              <a:path path="shape">
                <a:fillToRect l="50000" t="50000" r="50000" b="50000"/>
              </a:path>
            </a:gradFill>
            <a:ln w="9525">
              <a:solidFill>
                <a:srgbClr val="FF6600"/>
              </a:solidFill>
              <a:round/>
              <a:headEnd/>
              <a:tailEnd/>
            </a:ln>
          </p:spPr>
          <p:txBody>
            <a:bodyPr lIns="0" tIns="0" rIns="0" bIns="0" anchor="ct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algn="ctr" eaLnBrk="1" hangingPunct="1">
                <a:spcBef>
                  <a:spcPct val="0"/>
                </a:spcBef>
                <a:buSzTx/>
                <a:buFontTx/>
                <a:buNone/>
              </a:pPr>
              <a:endParaRPr lang="pt-BR" sz="1350">
                <a:solidFill>
                  <a:schemeClr val="tx1"/>
                </a:solidFill>
                <a:latin typeface="Arial" panose="020B0604020202020204" pitchFamily="34" charset="0"/>
              </a:endParaRPr>
            </a:p>
          </p:txBody>
        </p:sp>
        <p:sp>
          <p:nvSpPr>
            <p:cNvPr id="35865" name="Text Box 15"/>
            <p:cNvSpPr txBox="1">
              <a:spLocks noChangeArrowheads="1"/>
            </p:cNvSpPr>
            <p:nvPr/>
          </p:nvSpPr>
          <p:spPr bwMode="auto">
            <a:xfrm>
              <a:off x="1650" y="2355"/>
              <a:ext cx="2325"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eaLnBrk="1" hangingPunct="1">
                <a:lnSpc>
                  <a:spcPct val="110000"/>
                </a:lnSpc>
                <a:spcBef>
                  <a:spcPct val="0"/>
                </a:spcBef>
                <a:buSzTx/>
                <a:buFontTx/>
                <a:buNone/>
              </a:pPr>
              <a:r>
                <a:rPr lang="pt-BR" sz="1500">
                  <a:solidFill>
                    <a:schemeClr val="tx1"/>
                  </a:solidFill>
                  <a:latin typeface="Arial" panose="020B0604020202020204" pitchFamily="34" charset="0"/>
                </a:rPr>
                <a:t>    DESENVOLVIMENTO</a:t>
              </a:r>
            </a:p>
            <a:p>
              <a:pPr eaLnBrk="1" hangingPunct="1">
                <a:lnSpc>
                  <a:spcPct val="110000"/>
                </a:lnSpc>
                <a:spcBef>
                  <a:spcPct val="0"/>
                </a:spcBef>
                <a:buSzTx/>
                <a:buFont typeface="Wingdings" panose="05000000000000000000" pitchFamily="2" charset="2"/>
                <a:buChar char="ü"/>
              </a:pPr>
              <a:r>
                <a:rPr lang="pt-BR" sz="1350">
                  <a:solidFill>
                    <a:schemeClr val="tx1"/>
                  </a:solidFill>
                  <a:latin typeface="Arial" panose="020B0604020202020204" pitchFamily="34" charset="0"/>
                </a:rPr>
                <a:t> Projetar a solução (algoritmo)</a:t>
              </a:r>
            </a:p>
            <a:p>
              <a:pPr eaLnBrk="1" hangingPunct="1">
                <a:lnSpc>
                  <a:spcPct val="110000"/>
                </a:lnSpc>
                <a:spcBef>
                  <a:spcPct val="0"/>
                </a:spcBef>
                <a:buSzTx/>
                <a:buFont typeface="Wingdings" panose="05000000000000000000" pitchFamily="2" charset="2"/>
                <a:buChar char="ü"/>
              </a:pPr>
              <a:r>
                <a:rPr lang="pt-BR" sz="1350">
                  <a:solidFill>
                    <a:schemeClr val="tx1"/>
                  </a:solidFill>
                  <a:latin typeface="Arial" panose="020B0604020202020204" pitchFamily="34" charset="0"/>
                </a:rPr>
                <a:t>Codificar a solução (linguagem de programação)</a:t>
              </a:r>
            </a:p>
            <a:p>
              <a:pPr eaLnBrk="1" hangingPunct="1">
                <a:lnSpc>
                  <a:spcPct val="110000"/>
                </a:lnSpc>
                <a:spcBef>
                  <a:spcPct val="0"/>
                </a:spcBef>
                <a:buSzTx/>
                <a:buFont typeface="Wingdings" panose="05000000000000000000" pitchFamily="2" charset="2"/>
                <a:buChar char="ü"/>
              </a:pPr>
              <a:r>
                <a:rPr lang="pt-BR" sz="1350">
                  <a:solidFill>
                    <a:schemeClr val="tx1"/>
                  </a:solidFill>
                  <a:latin typeface="Arial" panose="020B0604020202020204" pitchFamily="34" charset="0"/>
                </a:rPr>
                <a:t> Testar o programa.</a:t>
              </a:r>
              <a:endParaRPr lang="pt-BR" sz="1500">
                <a:solidFill>
                  <a:schemeClr val="tx1"/>
                </a:solidFill>
                <a:latin typeface="Arial" panose="020B0604020202020204" pitchFamily="34" charset="0"/>
              </a:endParaRPr>
            </a:p>
          </p:txBody>
        </p:sp>
      </p:grpSp>
      <p:sp>
        <p:nvSpPr>
          <p:cNvPr id="148496" name="Rectangle 16"/>
          <p:cNvSpPr>
            <a:spLocks noChangeArrowheads="1"/>
          </p:cNvSpPr>
          <p:nvPr/>
        </p:nvSpPr>
        <p:spPr bwMode="auto">
          <a:xfrm>
            <a:off x="1534717" y="1606155"/>
            <a:ext cx="2349103" cy="1840706"/>
          </a:xfrm>
          <a:prstGeom prst="rect">
            <a:avLst/>
          </a:prstGeom>
          <a:noFill/>
          <a:ln w="28575">
            <a:solidFill>
              <a:srgbClr val="8A45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eaLnBrk="1" hangingPunct="1">
              <a:spcBef>
                <a:spcPct val="0"/>
              </a:spcBef>
              <a:buSzTx/>
              <a:buFontTx/>
              <a:buNone/>
            </a:pPr>
            <a:endParaRPr lang="pt-BR" sz="1350">
              <a:solidFill>
                <a:schemeClr val="tx1"/>
              </a:solidFill>
              <a:latin typeface="Arial" panose="020B0604020202020204" pitchFamily="34" charset="0"/>
            </a:endParaRPr>
          </a:p>
        </p:txBody>
      </p:sp>
      <p:sp>
        <p:nvSpPr>
          <p:cNvPr id="148497" name="Rectangle 17"/>
          <p:cNvSpPr>
            <a:spLocks noChangeArrowheads="1"/>
          </p:cNvSpPr>
          <p:nvPr/>
        </p:nvSpPr>
        <p:spPr bwMode="auto">
          <a:xfrm>
            <a:off x="4235054" y="5183982"/>
            <a:ext cx="1484709" cy="351235"/>
          </a:xfrm>
          <a:prstGeom prst="rect">
            <a:avLst/>
          </a:prstGeom>
          <a:gradFill rotWithShape="1">
            <a:gsLst>
              <a:gs pos="0">
                <a:srgbClr val="FFFF99"/>
              </a:gs>
              <a:gs pos="100000">
                <a:srgbClr val="FFCC99"/>
              </a:gs>
            </a:gsLst>
            <a:path path="shape">
              <a:fillToRect l="50000" t="50000" r="50000" b="50000"/>
            </a:path>
          </a:gradFill>
          <a:ln w="9525">
            <a:solidFill>
              <a:srgbClr val="FF9900"/>
            </a:solidFill>
            <a:miter lim="800000"/>
            <a:headEnd/>
            <a:tailEnd/>
          </a:ln>
        </p:spPr>
        <p:txBody>
          <a:bodyPr wrap="none" anchor="ctr"/>
          <a:lstStyle>
            <a:lvl1pPr>
              <a:spcBef>
                <a:spcPts val="800"/>
              </a:spcBef>
              <a:buSzPct val="100000"/>
              <a:buFont typeface="Arial" panose="020B0604020202020204" pitchFamily="34" charset="0"/>
              <a:buChar char="•"/>
              <a:defRPr sz="3200">
                <a:solidFill>
                  <a:srgbClr val="000000"/>
                </a:solidFill>
                <a:latin typeface="Calibri" panose="020F0502020204030204" pitchFamily="34" charset="0"/>
              </a:defRPr>
            </a:lvl1pPr>
            <a:lvl2pPr marL="742950" indent="-285750">
              <a:spcBef>
                <a:spcPts val="700"/>
              </a:spcBef>
              <a:buSzPct val="100000"/>
              <a:buFont typeface="Arial" panose="020B0604020202020204" pitchFamily="34" charset="0"/>
              <a:buChar char="–"/>
              <a:defRPr sz="2800">
                <a:solidFill>
                  <a:srgbClr val="000000"/>
                </a:solidFill>
                <a:latin typeface="Calibri" panose="020F0502020204030204" pitchFamily="34" charset="0"/>
              </a:defRPr>
            </a:lvl2pPr>
            <a:lvl3pPr marL="1143000" indent="-228600">
              <a:spcBef>
                <a:spcPts val="600"/>
              </a:spcBef>
              <a:buSzPct val="100000"/>
              <a:buFont typeface="Arial" panose="020B0604020202020204" pitchFamily="34" charset="0"/>
              <a:buChar char="•"/>
              <a:defRPr sz="2400">
                <a:solidFill>
                  <a:srgbClr val="000000"/>
                </a:solidFill>
                <a:latin typeface="Calibri" panose="020F0502020204030204" pitchFamily="34" charset="0"/>
              </a:defRPr>
            </a:lvl3pPr>
            <a:lvl4pPr marL="16002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4pPr>
            <a:lvl5pPr marL="2057400" indent="-228600">
              <a:spcBef>
                <a:spcPts val="500"/>
              </a:spcBef>
              <a:buSzPct val="100000"/>
              <a:buFont typeface="Arial" panose="020B0604020202020204" pitchFamily="34" charset="0"/>
              <a:buChar char="»"/>
              <a:defRPr sz="2000">
                <a:solidFill>
                  <a:srgbClr val="000000"/>
                </a:solidFill>
                <a:latin typeface="Calibri" panose="020F0502020204030204" pitchFamily="34" charset="0"/>
              </a:defRPr>
            </a:lvl5pPr>
            <a:lvl6pPr marL="25146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6pPr>
            <a:lvl7pPr marL="29718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7pPr>
            <a:lvl8pPr marL="34290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8pPr>
            <a:lvl9pPr marL="3886200" indent="-228600" eaLnBrk="0" fontAlgn="base" hangingPunct="0">
              <a:spcBef>
                <a:spcPts val="500"/>
              </a:spcBef>
              <a:spcAft>
                <a:spcPct val="0"/>
              </a:spcAft>
              <a:buSzPct val="100000"/>
              <a:buFont typeface="Arial" panose="020B0604020202020204" pitchFamily="34" charset="0"/>
              <a:buChar char="»"/>
              <a:defRPr sz="2000">
                <a:solidFill>
                  <a:srgbClr val="000000"/>
                </a:solidFill>
                <a:latin typeface="Calibri" panose="020F0502020204030204" pitchFamily="34" charset="0"/>
              </a:defRPr>
            </a:lvl9pPr>
          </a:lstStyle>
          <a:p>
            <a:pPr eaLnBrk="1" hangingPunct="1">
              <a:lnSpc>
                <a:spcPct val="140000"/>
              </a:lnSpc>
              <a:spcBef>
                <a:spcPct val="0"/>
              </a:spcBef>
              <a:buSzTx/>
              <a:buFont typeface="Wingdings" panose="05000000000000000000" pitchFamily="2" charset="2"/>
              <a:buChar char="Ø"/>
            </a:pPr>
            <a:r>
              <a:rPr lang="pt-BR" sz="1350">
                <a:solidFill>
                  <a:schemeClr val="tx1"/>
                </a:solidFill>
                <a:latin typeface="Arial" panose="020B0604020202020204" pitchFamily="34" charset="0"/>
              </a:rPr>
              <a:t> Documentação</a:t>
            </a:r>
          </a:p>
        </p:txBody>
      </p:sp>
      <p:grpSp>
        <p:nvGrpSpPr>
          <p:cNvPr id="4" name="Group 18"/>
          <p:cNvGrpSpPr>
            <a:grpSpLocks/>
          </p:cNvGrpSpPr>
          <p:nvPr/>
        </p:nvGrpSpPr>
        <p:grpSpPr bwMode="auto">
          <a:xfrm>
            <a:off x="2905125" y="1876426"/>
            <a:ext cx="4657725" cy="3679031"/>
            <a:chOff x="1480" y="856"/>
            <a:chExt cx="3912" cy="3090"/>
          </a:xfrm>
        </p:grpSpPr>
        <p:sp>
          <p:nvSpPr>
            <p:cNvPr id="35858" name="Line 19"/>
            <p:cNvSpPr>
              <a:spLocks noChangeShapeType="1"/>
            </p:cNvSpPr>
            <p:nvPr/>
          </p:nvSpPr>
          <p:spPr bwMode="auto">
            <a:xfrm>
              <a:off x="1480" y="2217"/>
              <a:ext cx="0" cy="1729"/>
            </a:xfrm>
            <a:prstGeom prst="line">
              <a:avLst/>
            </a:prstGeom>
            <a:noFill/>
            <a:ln w="28575">
              <a:solidFill>
                <a:srgbClr val="FF9900"/>
              </a:solidFill>
              <a:prstDash val="dash"/>
              <a:round/>
              <a:headEnd/>
              <a:tailEnd/>
            </a:ln>
            <a:extLst>
              <a:ext uri="{909E8E84-426E-40DD-AFC4-6F175D3DCCD1}">
                <a14:hiddenFill xmlns:a14="http://schemas.microsoft.com/office/drawing/2010/main">
                  <a:noFill/>
                </a14:hiddenFill>
              </a:ext>
            </a:extLst>
          </p:spPr>
          <p:txBody>
            <a:bodyPr/>
            <a:lstStyle/>
            <a:p>
              <a:endParaRPr lang="pt-BR" sz="1800"/>
            </a:p>
          </p:txBody>
        </p:sp>
        <p:sp>
          <p:nvSpPr>
            <p:cNvPr id="35859" name="Line 20"/>
            <p:cNvSpPr>
              <a:spLocks noChangeShapeType="1"/>
            </p:cNvSpPr>
            <p:nvPr/>
          </p:nvSpPr>
          <p:spPr bwMode="auto">
            <a:xfrm>
              <a:off x="1480" y="3946"/>
              <a:ext cx="3912" cy="0"/>
            </a:xfrm>
            <a:prstGeom prst="line">
              <a:avLst/>
            </a:prstGeom>
            <a:noFill/>
            <a:ln w="28575">
              <a:solidFill>
                <a:srgbClr val="FF9900"/>
              </a:solidFill>
              <a:prstDash val="dash"/>
              <a:round/>
              <a:headEnd/>
              <a:tailEnd/>
            </a:ln>
            <a:extLst>
              <a:ext uri="{909E8E84-426E-40DD-AFC4-6F175D3DCCD1}">
                <a14:hiddenFill xmlns:a14="http://schemas.microsoft.com/office/drawing/2010/main">
                  <a:noFill/>
                </a14:hiddenFill>
              </a:ext>
            </a:extLst>
          </p:spPr>
          <p:txBody>
            <a:bodyPr/>
            <a:lstStyle/>
            <a:p>
              <a:endParaRPr lang="pt-BR" sz="1800"/>
            </a:p>
          </p:txBody>
        </p:sp>
        <p:sp>
          <p:nvSpPr>
            <p:cNvPr id="35860" name="Line 21"/>
            <p:cNvSpPr>
              <a:spLocks noChangeShapeType="1"/>
            </p:cNvSpPr>
            <p:nvPr/>
          </p:nvSpPr>
          <p:spPr bwMode="auto">
            <a:xfrm flipV="1">
              <a:off x="5392" y="856"/>
              <a:ext cx="0" cy="3090"/>
            </a:xfrm>
            <a:prstGeom prst="line">
              <a:avLst/>
            </a:prstGeom>
            <a:noFill/>
            <a:ln w="28575">
              <a:solidFill>
                <a:srgbClr val="FF9900"/>
              </a:solidFill>
              <a:prstDash val="dash"/>
              <a:round/>
              <a:headEnd/>
              <a:tailEnd/>
            </a:ln>
            <a:extLst>
              <a:ext uri="{909E8E84-426E-40DD-AFC4-6F175D3DCCD1}">
                <a14:hiddenFill xmlns:a14="http://schemas.microsoft.com/office/drawing/2010/main">
                  <a:noFill/>
                </a14:hiddenFill>
              </a:ext>
            </a:extLst>
          </p:spPr>
          <p:txBody>
            <a:bodyPr/>
            <a:lstStyle/>
            <a:p>
              <a:endParaRPr lang="pt-BR" sz="1800"/>
            </a:p>
          </p:txBody>
        </p:sp>
        <p:sp>
          <p:nvSpPr>
            <p:cNvPr id="35861" name="Line 22"/>
            <p:cNvSpPr>
              <a:spLocks noChangeShapeType="1"/>
            </p:cNvSpPr>
            <p:nvPr/>
          </p:nvSpPr>
          <p:spPr bwMode="auto">
            <a:xfrm flipH="1">
              <a:off x="2330" y="856"/>
              <a:ext cx="3062" cy="0"/>
            </a:xfrm>
            <a:prstGeom prst="line">
              <a:avLst/>
            </a:prstGeom>
            <a:noFill/>
            <a:ln w="28575">
              <a:solidFill>
                <a:srgbClr val="FF9900"/>
              </a:solidFill>
              <a:prstDash val="dash"/>
              <a:round/>
              <a:headEnd/>
              <a:tailEnd/>
            </a:ln>
            <a:extLst>
              <a:ext uri="{909E8E84-426E-40DD-AFC4-6F175D3DCCD1}">
                <a14:hiddenFill xmlns:a14="http://schemas.microsoft.com/office/drawing/2010/main">
                  <a:noFill/>
                </a14:hiddenFill>
              </a:ext>
            </a:extLst>
          </p:spPr>
          <p:txBody>
            <a:bodyPr/>
            <a:lstStyle/>
            <a:p>
              <a:endParaRPr lang="pt-BR" sz="1800"/>
            </a:p>
          </p:txBody>
        </p:sp>
        <p:sp>
          <p:nvSpPr>
            <p:cNvPr id="35862" name="Line 23"/>
            <p:cNvSpPr>
              <a:spLocks noChangeShapeType="1"/>
            </p:cNvSpPr>
            <p:nvPr/>
          </p:nvSpPr>
          <p:spPr bwMode="auto">
            <a:xfrm>
              <a:off x="2341" y="856"/>
              <a:ext cx="0" cy="1341"/>
            </a:xfrm>
            <a:prstGeom prst="line">
              <a:avLst/>
            </a:prstGeom>
            <a:noFill/>
            <a:ln w="28575">
              <a:solidFill>
                <a:srgbClr val="FF9900"/>
              </a:solidFill>
              <a:prstDash val="dash"/>
              <a:round/>
              <a:headEnd/>
              <a:tailEnd/>
            </a:ln>
            <a:extLst>
              <a:ext uri="{909E8E84-426E-40DD-AFC4-6F175D3DCCD1}">
                <a14:hiddenFill xmlns:a14="http://schemas.microsoft.com/office/drawing/2010/main">
                  <a:noFill/>
                </a14:hiddenFill>
              </a:ext>
            </a:extLst>
          </p:spPr>
          <p:txBody>
            <a:bodyPr/>
            <a:lstStyle/>
            <a:p>
              <a:endParaRPr lang="pt-BR" sz="1800"/>
            </a:p>
          </p:txBody>
        </p:sp>
        <p:sp>
          <p:nvSpPr>
            <p:cNvPr id="35863" name="Line 24"/>
            <p:cNvSpPr>
              <a:spLocks noChangeShapeType="1"/>
            </p:cNvSpPr>
            <p:nvPr/>
          </p:nvSpPr>
          <p:spPr bwMode="auto">
            <a:xfrm flipH="1">
              <a:off x="1480" y="2217"/>
              <a:ext cx="861" cy="0"/>
            </a:xfrm>
            <a:prstGeom prst="line">
              <a:avLst/>
            </a:prstGeom>
            <a:noFill/>
            <a:ln w="28575">
              <a:solidFill>
                <a:srgbClr val="FF9900"/>
              </a:solidFill>
              <a:prstDash val="dash"/>
              <a:round/>
              <a:headEnd/>
              <a:tailEnd/>
            </a:ln>
            <a:extLst>
              <a:ext uri="{909E8E84-426E-40DD-AFC4-6F175D3DCCD1}">
                <a14:hiddenFill xmlns:a14="http://schemas.microsoft.com/office/drawing/2010/main">
                  <a:noFill/>
                </a14:hiddenFill>
              </a:ext>
            </a:extLst>
          </p:spPr>
          <p:txBody>
            <a:bodyPr/>
            <a:lstStyle/>
            <a:p>
              <a:endParaRPr lang="pt-BR" sz="1800"/>
            </a:p>
          </p:txBody>
        </p:sp>
      </p:grpSp>
      <p:sp>
        <p:nvSpPr>
          <p:cNvPr id="27"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3600" b="1" dirty="0">
                <a:latin typeface="Constantia" panose="02030602050306030303" pitchFamily="18" charset="0"/>
              </a:rPr>
              <a:t>Etapas da Construção de Programas</a:t>
            </a:r>
            <a:endParaRPr lang="pt-BR" sz="3600" dirty="0"/>
          </a:p>
        </p:txBody>
      </p:sp>
    </p:spTree>
    <p:extLst>
      <p:ext uri="{BB962C8B-B14F-4D97-AF65-F5344CB8AC3E}">
        <p14:creationId xmlns:p14="http://schemas.microsoft.com/office/powerpoint/2010/main" val="2681924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8486"/>
                                        </p:tgtEl>
                                        <p:attrNameLst>
                                          <p:attrName>style.visibility</p:attrName>
                                        </p:attrNameLst>
                                      </p:cBhvr>
                                      <p:to>
                                        <p:strVal val="visible"/>
                                      </p:to>
                                    </p:set>
                                    <p:animEffect transition="in" filter="dissolve">
                                      <p:cBhvr>
                                        <p:cTn id="7" dur="500"/>
                                        <p:tgtEl>
                                          <p:spTgt spid="14848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8492"/>
                                        </p:tgtEl>
                                        <p:attrNameLst>
                                          <p:attrName>style.visibility</p:attrName>
                                        </p:attrNameLst>
                                      </p:cBhvr>
                                      <p:to>
                                        <p:strVal val="visible"/>
                                      </p:to>
                                    </p:set>
                                    <p:animEffect transition="in" filter="dissolve">
                                      <p:cBhvr>
                                        <p:cTn id="11" dur="500"/>
                                        <p:tgtEl>
                                          <p:spTgt spid="14849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1000"/>
                                        <p:tgtEl>
                                          <p:spTgt spid="3"/>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1000"/>
                                        <p:tgtEl>
                                          <p:spTgt spid="2"/>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148483"/>
                                        </p:tgtEl>
                                        <p:attrNameLst>
                                          <p:attrName>style.visibility</p:attrName>
                                        </p:attrNameLst>
                                      </p:cBhvr>
                                      <p:to>
                                        <p:strVal val="visible"/>
                                      </p:to>
                                    </p:set>
                                    <p:animEffect transition="in" filter="dissolve">
                                      <p:cBhvr>
                                        <p:cTn id="24" dur="500"/>
                                        <p:tgtEl>
                                          <p:spTgt spid="1484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48485"/>
                                        </p:tgtEl>
                                        <p:attrNameLst>
                                          <p:attrName>style.visibility</p:attrName>
                                        </p:attrNameLst>
                                      </p:cBhvr>
                                      <p:to>
                                        <p:strVal val="visible"/>
                                      </p:to>
                                    </p:set>
                                    <p:animEffect transition="in" filter="wipe(up)">
                                      <p:cBhvr>
                                        <p:cTn id="29" dur="500"/>
                                        <p:tgtEl>
                                          <p:spTgt spid="148485"/>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48490"/>
                                        </p:tgtEl>
                                        <p:attrNameLst>
                                          <p:attrName>style.visibility</p:attrName>
                                        </p:attrNameLst>
                                      </p:cBhvr>
                                      <p:to>
                                        <p:strVal val="visible"/>
                                      </p:to>
                                    </p:set>
                                    <p:animEffect transition="in" filter="wipe(up)">
                                      <p:cBhvr>
                                        <p:cTn id="32" dur="500"/>
                                        <p:tgtEl>
                                          <p:spTgt spid="148490"/>
                                        </p:tgtEl>
                                      </p:cBhvr>
                                    </p:animEffect>
                                  </p:childTnLst>
                                </p:cTn>
                              </p:par>
                            </p:childTnLst>
                          </p:cTn>
                        </p:par>
                        <p:par>
                          <p:cTn id="33" fill="hold" nodeType="afterGroup">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148484"/>
                                        </p:tgtEl>
                                        <p:attrNameLst>
                                          <p:attrName>style.visibility</p:attrName>
                                        </p:attrNameLst>
                                      </p:cBhvr>
                                      <p:to>
                                        <p:strVal val="visible"/>
                                      </p:to>
                                    </p:set>
                                    <p:animEffect transition="in" filter="dissolve">
                                      <p:cBhvr>
                                        <p:cTn id="36" dur="1000"/>
                                        <p:tgtEl>
                                          <p:spTgt spid="14848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48491"/>
                                        </p:tgtEl>
                                        <p:attrNameLst>
                                          <p:attrName>style.visibility</p:attrName>
                                        </p:attrNameLst>
                                      </p:cBhvr>
                                      <p:to>
                                        <p:strVal val="visible"/>
                                      </p:to>
                                    </p:set>
                                    <p:animEffect transition="in" filter="dissolve">
                                      <p:cBhvr>
                                        <p:cTn id="41" dur="500"/>
                                        <p:tgtEl>
                                          <p:spTgt spid="148491"/>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48497"/>
                                        </p:tgtEl>
                                        <p:attrNameLst>
                                          <p:attrName>style.visibility</p:attrName>
                                        </p:attrNameLst>
                                      </p:cBhvr>
                                      <p:to>
                                        <p:strVal val="visible"/>
                                      </p:to>
                                    </p:set>
                                    <p:animEffect transition="in" filter="dissolve">
                                      <p:cBhvr>
                                        <p:cTn id="44" dur="500"/>
                                        <p:tgtEl>
                                          <p:spTgt spid="14849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dissolve">
                                      <p:cBhvr>
                                        <p:cTn id="49" dur="1000"/>
                                        <p:tgtEl>
                                          <p:spTgt spid="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48496"/>
                                        </p:tgtEl>
                                        <p:attrNameLst>
                                          <p:attrName>style.visibility</p:attrName>
                                        </p:attrNameLst>
                                      </p:cBhvr>
                                      <p:to>
                                        <p:strVal val="visible"/>
                                      </p:to>
                                    </p:set>
                                    <p:animEffect transition="in" filter="dissolve">
                                      <p:cBhvr>
                                        <p:cTn id="52" dur="500"/>
                                        <p:tgtEl>
                                          <p:spTgt spid="148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animBg="1"/>
      <p:bldP spid="148484" grpId="0" animBg="1"/>
      <p:bldP spid="148485" grpId="0" animBg="1"/>
      <p:bldP spid="148486" grpId="0" animBg="1"/>
      <p:bldP spid="148490" grpId="0"/>
      <p:bldP spid="148491" grpId="0" animBg="1"/>
      <p:bldP spid="148492" grpId="0" animBg="1"/>
      <p:bldP spid="148496" grpId="0" animBg="1"/>
      <p:bldP spid="14849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3200" b="1" dirty="0">
                <a:latin typeface="Constantia" panose="02030602050306030303" pitchFamily="18" charset="0"/>
              </a:rPr>
              <a:t>Fatores na C</a:t>
            </a:r>
            <a:r>
              <a:rPr lang="pt-BR" sz="3200" b="1" dirty="0" smtClean="0">
                <a:latin typeface="Constantia" panose="02030602050306030303" pitchFamily="18" charset="0"/>
              </a:rPr>
              <a:t>onstrução </a:t>
            </a:r>
            <a:r>
              <a:rPr lang="pt-BR" sz="3200" b="1" dirty="0">
                <a:latin typeface="Constantia" panose="02030602050306030303" pitchFamily="18" charset="0"/>
              </a:rPr>
              <a:t>de um </a:t>
            </a:r>
            <a:r>
              <a:rPr lang="pt-BR" sz="3200" b="1" dirty="0" smtClean="0">
                <a:latin typeface="Constantia" panose="02030602050306030303" pitchFamily="18" charset="0"/>
              </a:rPr>
              <a:t>Algoritmo</a:t>
            </a:r>
            <a:endParaRPr lang="pt-BR" sz="3200" b="1" dirty="0">
              <a:latin typeface="Constantia" panose="02030602050306030303" pitchFamily="18" charset="0"/>
            </a:endParaRPr>
          </a:p>
        </p:txBody>
      </p:sp>
      <p:sp>
        <p:nvSpPr>
          <p:cNvPr id="12" name="Espaço Reservado para Conteúdo 11"/>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lnSpc>
                <a:spcPct val="108000"/>
              </a:lnSpc>
              <a:spcBef>
                <a:spcPts val="0"/>
              </a:spcBef>
              <a:spcAft>
                <a:spcPts val="0"/>
              </a:spcAft>
              <a:buNone/>
            </a:pPr>
            <a:r>
              <a:rPr lang="pt-BR" sz="2000" dirty="0">
                <a:latin typeface="Calibri Light" panose="020F0302020204030204" pitchFamily="34" charset="0"/>
              </a:rPr>
              <a:t>1</a:t>
            </a:r>
            <a:r>
              <a:rPr lang="pt-BR" sz="2000" b="1" dirty="0">
                <a:latin typeface="Calibri Light" panose="020F0302020204030204" pitchFamily="34" charset="0"/>
              </a:rPr>
              <a:t>. Complexidade</a:t>
            </a:r>
          </a:p>
          <a:p>
            <a:pPr marL="0" indent="0" algn="just">
              <a:lnSpc>
                <a:spcPct val="108000"/>
              </a:lnSpc>
              <a:spcBef>
                <a:spcPts val="0"/>
              </a:spcBef>
              <a:spcAft>
                <a:spcPts val="0"/>
              </a:spcAft>
              <a:buNone/>
            </a:pPr>
            <a:r>
              <a:rPr lang="pt-BR" sz="2000" dirty="0">
                <a:latin typeface="Calibri Light" panose="020F0302020204030204" pitchFamily="34" charset="0"/>
              </a:rPr>
              <a:t>Os primeiros problemas que iremos enfrentar ao estudar algoritmos são extremamente simples, entretanto, a medida que inserimos novas situações aos problemas, a complexidade do problema aumenta e também mais difícil fica a sua solução. Esse certamente é um dos problemas com relação à construção de algoritmos: a quantidade de situações diferentes que um problema pode apresentar, dificultando o alcance de uma solução.</a:t>
            </a:r>
          </a:p>
          <a:p>
            <a:pPr marL="0" indent="0" algn="just">
              <a:lnSpc>
                <a:spcPct val="108000"/>
              </a:lnSpc>
              <a:spcBef>
                <a:spcPts val="0"/>
              </a:spcBef>
              <a:spcAft>
                <a:spcPts val="0"/>
              </a:spcAft>
              <a:buNone/>
            </a:pPr>
            <a:r>
              <a:rPr lang="pt-BR" sz="2000" dirty="0">
                <a:latin typeface="Calibri Light" panose="020F0302020204030204" pitchFamily="34" charset="0"/>
              </a:rPr>
              <a:t>Bem, já que o fato de lidar com essa complexidade nos problemas é um mal necessário, é saudável fazer o possível para diminuí-la ao máximo. Deve-se diferenciar “O que?” de “Como?”. Muitos programadores aumentam a complexidade de um determinado problema desnecessariamente. A forma errada de interpretação de um problema faz com que a solução não seja alcançada.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3200" b="1" dirty="0">
                <a:latin typeface="Constantia" panose="02030602050306030303" pitchFamily="18" charset="0"/>
              </a:rPr>
              <a:t>Fatores na C</a:t>
            </a:r>
            <a:r>
              <a:rPr lang="pt-BR" sz="3200" b="1" dirty="0" smtClean="0">
                <a:latin typeface="Constantia" panose="02030602050306030303" pitchFamily="18" charset="0"/>
              </a:rPr>
              <a:t>onstrução </a:t>
            </a:r>
            <a:r>
              <a:rPr lang="pt-BR" sz="3200" b="1" dirty="0">
                <a:latin typeface="Constantia" panose="02030602050306030303" pitchFamily="18" charset="0"/>
              </a:rPr>
              <a:t>de um </a:t>
            </a:r>
            <a:r>
              <a:rPr lang="pt-BR" sz="3200" b="1" dirty="0" smtClean="0">
                <a:latin typeface="Constantia" panose="02030602050306030303" pitchFamily="18" charset="0"/>
              </a:rPr>
              <a:t>Algoritmo</a:t>
            </a:r>
            <a:endParaRPr lang="pt-BR" sz="3200" b="1" dirty="0">
              <a:latin typeface="Constantia" panose="02030602050306030303" pitchFamily="18" charset="0"/>
            </a:endParaRPr>
          </a:p>
        </p:txBody>
      </p:sp>
      <p:sp>
        <p:nvSpPr>
          <p:cNvPr id="12" name="Espaço Reservado para Conteúdo 11"/>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lnSpc>
                <a:spcPct val="108000"/>
              </a:lnSpc>
              <a:spcBef>
                <a:spcPts val="0"/>
              </a:spcBef>
              <a:spcAft>
                <a:spcPts val="300"/>
              </a:spcAft>
              <a:buNone/>
            </a:pPr>
            <a:r>
              <a:rPr lang="pt-BR" b="1" dirty="0">
                <a:latin typeface="Calibri Light" panose="020F0302020204030204" pitchFamily="34" charset="0"/>
              </a:rPr>
              <a:t>2. Legibilidade</a:t>
            </a:r>
          </a:p>
          <a:p>
            <a:pPr marL="0" indent="0" algn="just">
              <a:lnSpc>
                <a:spcPct val="108000"/>
              </a:lnSpc>
              <a:spcBef>
                <a:spcPts val="0"/>
              </a:spcBef>
              <a:spcAft>
                <a:spcPts val="600"/>
              </a:spcAft>
              <a:buNone/>
            </a:pPr>
            <a:r>
              <a:rPr lang="pt-BR" dirty="0">
                <a:latin typeface="Calibri Light" panose="020F0302020204030204" pitchFamily="34" charset="0"/>
              </a:rPr>
              <a:t>Mede a capacidade de compreensão de um algoritmo por qualquer observador (que não o construiu); a clareza com que sua lógica está exposta. Quanto mais legível for um algoritmo, mais fácil será de entendê-lo.</a:t>
            </a:r>
          </a:p>
          <a:p>
            <a:pPr marL="0" indent="0" algn="just">
              <a:lnSpc>
                <a:spcPct val="108000"/>
              </a:lnSpc>
              <a:spcBef>
                <a:spcPts val="0"/>
              </a:spcBef>
              <a:spcAft>
                <a:spcPts val="300"/>
              </a:spcAft>
              <a:buNone/>
            </a:pPr>
            <a:r>
              <a:rPr lang="pt-BR" b="1" dirty="0">
                <a:latin typeface="Calibri Light" panose="020F0302020204030204" pitchFamily="34" charset="0"/>
              </a:rPr>
              <a:t>3. Portabilidade</a:t>
            </a:r>
          </a:p>
          <a:p>
            <a:pPr marL="0" indent="0" algn="just">
              <a:lnSpc>
                <a:spcPct val="108000"/>
              </a:lnSpc>
              <a:spcBef>
                <a:spcPts val="0"/>
              </a:spcBef>
              <a:spcAft>
                <a:spcPts val="0"/>
              </a:spcAft>
              <a:buNone/>
            </a:pPr>
            <a:r>
              <a:rPr lang="pt-BR" dirty="0">
                <a:latin typeface="Calibri Light" panose="020F0302020204030204" pitchFamily="34" charset="0"/>
              </a:rPr>
              <a:t>Uma boa lógica de programação permite que as soluções sejam traçadas independentemente da linguagem de programação adotada. Obviamente cada linguagem pode ter características diferentes, entretanto a lógica utilizada tende ser a mesma.</a:t>
            </a:r>
          </a:p>
        </p:txBody>
      </p:sp>
    </p:spTree>
    <p:extLst>
      <p:ext uri="{BB962C8B-B14F-4D97-AF65-F5344CB8AC3E}">
        <p14:creationId xmlns:p14="http://schemas.microsoft.com/office/powerpoint/2010/main" val="4186196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4000" b="1" dirty="0">
                <a:latin typeface="Constantia" panose="02030602050306030303" pitchFamily="18" charset="0"/>
              </a:rPr>
              <a:t>Características de Algoritmos</a:t>
            </a:r>
          </a:p>
        </p:txBody>
      </p:sp>
      <p:sp>
        <p:nvSpPr>
          <p:cNvPr id="12" name="Espaço Reservado para Conteúdo 11"/>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spcAft>
                <a:spcPts val="600"/>
              </a:spcAft>
              <a:buNone/>
            </a:pPr>
            <a:r>
              <a:rPr lang="pt-BR" sz="2000" dirty="0">
                <a:latin typeface="Calibri Light" panose="020F0302020204030204" pitchFamily="34" charset="0"/>
              </a:rPr>
              <a:t>Todo algoritmo deve apresentar, no mínimo, </a:t>
            </a:r>
            <a:r>
              <a:rPr lang="pt-BR" sz="2000">
                <a:latin typeface="Calibri Light" panose="020F0302020204030204" pitchFamily="34" charset="0"/>
              </a:rPr>
              <a:t>as </a:t>
            </a:r>
            <a:r>
              <a:rPr lang="pt-BR" sz="2000" smtClean="0">
                <a:latin typeface="Calibri Light" panose="020F0302020204030204" pitchFamily="34" charset="0"/>
              </a:rPr>
              <a:t>cinco </a:t>
            </a:r>
            <a:r>
              <a:rPr lang="pt-BR" sz="2000" dirty="0">
                <a:latin typeface="Calibri Light" panose="020F0302020204030204" pitchFamily="34" charset="0"/>
              </a:rPr>
              <a:t>características apresentadas a seguir:</a:t>
            </a:r>
          </a:p>
          <a:p>
            <a:pPr marL="0" indent="0" algn="just">
              <a:spcAft>
                <a:spcPts val="600"/>
              </a:spcAft>
              <a:buNone/>
            </a:pPr>
            <a:r>
              <a:rPr lang="pt-BR" sz="2000" b="1" dirty="0">
                <a:latin typeface="Calibri Light" panose="020F0302020204030204" pitchFamily="34" charset="0"/>
              </a:rPr>
              <a:t>Entradas: </a:t>
            </a:r>
            <a:r>
              <a:rPr lang="pt-BR" sz="2000" dirty="0">
                <a:latin typeface="Calibri Light" panose="020F0302020204030204" pitchFamily="34" charset="0"/>
              </a:rPr>
              <a:t>um algoritmo deve ter zero ou mais entradas, isto é quantidades/valores que lhe são fornecidas antes do algoritmo iniciar.</a:t>
            </a:r>
          </a:p>
          <a:p>
            <a:pPr marL="0" indent="0" algn="just">
              <a:spcAft>
                <a:spcPts val="600"/>
              </a:spcAft>
              <a:buNone/>
            </a:pPr>
            <a:r>
              <a:rPr lang="pt-BR" sz="2000" b="1" dirty="0">
                <a:latin typeface="Calibri Light" panose="020F0302020204030204" pitchFamily="34" charset="0"/>
              </a:rPr>
              <a:t>Saídas: </a:t>
            </a:r>
            <a:r>
              <a:rPr lang="pt-BR" sz="2000" dirty="0">
                <a:latin typeface="Calibri Light" panose="020F0302020204030204" pitchFamily="34" charset="0"/>
              </a:rPr>
              <a:t>um algoritmo deve ter uma ou mais saídas, isto é quantidades/valores que tem uma relação específica com as entradas.</a:t>
            </a:r>
          </a:p>
          <a:p>
            <a:pPr marL="0" indent="0" algn="just">
              <a:spcAft>
                <a:spcPts val="600"/>
              </a:spcAft>
              <a:buNone/>
            </a:pPr>
            <a:r>
              <a:rPr lang="pt-BR" sz="2000" b="1" dirty="0" smtClean="0">
                <a:latin typeface="Calibri Light" panose="020F0302020204030204" pitchFamily="34" charset="0"/>
              </a:rPr>
              <a:t>Finitude</a:t>
            </a:r>
            <a:r>
              <a:rPr lang="pt-BR" sz="2000" b="1" dirty="0">
                <a:latin typeface="Calibri Light" panose="020F0302020204030204" pitchFamily="34" charset="0"/>
              </a:rPr>
              <a:t>: </a:t>
            </a:r>
            <a:r>
              <a:rPr lang="pt-BR" sz="2000" dirty="0">
                <a:latin typeface="Calibri Light" panose="020F0302020204030204" pitchFamily="34" charset="0"/>
              </a:rPr>
              <a:t>um algoritmo deve sempre terminar após um número finito de passos.</a:t>
            </a:r>
          </a:p>
          <a:p>
            <a:pPr marL="0" indent="0" algn="just">
              <a:spcAft>
                <a:spcPts val="600"/>
              </a:spcAft>
              <a:buNone/>
            </a:pPr>
            <a:r>
              <a:rPr lang="pt-BR" sz="2000" b="1" dirty="0" smtClean="0">
                <a:latin typeface="Calibri Light" panose="020F0302020204030204" pitchFamily="34" charset="0"/>
              </a:rPr>
              <a:t>Clareza ou Definição</a:t>
            </a:r>
            <a:r>
              <a:rPr lang="pt-BR" sz="2000" b="1" dirty="0">
                <a:latin typeface="Calibri Light" panose="020F0302020204030204" pitchFamily="34" charset="0"/>
              </a:rPr>
              <a:t>: </a:t>
            </a:r>
            <a:r>
              <a:rPr lang="pt-BR" sz="2000" dirty="0">
                <a:latin typeface="Calibri Light" panose="020F0302020204030204" pitchFamily="34" charset="0"/>
              </a:rPr>
              <a:t>cada passo/instrução/etapa de um algoritmo deve ser </a:t>
            </a:r>
            <a:r>
              <a:rPr lang="pt-BR" sz="2000" dirty="0" smtClean="0">
                <a:latin typeface="Calibri Light" panose="020F0302020204030204" pitchFamily="34" charset="0"/>
              </a:rPr>
              <a:t>claro e sem ambiguidades.</a:t>
            </a:r>
          </a:p>
          <a:p>
            <a:pPr marL="0" indent="0" algn="just">
              <a:spcAft>
                <a:spcPts val="600"/>
              </a:spcAft>
              <a:buNone/>
            </a:pPr>
            <a:r>
              <a:rPr lang="pt-BR" sz="2000" b="1" dirty="0">
                <a:latin typeface="Calibri Light" panose="020F0302020204030204" pitchFamily="34" charset="0"/>
              </a:rPr>
              <a:t>Efetividade: </a:t>
            </a:r>
            <a:r>
              <a:rPr lang="pt-BR" sz="2000" dirty="0">
                <a:latin typeface="Calibri Light" panose="020F0302020204030204" pitchFamily="34" charset="0"/>
              </a:rPr>
              <a:t>cada passo/instrução/etapa de um algoritmo deve ser executável</a:t>
            </a:r>
          </a:p>
        </p:txBody>
      </p:sp>
    </p:spTree>
    <p:extLst>
      <p:ext uri="{BB962C8B-B14F-4D97-AF65-F5344CB8AC3E}">
        <p14:creationId xmlns:p14="http://schemas.microsoft.com/office/powerpoint/2010/main" val="1311860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4800" b="1" dirty="0" smtClean="0">
                <a:latin typeface="Constantia" panose="02030602050306030303" pitchFamily="18" charset="0"/>
              </a:rPr>
              <a:t>Fases do Algoritmo</a:t>
            </a:r>
            <a:endParaRPr lang="pt-BR" sz="4800" b="1" dirty="0">
              <a:latin typeface="Constantia" panose="02030602050306030303" pitchFamily="18" charset="0"/>
            </a:endParaRPr>
          </a:p>
        </p:txBody>
      </p:sp>
      <p:sp>
        <p:nvSpPr>
          <p:cNvPr id="12" name="Espaço Reservado para Conteúdo 11"/>
          <p:cNvSpPr>
            <a:spLocks noGrp="1"/>
          </p:cNvSpPr>
          <p:nvPr>
            <p:ph idx="1"/>
          </p:nvPr>
        </p:nvSpPr>
        <p:spPr>
          <a:xfrm>
            <a:off x="457200" y="1262960"/>
            <a:ext cx="8229600" cy="45259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spcAft>
                <a:spcPts val="600"/>
              </a:spcAft>
              <a:buNone/>
            </a:pPr>
            <a:r>
              <a:rPr lang="pt-BR" sz="1700" dirty="0">
                <a:latin typeface="Calibri Light" panose="020F0302020204030204" pitchFamily="34" charset="0"/>
              </a:rPr>
              <a:t>Diversas são as técnicas e métodos existentes para a construção de algoritmos, no entanto, todas elas possuem um mesmo objetivo: solucionar o problema. Para tornar essa resolução mais </a:t>
            </a:r>
            <a:r>
              <a:rPr lang="pt-BR" sz="1700" dirty="0" smtClean="0">
                <a:latin typeface="Calibri Light" panose="020F0302020204030204" pitchFamily="34" charset="0"/>
              </a:rPr>
              <a:t>fácil </a:t>
            </a:r>
            <a:r>
              <a:rPr lang="pt-BR" sz="1700" dirty="0">
                <a:latin typeface="Calibri Light" panose="020F0302020204030204" pitchFamily="34" charset="0"/>
              </a:rPr>
              <a:t>ao construir um algoritmo, precisamos primeiro dividir o problema apresentado em três fases fundamentais:</a:t>
            </a:r>
          </a:p>
          <a:p>
            <a:pPr marL="0" indent="0" algn="just">
              <a:spcAft>
                <a:spcPts val="600"/>
              </a:spcAft>
              <a:buNone/>
            </a:pPr>
            <a:r>
              <a:rPr lang="pt-BR" sz="1700" b="1" dirty="0">
                <a:latin typeface="Calibri Light" panose="020F0302020204030204" pitchFamily="34" charset="0"/>
              </a:rPr>
              <a:t>Entrada: </a:t>
            </a:r>
            <a:r>
              <a:rPr lang="pt-BR" sz="1700" dirty="0">
                <a:latin typeface="Calibri Light" panose="020F0302020204030204" pitchFamily="34" charset="0"/>
              </a:rPr>
              <a:t>São os dados de entrada do algoritmo. </a:t>
            </a:r>
            <a:r>
              <a:rPr lang="pt-BR" sz="1700" dirty="0" smtClean="0">
                <a:latin typeface="Calibri Light" panose="020F0302020204030204" pitchFamily="34" charset="0"/>
              </a:rPr>
              <a:t>Os valores que ele vai usar no processamento para chegar à solução do problema.</a:t>
            </a:r>
            <a:endParaRPr lang="pt-BR" sz="1700" dirty="0">
              <a:latin typeface="Calibri Light" panose="020F0302020204030204" pitchFamily="34" charset="0"/>
            </a:endParaRPr>
          </a:p>
          <a:p>
            <a:pPr marL="0" indent="0" algn="just">
              <a:spcAft>
                <a:spcPts val="600"/>
              </a:spcAft>
              <a:buNone/>
            </a:pPr>
            <a:r>
              <a:rPr lang="pt-BR" sz="1700" b="1" dirty="0">
                <a:latin typeface="Calibri Light" panose="020F0302020204030204" pitchFamily="34" charset="0"/>
              </a:rPr>
              <a:t>Processamento: </a:t>
            </a:r>
            <a:r>
              <a:rPr lang="pt-BR" sz="1700" dirty="0">
                <a:latin typeface="Calibri Light" panose="020F0302020204030204" pitchFamily="34" charset="0"/>
              </a:rPr>
              <a:t>São os procedimentos utilizados para chegar ao resultado final, tais como cálculos, conversões, operações, etc</a:t>
            </a:r>
            <a:r>
              <a:rPr lang="pt-BR" sz="1700" dirty="0" smtClean="0">
                <a:latin typeface="Calibri Light" panose="020F0302020204030204" pitchFamily="34" charset="0"/>
              </a:rPr>
              <a:t>. </a:t>
            </a:r>
            <a:endParaRPr lang="pt-BR" sz="1700" dirty="0">
              <a:latin typeface="Calibri Light" panose="020F0302020204030204" pitchFamily="34" charset="0"/>
            </a:endParaRPr>
          </a:p>
          <a:p>
            <a:pPr marL="0" indent="0" algn="just">
              <a:spcAft>
                <a:spcPts val="600"/>
              </a:spcAft>
              <a:buNone/>
            </a:pPr>
            <a:r>
              <a:rPr lang="pt-BR" sz="1700" b="1" dirty="0">
                <a:latin typeface="Calibri Light" panose="020F0302020204030204" pitchFamily="34" charset="0"/>
              </a:rPr>
              <a:t>Saída: </a:t>
            </a:r>
            <a:r>
              <a:rPr lang="pt-PT" sz="1700" dirty="0">
                <a:latin typeface="Calibri Light" panose="020F0302020204030204" pitchFamily="34" charset="0"/>
              </a:rPr>
              <a:t>São os dados já processados. É o resultado do </a:t>
            </a:r>
            <a:r>
              <a:rPr lang="pt-PT" sz="1700" dirty="0" smtClean="0">
                <a:latin typeface="Calibri Light" panose="020F0302020204030204" pitchFamily="34" charset="0"/>
              </a:rPr>
              <a:t>processamento e que será </a:t>
            </a:r>
            <a:r>
              <a:rPr lang="pt-BR" sz="1700" dirty="0" smtClean="0">
                <a:latin typeface="Calibri Light" panose="020F0302020204030204" pitchFamily="34" charset="0"/>
              </a:rPr>
              <a:t>apresentado ao usuário. </a:t>
            </a:r>
            <a:r>
              <a:rPr lang="pt-BR" sz="1700" dirty="0">
                <a:latin typeface="Calibri Light" panose="020F0302020204030204" pitchFamily="34" charset="0"/>
              </a:rPr>
              <a:t>Isso é parecido com a forma como o nosso cérebro funciona. Para realizar cada ação do </a:t>
            </a:r>
            <a:r>
              <a:rPr lang="pt-BR" sz="1700" dirty="0" smtClean="0">
                <a:latin typeface="Calibri Light" panose="020F0302020204030204" pitchFamily="34" charset="0"/>
              </a:rPr>
              <a:t>dia a dia, </a:t>
            </a:r>
            <a:r>
              <a:rPr lang="pt-BR" sz="1700" dirty="0">
                <a:latin typeface="Calibri Light" panose="020F0302020204030204" pitchFamily="34" charset="0"/>
              </a:rPr>
              <a:t>para solucionar um problema ou executar uma atividade, primeiro, recebemos como entrada a percepção das impressões sensoriais (tais como cheiros, sons, gostos, sensações, etc.). Depois, a partir dessa entrada, fazemos o processamento das informações, unindo as mesmas com outras informações que estão na nossa memória. A partir disso, temos a saída do processamento que resulta em uma ação, seja falar alguma coisa, realizar alguma atividade, produzir uma nova informação para ser armazenada na nossa memória, entre outras coisas.</a:t>
            </a:r>
          </a:p>
        </p:txBody>
      </p:sp>
    </p:spTree>
    <p:extLst>
      <p:ext uri="{BB962C8B-B14F-4D97-AF65-F5344CB8AC3E}">
        <p14:creationId xmlns:p14="http://schemas.microsoft.com/office/powerpoint/2010/main" val="1003058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4800" b="1" dirty="0" smtClean="0">
                <a:latin typeface="Constantia" panose="02030602050306030303" pitchFamily="18" charset="0"/>
              </a:rPr>
              <a:t>Fases do Algoritmo</a:t>
            </a:r>
            <a:endParaRPr lang="pt-BR" sz="4800" b="1" dirty="0">
              <a:latin typeface="Constantia" panose="02030602050306030303" pitchFamily="18" charset="0"/>
            </a:endParaRPr>
          </a:p>
        </p:txBody>
      </p:sp>
      <p:pic>
        <p:nvPicPr>
          <p:cNvPr id="5" name="il_fi" descr="http://rdrblog.com.br/blog/wp-content/uploads/2010/10/entraProsSaida2.jpg"/>
          <p:cNvPicPr>
            <a:picLocks noGrp="1"/>
          </p:cNvPicPr>
          <p:nvPr>
            <p:ph idx="1"/>
          </p:nvPr>
        </p:nvPicPr>
        <p:blipFill>
          <a:blip r:embed="rId2" cstate="print"/>
          <a:srcRect/>
          <a:stretch>
            <a:fillRect/>
          </a:stretch>
        </p:blipFill>
        <p:spPr bwMode="auto">
          <a:xfrm>
            <a:off x="4336269" y="1569021"/>
            <a:ext cx="4380492" cy="2950079"/>
          </a:xfrm>
          <a:prstGeom prst="rect">
            <a:avLst/>
          </a:prstGeom>
          <a:noFill/>
          <a:ln w="9525">
            <a:noFill/>
            <a:miter lim="800000"/>
            <a:headEnd/>
            <a:tailEnd/>
          </a:ln>
        </p:spPr>
      </p:pic>
      <p:sp>
        <p:nvSpPr>
          <p:cNvPr id="7" name="Espaço Reservado para Conteúdo 2"/>
          <p:cNvSpPr txBox="1">
            <a:spLocks/>
          </p:cNvSpPr>
          <p:nvPr/>
        </p:nvSpPr>
        <p:spPr bwMode="auto">
          <a:xfrm>
            <a:off x="457200" y="1417638"/>
            <a:ext cx="3466728" cy="3379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spcAft>
                <a:spcPts val="600"/>
              </a:spcAft>
              <a:buFont typeface="Arial" panose="020B0604020202020204" pitchFamily="34" charset="0"/>
              <a:buNone/>
            </a:pPr>
            <a:r>
              <a:rPr lang="pt-PT" sz="1700" dirty="0" smtClean="0">
                <a:latin typeface="Calibri Light" panose="020F0302020204030204" pitchFamily="34" charset="0"/>
              </a:rPr>
              <a:t>Se formos pensar, veremos que muitas coisas que</a:t>
            </a:r>
            <a:br>
              <a:rPr lang="pt-PT" sz="1700" dirty="0" smtClean="0">
                <a:latin typeface="Calibri Light" panose="020F0302020204030204" pitchFamily="34" charset="0"/>
              </a:rPr>
            </a:br>
            <a:r>
              <a:rPr lang="pt-PT" sz="1700" dirty="0" smtClean="0">
                <a:latin typeface="Calibri Light" panose="020F0302020204030204" pitchFamily="34" charset="0"/>
              </a:rPr>
              <a:t>fazemos são um algoritmo e possuem essas três fases. Por exemplo,</a:t>
            </a:r>
            <a:br>
              <a:rPr lang="pt-PT" sz="1700" dirty="0" smtClean="0">
                <a:latin typeface="Calibri Light" panose="020F0302020204030204" pitchFamily="34" charset="0"/>
              </a:rPr>
            </a:br>
            <a:r>
              <a:rPr lang="pt-PT" sz="1700" dirty="0" smtClean="0">
                <a:latin typeface="Calibri Light" panose="020F0302020204030204" pitchFamily="34" charset="0"/>
              </a:rPr>
              <a:t>quando eu falo com alguém, eu espero o que a pessoa vai me dizer</a:t>
            </a:r>
            <a:br>
              <a:rPr lang="pt-PT" sz="1700" dirty="0" smtClean="0">
                <a:latin typeface="Calibri Light" panose="020F0302020204030204" pitchFamily="34" charset="0"/>
              </a:rPr>
            </a:br>
            <a:r>
              <a:rPr lang="pt-PT" sz="1700" dirty="0" smtClean="0">
                <a:latin typeface="Calibri Light" panose="020F0302020204030204" pitchFamily="34" charset="0"/>
              </a:rPr>
              <a:t>(entrada), então penso (processamento) e dou uma resposta para a pessoa (saída). Sempre ficará mais fácil começar a organizar a</a:t>
            </a:r>
            <a:br>
              <a:rPr lang="pt-PT" sz="1700" dirty="0" smtClean="0">
                <a:latin typeface="Calibri Light" panose="020F0302020204030204" pitchFamily="34" charset="0"/>
              </a:rPr>
            </a:br>
            <a:r>
              <a:rPr lang="pt-PT" sz="1700" dirty="0" smtClean="0">
                <a:latin typeface="Calibri Light" panose="020F0302020204030204" pitchFamily="34" charset="0"/>
              </a:rPr>
              <a:t>seqüência lógica do algoritmo, se você identificar no problema essas</a:t>
            </a:r>
            <a:br>
              <a:rPr lang="pt-PT" sz="1700" dirty="0" smtClean="0">
                <a:latin typeface="Calibri Light" panose="020F0302020204030204" pitchFamily="34" charset="0"/>
              </a:rPr>
            </a:br>
            <a:r>
              <a:rPr lang="pt-PT" sz="1700" dirty="0" smtClean="0">
                <a:latin typeface="Calibri Light" panose="020F0302020204030204" pitchFamily="34" charset="0"/>
              </a:rPr>
              <a:t>três fases:</a:t>
            </a:r>
          </a:p>
          <a:p>
            <a:pPr marL="0" indent="0" algn="just">
              <a:spcAft>
                <a:spcPts val="600"/>
              </a:spcAft>
              <a:buFont typeface="Arial" panose="020B0604020202020204" pitchFamily="34" charset="0"/>
              <a:buNone/>
            </a:pPr>
            <a:endParaRPr lang="pt-BR" sz="1700" dirty="0">
              <a:latin typeface="Calibri Light" panose="020F0302020204030204" pitchFamily="34" charset="0"/>
            </a:endParaRPr>
          </a:p>
        </p:txBody>
      </p:sp>
      <p:pic>
        <p:nvPicPr>
          <p:cNvPr id="8" name="Imagem 7" descr="http://i26.servimg.com/u/f26/15/36/93/88/proces10.png"/>
          <p:cNvPicPr/>
          <p:nvPr/>
        </p:nvPicPr>
        <p:blipFill>
          <a:blip r:embed="rId3" cstate="print"/>
          <a:srcRect/>
          <a:stretch>
            <a:fillRect/>
          </a:stretch>
        </p:blipFill>
        <p:spPr bwMode="auto">
          <a:xfrm>
            <a:off x="1495620" y="4670484"/>
            <a:ext cx="3384376" cy="1771312"/>
          </a:xfrm>
          <a:prstGeom prst="rect">
            <a:avLst/>
          </a:prstGeom>
          <a:noFill/>
          <a:ln w="9525">
            <a:noFill/>
            <a:miter lim="800000"/>
            <a:headEnd/>
            <a:tailEnd/>
          </a:ln>
        </p:spPr>
      </p:pic>
    </p:spTree>
    <p:extLst>
      <p:ext uri="{BB962C8B-B14F-4D97-AF65-F5344CB8AC3E}">
        <p14:creationId xmlns:p14="http://schemas.microsoft.com/office/powerpoint/2010/main" val="2559986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4800" b="1" dirty="0" smtClean="0">
                <a:latin typeface="Constantia" panose="02030602050306030303" pitchFamily="18" charset="0"/>
              </a:rPr>
              <a:t>Fases do Algoritmo</a:t>
            </a:r>
            <a:endParaRPr lang="pt-BR" sz="4800" b="1" dirty="0">
              <a:latin typeface="Constantia" panose="02030602050306030303" pitchFamily="18" charset="0"/>
            </a:endParaRPr>
          </a:p>
        </p:txBody>
      </p:sp>
      <p:sp>
        <p:nvSpPr>
          <p:cNvPr id="3" name="Espaço Reservado para Conteúdo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spcAft>
                <a:spcPts val="600"/>
              </a:spcAft>
              <a:buNone/>
            </a:pPr>
            <a:r>
              <a:rPr lang="pt-PT" dirty="0">
                <a:latin typeface="Calibri Light" panose="020F0302020204030204" pitchFamily="34" charset="0"/>
              </a:rPr>
              <a:t>Por isso, antes de construir um algoritmo, pare para pensar e </a:t>
            </a:r>
            <a:r>
              <a:rPr lang="pt-PT" dirty="0" smtClean="0">
                <a:latin typeface="Calibri Light" panose="020F0302020204030204" pitchFamily="34" charset="0"/>
              </a:rPr>
              <a:t>identificar:</a:t>
            </a:r>
          </a:p>
          <a:p>
            <a:pPr marL="0" indent="0" algn="just">
              <a:spcAft>
                <a:spcPts val="600"/>
              </a:spcAft>
              <a:buNone/>
            </a:pPr>
            <a:r>
              <a:rPr lang="pt-PT" dirty="0" smtClean="0">
                <a:latin typeface="Calibri Light" panose="020F0302020204030204" pitchFamily="34" charset="0"/>
              </a:rPr>
              <a:t>• </a:t>
            </a:r>
            <a:r>
              <a:rPr lang="pt-PT" dirty="0">
                <a:latin typeface="Calibri Light" panose="020F0302020204030204" pitchFamily="34" charset="0"/>
              </a:rPr>
              <a:t>Quais dados são necessários para começar o algoritmo? </a:t>
            </a:r>
            <a:r>
              <a:rPr lang="pt-PT" dirty="0" smtClean="0">
                <a:latin typeface="Calibri Light" panose="020F0302020204030204" pitchFamily="34" charset="0"/>
              </a:rPr>
              <a:t>Que dados </a:t>
            </a:r>
            <a:r>
              <a:rPr lang="pt-PT" dirty="0">
                <a:latin typeface="Calibri Light" panose="020F0302020204030204" pitchFamily="34" charset="0"/>
              </a:rPr>
              <a:t>ele vai precisar para executar? – </a:t>
            </a:r>
            <a:r>
              <a:rPr lang="pt-PT" dirty="0" smtClean="0">
                <a:latin typeface="Calibri Light" panose="020F0302020204030204" pitchFamily="34" charset="0"/>
              </a:rPr>
              <a:t>ENTRADA</a:t>
            </a:r>
          </a:p>
          <a:p>
            <a:pPr marL="0" indent="0" algn="just">
              <a:spcAft>
                <a:spcPts val="600"/>
              </a:spcAft>
              <a:buNone/>
            </a:pPr>
            <a:r>
              <a:rPr lang="pt-PT" dirty="0" smtClean="0">
                <a:latin typeface="Calibri Light" panose="020F0302020204030204" pitchFamily="34" charset="0"/>
              </a:rPr>
              <a:t>• </a:t>
            </a:r>
            <a:r>
              <a:rPr lang="pt-PT" dirty="0">
                <a:latin typeface="Calibri Light" panose="020F0302020204030204" pitchFamily="34" charset="0"/>
              </a:rPr>
              <a:t>Quais são os cálculos que precisam ser feitos e quais </a:t>
            </a:r>
            <a:r>
              <a:rPr lang="pt-PT" dirty="0" smtClean="0">
                <a:latin typeface="Calibri Light" panose="020F0302020204030204" pitchFamily="34" charset="0"/>
              </a:rPr>
              <a:t>decisões precisam </a:t>
            </a:r>
            <a:r>
              <a:rPr lang="pt-PT" dirty="0">
                <a:latin typeface="Calibri Light" panose="020F0302020204030204" pitchFamily="34" charset="0"/>
              </a:rPr>
              <a:t>ser tomadas? – </a:t>
            </a:r>
            <a:r>
              <a:rPr lang="pt-PT" dirty="0" smtClean="0">
                <a:latin typeface="Calibri Light" panose="020F0302020204030204" pitchFamily="34" charset="0"/>
              </a:rPr>
              <a:t>PROCESSAMENTO</a:t>
            </a:r>
          </a:p>
          <a:p>
            <a:pPr marL="0" indent="0" algn="just">
              <a:spcAft>
                <a:spcPts val="600"/>
              </a:spcAft>
              <a:buNone/>
            </a:pPr>
            <a:r>
              <a:rPr lang="pt-PT" dirty="0" smtClean="0">
                <a:latin typeface="Calibri Light" panose="020F0302020204030204" pitchFamily="34" charset="0"/>
              </a:rPr>
              <a:t>• </a:t>
            </a:r>
            <a:r>
              <a:rPr lang="pt-PT" dirty="0">
                <a:latin typeface="Calibri Light" panose="020F0302020204030204" pitchFamily="34" charset="0"/>
              </a:rPr>
              <a:t>Quais dados devem ser exibidos para o usuário? – </a:t>
            </a:r>
            <a:r>
              <a:rPr lang="pt-PT" dirty="0" smtClean="0">
                <a:latin typeface="Calibri Light" panose="020F0302020204030204" pitchFamily="34" charset="0"/>
              </a:rPr>
              <a:t>SAÍDA</a:t>
            </a:r>
          </a:p>
        </p:txBody>
      </p:sp>
    </p:spTree>
    <p:extLst>
      <p:ext uri="{BB962C8B-B14F-4D97-AF65-F5344CB8AC3E}">
        <p14:creationId xmlns:p14="http://schemas.microsoft.com/office/powerpoint/2010/main" val="412598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3200" b="1" dirty="0">
                <a:latin typeface="Constantia" panose="02030602050306030303" pitchFamily="18" charset="0"/>
              </a:rPr>
              <a:t>Método para Construção de um Algoritmo</a:t>
            </a:r>
          </a:p>
        </p:txBody>
      </p:sp>
      <p:sp>
        <p:nvSpPr>
          <p:cNvPr id="12" name="Espaço Reservado para Conteúdo 11"/>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spcAft>
                <a:spcPts val="600"/>
              </a:spcAft>
              <a:buNone/>
            </a:pPr>
            <a:r>
              <a:rPr lang="pt-BR" sz="2000" dirty="0">
                <a:latin typeface="Calibri Light" panose="020F0302020204030204" pitchFamily="34" charset="0"/>
              </a:rPr>
              <a:t>Não existe nenhuma regra ou método milagroso para a construção de algoritmos, entretanto sugiro alguns passos para a obtenção de um algoritmo computacional logicamente correto:</a:t>
            </a:r>
          </a:p>
          <a:p>
            <a:pPr marL="0" indent="0" algn="just">
              <a:buNone/>
            </a:pPr>
            <a:r>
              <a:rPr lang="pt-BR" sz="2000" b="1" dirty="0">
                <a:latin typeface="Calibri Light" panose="020F0302020204030204" pitchFamily="34" charset="0"/>
              </a:rPr>
              <a:t>1. Ler atentamente o enunciado</a:t>
            </a:r>
          </a:p>
          <a:p>
            <a:pPr marL="0" indent="0" algn="just">
              <a:spcAft>
                <a:spcPts val="600"/>
              </a:spcAft>
              <a:buNone/>
            </a:pPr>
            <a:r>
              <a:rPr lang="pt-BR" sz="2000" dirty="0">
                <a:latin typeface="Calibri Light" panose="020F0302020204030204" pitchFamily="34" charset="0"/>
              </a:rPr>
              <a:t>Deve-se reler o enunciado de um exercício quantas vezes forem necessárias, até compreendê-lo completamente. A maior parte da resolução de um exercício consiste na compreensão completa do enunciado.</a:t>
            </a:r>
          </a:p>
          <a:p>
            <a:pPr marL="0" indent="0" algn="just">
              <a:buNone/>
            </a:pPr>
            <a:r>
              <a:rPr lang="pt-BR" sz="2000" b="1" dirty="0">
                <a:latin typeface="Calibri Light" panose="020F0302020204030204" pitchFamily="34" charset="0"/>
              </a:rPr>
              <a:t>2. Retirar a relação das entradas de dados do enunciado</a:t>
            </a:r>
          </a:p>
          <a:p>
            <a:pPr marL="0" indent="0" algn="just">
              <a:buNone/>
            </a:pPr>
            <a:r>
              <a:rPr lang="pt-BR" sz="2000" dirty="0">
                <a:latin typeface="Calibri Light" panose="020F0302020204030204" pitchFamily="34" charset="0"/>
              </a:rPr>
              <a:t>Através do enunciado, descobrimos quais são os dados que devem ser fornecidos ao programa (caso eles existam), via teclado, para que o processamento seja realizado e gere uma saída que será o resultado do algoritmo.</a:t>
            </a:r>
          </a:p>
        </p:txBody>
      </p:sp>
    </p:spTree>
    <p:extLst>
      <p:ext uri="{BB962C8B-B14F-4D97-AF65-F5344CB8AC3E}">
        <p14:creationId xmlns:p14="http://schemas.microsoft.com/office/powerpoint/2010/main" val="4186196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scene3d>
              <a:camera prst="orthographicFront"/>
              <a:lightRig rig="soft" dir="t"/>
            </a:scene3d>
            <a:sp3d prstMaterial="softEdge">
              <a:bevelT w="25400" h="25400"/>
            </a:sp3d>
          </a:bodyPr>
          <a:lstStyle/>
          <a:p>
            <a:r>
              <a:rPr lang="pt-BR" sz="3200" b="1" dirty="0">
                <a:latin typeface="Constantia" panose="02030602050306030303" pitchFamily="18" charset="0"/>
              </a:rPr>
              <a:t>Método para Construção de um Algoritmo</a:t>
            </a:r>
          </a:p>
        </p:txBody>
      </p:sp>
      <p:sp>
        <p:nvSpPr>
          <p:cNvPr id="12" name="Espaço Reservado para Conteúdo 11"/>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just">
              <a:spcAft>
                <a:spcPts val="300"/>
              </a:spcAft>
              <a:buNone/>
            </a:pPr>
            <a:r>
              <a:rPr lang="pt-BR" sz="2000" b="1" dirty="0">
                <a:latin typeface="Calibri Light" panose="020F0302020204030204" pitchFamily="34" charset="0"/>
              </a:rPr>
              <a:t>3. Retirar do enunciado, a relação das saídas das informações</a:t>
            </a:r>
          </a:p>
          <a:p>
            <a:pPr marL="0" indent="0" algn="just">
              <a:spcAft>
                <a:spcPts val="600"/>
              </a:spcAft>
              <a:buNone/>
            </a:pPr>
            <a:r>
              <a:rPr lang="pt-BR" sz="2000" dirty="0">
                <a:latin typeface="Calibri Light" panose="020F0302020204030204" pitchFamily="34" charset="0"/>
              </a:rPr>
              <a:t>Através do enunciado podemos descobrir quais são as informações que devem ser mostradas para compor o resultado final do algoritmo.</a:t>
            </a:r>
          </a:p>
          <a:p>
            <a:pPr marL="0" indent="0" algn="just">
              <a:spcAft>
                <a:spcPts val="300"/>
              </a:spcAft>
              <a:buNone/>
            </a:pPr>
            <a:r>
              <a:rPr lang="pt-BR" sz="2000" b="1" dirty="0">
                <a:latin typeface="Calibri Light" panose="020F0302020204030204" pitchFamily="34" charset="0"/>
              </a:rPr>
              <a:t>4. Determinar o que deve ser feito para transformar as entradas nas saídas especificadas</a:t>
            </a:r>
          </a:p>
          <a:p>
            <a:pPr marL="0" indent="0" algn="just">
              <a:spcAft>
                <a:spcPts val="600"/>
              </a:spcAft>
              <a:buNone/>
            </a:pPr>
            <a:r>
              <a:rPr lang="pt-BR" sz="2000" dirty="0">
                <a:latin typeface="Calibri Light" panose="020F0302020204030204" pitchFamily="34" charset="0"/>
              </a:rPr>
              <a:t>Nessa fase é que teremos a construção do algoritmo propriamente dito. Devemos determinar qual sequência de passos ou ações é capaz de transformar um conjunto de dados que o algoritmo recebeu nas informações de resultado.</a:t>
            </a:r>
          </a:p>
          <a:p>
            <a:pPr marL="0" indent="0" algn="just">
              <a:spcAft>
                <a:spcPts val="600"/>
              </a:spcAft>
              <a:buNone/>
            </a:pPr>
            <a:r>
              <a:rPr lang="pt-BR" sz="2000" b="1" dirty="0">
                <a:latin typeface="Calibri Light" panose="020F0302020204030204" pitchFamily="34" charset="0"/>
              </a:rPr>
              <a:t>5. Teste o algoritmo por meio de simulações e efetue as devidas correções que possam vir a ser necessárias na sua lógica.</a:t>
            </a:r>
          </a:p>
          <a:p>
            <a:pPr marL="0" indent="0" algn="just">
              <a:spcAft>
                <a:spcPts val="600"/>
              </a:spcAft>
              <a:buNone/>
            </a:pPr>
            <a:endParaRPr lang="pt-BR" sz="2000" dirty="0">
              <a:latin typeface="Calibri Light" panose="020F0302020204030204" pitchFamily="34" charset="0"/>
            </a:endParaRPr>
          </a:p>
        </p:txBody>
      </p:sp>
    </p:spTree>
    <p:extLst>
      <p:ext uri="{BB962C8B-B14F-4D97-AF65-F5344CB8AC3E}">
        <p14:creationId xmlns:p14="http://schemas.microsoft.com/office/powerpoint/2010/main" val="4186196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AulaBranco">
  <a:themeElements>
    <a:clrScheme name="Apresentação3 1">
      <a:dk1>
        <a:srgbClr val="000000"/>
      </a:dk1>
      <a:lt1>
        <a:srgbClr val="FFFFFF"/>
      </a:lt1>
      <a:dk2>
        <a:srgbClr val="1F497D"/>
      </a:dk2>
      <a:lt2>
        <a:srgbClr val="000000"/>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presentação3">
      <a:majorFont>
        <a:latin typeface="Arial Narrow"/>
        <a:ea typeface=""/>
        <a:cs typeface=""/>
      </a:majorFont>
      <a:minorFont>
        <a:latin typeface="Arial Narrow"/>
        <a:ea typeface=""/>
        <a:cs typeface=""/>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presentação3 1">
        <a:dk1>
          <a:srgbClr val="000000"/>
        </a:dk1>
        <a:lt1>
          <a:srgbClr val="FFFFFF"/>
        </a:lt1>
        <a:dk2>
          <a:srgbClr val="1F497D"/>
        </a:dk2>
        <a:lt2>
          <a:srgbClr val="000000"/>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ulaBranco" id="{91DF1BAD-42BA-427D-8556-5C3E5BFCAC67}" vid="{EB627339-1350-4E7B-977B-2234924CAD91}"/>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4305</TotalTime>
  <Words>1850</Words>
  <Application>Microsoft Office PowerPoint</Application>
  <PresentationFormat>Apresentação na tela (4:3)</PresentationFormat>
  <Paragraphs>102</Paragraphs>
  <Slides>17</Slides>
  <Notes>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17</vt:i4>
      </vt:variant>
    </vt:vector>
  </HeadingPairs>
  <TitlesOfParts>
    <vt:vector size="25" baseType="lpstr">
      <vt:lpstr>Arial</vt:lpstr>
      <vt:lpstr>Arial Narrow</vt:lpstr>
      <vt:lpstr>Calibri</vt:lpstr>
      <vt:lpstr>Calibri Light</vt:lpstr>
      <vt:lpstr>Constantia</vt:lpstr>
      <vt:lpstr>Verdana</vt:lpstr>
      <vt:lpstr>Wingdings</vt:lpstr>
      <vt:lpstr>1_AulaBranco</vt:lpstr>
      <vt:lpstr>Algoritmos e Técnicas de Programação</vt:lpstr>
      <vt:lpstr>Fatores na Construção de um Algoritmo</vt:lpstr>
      <vt:lpstr>Fatores na Construção de um Algoritmo</vt:lpstr>
      <vt:lpstr>Características de Algoritmos</vt:lpstr>
      <vt:lpstr>Fases do Algoritmo</vt:lpstr>
      <vt:lpstr>Fases do Algoritmo</vt:lpstr>
      <vt:lpstr>Fases do Algoritmo</vt:lpstr>
      <vt:lpstr>Método para Construção de um Algoritmo</vt:lpstr>
      <vt:lpstr>Método para Construção de um Algoritmo</vt:lpstr>
      <vt:lpstr>Importante sobre Algoritmos</vt:lpstr>
      <vt:lpstr>Eficiência x Eficácia</vt:lpstr>
      <vt:lpstr>Exemplo</vt:lpstr>
      <vt:lpstr>Exemplo em Pseudocódigo em Visualg</vt:lpstr>
      <vt:lpstr>Programa</vt:lpstr>
      <vt:lpstr>Linguagem de Programação</vt:lpstr>
      <vt:lpstr>Problema Computacional</vt:lpstr>
      <vt:lpstr>Etapas da Construção de Programas</vt:lpstr>
    </vt:vector>
  </TitlesOfParts>
  <Company>atm informatica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sem título</dc:title>
  <dc:creator>airton kuada</dc:creator>
  <cp:lastModifiedBy>Gilvan Maiochi</cp:lastModifiedBy>
  <cp:revision>897</cp:revision>
  <dcterms:created xsi:type="dcterms:W3CDTF">2001-08-07T17:32:55Z</dcterms:created>
  <dcterms:modified xsi:type="dcterms:W3CDTF">2015-02-27T23:34:41Z</dcterms:modified>
</cp:coreProperties>
</file>