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9" r:id="rId1"/>
  </p:sldMasterIdLst>
  <p:notesMasterIdLst>
    <p:notesMasterId r:id="rId36"/>
  </p:notesMasterIdLst>
  <p:handoutMasterIdLst>
    <p:handoutMasterId r:id="rId37"/>
  </p:handoutMasterIdLst>
  <p:sldIdLst>
    <p:sldId id="498" r:id="rId2"/>
    <p:sldId id="466" r:id="rId3"/>
    <p:sldId id="561" r:id="rId4"/>
    <p:sldId id="467" r:id="rId5"/>
    <p:sldId id="474" r:id="rId6"/>
    <p:sldId id="520" r:id="rId7"/>
    <p:sldId id="478" r:id="rId8"/>
    <p:sldId id="563" r:id="rId9"/>
    <p:sldId id="501" r:id="rId10"/>
    <p:sldId id="512" r:id="rId11"/>
    <p:sldId id="513" r:id="rId12"/>
    <p:sldId id="514" r:id="rId13"/>
    <p:sldId id="515" r:id="rId14"/>
    <p:sldId id="564" r:id="rId15"/>
    <p:sldId id="511" r:id="rId16"/>
    <p:sldId id="568" r:id="rId17"/>
    <p:sldId id="565" r:id="rId18"/>
    <p:sldId id="518" r:id="rId19"/>
    <p:sldId id="519" r:id="rId20"/>
    <p:sldId id="554" r:id="rId21"/>
    <p:sldId id="556" r:id="rId22"/>
    <p:sldId id="557" r:id="rId23"/>
    <p:sldId id="552" r:id="rId24"/>
    <p:sldId id="524" r:id="rId25"/>
    <p:sldId id="566" r:id="rId26"/>
    <p:sldId id="567" r:id="rId27"/>
    <p:sldId id="530" r:id="rId28"/>
    <p:sldId id="558" r:id="rId29"/>
    <p:sldId id="533" r:id="rId30"/>
    <p:sldId id="534" r:id="rId31"/>
    <p:sldId id="535" r:id="rId32"/>
    <p:sldId id="559" r:id="rId33"/>
    <p:sldId id="560" r:id="rId34"/>
    <p:sldId id="551" r:id="rId35"/>
  </p:sldIdLst>
  <p:sldSz cx="9144000" cy="6858000" type="screen4x3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43EC-90D8-46AA-863A-102D35A6B51B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1E39-43A4-457B-8513-9BD15EFC3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FFF7-950D-4F9F-9A53-4A9DCAC10DF2}" type="datetimeFigureOut">
              <a:rPr lang="pt-BR" smtClean="0"/>
              <a:pPr/>
              <a:t>29/02/2016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60F2-8FCE-4779-A68C-C091C166F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0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49CC6A-B7D7-46B8-90A8-E87D54431F30}" type="slidenum">
              <a:rPr lang="pt-BR"/>
              <a:pPr eaLnBrk="1" hangingPunct="1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1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50690E-AF12-4657-8F80-DDBA6F4AA64C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40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08800E-2649-49C5-B6FE-E7B1EFBC6434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6921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2492375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7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1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858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358902"/>
            <a:ext cx="8229600" cy="47672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17/03/2011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Introdução à Lógica de Programação - Aula 02 - Algoritmos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32F913-8991-4251-8A33-355F491DA056}" type="slidenum">
              <a:rPr lang="en-GB"/>
              <a:pPr>
                <a:defRPr/>
              </a:pPr>
              <a:t>‹nº›</a:t>
            </a:fld>
            <a:r>
              <a:rPr lang="en-GB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161386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1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7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2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fld id="{77A3ED1F-8E79-44EC-B28C-338EB241BE8C}" type="datetimeFigureOut">
              <a:rPr lang="pt-BR" smtClean="0"/>
              <a:t>29/02/2016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5CA608F8-DF21-49BC-8F6F-2EC64BF5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Algoritmos e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Pseudocódigo e a Linguagem C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56260" y="5085184"/>
            <a:ext cx="410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Professor: Gilvan Maiochi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Variáveis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2200" dirty="0">
                <a:latin typeface="Calibri Light" panose="020F0302020204030204" pitchFamily="34" charset="0"/>
              </a:rPr>
              <a:t>Uma variável pode ser vista como uma caixa com um </a:t>
            </a:r>
            <a:r>
              <a:rPr lang="pt-BR" sz="2200" dirty="0" smtClean="0">
                <a:latin typeface="Calibri Light" panose="020F0302020204030204" pitchFamily="34" charset="0"/>
              </a:rPr>
              <a:t>rótulo (identificação), </a:t>
            </a:r>
            <a:r>
              <a:rPr lang="pt-BR" sz="2200" dirty="0">
                <a:latin typeface="Calibri Light" panose="020F0302020204030204" pitchFamily="34" charset="0"/>
              </a:rPr>
              <a:t>que em um dado momento guarda um determinado objeto. O conteúdo desta caixa não é algo fixo, permanente. Na verdade, essa caixa pode ter seu conteúdo alterado diversas vezes. Uma variável deve ter um </a:t>
            </a:r>
            <a:r>
              <a:rPr lang="pt-BR" sz="2200" dirty="0" smtClean="0">
                <a:latin typeface="Calibri Light" panose="020F0302020204030204" pitchFamily="34" charset="0"/>
              </a:rPr>
              <a:t>nome e tipo definidos. Dentre os tipos temos: numérico (inteiro ou real), </a:t>
            </a:r>
            <a:r>
              <a:rPr lang="pt-BR" sz="2200" dirty="0" err="1" smtClean="0">
                <a:latin typeface="Calibri Light" panose="020F0302020204030204" pitchFamily="34" charset="0"/>
              </a:rPr>
              <a:t>caracter</a:t>
            </a:r>
            <a:r>
              <a:rPr lang="pt-BR" sz="2200" dirty="0" smtClean="0">
                <a:latin typeface="Calibri Light" panose="020F0302020204030204" pitchFamily="34" charset="0"/>
              </a:rPr>
              <a:t> (texto) </a:t>
            </a:r>
            <a:r>
              <a:rPr lang="pt-BR" sz="2200" dirty="0">
                <a:latin typeface="Calibri Light" panose="020F0302020204030204" pitchFamily="34" charset="0"/>
              </a:rPr>
              <a:t>ou </a:t>
            </a:r>
            <a:r>
              <a:rPr lang="pt-BR" sz="2200" dirty="0" smtClean="0">
                <a:latin typeface="Calibri Light" panose="020F0302020204030204" pitchFamily="34" charset="0"/>
              </a:rPr>
              <a:t>lógico.</a:t>
            </a:r>
            <a:endParaRPr lang="pt-BR" sz="22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2200" dirty="0">
                <a:latin typeface="Calibri Light" panose="020F0302020204030204" pitchFamily="34" charset="0"/>
              </a:rPr>
              <a:t>Por que precisamos de variáveis?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2200" dirty="0">
                <a:latin typeface="Calibri Light" panose="020F0302020204030204" pitchFamily="34" charset="0"/>
              </a:rPr>
              <a:t>Para armazenar valores que serão utilizados posteriormente. Por exemplo, em um cálculo complexo, resultados intermediários podem ser armazenados </a:t>
            </a:r>
            <a:r>
              <a:rPr lang="pt-BR" sz="2200" dirty="0" smtClean="0">
                <a:latin typeface="Calibri Light" panose="020F0302020204030204" pitchFamily="34" charset="0"/>
              </a:rPr>
              <a:t>em uma variável e </a:t>
            </a:r>
            <a:r>
              <a:rPr lang="pt-BR" sz="2200" dirty="0">
                <a:latin typeface="Calibri Light" panose="020F0302020204030204" pitchFamily="34" charset="0"/>
              </a:rPr>
              <a:t>posteriormente processados para se obter o resultado final</a:t>
            </a:r>
            <a:r>
              <a:rPr lang="pt-BR" sz="2200" dirty="0" smtClean="0">
                <a:latin typeface="Calibri Light" panose="020F0302020204030204" pitchFamily="34" charset="0"/>
              </a:rPr>
              <a:t>.</a:t>
            </a:r>
            <a:endParaRPr lang="pt-BR" sz="2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Variáveis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Como vimos, os dados são armazenados na memória e a representação dessa área de memória é realizado pela variável. Podemos imaginar a memória como sendo um armário repleto de gavetas, na qual as gavetas seriam os locais físicos responsáveis por armazenar objetos; os objetos (que podem ser substituídos) seriam os dados e as gavetas, as variáveis.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Visto que na memória (armário) existem inúmeras variáveis (gavetas), precisamos diferenciá-las, o que é feito por meio de identificadores (etiquetas ou rótulos). Cada variável (gaveta), no entanto, pode guardar apenas um dado (objeto) de cada vez, sendo sempre de mesmo tipo </a:t>
            </a:r>
            <a:r>
              <a:rPr lang="pt-BR" sz="1600" dirty="0">
                <a:latin typeface="Calibri Light" panose="020F0302020204030204" pitchFamily="34" charset="0"/>
              </a:rPr>
              <a:t> (material)</a:t>
            </a:r>
            <a:r>
              <a:rPr lang="pt-BR" sz="1600" dirty="0" smtClean="0">
                <a:latin typeface="Calibri Light" panose="020F0302020204030204" pitchFamily="34" charset="0"/>
              </a:rPr>
              <a:t>: numérico, literal ou lógico.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Portanto, precisamos definir nomes para determinadas gavetas, especificando qual o material dos objetos que lá podem ser armazenados; em outras palavras, declarar as variáveis que serão usadas para identificar os dados.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600" dirty="0">
                <a:latin typeface="Calibri Light" panose="020F0302020204030204" pitchFamily="34" charset="0"/>
              </a:rPr>
              <a:t>Uma vez declaradas as variáveis, podemos usá-las em programas, para armazenar os valores que serão consultados e/ou manipulados durante a execução dos mesmos. Para utilizar o valor de uma variável basta indicar seu nome onde desejado. Para armazenar um valor em uma variável utilizamos um comando de atribuição, que nos permite fornecer um valor a uma variável, ou seja, “guardar uma informação em uma gaveta". O tipo desse valor deve ser compatível com o tipo declarado para a variável.</a:t>
            </a:r>
          </a:p>
        </p:txBody>
      </p:sp>
    </p:spTree>
    <p:extLst>
      <p:ext uri="{BB962C8B-B14F-4D97-AF65-F5344CB8AC3E}">
        <p14:creationId xmlns:p14="http://schemas.microsoft.com/office/powerpoint/2010/main" val="10838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400" b="1" dirty="0" smtClean="0">
                <a:latin typeface="Constantia" panose="02030602050306030303" pitchFamily="18" charset="0"/>
              </a:rPr>
              <a:t>Nomenclatura de uma Variável</a:t>
            </a:r>
            <a:endParaRPr lang="pt-BR" sz="44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O </a:t>
            </a:r>
            <a:r>
              <a:rPr lang="pt-BR" sz="1600" dirty="0">
                <a:latin typeface="Calibri Light" panose="020F0302020204030204" pitchFamily="34" charset="0"/>
              </a:rPr>
              <a:t>nome de uma variável faz referência ao endereço de memória onde o valor se encontra. Existem algumas regras para a nomenclatura das variáveis</a:t>
            </a:r>
            <a:r>
              <a:rPr lang="pt-BR" sz="1600" dirty="0" smtClean="0">
                <a:latin typeface="Calibri Light" panose="020F0302020204030204" pitchFamily="34" charset="0"/>
              </a:rPr>
              <a:t>:</a:t>
            </a:r>
          </a:p>
          <a:p>
            <a:pPr algn="just"/>
            <a:r>
              <a:rPr lang="pt-BR" sz="1600" dirty="0" smtClean="0">
                <a:latin typeface="Calibri Light" panose="020F0302020204030204" pitchFamily="34" charset="0"/>
              </a:rPr>
              <a:t>O </a:t>
            </a:r>
            <a:r>
              <a:rPr lang="pt-BR" sz="1600" dirty="0">
                <a:latin typeface="Calibri Light" panose="020F0302020204030204" pitchFamily="34" charset="0"/>
              </a:rPr>
              <a:t>primeiro caractere de uma variável sempre deve ser uma letra (não podem começar com dígito);</a:t>
            </a:r>
          </a:p>
          <a:p>
            <a:pPr algn="just"/>
            <a:r>
              <a:rPr lang="pt-BR" sz="1600" dirty="0">
                <a:latin typeface="Calibri Light" panose="020F0302020204030204" pitchFamily="34" charset="0"/>
              </a:rPr>
              <a:t>Nome de variável pode ter 1 ou mais caracteres;</a:t>
            </a:r>
          </a:p>
          <a:p>
            <a:pPr algn="just"/>
            <a:r>
              <a:rPr lang="pt-BR" sz="1600" dirty="0">
                <a:latin typeface="Calibri Light" panose="020F0302020204030204" pitchFamily="34" charset="0"/>
              </a:rPr>
              <a:t>Podem conter letras, dígitos e sublinhado (_);</a:t>
            </a:r>
          </a:p>
          <a:p>
            <a:pPr algn="just"/>
            <a:r>
              <a:rPr lang="pt-BR" sz="1600" dirty="0">
                <a:latin typeface="Calibri Light" panose="020F0302020204030204" pitchFamily="34" charset="0"/>
              </a:rPr>
              <a:t>Nenhuma variável pode ter espaço em branco em seu nome</a:t>
            </a:r>
            <a:r>
              <a:rPr lang="pt-BR" sz="1600" dirty="0" smtClean="0">
                <a:latin typeface="Calibri Light" panose="020F0302020204030204" pitchFamily="34" charset="0"/>
              </a:rPr>
              <a:t>;</a:t>
            </a:r>
          </a:p>
          <a:p>
            <a:pPr algn="just"/>
            <a:r>
              <a:rPr lang="pt-BR" sz="1600" dirty="0" smtClean="0">
                <a:latin typeface="Calibri Light" panose="020F0302020204030204" pitchFamily="34" charset="0"/>
              </a:rPr>
              <a:t>Não devem ser utilizados caracteres especiais no nome da variável;</a:t>
            </a:r>
          </a:p>
          <a:p>
            <a:pPr marL="257175" lvl="1" indent="-2571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 Light" panose="020F0302020204030204" pitchFamily="34" charset="0"/>
              </a:rPr>
              <a:t>Nomes </a:t>
            </a:r>
            <a:r>
              <a:rPr lang="pt-BR" sz="1600" dirty="0">
                <a:latin typeface="Calibri Light" panose="020F0302020204030204" pitchFamily="34" charset="0"/>
              </a:rPr>
              <a:t>não podem ter espaços em branco;</a:t>
            </a:r>
          </a:p>
          <a:p>
            <a:pPr marL="257175" lvl="1" indent="-2571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 Light" panose="020F0302020204030204" pitchFamily="34" charset="0"/>
              </a:rPr>
              <a:t>Não há diferença entre letras maiúsculas e minúsculas; </a:t>
            </a:r>
          </a:p>
          <a:p>
            <a:pPr algn="just"/>
            <a:r>
              <a:rPr lang="pt-BR" sz="1600" dirty="0" smtClean="0">
                <a:latin typeface="Calibri Light" panose="020F0302020204030204" pitchFamily="34" charset="0"/>
              </a:rPr>
              <a:t>Nenhum </a:t>
            </a:r>
            <a:r>
              <a:rPr lang="pt-BR" sz="1600" dirty="0">
                <a:latin typeface="Calibri Light" panose="020F0302020204030204" pitchFamily="34" charset="0"/>
              </a:rPr>
              <a:t>nome de variável pode ser uma palavra </a:t>
            </a:r>
            <a:r>
              <a:rPr lang="pt-BR" sz="1600" dirty="0" smtClean="0">
                <a:latin typeface="Calibri Light" panose="020F0302020204030204" pitchFamily="34" charset="0"/>
              </a:rPr>
              <a:t>reservada: inicio, </a:t>
            </a:r>
            <a:r>
              <a:rPr lang="pt-BR" sz="1600" dirty="0" err="1" smtClean="0">
                <a:latin typeface="Calibri Light" panose="020F0302020204030204" pitchFamily="34" charset="0"/>
              </a:rPr>
              <a:t>fimalgoritmo</a:t>
            </a:r>
            <a:r>
              <a:rPr lang="pt-BR" sz="1600" dirty="0" smtClean="0">
                <a:latin typeface="Calibri Light" panose="020F0302020204030204" pitchFamily="34" charset="0"/>
              </a:rPr>
              <a:t>, se, algoritmo, enquanto, dentre outras;</a:t>
            </a:r>
            <a:endParaRPr lang="pt-BR" sz="1600" dirty="0">
              <a:latin typeface="Calibri Light" panose="020F03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600" dirty="0">
                <a:latin typeface="Calibri Light" panose="020F0302020204030204" pitchFamily="34" charset="0"/>
              </a:rPr>
              <a:t>Procure sempre utilizar variáveis que tenham sentido (Mnemônicos). Os nomes das variáveis devem representar </a:t>
            </a:r>
            <a:r>
              <a:rPr lang="pt-BR" sz="1600" dirty="0" smtClean="0">
                <a:latin typeface="Calibri Light" panose="020F0302020204030204" pitchFamily="34" charset="0"/>
              </a:rPr>
              <a:t>qual informação será guardada na variável. </a:t>
            </a:r>
            <a:r>
              <a:rPr lang="pt-BR" sz="1600" dirty="0">
                <a:latin typeface="Calibri Light" panose="020F0302020204030204" pitchFamily="34" charset="0"/>
              </a:rPr>
              <a:t>Use nomes sugestivos para identificar o que a variável representa. Exemplos: </a:t>
            </a:r>
            <a:r>
              <a:rPr lang="pt-BR" sz="1600" dirty="0" smtClean="0">
                <a:latin typeface="Calibri Light" panose="020F0302020204030204" pitchFamily="34" charset="0"/>
              </a:rPr>
              <a:t>nome</a:t>
            </a:r>
            <a:r>
              <a:rPr lang="pt-BR" sz="1600" dirty="0">
                <a:latin typeface="Calibri Light" panose="020F0302020204030204" pitchFamily="34" charset="0"/>
              </a:rPr>
              <a:t>, telefone, </a:t>
            </a:r>
            <a:r>
              <a:rPr lang="pt-BR" sz="1600" dirty="0" err="1">
                <a:latin typeface="Calibri Light" panose="020F0302020204030204" pitchFamily="34" charset="0"/>
              </a:rPr>
              <a:t>endereco</a:t>
            </a:r>
            <a:r>
              <a:rPr lang="pt-BR" sz="1600" dirty="0">
                <a:latin typeface="Calibri Light" panose="020F0302020204030204" pitchFamily="34" charset="0"/>
              </a:rPr>
              <a:t>, </a:t>
            </a:r>
            <a:r>
              <a:rPr lang="pt-BR" sz="1600" dirty="0" err="1">
                <a:latin typeface="Calibri Light" panose="020F0302020204030204" pitchFamily="34" charset="0"/>
              </a:rPr>
              <a:t>idade_filho</a:t>
            </a:r>
            <a:r>
              <a:rPr lang="pt-BR" sz="1600" dirty="0">
                <a:latin typeface="Calibri Light" panose="020F0302020204030204" pitchFamily="34" charset="0"/>
              </a:rPr>
              <a:t>, </a:t>
            </a:r>
            <a:r>
              <a:rPr lang="pt-BR" sz="1600" dirty="0" err="1">
                <a:latin typeface="Calibri Light" panose="020F0302020204030204" pitchFamily="34" charset="0"/>
              </a:rPr>
              <a:t>alt_homens</a:t>
            </a:r>
            <a:r>
              <a:rPr lang="pt-BR" sz="1600" dirty="0">
                <a:latin typeface="Calibri Light" panose="020F0302020204030204" pitchFamily="34" charset="0"/>
              </a:rPr>
              <a:t> (ao invés de x apenas); </a:t>
            </a:r>
            <a:r>
              <a:rPr lang="pt-BR" sz="1600" dirty="0" err="1">
                <a:latin typeface="Calibri Light" panose="020F0302020204030204" pitchFamily="34" charset="0"/>
              </a:rPr>
              <a:t>media_salarios</a:t>
            </a:r>
            <a:r>
              <a:rPr lang="pt-BR" sz="1600" dirty="0">
                <a:latin typeface="Calibri Light" panose="020F0302020204030204" pitchFamily="34" charset="0"/>
              </a:rPr>
              <a:t>; </a:t>
            </a:r>
            <a:r>
              <a:rPr lang="pt-BR" sz="1600" dirty="0" err="1">
                <a:latin typeface="Calibri Light" panose="020F0302020204030204" pitchFamily="34" charset="0"/>
              </a:rPr>
              <a:t>valor_ferias</a:t>
            </a:r>
            <a:r>
              <a:rPr lang="pt-BR" sz="1600" dirty="0">
                <a:latin typeface="Calibri Light" panose="020F0302020204030204" pitchFamily="34" charset="0"/>
              </a:rPr>
              <a:t>; </a:t>
            </a:r>
            <a:r>
              <a:rPr lang="pt-BR" sz="1600" dirty="0" err="1">
                <a:latin typeface="Calibri Light" panose="020F0302020204030204" pitchFamily="34" charset="0"/>
              </a:rPr>
              <a:t>soma_idades</a:t>
            </a:r>
            <a:r>
              <a:rPr lang="pt-BR" sz="1600" dirty="0">
                <a:latin typeface="Calibri Light" panose="020F0302020204030204" pitchFamily="34" charset="0"/>
              </a:rPr>
              <a:t>, </a:t>
            </a:r>
            <a:r>
              <a:rPr lang="pt-BR" sz="1600" dirty="0" err="1">
                <a:latin typeface="Calibri Light" panose="020F0302020204030204" pitchFamily="34" charset="0"/>
              </a:rPr>
              <a:t>conta_positivos</a:t>
            </a:r>
            <a:r>
              <a:rPr lang="pt-BR" sz="1600" dirty="0">
                <a:latin typeface="Calibri Light" panose="020F0302020204030204" pitchFamily="34" charset="0"/>
              </a:rPr>
              <a:t>, etc</a:t>
            </a:r>
            <a:r>
              <a:rPr lang="pt-BR" sz="1600" dirty="0" smtClean="0">
                <a:latin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Variáveis - Declaração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5190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E a definição </a:t>
            </a:r>
            <a:r>
              <a:rPr lang="pt-BR" sz="1700" dirty="0" smtClean="0">
                <a:latin typeface="Calibri Light" panose="020F0302020204030204" pitchFamily="34" charset="0"/>
              </a:rPr>
              <a:t>do nome </a:t>
            </a:r>
            <a:r>
              <a:rPr lang="pt-BR" sz="1700" dirty="0">
                <a:latin typeface="Calibri Light" panose="020F0302020204030204" pitchFamily="34" charset="0"/>
              </a:rPr>
              <a:t>de um local em memória onde se pode colocar qualquer valor do tipo associado. A palavra reservada var é utilizada para iniciar a seção de declaração de variáveis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Sintaxe: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b="1" dirty="0">
                <a:latin typeface="Calibri Light" panose="020F0302020204030204" pitchFamily="34" charset="0"/>
              </a:rPr>
              <a:t>var &lt;lista-de-variáveis&gt; : &lt;tipo-de-dado</a:t>
            </a:r>
            <a:r>
              <a:rPr lang="pt-BR" sz="1700" b="1" dirty="0" smtClean="0">
                <a:latin typeface="Calibri Light" panose="020F0302020204030204" pitchFamily="34" charset="0"/>
              </a:rPr>
              <a:t>&gt;</a:t>
            </a:r>
            <a:endParaRPr lang="pt-BR" sz="1700" b="1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sz="1700" i="1" dirty="0">
                <a:latin typeface="Calibri Light" panose="020F0302020204030204" pitchFamily="34" charset="0"/>
              </a:rPr>
              <a:t>&lt;lista-de-variáveis&gt;</a:t>
            </a:r>
          </a:p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Sequência </a:t>
            </a:r>
            <a:r>
              <a:rPr lang="pt-BR" sz="1700" dirty="0">
                <a:latin typeface="Calibri Light" panose="020F0302020204030204" pitchFamily="34" charset="0"/>
              </a:rPr>
              <a:t>de um ou mais identificadores (nome de cada </a:t>
            </a:r>
            <a:r>
              <a:rPr lang="pt-BR" sz="1700" dirty="0" smtClean="0">
                <a:latin typeface="Calibri Light" panose="020F0302020204030204" pitchFamily="34" charset="0"/>
              </a:rPr>
              <a:t>variável), separados por vírgula. Convencionaremos que o nome de uma variável pode possuir até 30 </a:t>
            </a:r>
            <a:r>
              <a:rPr lang="pt-BR" sz="1700" dirty="0">
                <a:latin typeface="Calibri Light" panose="020F0302020204030204" pitchFamily="34" charset="0"/>
              </a:rPr>
              <a:t>caracteres. O primeiro deve ser uma letra </a:t>
            </a:r>
            <a:r>
              <a:rPr lang="pt-BR" sz="1700" dirty="0" smtClean="0">
                <a:latin typeface="Calibri Light" panose="020F0302020204030204" pitchFamily="34" charset="0"/>
              </a:rPr>
              <a:t>e os </a:t>
            </a:r>
            <a:r>
              <a:rPr lang="pt-BR" sz="1700" dirty="0">
                <a:latin typeface="Calibri Light" panose="020F0302020204030204" pitchFamily="34" charset="0"/>
              </a:rPr>
              <a:t>demais letras, dígitos ou o </a:t>
            </a:r>
            <a:r>
              <a:rPr lang="pt-BR" sz="1700" dirty="0" smtClean="0">
                <a:latin typeface="Calibri Light" panose="020F0302020204030204" pitchFamily="34" charset="0"/>
              </a:rPr>
              <a:t>caractere “_” (</a:t>
            </a:r>
            <a:r>
              <a:rPr lang="pt-BR" sz="1700" dirty="0" err="1" smtClean="0">
                <a:latin typeface="Calibri Light" panose="020F0302020204030204" pitchFamily="34" charset="0"/>
              </a:rPr>
              <a:t>underline</a:t>
            </a:r>
            <a:r>
              <a:rPr lang="pt-BR" sz="1700" dirty="0" smtClean="0">
                <a:latin typeface="Calibri Light" panose="020F0302020204030204" pitchFamily="34" charset="0"/>
              </a:rPr>
              <a:t>); maiúsculas e minúsculas </a:t>
            </a:r>
            <a:r>
              <a:rPr lang="pt-BR" sz="1700" dirty="0">
                <a:latin typeface="Calibri Light" panose="020F0302020204030204" pitchFamily="34" charset="0"/>
              </a:rPr>
              <a:t>não são diferenciadas.</a:t>
            </a:r>
          </a:p>
          <a:p>
            <a:pPr marL="0" indent="0" algn="just">
              <a:buNone/>
            </a:pPr>
            <a:r>
              <a:rPr lang="pt-BR" sz="1700" i="1" dirty="0" smtClean="0">
                <a:latin typeface="Calibri Light" panose="020F0302020204030204" pitchFamily="34" charset="0"/>
              </a:rPr>
              <a:t>&lt;tipo-de-dado&gt;</a:t>
            </a:r>
          </a:p>
          <a:p>
            <a:r>
              <a:rPr lang="pt-BR" sz="1700" dirty="0">
                <a:latin typeface="Calibri Light" panose="020F0302020204030204" pitchFamily="34" charset="0"/>
              </a:rPr>
              <a:t>Toda variável é associada a um tipo de valor;</a:t>
            </a:r>
          </a:p>
          <a:p>
            <a:r>
              <a:rPr lang="pt-BR" sz="1700" dirty="0">
                <a:latin typeface="Calibri Light" panose="020F0302020204030204" pitchFamily="34" charset="0"/>
              </a:rPr>
              <a:t>O tipo de uma variável identifica o tipo de valor que ela poderá receber;</a:t>
            </a:r>
          </a:p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inteiro</a:t>
            </a:r>
            <a:r>
              <a:rPr lang="pt-BR" sz="1700" dirty="0">
                <a:latin typeface="Calibri Light" panose="020F0302020204030204" pitchFamily="34" charset="0"/>
              </a:rPr>
              <a:t>: define variáveis numéricas do tipo inteiro, ou </a:t>
            </a:r>
            <a:r>
              <a:rPr lang="pt-BR" sz="1700" dirty="0" smtClean="0">
                <a:latin typeface="Calibri Light" panose="020F0302020204030204" pitchFamily="34" charset="0"/>
              </a:rPr>
              <a:t>seja, sem </a:t>
            </a:r>
            <a:r>
              <a:rPr lang="pt-BR" sz="1700" dirty="0">
                <a:latin typeface="Calibri Light" panose="020F0302020204030204" pitchFamily="34" charset="0"/>
              </a:rPr>
              <a:t>casas </a:t>
            </a:r>
            <a:r>
              <a:rPr lang="pt-BR" sz="1700" dirty="0" smtClean="0">
                <a:latin typeface="Calibri Light" panose="020F0302020204030204" pitchFamily="34" charset="0"/>
              </a:rPr>
              <a:t>decimais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real</a:t>
            </a:r>
            <a:r>
              <a:rPr lang="pt-BR" sz="1700" dirty="0">
                <a:latin typeface="Calibri Light" panose="020F0302020204030204" pitchFamily="34" charset="0"/>
              </a:rPr>
              <a:t>: define variáveis numéricas do tipo real, ou seja, </a:t>
            </a:r>
            <a:r>
              <a:rPr lang="pt-BR" sz="1700" dirty="0" smtClean="0">
                <a:latin typeface="Calibri Light" panose="020F0302020204030204" pitchFamily="34" charset="0"/>
              </a:rPr>
              <a:t>com casas decimais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caractere</a:t>
            </a:r>
            <a:r>
              <a:rPr lang="pt-BR" sz="1700" dirty="0">
                <a:latin typeface="Calibri Light" panose="020F0302020204030204" pitchFamily="34" charset="0"/>
              </a:rPr>
              <a:t>: define variáveis do tipo </a:t>
            </a:r>
            <a:r>
              <a:rPr lang="pt-BR" sz="1700" dirty="0" smtClean="0">
                <a:latin typeface="Calibri Light" panose="020F0302020204030204" pitchFamily="34" charset="0"/>
              </a:rPr>
              <a:t>conjunto de caracteres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logico</a:t>
            </a:r>
            <a:r>
              <a:rPr lang="pt-BR" sz="1700" dirty="0">
                <a:latin typeface="Calibri Light" panose="020F0302020204030204" pitchFamily="34" charset="0"/>
              </a:rPr>
              <a:t>: define variáveis do tipo booleano, ou seja, com </a:t>
            </a:r>
            <a:r>
              <a:rPr lang="pt-BR" sz="1700" dirty="0" smtClean="0">
                <a:latin typeface="Calibri Light" panose="020F0302020204030204" pitchFamily="34" charset="0"/>
              </a:rPr>
              <a:t>valor VERDADEIRO </a:t>
            </a:r>
            <a:r>
              <a:rPr lang="pt-BR" sz="1700" dirty="0">
                <a:latin typeface="Calibri Light" panose="020F0302020204030204" pitchFamily="34" charset="0"/>
              </a:rPr>
              <a:t>ou </a:t>
            </a:r>
            <a:r>
              <a:rPr lang="pt-BR" sz="1700" dirty="0" smtClean="0">
                <a:latin typeface="Calibri Light" panose="020F0302020204030204" pitchFamily="34" charset="0"/>
              </a:rPr>
              <a:t>FALSO.</a:t>
            </a:r>
            <a:endParaRPr lang="pt-BR" sz="17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sz="4800" b="1">
                <a:latin typeface="Constantia" panose="02030602050306030303" pitchFamily="18" charset="0"/>
              </a:rPr>
              <a:t>Tipos de dados</a:t>
            </a:r>
          </a:p>
        </p:txBody>
      </p:sp>
      <p:graphicFrame>
        <p:nvGraphicFramePr>
          <p:cNvPr id="18468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060240"/>
              </p:ext>
            </p:extLst>
          </p:nvPr>
        </p:nvGraphicFramePr>
        <p:xfrm>
          <a:off x="1043608" y="1628800"/>
          <a:ext cx="6614493" cy="4024289"/>
        </p:xfrm>
        <a:graphic>
          <a:graphicData uri="http://schemas.openxmlformats.org/drawingml/2006/table">
            <a:tbl>
              <a:tblPr/>
              <a:tblGrid>
                <a:gridCol w="2323494"/>
                <a:gridCol w="4290999"/>
              </a:tblGrid>
              <a:tr h="62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TIPO</a:t>
                      </a:r>
                    </a:p>
                  </a:txBody>
                  <a:tcPr marL="67500" marR="67500" marT="35105" marB="351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DESCRIÇÃO</a:t>
                      </a:r>
                    </a:p>
                  </a:txBody>
                  <a:tcPr marL="67500" marR="67500" marT="35105" marB="351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66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Inteiro</a:t>
                      </a:r>
                    </a:p>
                  </a:txBody>
                  <a:tcPr marL="67500" marR="67500" marT="35105" marB="351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Representa valores inteiros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Ex.: 2, 5, -3, 100, -151...</a:t>
                      </a:r>
                    </a:p>
                  </a:txBody>
                  <a:tcPr marL="67500" marR="67500" marT="35105" marB="351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Real ou numerico</a:t>
                      </a:r>
                    </a:p>
                  </a:txBody>
                  <a:tcPr marL="67500" marR="67500" marT="35105" marB="351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Representa valores reais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Ex.: 10.0, 5.6, -3.45....</a:t>
                      </a:r>
                    </a:p>
                  </a:txBody>
                  <a:tcPr marL="67500" marR="67500" marT="35105" marB="351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Literal ou caractere</a:t>
                      </a:r>
                    </a:p>
                  </a:txBody>
                  <a:tcPr marL="67500" marR="67500" marT="35105" marB="351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Representa texto entre aspas duplas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Ex.: “Palmeiras”, “A”, “1234”</a:t>
                      </a:r>
                    </a:p>
                  </a:txBody>
                  <a:tcPr marL="67500" marR="67500" marT="35105" marB="351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Logico</a:t>
                      </a:r>
                    </a:p>
                  </a:txBody>
                  <a:tcPr marL="67500" marR="67500" marT="35105" marB="351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Representa os valores lógicos VERDADEIRO ou FALSO</a:t>
                      </a:r>
                    </a:p>
                  </a:txBody>
                  <a:tcPr marL="67500" marR="67500" marT="35105" marB="351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Variáveis - Declaração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A declaração das variáveis é atribuída pela instrução </a:t>
            </a:r>
            <a:r>
              <a:rPr lang="pt-BR" sz="1700" b="1" dirty="0">
                <a:latin typeface="Calibri Light" panose="020F0302020204030204" pitchFamily="34" charset="0"/>
              </a:rPr>
              <a:t>var</a:t>
            </a:r>
            <a:r>
              <a:rPr lang="pt-BR" sz="1700" dirty="0">
                <a:latin typeface="Calibri Light" panose="020F0302020204030204" pitchFamily="34" charset="0"/>
              </a:rPr>
              <a:t> seguida da relação de variáveis. Após os nomes de cada variável deverá ser utilizado o símbolo dois-pontos ( : ), </a:t>
            </a:r>
            <a:r>
              <a:rPr lang="pt-BR" sz="1700" dirty="0" smtClean="0">
                <a:latin typeface="Calibri Light" panose="020F0302020204030204" pitchFamily="34" charset="0"/>
              </a:rPr>
              <a:t>seguido do tipo </a:t>
            </a:r>
            <a:r>
              <a:rPr lang="pt-BR" sz="1700" dirty="0">
                <a:latin typeface="Calibri Light" panose="020F0302020204030204" pitchFamily="34" charset="0"/>
              </a:rPr>
              <a:t>de dado que a variável irá receber, </a:t>
            </a:r>
            <a:r>
              <a:rPr lang="pt-BR" sz="1700" dirty="0" smtClean="0">
                <a:latin typeface="Calibri Light" panose="020F0302020204030204" pitchFamily="34" charset="0"/>
              </a:rPr>
              <a:t>finalizando com o ponto-e-vírgula</a:t>
            </a:r>
            <a:r>
              <a:rPr lang="pt-BR" sz="1700" dirty="0">
                <a:latin typeface="Calibri Light" panose="020F0302020204030204" pitchFamily="34" charset="0"/>
              </a:rPr>
              <a:t>. Caso as variáveis sejam de mesmo tipo, estas poderão ser relacionadas separadas por vírgula.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Não existe distinção entre nomes de variáveis maiúsculas e minúsculas, ou seja, você pode declarar uma variável cujo nome seja SALARIO e realizar uma atribuição que </a:t>
            </a:r>
            <a:r>
              <a:rPr lang="pt-BR" sz="1700" dirty="0" smtClean="0">
                <a:latin typeface="Calibri Light" panose="020F0302020204030204" pitchFamily="34" charset="0"/>
              </a:rPr>
              <a:t>seja, por exemplo: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	Salario </a:t>
            </a:r>
            <a:r>
              <a:rPr lang="pt-BR" sz="1700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</a:t>
            </a:r>
            <a:r>
              <a:rPr lang="pt-BR" sz="1700" dirty="0" smtClean="0">
                <a:latin typeface="Calibri Light" panose="020F0302020204030204" pitchFamily="34" charset="0"/>
              </a:rPr>
              <a:t> 1200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Exemplos de declaração de variáveis: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var idade, numero: </a:t>
            </a:r>
            <a:r>
              <a:rPr lang="pt-BR" sz="1700" dirty="0" smtClean="0">
                <a:latin typeface="Calibri Light" panose="020F0302020204030204" pitchFamily="34" charset="0"/>
              </a:rPr>
              <a:t>inteiro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sexo: </a:t>
            </a:r>
            <a:r>
              <a:rPr lang="pt-BR" sz="1700" dirty="0" smtClean="0">
                <a:latin typeface="Calibri Light" panose="020F0302020204030204" pitchFamily="34" charset="0"/>
              </a:rPr>
              <a:t>caractere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 err="1">
                <a:latin typeface="Calibri Light" panose="020F0302020204030204" pitchFamily="34" charset="0"/>
              </a:rPr>
              <a:t>nome_do_aluno</a:t>
            </a:r>
            <a:r>
              <a:rPr lang="pt-BR" sz="1700" dirty="0">
                <a:latin typeface="Calibri Light" panose="020F0302020204030204" pitchFamily="34" charset="0"/>
              </a:rPr>
              <a:t>: </a:t>
            </a:r>
            <a:r>
              <a:rPr lang="pt-BR" sz="1700" dirty="0" smtClean="0">
                <a:latin typeface="Calibri Light" panose="020F0302020204030204" pitchFamily="34" charset="0"/>
              </a:rPr>
              <a:t>caractere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sinalizador, </a:t>
            </a:r>
            <a:r>
              <a:rPr lang="pt-BR" sz="1700" dirty="0" err="1">
                <a:latin typeface="Calibri Light" panose="020F0302020204030204" pitchFamily="34" charset="0"/>
              </a:rPr>
              <a:t>flag</a:t>
            </a:r>
            <a:r>
              <a:rPr lang="pt-BR" sz="1700" dirty="0">
                <a:latin typeface="Calibri Light" panose="020F0302020204030204" pitchFamily="34" charset="0"/>
              </a:rPr>
              <a:t>: </a:t>
            </a:r>
            <a:r>
              <a:rPr lang="pt-BR" sz="1700" dirty="0" smtClean="0">
                <a:latin typeface="Calibri Light" panose="020F0302020204030204" pitchFamily="34" charset="0"/>
              </a:rPr>
              <a:t>logico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valor1, valor2, altura: </a:t>
            </a:r>
            <a:r>
              <a:rPr lang="pt-BR" sz="1700" dirty="0" smtClean="0">
                <a:latin typeface="Calibri Light" panose="020F0302020204030204" pitchFamily="34" charset="0"/>
              </a:rPr>
              <a:t>real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17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Variáveis - Declaração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algoritmo "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trabalho_com_variaveis</a:t>
            </a: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 valor1, valor2, resultado: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 operador: caractere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escreva("Informe o primeiro valor: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leia(valor1)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escreva("Informe o segundo valor: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leia(valor2)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escreva("Informe o tipo do operador (+, -, *, /):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leia(operador)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se operador = "+"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entao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resultado &lt;- valor1 + valor2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senao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se operador = "-"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entao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resultado &lt;- valor1 - valor2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senao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se operador = "*"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entao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resultado &lt;- valor1 * valor2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senao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resultado &lt;- valor1 / valor2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fimse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fimse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fimse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>
                <a:latin typeface="Calibri" panose="020F0502020204030204" pitchFamily="34" charset="0"/>
                <a:cs typeface="Courier New" panose="02070309020205020404" pitchFamily="49" charset="0"/>
              </a:rPr>
              <a:t>   escreva("O resultado da operação é: ", resultado)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100" dirty="0" err="1">
                <a:latin typeface="Calibri" panose="020F0502020204030204" pitchFamily="34" charset="0"/>
                <a:cs typeface="Courier New" panose="02070309020205020404" pitchFamily="49" charset="0"/>
              </a:rPr>
              <a:t>fimalgoritmo</a:t>
            </a:r>
            <a:endParaRPr lang="pt-BR" sz="11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11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Operações e Expressões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latin typeface="Calibri Light" panose="020F0302020204030204" pitchFamily="34" charset="0"/>
              </a:rPr>
              <a:t>As operações permitem alterar o valor de variáveis. As operações são especificadas através de expressões que permitem combinar variáveis, constantes e operadores, para obter novos valores que podem ser usados nos algoritmos. Temos basicamente três tipos de operadores: aritméticos, relacionais e lógicos.</a:t>
            </a:r>
          </a:p>
        </p:txBody>
      </p:sp>
    </p:spTree>
    <p:extLst>
      <p:ext uri="{BB962C8B-B14F-4D97-AF65-F5344CB8AC3E}">
        <p14:creationId xmlns:p14="http://schemas.microsoft.com/office/powerpoint/2010/main" val="39831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Expressões Aritméticas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83033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1400" dirty="0">
                <a:latin typeface="Calibri Light" panose="020F0302020204030204" pitchFamily="34" charset="0"/>
              </a:rPr>
              <a:t>O conceito de expressão em termos computacionais está intimamente ligado </a:t>
            </a:r>
            <a:r>
              <a:rPr lang="pt-BR" sz="1400" dirty="0" smtClean="0">
                <a:latin typeface="Calibri Light" panose="020F0302020204030204" pitchFamily="34" charset="0"/>
              </a:rPr>
              <a:t>ao conceito </a:t>
            </a:r>
            <a:r>
              <a:rPr lang="pt-BR" sz="1400" dirty="0">
                <a:latin typeface="Calibri Light" panose="020F0302020204030204" pitchFamily="34" charset="0"/>
              </a:rPr>
              <a:t>de expressão (ou fórmula) matemática, onde um conjunto de variáveis e </a:t>
            </a:r>
            <a:r>
              <a:rPr lang="pt-BR" sz="1400" dirty="0" smtClean="0">
                <a:latin typeface="Calibri Light" panose="020F0302020204030204" pitchFamily="34" charset="0"/>
              </a:rPr>
              <a:t>constantes numéricas relacionam-se </a:t>
            </a:r>
            <a:r>
              <a:rPr lang="pt-BR" sz="1400" dirty="0">
                <a:latin typeface="Calibri Light" panose="020F0302020204030204" pitchFamily="34" charset="0"/>
              </a:rPr>
              <a:t>por meio de operadores aritméticos compondo uma fórmula que, </a:t>
            </a:r>
            <a:r>
              <a:rPr lang="pt-BR" sz="1400" dirty="0" smtClean="0">
                <a:latin typeface="Calibri Light" panose="020F0302020204030204" pitchFamily="34" charset="0"/>
              </a:rPr>
              <a:t>uma vez </a:t>
            </a:r>
            <a:r>
              <a:rPr lang="pt-BR" sz="1400" dirty="0">
                <a:latin typeface="Calibri Light" panose="020F0302020204030204" pitchFamily="34" charset="0"/>
              </a:rPr>
              <a:t>avaliada, resulta num valor</a:t>
            </a:r>
            <a:r>
              <a:rPr lang="pt-BR" sz="1400" dirty="0" smtClean="0">
                <a:latin typeface="Calibri Light" panose="020F03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sz="1400" b="1" dirty="0">
                <a:latin typeface="Calibri Light" panose="020F0302020204030204" pitchFamily="34" charset="0"/>
              </a:rPr>
              <a:t>Operadores Aritméticos</a:t>
            </a:r>
          </a:p>
          <a:p>
            <a:pPr marL="0" indent="0" algn="just"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Relacionam entre si valores ou expressões numéricas inteiras ou reais, dando como resultado valores numéricos (inteiros ou reais). Por exemplo, se x for uma variável de tipo numérico, então (x + 3) / (x</a:t>
            </a:r>
            <a:r>
              <a:rPr lang="pt-BR" sz="1400" baseline="30000" dirty="0" smtClean="0">
                <a:latin typeface="Calibri Light" panose="020F0302020204030204" pitchFamily="34" charset="0"/>
              </a:rPr>
              <a:t>2 </a:t>
            </a:r>
            <a:r>
              <a:rPr lang="pt-BR" sz="1400" dirty="0" smtClean="0">
                <a:latin typeface="Calibri Light" panose="020F0302020204030204" pitchFamily="34" charset="0"/>
              </a:rPr>
              <a:t>- 3x + 1) é uma expressão empregando operadores aritméticos e que resulta em um valor numérico.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Denominamos expressão aritmética aquela cujos operadores são aritméticos (+, -, * e /) e cujos operandos são constantes ou variáveis do tipo numérico (inteiro ou real).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b="1" dirty="0" smtClean="0">
                <a:latin typeface="Calibri Light" panose="020F0302020204030204" pitchFamily="34" charset="0"/>
              </a:rPr>
              <a:t>Prioridades – Precedência entre os Operadores Aritméticos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Na resolução das expressões aritméticas, as operações guardam uma hierarquia entre si.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pt-BR" sz="14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1400" dirty="0" smtClean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1400" i="1" dirty="0" smtClean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1400" i="1" dirty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1400" i="1" dirty="0" smtClean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 dirty="0" smtClean="0">
                <a:latin typeface="Calibri Light" panose="020F0302020204030204" pitchFamily="34" charset="0"/>
              </a:rPr>
              <a:t>Exemplos de Expressões Aritméticas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1 – 4 * 3 / 6 – 9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(7 + 3) / 2 – 4 * 5 -1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 smtClean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1400" dirty="0" smtClean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1400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23196"/>
              </p:ext>
            </p:extLst>
          </p:nvPr>
        </p:nvGraphicFramePr>
        <p:xfrm>
          <a:off x="1187624" y="4077072"/>
          <a:ext cx="6641142" cy="1209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0571"/>
                <a:gridCol w="3320571"/>
              </a:tblGrid>
              <a:tr h="262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Prioridade</a:t>
                      </a:r>
                      <a:endParaRPr lang="pt-BR" sz="17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Operadores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1º</a:t>
                      </a:r>
                      <a:endParaRPr lang="pt-BR" sz="1700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PARÊNTESES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 MAIS INTERNOS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2º</a:t>
                      </a:r>
                      <a:endParaRPr lang="pt-BR" sz="1700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*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 /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3º</a:t>
                      </a:r>
                      <a:endParaRPr lang="pt-BR" sz="1700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 -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Expressões Lógicas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9743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Denominamos expressão lógica aquela cujos operadores são lógicos (e, ou, não) ou relacionais (=, &gt;, &lt;, &gt;=, &lt;=, &lt;&gt;) e cujos operandos são relações, variáveis ou </a:t>
            </a:r>
            <a:r>
              <a:rPr lang="pt-BR" sz="1400" dirty="0">
                <a:latin typeface="Calibri Light" panose="020F0302020204030204" pitchFamily="34" charset="0"/>
              </a:rPr>
              <a:t>constantes do tipo lógico.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dirty="0">
                <a:latin typeface="Calibri Light" panose="020F0302020204030204" pitchFamily="34" charset="0"/>
              </a:rPr>
              <a:t>Expressões lógicas têm como resultado um valor lógico, ou seja, verdadeiro (V) ou Falso (F).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pt-BR" sz="1500" b="1" dirty="0" smtClean="0">
                <a:latin typeface="Calibri Light" panose="020F0302020204030204" pitchFamily="34" charset="0"/>
              </a:rPr>
              <a:t>Operadores Relacionais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dirty="0">
                <a:latin typeface="Calibri Light" panose="020F0302020204030204" pitchFamily="34" charset="0"/>
              </a:rPr>
              <a:t>Quando queremos fazer comparações entre valores, ou entre expressões (tanto matemáticas como lógicas), precisamos utilizar esta categoria de operadores. Os </a:t>
            </a:r>
            <a:r>
              <a:rPr lang="pt-BR" sz="1400" dirty="0" smtClean="0">
                <a:latin typeface="Calibri Light" panose="020F0302020204030204" pitchFamily="34" charset="0"/>
              </a:rPr>
              <a:t>operadores relacionais são utilizados para comparações entre </a:t>
            </a:r>
            <a:r>
              <a:rPr lang="pt-BR" sz="1400" dirty="0">
                <a:latin typeface="Calibri Light" panose="020F0302020204030204" pitchFamily="34" charset="0"/>
              </a:rPr>
              <a:t>dois valores de mesmo tipo primitivo. Tais valores são representados por constantes, variáveis ou expressões aritméticas. Eles são comuns para construirmos operações. O resultado de uma relação é sempre um valor lógico (verdadeiro ou falso</a:t>
            </a:r>
            <a:r>
              <a:rPr lang="pt-BR" sz="1400" dirty="0" smtClean="0">
                <a:latin typeface="Calibri Light" panose="020F0302020204030204" pitchFamily="34" charset="0"/>
              </a:rPr>
              <a:t>). </a:t>
            </a:r>
            <a:r>
              <a:rPr lang="pt-BR" sz="1400" smtClean="0">
                <a:latin typeface="Calibri Light" panose="020F0302020204030204" pitchFamily="34" charset="0"/>
              </a:rPr>
              <a:t>&gt;, &lt;, &gt;=, &lt;=, &lt;&gt;, =.</a:t>
            </a:r>
            <a:endParaRPr lang="pt-BR" sz="14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pt-BR" sz="1500" b="1" dirty="0">
                <a:latin typeface="Calibri Light" panose="020F0302020204030204" pitchFamily="34" charset="0"/>
              </a:rPr>
              <a:t>Operadores Lógicos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400" dirty="0" smtClean="0">
                <a:latin typeface="Calibri Light" panose="020F0302020204030204" pitchFamily="34" charset="0"/>
              </a:rPr>
              <a:t>Utilizaremos três operadores básicos para a formação de novas proposições lógicas compostas a partir de outras proposições lógicas simples. Relacionam </a:t>
            </a:r>
            <a:r>
              <a:rPr lang="pt-BR" sz="1400" dirty="0">
                <a:latin typeface="Calibri Light" panose="020F0302020204030204" pitchFamily="34" charset="0"/>
              </a:rPr>
              <a:t>entre si valores ou expressões lógicas, resultando em valores lógicos. Os mais usuais são:</a:t>
            </a:r>
          </a:p>
          <a:p>
            <a:pPr algn="just"/>
            <a:r>
              <a:rPr lang="pt-BR" sz="1400" dirty="0" smtClean="0">
                <a:latin typeface="Calibri Light" panose="020F0302020204030204" pitchFamily="34" charset="0"/>
              </a:rPr>
              <a:t>NÃO (Negação): </a:t>
            </a:r>
            <a:r>
              <a:rPr lang="pt-BR" sz="1400" dirty="0">
                <a:latin typeface="Calibri Light" panose="020F0302020204030204" pitchFamily="34" charset="0"/>
              </a:rPr>
              <a:t>nega ou inverte o resultado de uma expressão</a:t>
            </a:r>
            <a:r>
              <a:rPr lang="pt-BR" sz="1400" dirty="0" smtClean="0">
                <a:latin typeface="Calibri Light" panose="020F0302020204030204" pitchFamily="34" charset="0"/>
              </a:rPr>
              <a:t>. Por exemplo, x </a:t>
            </a:r>
            <a:r>
              <a:rPr lang="pt-BR" sz="1400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 4 = 3;</a:t>
            </a:r>
            <a:r>
              <a:rPr lang="pt-BR" sz="1400" dirty="0" smtClean="0">
                <a:latin typeface="Calibri Light" panose="020F0302020204030204" pitchFamily="34" charset="0"/>
              </a:rPr>
              <a:t> Não x é igual a Verdadeiro.</a:t>
            </a:r>
            <a:endParaRPr lang="pt-BR" sz="1400" dirty="0">
              <a:latin typeface="Calibri Light" panose="020F0302020204030204" pitchFamily="34" charset="0"/>
            </a:endParaRPr>
          </a:p>
          <a:p>
            <a:pPr algn="just"/>
            <a:r>
              <a:rPr lang="pt-BR" sz="1400" dirty="0" smtClean="0">
                <a:latin typeface="Calibri Light" panose="020F0302020204030204" pitchFamily="34" charset="0"/>
              </a:rPr>
              <a:t>E (Conjunção): </a:t>
            </a:r>
            <a:r>
              <a:rPr lang="pt-BR" sz="1400" dirty="0">
                <a:latin typeface="Calibri Light" panose="020F0302020204030204" pitchFamily="34" charset="0"/>
              </a:rPr>
              <a:t>resulta em verdade somente se </a:t>
            </a:r>
            <a:r>
              <a:rPr lang="pt-BR" sz="1400" dirty="0" smtClean="0">
                <a:latin typeface="Calibri Light" panose="020F0302020204030204" pitchFamily="34" charset="0"/>
              </a:rPr>
              <a:t>todas as </a:t>
            </a:r>
            <a:r>
              <a:rPr lang="pt-BR" sz="1400" dirty="0">
                <a:latin typeface="Calibri Light" panose="020F0302020204030204" pitchFamily="34" charset="0"/>
              </a:rPr>
              <a:t>expressões </a:t>
            </a:r>
            <a:r>
              <a:rPr lang="pt-BR" sz="1400" dirty="0" smtClean="0">
                <a:latin typeface="Calibri Light" panose="020F0302020204030204" pitchFamily="34" charset="0"/>
              </a:rPr>
              <a:t>envolvidas forem </a:t>
            </a:r>
            <a:r>
              <a:rPr lang="pt-BR" sz="1400" dirty="0">
                <a:latin typeface="Calibri Light" panose="020F0302020204030204" pitchFamily="34" charset="0"/>
              </a:rPr>
              <a:t>verdadeiras. Por exemplo, se (</a:t>
            </a:r>
            <a:r>
              <a:rPr lang="pt-BR" sz="1400" dirty="0" smtClean="0">
                <a:latin typeface="Calibri Light" panose="020F0302020204030204" pitchFamily="34" charset="0"/>
              </a:rPr>
              <a:t>x &gt; 5) E (x &lt; 10</a:t>
            </a:r>
            <a:r>
              <a:rPr lang="pt-BR" sz="1400" dirty="0">
                <a:latin typeface="Calibri Light" panose="020F0302020204030204" pitchFamily="34" charset="0"/>
              </a:rPr>
              <a:t>) só é verdade se ambas as condições forem verdadeiras.</a:t>
            </a:r>
          </a:p>
          <a:p>
            <a:pPr algn="just"/>
            <a:r>
              <a:rPr lang="pt-BR" sz="1400" dirty="0" smtClean="0">
                <a:latin typeface="Calibri Light" panose="020F0302020204030204" pitchFamily="34" charset="0"/>
              </a:rPr>
              <a:t>OU (Disjunção): </a:t>
            </a:r>
            <a:r>
              <a:rPr lang="pt-BR" sz="1400" dirty="0">
                <a:latin typeface="Calibri Light" panose="020F0302020204030204" pitchFamily="34" charset="0"/>
              </a:rPr>
              <a:t>resulta em verdade se ao menos uma das expressões for verdadeira. Por exemplo, (</a:t>
            </a:r>
            <a:r>
              <a:rPr lang="pt-BR" sz="1400" dirty="0" smtClean="0">
                <a:latin typeface="Calibri Light" panose="020F0302020204030204" pitchFamily="34" charset="0"/>
              </a:rPr>
              <a:t>x &gt; 5) OU (x &lt; 10</a:t>
            </a:r>
            <a:r>
              <a:rPr lang="pt-BR" sz="1400" dirty="0">
                <a:latin typeface="Calibri Light" panose="020F0302020204030204" pitchFamily="34" charset="0"/>
              </a:rPr>
              <a:t>) será verdade se qualquer uma das condições for </a:t>
            </a:r>
            <a:r>
              <a:rPr lang="pt-BR" sz="1400" dirty="0" smtClean="0">
                <a:latin typeface="Calibri Light" panose="020F0302020204030204" pitchFamily="34" charset="0"/>
              </a:rPr>
              <a:t>verdadeira (isso significa que se ambas forem, também será Verdadeiro).</a:t>
            </a:r>
            <a:endParaRPr lang="pt-BR" sz="1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400" b="1" dirty="0" smtClean="0">
                <a:latin typeface="Constantia" panose="02030602050306030303" pitchFamily="18" charset="0"/>
              </a:rPr>
              <a:t>Pseudocódigo - Conceito</a:t>
            </a:r>
            <a:endParaRPr lang="pt-BR" sz="44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251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1500" dirty="0">
                <a:latin typeface="Calibri Light" panose="020F0302020204030204" pitchFamily="34" charset="0"/>
              </a:rPr>
              <a:t>O pseudocódigo vem sendo amplamente utilizado por projetistas de software e programadores, pois obriga o uso de estruturas que facilitam o entendimento do algoritmo, e também facilitam a transformação do mesmo em códigos reais. O pseudocódigo também recebe outros nomes, como: português estruturado, PDL (</a:t>
            </a:r>
            <a:r>
              <a:rPr lang="pt-BR" sz="1500" dirty="0" err="1">
                <a:latin typeface="Calibri Light" panose="020F0302020204030204" pitchFamily="34" charset="0"/>
              </a:rPr>
              <a:t>Program</a:t>
            </a:r>
            <a:r>
              <a:rPr lang="pt-BR" sz="1500" dirty="0">
                <a:latin typeface="Calibri Light" panose="020F0302020204030204" pitchFamily="34" charset="0"/>
              </a:rPr>
              <a:t> Design </a:t>
            </a:r>
            <a:r>
              <a:rPr lang="pt-BR" sz="1500" dirty="0" err="1">
                <a:latin typeface="Calibri Light" panose="020F0302020204030204" pitchFamily="34" charset="0"/>
              </a:rPr>
              <a:t>Language</a:t>
            </a:r>
            <a:r>
              <a:rPr lang="pt-BR" sz="1500" dirty="0">
                <a:latin typeface="Calibri Light" panose="020F0302020204030204" pitchFamily="34" charset="0"/>
              </a:rPr>
              <a:t>), </a:t>
            </a:r>
            <a:r>
              <a:rPr lang="pt-BR" sz="1500" dirty="0" err="1">
                <a:latin typeface="Calibri Light" panose="020F0302020204030204" pitchFamily="34" charset="0"/>
              </a:rPr>
              <a:t>pascalóide</a:t>
            </a:r>
            <a:r>
              <a:rPr lang="pt-BR" sz="1500" dirty="0">
                <a:latin typeface="Calibri Light" panose="020F0302020204030204" pitchFamily="34" charset="0"/>
              </a:rPr>
              <a:t> etc.. Utilizaremos </a:t>
            </a:r>
            <a:r>
              <a:rPr lang="pt-BR" sz="1500" dirty="0" smtClean="0">
                <a:latin typeface="Calibri Light" panose="020F0302020204030204" pitchFamily="34" charset="0"/>
              </a:rPr>
              <a:t>nessa </a:t>
            </a:r>
            <a:r>
              <a:rPr lang="pt-BR" sz="1500" dirty="0">
                <a:latin typeface="Calibri Light" panose="020F0302020204030204" pitchFamily="34" charset="0"/>
              </a:rPr>
              <a:t>disciplina o pseudocódigo como a forma de representação padrão para algoritmos.</a:t>
            </a:r>
          </a:p>
          <a:p>
            <a:pPr marL="0" indent="0" algn="just">
              <a:buNone/>
            </a:pPr>
            <a:r>
              <a:rPr lang="pt-BR" sz="1500" dirty="0">
                <a:latin typeface="Calibri Light" panose="020F0302020204030204" pitchFamily="34" charset="0"/>
              </a:rPr>
              <a:t>Esta forma de representação de algoritmos é bastante rica em detalhes e, por assemelhar-se bastante à forma em que os programas são </a:t>
            </a:r>
            <a:r>
              <a:rPr lang="pt-BR" sz="1500" dirty="0" smtClean="0">
                <a:latin typeface="Calibri Light" panose="020F0302020204030204" pitchFamily="34" charset="0"/>
              </a:rPr>
              <a:t>escritos. O Pseudocódigo </a:t>
            </a:r>
            <a:r>
              <a:rPr lang="pt-BR" sz="1500" dirty="0">
                <a:latin typeface="Calibri Light" panose="020F0302020204030204" pitchFamily="34" charset="0"/>
              </a:rPr>
              <a:t>é uma técnica textual de representação de um algoritmo </a:t>
            </a:r>
            <a:r>
              <a:rPr lang="pt-BR" sz="1500" dirty="0" smtClean="0">
                <a:latin typeface="Calibri Light" panose="020F0302020204030204" pitchFamily="34" charset="0"/>
              </a:rPr>
              <a:t>que se assemelha bastante a uma linguagem de programação. É bem aceita pelos acadêmicos que estão começando nesse novo mundo que é o da programação.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 sz="1500" dirty="0" smtClean="0">
                <a:latin typeface="Calibri Light" panose="020F0302020204030204" pitchFamily="34" charset="0"/>
              </a:rPr>
              <a:t>O Pseudocódigo também é conhecido como Português </a:t>
            </a:r>
            <a:r>
              <a:rPr lang="pt-BR" sz="1500" dirty="0">
                <a:latin typeface="Calibri Light" panose="020F0302020204030204" pitchFamily="34" charset="0"/>
              </a:rPr>
              <a:t>Estruturado ou </a:t>
            </a:r>
            <a:r>
              <a:rPr lang="pt-BR" sz="1500" dirty="0" err="1" smtClean="0">
                <a:latin typeface="Calibri Light" panose="020F0302020204030204" pitchFamily="34" charset="0"/>
              </a:rPr>
              <a:t>Portugol</a:t>
            </a:r>
            <a:r>
              <a:rPr lang="pt-BR" sz="1500" dirty="0" smtClean="0">
                <a:latin typeface="Calibri Light" panose="020F0302020204030204" pitchFamily="34" charset="0"/>
              </a:rPr>
              <a:t>. Nessa técnica os </a:t>
            </a:r>
            <a:r>
              <a:rPr lang="pt-BR" sz="1500" dirty="0">
                <a:latin typeface="Calibri Light" panose="020F0302020204030204" pitchFamily="34" charset="0"/>
              </a:rPr>
              <a:t>verbos (ações) disponíveis </a:t>
            </a:r>
            <a:r>
              <a:rPr lang="pt-BR" sz="1500" dirty="0" smtClean="0">
                <a:latin typeface="Calibri Light" panose="020F0302020204030204" pitchFamily="34" charset="0"/>
              </a:rPr>
              <a:t>são curtos, limitados </a:t>
            </a:r>
            <a:r>
              <a:rPr lang="pt-BR" sz="1500" dirty="0">
                <a:latin typeface="Calibri Light" panose="020F0302020204030204" pitchFamily="34" charset="0"/>
              </a:rPr>
              <a:t>e empregados no </a:t>
            </a:r>
            <a:r>
              <a:rPr lang="pt-BR" sz="1500" dirty="0" smtClean="0">
                <a:latin typeface="Calibri Light" panose="020F0302020204030204" pitchFamily="34" charset="0"/>
              </a:rPr>
              <a:t>imperativo a fim de evitar a possibilidade de ambiguidade. A </a:t>
            </a:r>
            <a:r>
              <a:rPr lang="pt-BR" sz="1500" dirty="0">
                <a:latin typeface="Calibri Light" panose="020F0302020204030204" pitchFamily="34" charset="0"/>
              </a:rPr>
              <a:t>forma geral da representação de um algoritmo na forma de </a:t>
            </a:r>
            <a:r>
              <a:rPr lang="pt-BR" sz="1500" dirty="0" smtClean="0">
                <a:latin typeface="Calibri Light" panose="020F0302020204030204" pitchFamily="34" charset="0"/>
              </a:rPr>
              <a:t>pseudocódigo </a:t>
            </a:r>
            <a:r>
              <a:rPr lang="pt-BR" sz="1500" dirty="0">
                <a:latin typeface="Calibri Light" panose="020F0302020204030204" pitchFamily="34" charset="0"/>
              </a:rPr>
              <a:t>é </a:t>
            </a:r>
            <a:r>
              <a:rPr lang="pt-BR" sz="1500" dirty="0" smtClean="0">
                <a:latin typeface="Calibri Light" panose="020F0302020204030204" pitchFamily="34" charset="0"/>
              </a:rPr>
              <a:t>a seguinte: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dirty="0">
                <a:latin typeface="Calibri Light" panose="020F0302020204030204" pitchFamily="34" charset="0"/>
              </a:rPr>
              <a:t>a</a:t>
            </a:r>
            <a:r>
              <a:rPr lang="pt-BR" sz="1800" b="1" dirty="0" smtClean="0">
                <a:latin typeface="Calibri Light" panose="020F0302020204030204" pitchFamily="34" charset="0"/>
              </a:rPr>
              <a:t>lgoritmo</a:t>
            </a:r>
            <a:r>
              <a:rPr lang="pt-BR" sz="1800" dirty="0" smtClean="0">
                <a:latin typeface="Calibri Light" panose="020F0302020204030204" pitchFamily="34" charset="0"/>
              </a:rPr>
              <a:t> </a:t>
            </a:r>
            <a:r>
              <a:rPr lang="pt-BR" sz="1800" dirty="0">
                <a:latin typeface="Calibri Light" panose="020F0302020204030204" pitchFamily="34" charset="0"/>
              </a:rPr>
              <a:t>"&lt;</a:t>
            </a:r>
            <a:r>
              <a:rPr lang="pt-BR" sz="1800" dirty="0" err="1">
                <a:latin typeface="Calibri Light" panose="020F0302020204030204" pitchFamily="34" charset="0"/>
              </a:rPr>
              <a:t>nome_do_algoritmo</a:t>
            </a:r>
            <a:r>
              <a:rPr lang="pt-BR" sz="1800" dirty="0">
                <a:latin typeface="Calibri Light" panose="020F0302020204030204" pitchFamily="34" charset="0"/>
              </a:rPr>
              <a:t>&gt;"</a:t>
            </a:r>
            <a:endParaRPr lang="pt-BR" sz="1800" dirty="0" smtClean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latin typeface="Calibri Light" panose="020F0302020204030204" pitchFamily="34" charset="0"/>
              </a:rPr>
              <a:t>&lt;</a:t>
            </a:r>
            <a:r>
              <a:rPr lang="pt-BR" sz="1800" dirty="0" err="1" smtClean="0">
                <a:latin typeface="Calibri Light" panose="020F0302020204030204" pitchFamily="34" charset="0"/>
              </a:rPr>
              <a:t>definição_de_constantes</a:t>
            </a:r>
            <a:r>
              <a:rPr lang="pt-BR" sz="1800" dirty="0" smtClean="0">
                <a:latin typeface="Calibri Light" panose="020F0302020204030204" pitchFamily="34" charset="0"/>
              </a:rPr>
              <a:t>&gt;</a:t>
            </a:r>
            <a:endParaRPr lang="pt-BR" sz="1800" dirty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latin typeface="Calibri Light" panose="020F0302020204030204" pitchFamily="34" charset="0"/>
              </a:rPr>
              <a:t>&lt;</a:t>
            </a:r>
            <a:r>
              <a:rPr lang="pt-BR" sz="1800" dirty="0" err="1">
                <a:latin typeface="Calibri Light" panose="020F0302020204030204" pitchFamily="34" charset="0"/>
              </a:rPr>
              <a:t>declaração_de_variáveis</a:t>
            </a:r>
            <a:r>
              <a:rPr lang="pt-BR" sz="1800" dirty="0">
                <a:latin typeface="Calibri Light" panose="020F0302020204030204" pitchFamily="34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dirty="0" smtClean="0">
                <a:latin typeface="Calibri Light" panose="020F0302020204030204" pitchFamily="34" charset="0"/>
              </a:rPr>
              <a:t>inicio</a:t>
            </a:r>
            <a:endParaRPr lang="pt-BR" sz="1800" b="1" dirty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latin typeface="Calibri Light" panose="020F0302020204030204" pitchFamily="34" charset="0"/>
              </a:rPr>
              <a:t>	&lt;</a:t>
            </a:r>
            <a:r>
              <a:rPr lang="pt-BR" sz="1800" dirty="0">
                <a:latin typeface="Calibri Light" panose="020F0302020204030204" pitchFamily="34" charset="0"/>
              </a:rPr>
              <a:t>corpo do algoritmo</a:t>
            </a:r>
            <a:r>
              <a:rPr lang="pt-BR" sz="1800" dirty="0" smtClean="0">
                <a:latin typeface="Calibri Light" panose="020F0302020204030204" pitchFamily="34" charset="0"/>
              </a:rPr>
              <a:t>&gt;</a:t>
            </a:r>
            <a:endParaRPr lang="pt-BR" sz="1800" dirty="0">
              <a:latin typeface="Calibri Light" panose="020F03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dirty="0" err="1" smtClean="0">
                <a:latin typeface="Calibri Light" panose="020F0302020204030204" pitchFamily="34" charset="0"/>
              </a:rPr>
              <a:t>fimalgoritmo</a:t>
            </a:r>
            <a:endParaRPr lang="pt-BR" sz="1800" b="1" dirty="0">
              <a:latin typeface="Calibri Light" panose="020F03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139952" y="4588741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#include </a:t>
            </a:r>
            <a:r>
              <a:rPr lang="pt-BR" sz="1800" dirty="0">
                <a:solidFill>
                  <a:schemeClr val="tx1"/>
                </a:solidFill>
                <a:latin typeface="Calibri Light" panose="020F0302020204030204" pitchFamily="34" charset="0"/>
              </a:rPr>
              <a:t>&lt;</a:t>
            </a:r>
            <a:r>
              <a:rPr lang="pt-BR" sz="18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conio.h</a:t>
            </a: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#Include </a:t>
            </a:r>
            <a:r>
              <a:rPr lang="pt-BR" sz="1800" dirty="0">
                <a:solidFill>
                  <a:schemeClr val="tx1"/>
                </a:solidFill>
                <a:latin typeface="Calibri Light" panose="020F0302020204030204" pitchFamily="34" charset="0"/>
              </a:rPr>
              <a:t>&lt;</a:t>
            </a:r>
            <a:r>
              <a:rPr lang="pt-BR" sz="18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stdio.h</a:t>
            </a:r>
            <a:r>
              <a:rPr lang="pt-BR" sz="1800" dirty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lang="pt-BR" sz="1800" smtClean="0">
                <a:solidFill>
                  <a:schemeClr val="tx1"/>
                </a:solidFill>
                <a:latin typeface="Calibri Light" panose="020F0302020204030204" pitchFamily="34" charset="0"/>
              </a:rPr>
              <a:t>#Include </a:t>
            </a: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&lt;</a:t>
            </a:r>
            <a:r>
              <a:rPr lang="pt-BR" sz="1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stdlib.h</a:t>
            </a: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lang="pt-BR" sz="18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main</a:t>
            </a: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()</a:t>
            </a:r>
          </a:p>
          <a:p>
            <a:pPr algn="just">
              <a:spcBef>
                <a:spcPts val="0"/>
              </a:spcBef>
            </a:pP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{</a:t>
            </a:r>
          </a:p>
          <a:p>
            <a:pPr algn="just">
              <a:spcBef>
                <a:spcPts val="0"/>
              </a:spcBef>
            </a:pPr>
            <a:r>
              <a:rPr lang="pt-BR" sz="1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	comandos;</a:t>
            </a:r>
          </a:p>
          <a:p>
            <a:pPr algn="just">
              <a:spcBef>
                <a:spcPts val="0"/>
              </a:spcBef>
            </a:pPr>
            <a:r>
              <a:rPr lang="pt-BR" sz="18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Tabela-Verdade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Os operadores lógicos também </a:t>
            </a:r>
            <a:r>
              <a:rPr lang="pt-BR" sz="1700" dirty="0">
                <a:latin typeface="Calibri Light" panose="020F0302020204030204" pitchFamily="34" charset="0"/>
              </a:rPr>
              <a:t>são usados na lógica de </a:t>
            </a:r>
            <a:r>
              <a:rPr lang="pt-BR" sz="1700" dirty="0" err="1">
                <a:latin typeface="Calibri Light" panose="020F0302020204030204" pitchFamily="34" charset="0"/>
              </a:rPr>
              <a:t>Boole</a:t>
            </a:r>
            <a:r>
              <a:rPr lang="pt-BR" sz="1700" dirty="0">
                <a:latin typeface="Calibri Light" panose="020F0302020204030204" pitchFamily="34" charset="0"/>
              </a:rPr>
              <a:t>. Os diversos resultados de cada uma deles quando aplicados a um par de valores lógicos são conhecidos por tabela verdade:</a:t>
            </a:r>
          </a:p>
          <a:p>
            <a:pPr marL="0" indent="0" algn="just">
              <a:buNone/>
            </a:pPr>
            <a:endParaRPr lang="pt-BR" sz="1700" dirty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82682"/>
              </p:ext>
            </p:extLst>
          </p:nvPr>
        </p:nvGraphicFramePr>
        <p:xfrm>
          <a:off x="161510" y="2674637"/>
          <a:ext cx="8820979" cy="1930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424"/>
                <a:gridCol w="850429"/>
                <a:gridCol w="1286478"/>
                <a:gridCol w="165717"/>
                <a:gridCol w="1051350"/>
                <a:gridCol w="850429"/>
                <a:gridCol w="1226328"/>
                <a:gridCol w="162560"/>
                <a:gridCol w="1193621"/>
                <a:gridCol w="1182643"/>
              </a:tblGrid>
              <a:tr h="3207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E</a:t>
                      </a:r>
                      <a:endParaRPr lang="pt-BR" sz="17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OU</a:t>
                      </a:r>
                      <a:endParaRPr lang="pt-BR" sz="17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NÃO</a:t>
                      </a:r>
                      <a:endParaRPr lang="pt-BR" sz="17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73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Valor1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Valor2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Valor1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Valor2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Valor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20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070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V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2070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</a:t>
                      </a:r>
                      <a:endParaRPr lang="pt-BR" sz="1700" b="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700" b="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5149498"/>
            <a:ext cx="530924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700" dirty="0">
                <a:solidFill>
                  <a:schemeClr val="tx1"/>
                </a:solidFill>
                <a:latin typeface="Calibri Light" panose="020F0302020204030204" pitchFamily="34" charset="0"/>
              </a:rPr>
              <a:t>Tabela verdade dos operadores </a:t>
            </a:r>
            <a:r>
              <a:rPr lang="pt-BR" sz="17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E, OU </a:t>
            </a:r>
            <a:r>
              <a:rPr lang="pt-BR" sz="1700" dirty="0">
                <a:solidFill>
                  <a:schemeClr val="tx1"/>
                </a:solidFill>
                <a:latin typeface="Calibri Light" panose="020F0302020204030204" pitchFamily="34" charset="0"/>
              </a:rPr>
              <a:t>e </a:t>
            </a:r>
            <a:r>
              <a:rPr lang="pt-BR" sz="17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NÃO</a:t>
            </a:r>
            <a:endParaRPr lang="pt-BR" sz="17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Expressões Lógicas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400" dirty="0">
                <a:latin typeface="Calibri Light" panose="020F0302020204030204" pitchFamily="34" charset="0"/>
              </a:rPr>
              <a:t>Vejamos um exemplo mais próximo do </a:t>
            </a:r>
            <a:r>
              <a:rPr lang="pt-BR" dirty="0" smtClean="0">
                <a:latin typeface="Calibri Light" panose="020F0302020204030204" pitchFamily="34" charset="0"/>
              </a:rPr>
              <a:t>nosso </a:t>
            </a:r>
            <a:r>
              <a:rPr lang="pt-BR" sz="2400" dirty="0" smtClean="0">
                <a:latin typeface="Calibri Light" panose="020F0302020204030204" pitchFamily="34" charset="0"/>
              </a:rPr>
              <a:t>dia a dia</a:t>
            </a:r>
            <a:r>
              <a:rPr lang="pt-BR" sz="2400" dirty="0">
                <a:latin typeface="Calibri Light" panose="020F0302020204030204" pitchFamily="34" charset="0"/>
              </a:rPr>
              <a:t>:</a:t>
            </a: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 smtClean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 smtClean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 smtClean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 smtClean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 smtClean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000" b="1" dirty="0" smtClean="0">
                <a:latin typeface="Calibri Light" panose="020F0302020204030204" pitchFamily="34" charset="0"/>
              </a:rPr>
              <a:t>Prioridades – Precedência entre os Operadores Lógicos</a:t>
            </a:r>
          </a:p>
          <a:p>
            <a:pPr marL="109728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pt-BR" sz="2000" b="1" dirty="0" smtClean="0">
              <a:latin typeface="Calibri Light" panose="020F03020202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163776" y="2152943"/>
          <a:ext cx="8820472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0236"/>
                <a:gridCol w="441023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Expressão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Quando eu não saio?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Se chover e relampejar, eu não </a:t>
                      </a:r>
                      <a:r>
                        <a:rPr lang="pt-BR" sz="18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saio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Somente quando chover e relampejar ao mesmo tempo (apenas 1 possibilidade</a:t>
                      </a:r>
                      <a:r>
                        <a:rPr lang="pt-BR" sz="18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Se chover ou relampejar, eu não </a:t>
                      </a:r>
                      <a:r>
                        <a:rPr lang="pt-BR" sz="18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saio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Somente quando chover, somente quando relampejar ou quando chover e relampejar ao mesmo tempo (3 possibilidades</a:t>
                      </a:r>
                      <a:r>
                        <a:rPr lang="pt-BR" sz="18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61764" y="5085184"/>
          <a:ext cx="8820472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0236"/>
                <a:gridCol w="441023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Prioridade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Operadores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1º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NÃO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º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E</a:t>
                      </a:r>
                      <a:endParaRPr lang="pt-BR" sz="16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3º</a:t>
                      </a:r>
                      <a:endParaRPr lang="pt-BR" sz="16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OU</a:t>
                      </a:r>
                      <a:endParaRPr lang="pt-BR" sz="16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200" b="1" dirty="0" smtClean="0">
                <a:latin typeface="Constantia" panose="02030602050306030303" pitchFamily="18" charset="0"/>
              </a:rPr>
              <a:t>Precedência entre Todos os Operadores</a:t>
            </a:r>
            <a:endParaRPr lang="pt-BR" sz="3200" b="1" dirty="0">
              <a:latin typeface="Constantia" panose="02030602050306030303" pitchFamily="18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97931"/>
              </p:ext>
            </p:extLst>
          </p:nvPr>
        </p:nvGraphicFramePr>
        <p:xfrm>
          <a:off x="611560" y="1844824"/>
          <a:ext cx="7920880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887"/>
                <a:gridCol w="5204993"/>
              </a:tblGrid>
              <a:tr h="5058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Prioridade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b="1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Operadores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9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1º</a:t>
                      </a:r>
                      <a:endParaRPr lang="pt-BR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PARÊNTESES</a:t>
                      </a:r>
                      <a:r>
                        <a:rPr lang="pt-BR" sz="2000" b="1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 MAIS INTERNOS</a:t>
                      </a:r>
                      <a:endParaRPr lang="pt-BR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49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º</a:t>
                      </a:r>
                      <a:endParaRPr lang="pt-BR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OPERADORES</a:t>
                      </a:r>
                      <a:r>
                        <a:rPr lang="pt-BR" sz="2000" b="1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Times New Roman"/>
                        </a:rPr>
                        <a:t> ARITMÉTICOS</a:t>
                      </a:r>
                      <a:endParaRPr lang="pt-BR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49611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3º</a:t>
                      </a:r>
                      <a:endParaRPr lang="pt-BR" sz="20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lang="pt-BR" sz="2000" b="1" kern="1200" baseline="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RELACIONAIS</a:t>
                      </a:r>
                      <a:endParaRPr lang="pt-BR" sz="20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49611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4º</a:t>
                      </a:r>
                      <a:endParaRPr lang="pt-BR" sz="20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b="1" kern="1200" dirty="0" smtClean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OPERADORES LÓGICOS</a:t>
                      </a:r>
                      <a:endParaRPr lang="pt-BR" sz="2000" b="1" kern="12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2800" b="1" dirty="0">
                <a:latin typeface="Constantia" panose="02030602050306030303" pitchFamily="18" charset="0"/>
              </a:rPr>
              <a:t>Elementos para Construção de um Algoritmo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spcAft>
                <a:spcPts val="1200"/>
              </a:spcAft>
              <a:buNone/>
            </a:pPr>
            <a:r>
              <a:rPr lang="pt-BR" sz="2800" dirty="0">
                <a:latin typeface="Calibri Light" panose="020F0302020204030204" pitchFamily="34" charset="0"/>
              </a:rPr>
              <a:t>Daqui para frente estaremos diante de problemas que deverão ser resolvidos inicialmente por nós, para que depois sejam resolvidos por um computador. Primeiramente, você deve entender bem o problema, para depois buscar a sua solução dentro de um computador, ou seja, você deverá “ensinar” a máquina a resolver seu problema, através de um programa. Desta forma, o segredo de uma boa lógica começa pela compreensão adequada do problema a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39426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Instruções ou </a:t>
            </a:r>
            <a:r>
              <a:rPr lang="pt-BR" sz="4800" b="1" dirty="0" smtClean="0">
                <a:latin typeface="Constantia" panose="02030602050306030303" pitchFamily="18" charset="0"/>
              </a:rPr>
              <a:t>Comandos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</p:spPr>
        <p:txBody>
          <a:bodyPr>
            <a:noAutofit/>
          </a:bodyPr>
          <a:lstStyle/>
          <a:p>
            <a:pPr marL="0" indent="0" algn="just">
              <a:spcAft>
                <a:spcPts val="450"/>
              </a:spcAft>
              <a:buNone/>
            </a:pPr>
            <a:r>
              <a:rPr lang="pt-BR" sz="1900" dirty="0">
                <a:latin typeface="Calibri Light" panose="020F0302020204030204" pitchFamily="34" charset="0"/>
              </a:rPr>
              <a:t>Em informática, </a:t>
            </a:r>
            <a:r>
              <a:rPr lang="pt-BR" sz="1900" dirty="0" smtClean="0">
                <a:latin typeface="Calibri Light" panose="020F0302020204030204" pitchFamily="34" charset="0"/>
              </a:rPr>
              <a:t>instrução </a:t>
            </a:r>
            <a:r>
              <a:rPr lang="pt-BR" sz="1900" dirty="0">
                <a:latin typeface="Calibri Light" panose="020F0302020204030204" pitchFamily="34" charset="0"/>
              </a:rPr>
              <a:t>é a informação que indica a um computador uma ação elementar a executar.</a:t>
            </a:r>
          </a:p>
          <a:p>
            <a:pPr marL="0" indent="0" algn="just">
              <a:buNone/>
            </a:pPr>
            <a:r>
              <a:rPr lang="pt-BR" sz="1900" dirty="0">
                <a:latin typeface="Calibri Light" panose="020F0302020204030204" pitchFamily="34" charset="0"/>
              </a:rPr>
              <a:t>É importante ressaltar que para a solução de um determinado problema computacional, normalmente é utilizado um conjunto dessas instruções, onde as mesmas são colocadas em uma ordem sequencial lógica.</a:t>
            </a:r>
          </a:p>
          <a:p>
            <a:pPr marL="0" indent="0" algn="just">
              <a:buNone/>
            </a:pPr>
            <a:r>
              <a:rPr lang="pt-BR" sz="1900" dirty="0" smtClean="0">
                <a:latin typeface="Calibri Light" panose="020F0302020204030204" pitchFamily="34" charset="0"/>
              </a:rPr>
              <a:t>As </a:t>
            </a:r>
            <a:r>
              <a:rPr lang="pt-BR" sz="1900" dirty="0">
                <a:latin typeface="Calibri Light" panose="020F0302020204030204" pitchFamily="34" charset="0"/>
              </a:rPr>
              <a:t>instruções ou comandos básicos são o conjunto de palavras-chave de uma determinada linguagem </a:t>
            </a:r>
            <a:r>
              <a:rPr lang="pt-BR" sz="1900" dirty="0" smtClean="0">
                <a:latin typeface="Calibri Light" panose="020F0302020204030204" pitchFamily="34" charset="0"/>
              </a:rPr>
              <a:t>ou </a:t>
            </a:r>
            <a:r>
              <a:rPr lang="pt-BR" sz="1900" dirty="0" err="1" smtClean="0">
                <a:latin typeface="Calibri Light" panose="020F0302020204030204" pitchFamily="34" charset="0"/>
              </a:rPr>
              <a:t>pseudolinguagem</a:t>
            </a:r>
            <a:r>
              <a:rPr lang="pt-BR" sz="1900" dirty="0" smtClean="0">
                <a:latin typeface="Calibri Light" panose="020F0302020204030204" pitchFamily="34" charset="0"/>
              </a:rPr>
              <a:t> de </a:t>
            </a:r>
            <a:r>
              <a:rPr lang="pt-BR" sz="1900" dirty="0">
                <a:latin typeface="Calibri Light" panose="020F0302020204030204" pitchFamily="34" charset="0"/>
              </a:rPr>
              <a:t>programação. Variam de linguagem para linguagem, mas possuem o mesmo significado, assim como as palavras na língua falada (português, inglês, etc.). Esses comandos, colocados de forma estratégica, formarão os blocos de </a:t>
            </a:r>
            <a:r>
              <a:rPr lang="pt-BR" sz="1900" dirty="0" err="1" smtClean="0">
                <a:latin typeface="Calibri Light" panose="020F0302020204030204" pitchFamily="34" charset="0"/>
              </a:rPr>
              <a:t>pseudoprogramas</a:t>
            </a:r>
            <a:r>
              <a:rPr lang="pt-BR" sz="1900" dirty="0" smtClean="0">
                <a:latin typeface="Calibri Light" panose="020F0302020204030204" pitchFamily="34" charset="0"/>
              </a:rPr>
              <a:t> </a:t>
            </a:r>
            <a:r>
              <a:rPr lang="pt-BR" sz="1900" dirty="0">
                <a:latin typeface="Calibri Light" panose="020F0302020204030204" pitchFamily="34" charset="0"/>
              </a:rPr>
              <a:t>e, como são </a:t>
            </a:r>
            <a:r>
              <a:rPr lang="pt-BR" sz="1900" b="1" dirty="0">
                <a:latin typeface="Calibri Light" panose="020F0302020204030204" pitchFamily="34" charset="0"/>
              </a:rPr>
              <a:t>palavras reservadas</a:t>
            </a:r>
            <a:r>
              <a:rPr lang="pt-BR" sz="1900" dirty="0">
                <a:latin typeface="Calibri Light" panose="020F0302020204030204" pitchFamily="34" charset="0"/>
              </a:rPr>
              <a:t>, não devem ser utilizadas como nomes de variáveis.</a:t>
            </a:r>
          </a:p>
          <a:p>
            <a:pPr marL="0" indent="0" algn="just">
              <a:buNone/>
            </a:pPr>
            <a:r>
              <a:rPr lang="pt-BR" sz="1900" dirty="0">
                <a:latin typeface="Calibri Light" panose="020F0302020204030204" pitchFamily="34" charset="0"/>
              </a:rPr>
              <a:t>Daqui para frente você terá contato com os comandos básicos </a:t>
            </a:r>
            <a:r>
              <a:rPr lang="pt-BR" sz="1900" dirty="0" smtClean="0">
                <a:latin typeface="Calibri Light" panose="020F0302020204030204" pitchFamily="34" charset="0"/>
              </a:rPr>
              <a:t>da </a:t>
            </a:r>
            <a:r>
              <a:rPr lang="pt-BR" sz="1900" dirty="0" err="1" smtClean="0">
                <a:latin typeface="Calibri Light" panose="020F0302020204030204" pitchFamily="34" charset="0"/>
              </a:rPr>
              <a:t>pseudolinguagem</a:t>
            </a:r>
            <a:r>
              <a:rPr lang="pt-BR" sz="1900" dirty="0" smtClean="0">
                <a:latin typeface="Calibri Light" panose="020F0302020204030204" pitchFamily="34" charset="0"/>
              </a:rPr>
              <a:t> adotada por nós para o desenvolvimento de algoritmos. Comando é </a:t>
            </a:r>
            <a:r>
              <a:rPr lang="pt-BR" sz="1900" dirty="0">
                <a:latin typeface="Calibri Light" panose="020F0302020204030204" pitchFamily="34" charset="0"/>
              </a:rPr>
              <a:t>a descrição de uma ação a ser executada em dado momento dentro do algoritmo</a:t>
            </a:r>
            <a:r>
              <a:rPr lang="pt-BR" sz="1900" dirty="0" smtClean="0">
                <a:latin typeface="Calibri Light" panose="020F0302020204030204" pitchFamily="34" charset="0"/>
              </a:rPr>
              <a:t>.</a:t>
            </a:r>
            <a:endParaRPr lang="pt-BR" sz="19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000" b="1" dirty="0">
                <a:latin typeface="Constantia" panose="02030602050306030303" pitchFamily="18" charset="0"/>
              </a:rPr>
              <a:t>Instruções </a:t>
            </a:r>
            <a:r>
              <a:rPr lang="pt-BR" sz="4000" b="1" dirty="0" smtClean="0">
                <a:latin typeface="Constantia" panose="02030602050306030303" pitchFamily="18" charset="0"/>
              </a:rPr>
              <a:t>ou Comandos Básicos</a:t>
            </a:r>
            <a:endParaRPr lang="pt-BR" sz="4000" b="1" dirty="0">
              <a:latin typeface="Constantia" panose="0203060205030603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45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As </a:t>
            </a:r>
            <a:r>
              <a:rPr lang="pt-BR" sz="2000" dirty="0">
                <a:latin typeface="Calibri Light" panose="020F0302020204030204" pitchFamily="34" charset="0"/>
              </a:rPr>
              <a:t>instruções ou comandos básicos são o conjunto de palavras-chave de uma determinada linguagem </a:t>
            </a:r>
            <a:r>
              <a:rPr lang="pt-BR" sz="2000" dirty="0" smtClean="0">
                <a:latin typeface="Calibri Light" panose="020F0302020204030204" pitchFamily="34" charset="0"/>
              </a:rPr>
              <a:t>de programação</a:t>
            </a:r>
            <a:r>
              <a:rPr lang="pt-BR" sz="2000" dirty="0">
                <a:latin typeface="Calibri Light" panose="020F0302020204030204" pitchFamily="34" charset="0"/>
              </a:rPr>
              <a:t>. Variam de linguagem para linguagem mas possuem o mesmo significado, assim como </a:t>
            </a:r>
            <a:r>
              <a:rPr lang="pt-BR" sz="2000" dirty="0" smtClean="0">
                <a:latin typeface="Calibri Light" panose="020F0302020204030204" pitchFamily="34" charset="0"/>
              </a:rPr>
              <a:t>as palavras </a:t>
            </a:r>
            <a:r>
              <a:rPr lang="pt-BR" sz="2000" dirty="0">
                <a:latin typeface="Calibri Light" panose="020F0302020204030204" pitchFamily="34" charset="0"/>
              </a:rPr>
              <a:t>na língua falada (português, inglês, etc.). Esses comandos, colocadas de forma </a:t>
            </a:r>
            <a:r>
              <a:rPr lang="pt-BR" sz="2000" dirty="0" smtClean="0">
                <a:latin typeface="Calibri Light" panose="020F0302020204030204" pitchFamily="34" charset="0"/>
              </a:rPr>
              <a:t>estratégica, formarão </a:t>
            </a:r>
            <a:r>
              <a:rPr lang="pt-BR" sz="2000" dirty="0">
                <a:latin typeface="Calibri Light" panose="020F0302020204030204" pitchFamily="34" charset="0"/>
              </a:rPr>
              <a:t>os blocos de programas e, como são palavras </a:t>
            </a:r>
            <a:r>
              <a:rPr lang="pt-BR" sz="2000" dirty="0" smtClean="0">
                <a:latin typeface="Calibri Light" panose="020F0302020204030204" pitchFamily="34" charset="0"/>
              </a:rPr>
              <a:t>reservadas (são </a:t>
            </a:r>
            <a:r>
              <a:rPr lang="pt-BR" sz="2000" dirty="0">
                <a:latin typeface="Calibri Light" panose="020F0302020204030204" pitchFamily="34" charset="0"/>
              </a:rPr>
              <a:t>palavras que não podem ser utilizadas como um identificadores por serem reservadas para uso da gramática da </a:t>
            </a:r>
            <a:r>
              <a:rPr lang="pt-BR" sz="2000" dirty="0" err="1">
                <a:latin typeface="Calibri Light" panose="020F0302020204030204" pitchFamily="34" charset="0"/>
              </a:rPr>
              <a:t>pseudolinguagem</a:t>
            </a:r>
            <a:r>
              <a:rPr lang="pt-BR" sz="2000" dirty="0" smtClean="0">
                <a:latin typeface="Calibri Light" panose="020F0302020204030204" pitchFamily="34" charset="0"/>
              </a:rPr>
              <a:t>), </a:t>
            </a:r>
            <a:r>
              <a:rPr lang="pt-BR" sz="2000" dirty="0">
                <a:latin typeface="Calibri Light" panose="020F0302020204030204" pitchFamily="34" charset="0"/>
              </a:rPr>
              <a:t>não devem ser utilizadas como </a:t>
            </a:r>
            <a:r>
              <a:rPr lang="pt-BR" sz="2000" dirty="0" smtClean="0">
                <a:latin typeface="Calibri Light" panose="020F0302020204030204" pitchFamily="34" charset="0"/>
              </a:rPr>
              <a:t>nomes de </a:t>
            </a:r>
            <a:r>
              <a:rPr lang="pt-BR" sz="2000" dirty="0">
                <a:latin typeface="Calibri Light" panose="020F0302020204030204" pitchFamily="34" charset="0"/>
              </a:rPr>
              <a:t>variáveis.</a:t>
            </a:r>
          </a:p>
          <a:p>
            <a:pPr marL="0" indent="0" algn="just">
              <a:spcAft>
                <a:spcPts val="450"/>
              </a:spcAft>
              <a:buNone/>
            </a:pPr>
            <a:r>
              <a:rPr lang="pt-BR" sz="2000" dirty="0">
                <a:latin typeface="Calibri Light" panose="020F0302020204030204" pitchFamily="34" charset="0"/>
              </a:rPr>
              <a:t>Daqui para frente você terá contato com os comandos básicos em português estruturado que </a:t>
            </a:r>
            <a:r>
              <a:rPr lang="pt-BR" sz="2000" dirty="0" smtClean="0">
                <a:latin typeface="Calibri Light" panose="020F0302020204030204" pitchFamily="34" charset="0"/>
              </a:rPr>
              <a:t>serão utilizados </a:t>
            </a:r>
            <a:r>
              <a:rPr lang="pt-BR" sz="2000" dirty="0">
                <a:latin typeface="Calibri Light" panose="020F0302020204030204" pitchFamily="34" charset="0"/>
              </a:rPr>
              <a:t>nos algoritmos, tais como: início, fim, var, </a:t>
            </a:r>
            <a:r>
              <a:rPr lang="pt-BR" sz="2000" dirty="0" smtClean="0">
                <a:latin typeface="Calibri Light" panose="020F0302020204030204" pitchFamily="34" charset="0"/>
              </a:rPr>
              <a:t>algoritmo, faça, </a:t>
            </a:r>
            <a:r>
              <a:rPr lang="pt-BR" sz="2000" dirty="0">
                <a:latin typeface="Calibri Light" panose="020F0302020204030204" pitchFamily="34" charset="0"/>
              </a:rPr>
              <a:t>enquanto, se... </a:t>
            </a:r>
            <a:r>
              <a:rPr lang="pt-BR" sz="2000" dirty="0" smtClean="0">
                <a:latin typeface="Calibri Light" panose="020F0302020204030204" pitchFamily="34" charset="0"/>
              </a:rPr>
              <a:t>então, senão</a:t>
            </a:r>
            <a:r>
              <a:rPr lang="pt-BR" sz="2000" dirty="0">
                <a:latin typeface="Calibri Light" panose="020F0302020204030204" pitchFamily="34" charset="0"/>
              </a:rPr>
              <a:t>, </a:t>
            </a:r>
            <a:r>
              <a:rPr lang="pt-BR" sz="2000" dirty="0" smtClean="0">
                <a:latin typeface="Calibri Light" panose="020F0302020204030204" pitchFamily="34" charset="0"/>
              </a:rPr>
              <a:t>leia, escreva, </a:t>
            </a:r>
            <a:r>
              <a:rPr lang="pt-BR" sz="2000" dirty="0">
                <a:latin typeface="Calibri Light" panose="020F0302020204030204" pitchFamily="34" charset="0"/>
              </a:rPr>
              <a:t>repita, </a:t>
            </a:r>
            <a:r>
              <a:rPr lang="pt-BR" sz="2000" dirty="0" smtClean="0">
                <a:latin typeface="Calibri Light" panose="020F0302020204030204" pitchFamily="34" charset="0"/>
              </a:rPr>
              <a:t>caractere</a:t>
            </a:r>
            <a:r>
              <a:rPr lang="pt-BR" sz="2000" dirty="0">
                <a:latin typeface="Calibri Light" panose="020F0302020204030204" pitchFamily="34" charset="0"/>
              </a:rPr>
              <a:t>, lógico, etc</a:t>
            </a:r>
            <a:r>
              <a:rPr lang="pt-BR" sz="2000" dirty="0" smtClean="0">
                <a:latin typeface="Calibri Light" panose="020F0302020204030204" pitchFamily="34" charset="0"/>
              </a:rPr>
              <a:t>.</a:t>
            </a:r>
            <a:endParaRPr lang="pt-BR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600" b="1" dirty="0" smtClean="0">
                <a:latin typeface="Constantia" panose="02030602050306030303" pitchFamily="18" charset="0"/>
              </a:rPr>
              <a:t>Sintaxe e Semântica dos Comandos</a:t>
            </a:r>
            <a:endParaRPr lang="pt-BR" sz="36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2000" b="1" dirty="0">
                <a:latin typeface="Calibri Light" panose="020F0302020204030204" pitchFamily="34" charset="0"/>
              </a:rPr>
              <a:t>Sintaxe</a:t>
            </a:r>
            <a:endParaRPr lang="pt-BR" sz="20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2000" dirty="0">
                <a:latin typeface="Calibri Light" panose="020F0302020204030204" pitchFamily="34" charset="0"/>
              </a:rPr>
              <a:t>Sintaxe é um conjunto de regras que define a forma de uma linguagem, estabelecendo como são compostas as suas estruturas básicas (palavras).</a:t>
            </a:r>
          </a:p>
          <a:p>
            <a:pPr marL="109728" indent="0" algn="just">
              <a:spcAft>
                <a:spcPts val="1200"/>
              </a:spcAft>
              <a:buNone/>
            </a:pPr>
            <a:r>
              <a:rPr lang="pt-BR" sz="2000" dirty="0">
                <a:latin typeface="Calibri Light" panose="020F0302020204030204" pitchFamily="34" charset="0"/>
              </a:rPr>
              <a:t>Seria a representação simbólica de um comando, ou seja, qual deve ser a estrutura de um comando para que ele funcione adequadamente.</a:t>
            </a:r>
          </a:p>
          <a:p>
            <a:pPr marL="109728" indent="0" algn="just">
              <a:buNone/>
            </a:pPr>
            <a:r>
              <a:rPr lang="pt-BR" sz="2000" dirty="0">
                <a:latin typeface="Calibri Light" panose="020F0302020204030204" pitchFamily="34" charset="0"/>
              </a:rPr>
              <a:t> </a:t>
            </a:r>
            <a:r>
              <a:rPr lang="pt-BR" sz="2000" b="1" dirty="0" smtClean="0">
                <a:latin typeface="Calibri Light" panose="020F0302020204030204" pitchFamily="34" charset="0"/>
              </a:rPr>
              <a:t>Semântica</a:t>
            </a:r>
            <a:endParaRPr lang="pt-BR" sz="20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2000" dirty="0">
                <a:latin typeface="Calibri Light" panose="020F0302020204030204" pitchFamily="34" charset="0"/>
              </a:rPr>
              <a:t>A semântica descreve o significado de construções sintáticas válidas.</a:t>
            </a:r>
          </a:p>
          <a:p>
            <a:pPr marL="109728" indent="0" algn="just">
              <a:spcAft>
                <a:spcPts val="1800"/>
              </a:spcAft>
              <a:buNone/>
            </a:pPr>
            <a:r>
              <a:rPr lang="pt-BR" sz="2000" dirty="0">
                <a:latin typeface="Calibri Light" panose="020F0302020204030204" pitchFamily="34" charset="0"/>
              </a:rPr>
              <a:t>Representa o significado de um comando</a:t>
            </a:r>
            <a:r>
              <a:rPr lang="pt-BR" sz="2000" dirty="0" smtClean="0">
                <a:latin typeface="Calibri Light" panose="020F0302020204030204" pitchFamily="34" charset="0"/>
              </a:rPr>
              <a:t>.</a:t>
            </a:r>
            <a:endParaRPr lang="pt-BR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Comando de </a:t>
            </a:r>
            <a:r>
              <a:rPr lang="pt-BR" sz="4800" b="1" dirty="0" smtClean="0">
                <a:latin typeface="Constantia" panose="02030602050306030303" pitchFamily="18" charset="0"/>
              </a:rPr>
              <a:t>Atribuição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109728" indent="0" algn="just">
              <a:spcAft>
                <a:spcPts val="600"/>
              </a:spcAft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Um comando de atribuição permite-nos fornecer um valor a uma variável, em que o tipo do dado deve ser compatível com o tipo da variável, isto é, somente podemos atribuir um valor lógico a uma variável capaz de comportá-lo, ou seja, uma variável declarada como sendo do tipo lógico.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600" dirty="0" smtClean="0">
                <a:latin typeface="Calibri Light" panose="020F0302020204030204" pitchFamily="34" charset="0"/>
              </a:rPr>
              <a:t>Resumidamente, é através do comando e atribuição que </a:t>
            </a:r>
            <a:r>
              <a:rPr lang="pt-BR" sz="1600" dirty="0">
                <a:latin typeface="Calibri Light" panose="020F0302020204030204" pitchFamily="34" charset="0"/>
              </a:rPr>
              <a:t>podemos modificar o conteúdo de uma variável. A sintaxe geral de uso do operador de atribuição é a seguinte: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600" b="1" dirty="0">
                <a:latin typeface="Calibri Light" panose="020F0302020204030204" pitchFamily="34" charset="0"/>
              </a:rPr>
              <a:t>	</a:t>
            </a:r>
            <a:r>
              <a:rPr lang="pt-BR" sz="2000" b="1" dirty="0">
                <a:latin typeface="Calibri Light" panose="020F0302020204030204" pitchFamily="34" charset="0"/>
              </a:rPr>
              <a:t>variável </a:t>
            </a:r>
            <a:r>
              <a:rPr lang="pt-BR" sz="2000" b="1" dirty="0" smtClean="0">
                <a:latin typeface="Calibri Light" panose="020F0302020204030204" pitchFamily="34" charset="0"/>
                <a:sym typeface="Symbol" panose="05050102010706020507" pitchFamily="18" charset="2"/>
              </a:rPr>
              <a:t> </a:t>
            </a:r>
            <a:r>
              <a:rPr lang="pt-BR" sz="2000" b="1" dirty="0" smtClean="0">
                <a:latin typeface="Calibri Light" panose="020F0302020204030204" pitchFamily="34" charset="0"/>
              </a:rPr>
              <a:t>expressão</a:t>
            </a:r>
            <a:endParaRPr lang="pt-BR" sz="2000" b="1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1600" dirty="0">
                <a:latin typeface="Calibri Light" panose="020F0302020204030204" pitchFamily="34" charset="0"/>
              </a:rPr>
              <a:t>Onde variável é o identificador da variável e expressão pode </a:t>
            </a:r>
            <a:r>
              <a:rPr lang="pt-BR" sz="1600" dirty="0" smtClean="0">
                <a:latin typeface="Calibri Light" panose="020F0302020204030204" pitchFamily="34" charset="0"/>
              </a:rPr>
              <a:t>ser, </a:t>
            </a:r>
            <a:r>
              <a:rPr lang="pt-BR" sz="1600" dirty="0">
                <a:latin typeface="Calibri Light" panose="020F0302020204030204" pitchFamily="34" charset="0"/>
              </a:rPr>
              <a:t>desde uma simples </a:t>
            </a:r>
            <a:r>
              <a:rPr lang="pt-BR" sz="1600" dirty="0" smtClean="0">
                <a:latin typeface="Calibri Light" panose="020F0302020204030204" pitchFamily="34" charset="0"/>
              </a:rPr>
              <a:t>constante, </a:t>
            </a:r>
            <a:r>
              <a:rPr lang="pt-BR" sz="1600" dirty="0">
                <a:latin typeface="Calibri Light" panose="020F0302020204030204" pitchFamily="34" charset="0"/>
              </a:rPr>
              <a:t>até expressões mais </a:t>
            </a:r>
            <a:r>
              <a:rPr lang="pt-BR" sz="1600" dirty="0" smtClean="0">
                <a:latin typeface="Calibri Light" panose="020F0302020204030204" pitchFamily="34" charset="0"/>
              </a:rPr>
              <a:t>elaboradas, </a:t>
            </a:r>
            <a:r>
              <a:rPr lang="pt-BR" sz="1600" dirty="0">
                <a:latin typeface="Calibri Light" panose="020F0302020204030204" pitchFamily="34" charset="0"/>
              </a:rPr>
              <a:t>cujo valor final será atribuído à </a:t>
            </a:r>
            <a:r>
              <a:rPr lang="pt-BR" sz="1600" dirty="0" smtClean="0">
                <a:latin typeface="Calibri Light" panose="020F0302020204030204" pitchFamily="34" charset="0"/>
              </a:rPr>
              <a:t>variável. Lembrando que o </a:t>
            </a:r>
            <a:r>
              <a:rPr lang="pt-BR" sz="1600" dirty="0">
                <a:latin typeface="Calibri Light" panose="020F0302020204030204" pitchFamily="34" charset="0"/>
              </a:rPr>
              <a:t>valor da constante ou o resultado da expressão deve ser do mesmo tipo de dado da variável utilizada (uma variável do tipo </a:t>
            </a:r>
            <a:r>
              <a:rPr lang="pt-BR" sz="1600" dirty="0" smtClean="0">
                <a:latin typeface="Calibri Light" panose="020F0302020204030204" pitchFamily="34" charset="0"/>
              </a:rPr>
              <a:t>inteiro </a:t>
            </a:r>
            <a:r>
              <a:rPr lang="pt-BR" sz="1600" dirty="0">
                <a:latin typeface="Calibri Light" panose="020F0302020204030204" pitchFamily="34" charset="0"/>
              </a:rPr>
              <a:t>só pode receber valores inteiros, por exemplo).</a:t>
            </a:r>
          </a:p>
          <a:p>
            <a:pPr marL="109728" indent="0" algn="just">
              <a:buNone/>
            </a:pPr>
            <a:r>
              <a:rPr lang="pt-BR" sz="1600" dirty="0">
                <a:latin typeface="Calibri Light" panose="020F0302020204030204" pitchFamily="34" charset="0"/>
              </a:rPr>
              <a:t>A única coisa que pode aparecer à esquerda do sinal de atribuição 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b="1" dirty="0">
                <a:latin typeface="Calibri Light" panose="020F0302020204030204" pitchFamily="34" charset="0"/>
                <a:sym typeface="Symbol" panose="05050102010706020507" pitchFamily="18" charset="2"/>
              </a:rPr>
              <a:t></a:t>
            </a:r>
            <a:r>
              <a:rPr lang="pt-BR" sz="1600" dirty="0" smtClean="0">
                <a:latin typeface="Calibri Light" panose="020F0302020204030204" pitchFamily="34" charset="0"/>
              </a:rPr>
              <a:t>) </a:t>
            </a:r>
            <a:r>
              <a:rPr lang="pt-BR" sz="1600" dirty="0">
                <a:latin typeface="Calibri Light" panose="020F0302020204030204" pitchFamily="34" charset="0"/>
              </a:rPr>
              <a:t>é uma (única) variável e nada mais! A atribuição é uma operação destrutiva, isto é, o valor antigo da variável é totalmente apagado pelo novo. O valor atual de uma variável é ditado pelo último comando de atribuição onde ela aparece do lado esquerdo. As variáveis que aparecem no lado direito do comando nada sofrem e continuam com seus valores normalmente. Uma mesma variável pode aparecer no lado esquerdo e no lado direito!</a:t>
            </a:r>
          </a:p>
          <a:p>
            <a:pPr marL="109728" indent="0" algn="just">
              <a:buNone/>
            </a:pPr>
            <a:endParaRPr lang="pt-BR" sz="16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endParaRPr lang="pt-BR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600" b="1" dirty="0" smtClean="0">
                <a:latin typeface="Constantia" panose="02030602050306030303" pitchFamily="18" charset="0"/>
              </a:rPr>
              <a:t>Exemplos de Comando </a:t>
            </a:r>
            <a:r>
              <a:rPr lang="pt-BR" sz="3600" b="1" dirty="0">
                <a:latin typeface="Constantia" panose="02030602050306030303" pitchFamily="18" charset="0"/>
              </a:rPr>
              <a:t>de </a:t>
            </a:r>
            <a:r>
              <a:rPr lang="pt-BR" sz="3600" b="1" dirty="0" smtClean="0">
                <a:latin typeface="Constantia" panose="02030602050306030303" pitchFamily="18" charset="0"/>
              </a:rPr>
              <a:t>Atribuição</a:t>
            </a:r>
            <a:endParaRPr lang="pt-BR" sz="36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algoritmo "atribui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"</a:t>
            </a:r>
          </a:p>
          <a:p>
            <a:pPr marL="0" indent="0" algn="just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var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 B: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logico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X: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real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inicio</a:t>
            </a:r>
          </a:p>
          <a:p>
            <a:pPr marL="0" indent="0" algn="just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X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8 + 13 /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B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5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fimalgoritmo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109728" indent="0" algn="just">
              <a:spcAft>
                <a:spcPts val="600"/>
              </a:spcAft>
              <a:buNone/>
            </a:pPr>
            <a:endParaRPr lang="pt-BR" sz="1600" dirty="0" smtClean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endParaRPr lang="pt-BR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200" b="1" dirty="0">
                <a:latin typeface="Constantia" panose="02030602050306030303" pitchFamily="18" charset="0"/>
              </a:rPr>
              <a:t>Quando uma </a:t>
            </a:r>
            <a:r>
              <a:rPr lang="pt-BR" sz="3200" b="1" dirty="0" smtClean="0">
                <a:latin typeface="Constantia" panose="02030602050306030303" pitchFamily="18" charset="0"/>
              </a:rPr>
              <a:t>Variável </a:t>
            </a:r>
            <a:r>
              <a:rPr lang="pt-BR" sz="3200" b="1" dirty="0">
                <a:latin typeface="Constantia" panose="02030602050306030303" pitchFamily="18" charset="0"/>
              </a:rPr>
              <a:t>é </a:t>
            </a:r>
            <a:r>
              <a:rPr lang="pt-BR" sz="3200" b="1" dirty="0" smtClean="0">
                <a:latin typeface="Constantia" panose="02030602050306030303" pitchFamily="18" charset="0"/>
              </a:rPr>
              <a:t>Declarada </a:t>
            </a:r>
            <a:r>
              <a:rPr lang="pt-BR" sz="3200" b="1" dirty="0">
                <a:latin typeface="Constantia" panose="02030602050306030303" pitchFamily="18" charset="0"/>
              </a:rPr>
              <a:t>qual o seu </a:t>
            </a:r>
            <a:r>
              <a:rPr lang="pt-BR" sz="3200" b="1" dirty="0" smtClean="0">
                <a:latin typeface="Constantia" panose="02030602050306030303" pitchFamily="18" charset="0"/>
              </a:rPr>
              <a:t>Valor Inicial</a:t>
            </a:r>
            <a:r>
              <a:rPr lang="pt-BR" sz="3200" b="1" dirty="0">
                <a:latin typeface="Constantia" panose="02030602050306030303" pitchFamily="18" charset="0"/>
              </a:rPr>
              <a:t>?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09728" indent="0" algn="just">
              <a:spcAft>
                <a:spcPts val="600"/>
              </a:spcAft>
              <a:buNone/>
            </a:pPr>
            <a:r>
              <a:rPr lang="pt-BR" sz="2200" dirty="0" smtClean="0">
                <a:latin typeface="Calibri Light" panose="020F0302020204030204" pitchFamily="34" charset="0"/>
              </a:rPr>
              <a:t>É necessário tomar-se um cuidado especial com relação aos valores iniciais das variáveis quando elas são criadas (declaradas). 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2200" dirty="0" smtClean="0">
                <a:latin typeface="Calibri Light" panose="020F0302020204030204" pitchFamily="34" charset="0"/>
              </a:rPr>
              <a:t>O risco é reservar memória para uma variável e o antigo valor contido nessa posição de memória ser assumido pela variável. Esses </a:t>
            </a:r>
            <a:r>
              <a:rPr lang="pt-BR" sz="2200" dirty="0">
                <a:latin typeface="Calibri Light" panose="020F0302020204030204" pitchFamily="34" charset="0"/>
              </a:rPr>
              <a:t>espaços, mesmo com os </a:t>
            </a:r>
            <a:r>
              <a:rPr lang="pt-BR" sz="2200" dirty="0" smtClean="0">
                <a:latin typeface="Calibri Light" panose="020F0302020204030204" pitchFamily="34" charset="0"/>
              </a:rPr>
              <a:t>dados, </a:t>
            </a:r>
            <a:r>
              <a:rPr lang="pt-BR" sz="2200" dirty="0">
                <a:latin typeface="Calibri Light" panose="020F0302020204030204" pitchFamily="34" charset="0"/>
              </a:rPr>
              <a:t>estão disponíveis para </a:t>
            </a:r>
            <a:r>
              <a:rPr lang="pt-BR" sz="2200" dirty="0" smtClean="0">
                <a:latin typeface="Calibri Light" panose="020F0302020204030204" pitchFamily="34" charset="0"/>
              </a:rPr>
              <a:t>essas novas </a:t>
            </a:r>
            <a:r>
              <a:rPr lang="pt-BR" sz="2200" dirty="0">
                <a:latin typeface="Calibri Light" panose="020F0302020204030204" pitchFamily="34" charset="0"/>
              </a:rPr>
              <a:t>variáveis. Uma variável pode ser criada em um desses </a:t>
            </a:r>
            <a:r>
              <a:rPr lang="pt-BR" sz="2200" dirty="0" smtClean="0">
                <a:latin typeface="Calibri Light" panose="020F0302020204030204" pitchFamily="34" charset="0"/>
              </a:rPr>
              <a:t>espaços </a:t>
            </a:r>
            <a:r>
              <a:rPr lang="pt-BR" sz="2200" dirty="0">
                <a:latin typeface="Calibri Light" panose="020F0302020204030204" pitchFamily="34" charset="0"/>
              </a:rPr>
              <a:t>e seu valor será um "</a:t>
            </a:r>
            <a:r>
              <a:rPr lang="pt-BR" sz="2200" dirty="0" smtClean="0">
                <a:latin typeface="Calibri Light" panose="020F0302020204030204" pitchFamily="34" charset="0"/>
              </a:rPr>
              <a:t>lixo“ (conteúdo inadvertido) </a:t>
            </a:r>
            <a:r>
              <a:rPr lang="pt-BR" sz="2200" dirty="0">
                <a:latin typeface="Calibri Light" panose="020F0302020204030204" pitchFamily="34" charset="0"/>
              </a:rPr>
              <a:t>qualquer da memória. </a:t>
            </a:r>
            <a:r>
              <a:rPr lang="pt-BR" sz="2200" dirty="0" smtClean="0">
                <a:latin typeface="Calibri Light" panose="020F0302020204030204" pitchFamily="34" charset="0"/>
              </a:rPr>
              <a:t>Sendo assim é necessário termos cuidado ao utilizarmos variáveis, verificando se o seu primeiro valor será atribuído corretamente.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2200" dirty="0" smtClean="0">
                <a:latin typeface="Calibri Light" panose="020F0302020204030204" pitchFamily="34" charset="0"/>
              </a:rPr>
              <a:t>Os casos mais comuns são a garantia de atribuição do valor 0 (zero) para variáveis que no decorrer do algoritmo terá valores somados a ela.</a:t>
            </a:r>
            <a:endParaRPr lang="pt-BR" sz="2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2400" b="1" dirty="0" smtClean="0">
                <a:latin typeface="Constantia" panose="02030602050306030303" pitchFamily="18" charset="0"/>
              </a:rPr>
              <a:t>Forma Geral de um Algoritmo em </a:t>
            </a:r>
            <a:r>
              <a:rPr lang="pt-BR" sz="2400" b="1" dirty="0" err="1" smtClean="0">
                <a:latin typeface="Constantia" panose="02030602050306030303" pitchFamily="18" charset="0"/>
              </a:rPr>
              <a:t>Pseusolinguagem</a:t>
            </a:r>
            <a:endParaRPr lang="pt-BR" sz="2400" b="1" dirty="0">
              <a:latin typeface="Constantia" panose="02030602050306030303" pitchFamily="18" charset="0"/>
            </a:endParaRP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hangingPunct="1">
              <a:lnSpc>
                <a:spcPct val="90000"/>
              </a:lnSpc>
            </a:pPr>
            <a:r>
              <a:rPr lang="pt-BR" sz="2800" dirty="0" smtClean="0">
                <a:latin typeface="Calibri Light" panose="020F0302020204030204" pitchFamily="34" charset="0"/>
              </a:rPr>
              <a:t>As palavras reservadas </a:t>
            </a:r>
            <a:r>
              <a:rPr lang="pt-BR" sz="2800" dirty="0" smtClean="0">
                <a:solidFill>
                  <a:schemeClr val="hlink"/>
                </a:solidFill>
                <a:latin typeface="Calibri Light" panose="020F0302020204030204" pitchFamily="34" charset="0"/>
              </a:rPr>
              <a:t>algoritmo</a:t>
            </a:r>
            <a:r>
              <a:rPr lang="pt-BR" sz="2800" dirty="0" smtClean="0">
                <a:latin typeface="Calibri Light" panose="020F0302020204030204" pitchFamily="34" charset="0"/>
              </a:rPr>
              <a:t> e </a:t>
            </a:r>
            <a:r>
              <a:rPr lang="pt-BR" sz="2800" dirty="0" err="1" smtClean="0">
                <a:solidFill>
                  <a:schemeClr val="hlink"/>
                </a:solidFill>
                <a:latin typeface="Calibri Light" panose="020F0302020204030204" pitchFamily="34" charset="0"/>
              </a:rPr>
              <a:t>fimalgoritmo</a:t>
            </a:r>
            <a:r>
              <a:rPr lang="pt-BR" sz="2800" dirty="0" smtClean="0">
                <a:latin typeface="Calibri Light" panose="020F0302020204030204" pitchFamily="34" charset="0"/>
              </a:rPr>
              <a:t> delimitam o início e o fim de um algoritmo;</a:t>
            </a:r>
          </a:p>
          <a:p>
            <a:pPr algn="just" hangingPunct="1">
              <a:lnSpc>
                <a:spcPct val="90000"/>
              </a:lnSpc>
            </a:pPr>
            <a:r>
              <a:rPr lang="pt-BR" sz="2800" dirty="0" smtClean="0">
                <a:latin typeface="Calibri Light" panose="020F0302020204030204" pitchFamily="34" charset="0"/>
              </a:rPr>
              <a:t>Após a palavra reservada </a:t>
            </a:r>
            <a:r>
              <a:rPr lang="pt-BR" sz="2800" dirty="0" smtClean="0">
                <a:solidFill>
                  <a:schemeClr val="hlink"/>
                </a:solidFill>
                <a:latin typeface="Calibri Light" panose="020F0302020204030204" pitchFamily="34" charset="0"/>
              </a:rPr>
              <a:t>var</a:t>
            </a:r>
            <a:r>
              <a:rPr lang="pt-BR" sz="2800" dirty="0" smtClean="0">
                <a:latin typeface="Calibri Light" panose="020F0302020204030204" pitchFamily="34" charset="0"/>
              </a:rPr>
              <a:t> (acrônimo para variáveis), separado com um espaço ou </a:t>
            </a:r>
            <a:r>
              <a:rPr lang="pt-BR" sz="2800" dirty="0" err="1" smtClean="0">
                <a:latin typeface="Calibri Light" panose="020F0302020204030204" pitchFamily="34" charset="0"/>
              </a:rPr>
              <a:t>Enter</a:t>
            </a:r>
            <a:r>
              <a:rPr lang="pt-BR" sz="2800" dirty="0" smtClean="0">
                <a:latin typeface="Calibri Light" panose="020F0302020204030204" pitchFamily="34" charset="0"/>
              </a:rPr>
              <a:t>, descrevemos os tipos de dados utilizados na lista de comandos;</a:t>
            </a:r>
          </a:p>
          <a:p>
            <a:pPr algn="just" hangingPunct="1">
              <a:lnSpc>
                <a:spcPct val="90000"/>
              </a:lnSpc>
            </a:pPr>
            <a:r>
              <a:rPr lang="pt-BR" sz="2800" dirty="0" smtClean="0">
                <a:latin typeface="Calibri Light" panose="020F0302020204030204" pitchFamily="34" charset="0"/>
              </a:rPr>
              <a:t>Entre as palavras reservadas </a:t>
            </a:r>
            <a:r>
              <a:rPr lang="pt-BR" sz="2800" dirty="0" smtClean="0">
                <a:solidFill>
                  <a:schemeClr val="hlink"/>
                </a:solidFill>
                <a:latin typeface="Calibri Light" panose="020F0302020204030204" pitchFamily="34" charset="0"/>
              </a:rPr>
              <a:t>inicio</a:t>
            </a:r>
            <a:r>
              <a:rPr lang="pt-BR" sz="2800" dirty="0" smtClean="0">
                <a:latin typeface="Calibri Light" panose="020F0302020204030204" pitchFamily="34" charset="0"/>
              </a:rPr>
              <a:t> e </a:t>
            </a:r>
            <a:r>
              <a:rPr lang="pt-BR" sz="2800" dirty="0" err="1" smtClean="0">
                <a:solidFill>
                  <a:schemeClr val="hlink"/>
                </a:solidFill>
                <a:latin typeface="Calibri Light" panose="020F0302020204030204" pitchFamily="34" charset="0"/>
              </a:rPr>
              <a:t>fimalgoritmo</a:t>
            </a:r>
            <a:r>
              <a:rPr lang="pt-BR" sz="2800" dirty="0" smtClean="0">
                <a:latin typeface="Calibri Light" panose="020F0302020204030204" pitchFamily="34" charset="0"/>
              </a:rPr>
              <a:t> definimos a lista de comandos do algoritmo;</a:t>
            </a:r>
          </a:p>
        </p:txBody>
      </p:sp>
    </p:spTree>
    <p:extLst>
      <p:ext uri="{BB962C8B-B14F-4D97-AF65-F5344CB8AC3E}">
        <p14:creationId xmlns:p14="http://schemas.microsoft.com/office/powerpoint/2010/main" val="7735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200" b="1" dirty="0">
                <a:latin typeface="Constantia" panose="02030602050306030303" pitchFamily="18" charset="0"/>
              </a:rPr>
              <a:t>Comandos de Entrada e Saída de dados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De nada vale um computador efetuar cálculos e operações complexas se ele não puder receber dados e emitir resultados. Todo programa de computador necessita de dados para ter alguma utilidade prática. A grande maioria dos programas precisa de informações externas, as quais não é capaz de gerar. No sentido inverso, de nada adianta produzir um resultado ou resposta e não externá-la para que possamos fazer uso dela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Os algoritmos precisam ser “alimentados” com dados provenientes do meio externo para efetuarem as operações e cálculos que são necessários a fim de alcançar o resultado desejado. Com essa finalidade, utilizaremos os comandos de entrada e saída.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Todo </a:t>
            </a:r>
            <a:r>
              <a:rPr lang="pt-BR" sz="1700" dirty="0">
                <a:latin typeface="Calibri Light" panose="020F0302020204030204" pitchFamily="34" charset="0"/>
              </a:rPr>
              <a:t>sistema de computador possui um ciclo ENTRADA → PROCESSAMENTO → SAÍDA que pode se repetir continuamente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Assim como o ato de respirar envolve a entrada de ar, processamento pelo organismo e saída de ar, todo programa executado em um computador (salvo raras exceções) consiste de três etapas ou pontos de trabalho: a entrada de dados, o seu processamento e a saída dos mesmos.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Existem basicamente duas instruções principais no que diz respeito a entrada e saída de dados em programas </a:t>
            </a:r>
            <a:r>
              <a:rPr lang="pt-BR" sz="1700" dirty="0" smtClean="0">
                <a:latin typeface="Calibri Light" panose="020F0302020204030204" pitchFamily="34" charset="0"/>
              </a:rPr>
              <a:t>em geral, </a:t>
            </a:r>
            <a:r>
              <a:rPr lang="pt-BR" sz="1700" dirty="0">
                <a:latin typeface="Calibri Light" panose="020F0302020204030204" pitchFamily="34" charset="0"/>
              </a:rPr>
              <a:t>que </a:t>
            </a:r>
            <a:r>
              <a:rPr lang="pt-BR" sz="1700" dirty="0" smtClean="0">
                <a:latin typeface="Calibri Light" panose="020F0302020204030204" pitchFamily="34" charset="0"/>
              </a:rPr>
              <a:t>são os comandos leia e escreva.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endParaRPr lang="pt-BR" sz="17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600" b="1" dirty="0" smtClean="0">
                <a:latin typeface="Constantia" panose="02030602050306030303" pitchFamily="18" charset="0"/>
              </a:rPr>
              <a:t>Entrada de Dados - O Comando LEIA</a:t>
            </a:r>
            <a:endParaRPr lang="pt-BR" sz="36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7583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Comando utilizado </a:t>
            </a:r>
            <a:r>
              <a:rPr lang="pt-BR" sz="1700" dirty="0">
                <a:latin typeface="Calibri Light" panose="020F0302020204030204" pitchFamily="34" charset="0"/>
              </a:rPr>
              <a:t>para ler um valor digitado pelo usuário. Para </a:t>
            </a:r>
            <a:r>
              <a:rPr lang="pt-BR" sz="1700" dirty="0" smtClean="0">
                <a:latin typeface="Calibri Light" panose="020F0302020204030204" pitchFamily="34" charset="0"/>
              </a:rPr>
              <a:t>que o algoritmo possa receber os dados de que necessita, adotaremos um comando de entrada de dados denominado leia, cuja finalidade é atribuir o dado fornecido pelo usuário à variável presente no comando leia.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Sintaxe</a:t>
            </a:r>
            <a:r>
              <a:rPr lang="pt-BR" sz="1700" dirty="0">
                <a:latin typeface="Calibri Light" panose="020F0302020204030204" pitchFamily="34" charset="0"/>
              </a:rPr>
              <a:t>: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b="1" dirty="0" smtClean="0">
                <a:latin typeface="Calibri Light" panose="020F0302020204030204" pitchFamily="34" charset="0"/>
              </a:rPr>
              <a:t>leia(identificador ou lista-de-identificadores)</a:t>
            </a:r>
            <a:endParaRPr lang="pt-BR" b="1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O objetivo do comando é </a:t>
            </a:r>
            <a:r>
              <a:rPr lang="pt-BR" sz="1700" dirty="0">
                <a:latin typeface="Calibri Light" panose="020F0302020204030204" pitchFamily="34" charset="0"/>
              </a:rPr>
              <a:t>obter informações do </a:t>
            </a:r>
            <a:r>
              <a:rPr lang="pt-BR" sz="1700" dirty="0" smtClean="0">
                <a:latin typeface="Calibri Light" panose="020F0302020204030204" pitchFamily="34" charset="0"/>
              </a:rPr>
              <a:t>teclado. </a:t>
            </a:r>
            <a:r>
              <a:rPr lang="pt-BR" sz="1700" dirty="0">
                <a:latin typeface="Calibri Light" panose="020F0302020204030204" pitchFamily="34" charset="0"/>
              </a:rPr>
              <a:t>A lista-de-identificadores, como o nome já diz, é uma lista de identificadores de variáveis separadas por vírgula. Apenas identificadores podem constar desta lista! É um comando de atribuição </a:t>
            </a:r>
            <a:r>
              <a:rPr lang="pt-BR" sz="1700" dirty="0" smtClean="0">
                <a:latin typeface="Calibri Light" panose="020F0302020204030204" pitchFamily="34" charset="0"/>
              </a:rPr>
              <a:t>à </a:t>
            </a:r>
            <a:r>
              <a:rPr lang="pt-BR" sz="1700" dirty="0">
                <a:latin typeface="Calibri Light" panose="020F0302020204030204" pitchFamily="34" charset="0"/>
              </a:rPr>
              <a:t>uma variável que ocorre via teclado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/>
              <a:t>Quando o pseudocódigo é executado, ao </a:t>
            </a:r>
            <a:r>
              <a:rPr lang="pt-BR" sz="1700" dirty="0"/>
              <a:t>encontrar </a:t>
            </a:r>
            <a:r>
              <a:rPr lang="pt-BR" sz="1700" dirty="0" smtClean="0"/>
              <a:t>leia fica </a:t>
            </a:r>
            <a:r>
              <a:rPr lang="pt-BR" sz="1700" dirty="0"/>
              <a:t>esperando que o usuário digite algo que possa ser associado </a:t>
            </a:r>
            <a:r>
              <a:rPr lang="pt-BR" sz="1700" dirty="0" smtClean="0"/>
              <a:t>à variável presente nesse comando. Esta </a:t>
            </a:r>
            <a:r>
              <a:rPr lang="pt-BR" sz="1700" dirty="0"/>
              <a:t>associação, entretanto, só será realizada após o usuário digitar </a:t>
            </a:r>
            <a:r>
              <a:rPr lang="pt-BR" sz="1700" dirty="0" err="1"/>
              <a:t>Enter</a:t>
            </a:r>
            <a:r>
              <a:rPr lang="pt-BR" sz="1700" dirty="0" smtClean="0"/>
              <a:t>.</a:t>
            </a:r>
            <a:endParaRPr lang="pt-BR" sz="1700" dirty="0"/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Exemplos</a:t>
            </a: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leia(x)</a:t>
            </a: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leia(A, Z, W)</a:t>
            </a:r>
            <a:endParaRPr lang="pt-BR" sz="17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200" b="1" dirty="0" smtClean="0">
                <a:latin typeface="Constantia" panose="02030602050306030303" pitchFamily="18" charset="0"/>
              </a:rPr>
              <a:t>Saída de Dados - O Comando ESCREVA</a:t>
            </a:r>
            <a:endParaRPr lang="pt-BR" sz="32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9743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09728" indent="0" algn="just"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Para que o algoritmo possa mostrar os dados que calculou, como resposta ao problema que resolveu (processamento), adotaremos um comando de saída de dados denominado escreva, cuja finalidade é exibir o conteúdo de uma variável ou expressão identificada.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Sintaxe</a:t>
            </a:r>
            <a:r>
              <a:rPr lang="pt-BR" sz="1700" dirty="0">
                <a:latin typeface="Calibri Light" panose="020F0302020204030204" pitchFamily="34" charset="0"/>
              </a:rPr>
              <a:t>: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600" b="1" dirty="0">
                <a:latin typeface="Calibri Light" panose="020F0302020204030204" pitchFamily="34" charset="0"/>
              </a:rPr>
              <a:t>	</a:t>
            </a:r>
            <a:r>
              <a:rPr lang="pt-BR" b="1" dirty="0" smtClean="0">
                <a:latin typeface="Calibri Light" panose="020F0302020204030204" pitchFamily="34" charset="0"/>
              </a:rPr>
              <a:t>escreva(identificador, expressão ou texto)</a:t>
            </a:r>
            <a:endParaRPr lang="pt-BR" b="1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3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O objetivo do comando é apresentar informações no vídeo. Os argumentos do comando podem ser uma </a:t>
            </a:r>
            <a:r>
              <a:rPr lang="pt-BR" sz="1700" dirty="0">
                <a:latin typeface="Calibri Light" panose="020F0302020204030204" pitchFamily="34" charset="0"/>
              </a:rPr>
              <a:t>variável, um cálculo ou mesmo um texto. Essa combinação também é válida. Os textos devem estar entre aspas duplas. Quando queremos exibir uma mensagem para a tela ou impressora ela deve estar contida entre </a:t>
            </a:r>
            <a:r>
              <a:rPr lang="pt-BR" sz="1700" dirty="0" smtClean="0">
                <a:latin typeface="Calibri Light" panose="020F0302020204030204" pitchFamily="34" charset="0"/>
              </a:rPr>
              <a:t>aspas, </a:t>
            </a:r>
            <a:r>
              <a:rPr lang="pt-BR" sz="1700" dirty="0">
                <a:latin typeface="Calibri Light" panose="020F0302020204030204" pitchFamily="34" charset="0"/>
              </a:rPr>
              <a:t>caso contrário, o computador irá identificar a mensagem como </a:t>
            </a:r>
            <a:r>
              <a:rPr lang="pt-BR" sz="1700" dirty="0" smtClean="0">
                <a:latin typeface="Calibri Light" panose="020F0302020204030204" pitchFamily="34" charset="0"/>
              </a:rPr>
              <a:t>variável </a:t>
            </a:r>
            <a:r>
              <a:rPr lang="pt-BR" sz="1700" dirty="0">
                <a:latin typeface="Calibri Light" panose="020F0302020204030204" pitchFamily="34" charset="0"/>
              </a:rPr>
              <a:t>Indefinida. Caso </a:t>
            </a:r>
            <a:r>
              <a:rPr lang="pt-BR" sz="1700" dirty="0" smtClean="0">
                <a:latin typeface="Calibri Light" panose="020F0302020204030204" pitchFamily="34" charset="0"/>
              </a:rPr>
              <a:t>você queira combinar texto e variáveis ou expressões, basta separá-los por vírgula.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Exemplos</a:t>
            </a: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escreva(y)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escreva(X, A</a:t>
            </a:r>
            <a:r>
              <a:rPr lang="pt-BR" sz="1700" dirty="0">
                <a:latin typeface="Calibri Light" panose="020F0302020204030204" pitchFamily="34" charset="0"/>
              </a:rPr>
              <a:t>, Z, </a:t>
            </a:r>
            <a:r>
              <a:rPr lang="pt-BR" sz="1700" dirty="0" smtClean="0">
                <a:latin typeface="Calibri Light" panose="020F0302020204030204" pitchFamily="34" charset="0"/>
              </a:rPr>
              <a:t>W / 4)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escreva("Bom Dia </a:t>
            </a:r>
            <a:r>
              <a:rPr lang="pt-BR" sz="1700" dirty="0" smtClean="0">
                <a:latin typeface="Calibri Light" panose="020F0302020204030204" pitchFamily="34" charset="0"/>
              </a:rPr>
              <a:t>", nome)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escreva("Você </a:t>
            </a:r>
            <a:r>
              <a:rPr lang="pt-BR" sz="1700" dirty="0">
                <a:latin typeface="Calibri Light" panose="020F0302020204030204" pitchFamily="34" charset="0"/>
              </a:rPr>
              <a:t>pesa ", </a:t>
            </a:r>
            <a:r>
              <a:rPr lang="pt-BR" sz="1700" dirty="0" smtClean="0">
                <a:latin typeface="Calibri Light" panose="020F0302020204030204" pitchFamily="34" charset="0"/>
              </a:rPr>
              <a:t>p</a:t>
            </a:r>
            <a:r>
              <a:rPr lang="pt-BR" sz="1700" dirty="0">
                <a:latin typeface="Calibri Light" panose="020F0302020204030204" pitchFamily="34" charset="0"/>
              </a:rPr>
              <a:t>, " quilos</a:t>
            </a:r>
            <a:r>
              <a:rPr lang="pt-BR" sz="1700" dirty="0" smtClean="0">
                <a:latin typeface="Calibri Light" panose="020F0302020204030204" pitchFamily="34" charset="0"/>
              </a:rPr>
              <a:t>")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endParaRPr lang="pt-BR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6000" b="1" dirty="0" smtClean="0">
                <a:latin typeface="Constantia" panose="02030602050306030303" pitchFamily="18" charset="0"/>
              </a:rPr>
              <a:t>Blocos</a:t>
            </a:r>
            <a:endParaRPr lang="pt-BR" sz="60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9743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09728" indent="0" algn="just">
              <a:spcAft>
                <a:spcPts val="60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Um bloco pode ser definido como um conjunto de ações com uma função definida; nesse caso um algoritmo pode ser visto como um bloco. Ele serve também para definir os limites nos quais as variáveis declaradas em seu interior são conhecidas.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Para delimitar um bloco, utilizamos os delimitadores </a:t>
            </a:r>
            <a:r>
              <a:rPr lang="pt-BR" sz="2000" b="1" dirty="0" smtClean="0">
                <a:latin typeface="Calibri Light" panose="020F0302020204030204" pitchFamily="34" charset="0"/>
              </a:rPr>
              <a:t>inicio</a:t>
            </a:r>
            <a:r>
              <a:rPr lang="pt-BR" sz="2000" dirty="0" smtClean="0">
                <a:latin typeface="Calibri Light" panose="020F0302020204030204" pitchFamily="34" charset="0"/>
              </a:rPr>
              <a:t> e </a:t>
            </a:r>
            <a:r>
              <a:rPr lang="pt-BR" sz="2000" b="1" dirty="0" err="1" smtClean="0">
                <a:latin typeface="Calibri Light" panose="020F0302020204030204" pitchFamily="34" charset="0"/>
              </a:rPr>
              <a:t>fimalgoritmo</a:t>
            </a:r>
            <a:r>
              <a:rPr lang="pt-BR" sz="2000" dirty="0" smtClean="0">
                <a:latin typeface="Calibri Light" panose="020F0302020204030204" pitchFamily="34" charset="0"/>
              </a:rPr>
              <a:t>.</a:t>
            </a: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Exemplo</a:t>
            </a: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inicio			// início do bloco (algoritmo)</a:t>
            </a: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 Light" panose="020F0302020204030204" pitchFamily="34" charset="0"/>
              </a:rPr>
              <a:t>	</a:t>
            </a:r>
            <a:r>
              <a:rPr lang="pt-BR" sz="2000" dirty="0" smtClean="0">
                <a:latin typeface="Calibri Light" panose="020F0302020204030204" pitchFamily="34" charset="0"/>
              </a:rPr>
              <a:t>		// sequência de ações</a:t>
            </a:r>
          </a:p>
          <a:p>
            <a:pPr marL="109728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fim</a:t>
            </a:r>
            <a:r>
              <a:rPr lang="pt-BR" sz="2000" dirty="0">
                <a:latin typeface="Calibri Light" panose="020F0302020204030204" pitchFamily="34" charset="0"/>
              </a:rPr>
              <a:t>			</a:t>
            </a:r>
            <a:r>
              <a:rPr lang="pt-BR" sz="2000" dirty="0" smtClean="0">
                <a:latin typeface="Calibri Light" panose="020F0302020204030204" pitchFamily="34" charset="0"/>
              </a:rPr>
              <a:t>// fim </a:t>
            </a:r>
            <a:r>
              <a:rPr lang="pt-BR" sz="2000" dirty="0">
                <a:latin typeface="Calibri Light" panose="020F0302020204030204" pitchFamily="34" charset="0"/>
              </a:rPr>
              <a:t>do bloco (algoritmo</a:t>
            </a:r>
            <a:r>
              <a:rPr lang="pt-BR" sz="2000" dirty="0" smtClean="0">
                <a:latin typeface="Calibri Light" panose="020F0302020204030204" pitchFamily="34" charset="0"/>
              </a:rPr>
              <a:t>)</a:t>
            </a:r>
            <a:endParaRPr lang="pt-BR" sz="2000" dirty="0">
              <a:latin typeface="Calibri Light" panose="020F0302020204030204" pitchFamily="34" charset="0"/>
            </a:endParaRPr>
          </a:p>
          <a:p>
            <a:pPr marL="109728" indent="0" algn="just">
              <a:lnSpc>
                <a:spcPct val="108000"/>
              </a:lnSpc>
              <a:spcAft>
                <a:spcPts val="0"/>
              </a:spcAft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Com o objetivo de explicarmos certas linhas importantes nos algoritmos, utilizaremos comentários, que estarão dispostos após as duas barras (//). O uso de comentários é recomendado para aumentar a clareza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6935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200" b="1" dirty="0">
                <a:latin typeface="Constantia" panose="02030602050306030303" pitchFamily="18" charset="0"/>
              </a:rPr>
              <a:t>Nem </a:t>
            </a:r>
            <a:r>
              <a:rPr lang="pt-BR" sz="3200" b="1" dirty="0" smtClean="0">
                <a:latin typeface="Constantia" panose="02030602050306030303" pitchFamily="18" charset="0"/>
              </a:rPr>
              <a:t>Tudo </a:t>
            </a:r>
            <a:r>
              <a:rPr lang="pt-BR" sz="3200" b="1" dirty="0">
                <a:latin typeface="Constantia" panose="02030602050306030303" pitchFamily="18" charset="0"/>
              </a:rPr>
              <a:t>é o que </a:t>
            </a:r>
            <a:r>
              <a:rPr lang="pt-BR" sz="3200" b="1" dirty="0" smtClean="0">
                <a:latin typeface="Constantia" panose="02030602050306030303" pitchFamily="18" charset="0"/>
              </a:rPr>
              <a:t>Parece!!!</a:t>
            </a:r>
            <a:endParaRPr lang="pt-BR" sz="3200" b="1" dirty="0">
              <a:latin typeface="Constantia" panose="02030602050306030303" pitchFamily="18" charset="0"/>
            </a:endParaRP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12068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1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2800" b="1" dirty="0" smtClean="0">
                <a:latin typeface="Constantia" panose="02030602050306030303" pitchFamily="18" charset="0"/>
              </a:rPr>
              <a:t>Elementos da Representação do Pseudocódigo</a:t>
            </a:r>
            <a:endParaRPr lang="pt-BR" sz="2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09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b="1" dirty="0" smtClean="0">
                <a:latin typeface="Calibri Light" panose="020F0302020204030204" pitchFamily="34" charset="0"/>
              </a:rPr>
              <a:t>algoritmo</a:t>
            </a: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é uma palavra que indica o início da definição </a:t>
            </a:r>
            <a:r>
              <a:rPr lang="pt-BR" dirty="0" smtClean="0">
                <a:latin typeface="Calibri Light" panose="020F0302020204030204" pitchFamily="34" charset="0"/>
              </a:rPr>
              <a:t>do algoritmo.</a:t>
            </a:r>
            <a:endParaRPr lang="pt-BR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Calibri Light" panose="020F0302020204030204" pitchFamily="34" charset="0"/>
              </a:rPr>
              <a:t>&lt;</a:t>
            </a:r>
            <a:r>
              <a:rPr lang="pt-BR" b="1" dirty="0" err="1" smtClean="0">
                <a:latin typeface="Calibri Light" panose="020F0302020204030204" pitchFamily="34" charset="0"/>
              </a:rPr>
              <a:t>nome_do_algoritmo</a:t>
            </a:r>
            <a:r>
              <a:rPr lang="pt-BR" b="1" dirty="0" smtClean="0">
                <a:latin typeface="Calibri Light" panose="020F0302020204030204" pitchFamily="34" charset="0"/>
              </a:rPr>
              <a:t>&gt;</a:t>
            </a:r>
            <a:r>
              <a:rPr lang="pt-BR" dirty="0">
                <a:latin typeface="Calibri Light" panose="020F0302020204030204" pitchFamily="34" charset="0"/>
              </a:rPr>
              <a:t> </a:t>
            </a:r>
            <a:r>
              <a:rPr lang="pt-BR" dirty="0" smtClean="0">
                <a:latin typeface="Calibri Light" panose="020F0302020204030204" pitchFamily="34" charset="0"/>
              </a:rPr>
              <a:t>é </a:t>
            </a:r>
            <a:r>
              <a:rPr lang="pt-BR" dirty="0">
                <a:latin typeface="Calibri Light" panose="020F0302020204030204" pitchFamily="34" charset="0"/>
              </a:rPr>
              <a:t>um nome </a:t>
            </a:r>
            <a:r>
              <a:rPr lang="pt-BR" dirty="0" smtClean="0">
                <a:latin typeface="Calibri Light" panose="020F0302020204030204" pitchFamily="34" charset="0"/>
              </a:rPr>
              <a:t>dado </a:t>
            </a:r>
            <a:r>
              <a:rPr lang="pt-BR" dirty="0">
                <a:latin typeface="Calibri Light" panose="020F0302020204030204" pitchFamily="34" charset="0"/>
              </a:rPr>
              <a:t>ao algoritmo com a finalidade </a:t>
            </a:r>
            <a:r>
              <a:rPr lang="pt-BR" dirty="0" smtClean="0">
                <a:latin typeface="Calibri Light" panose="020F0302020204030204" pitchFamily="34" charset="0"/>
              </a:rPr>
              <a:t>de </a:t>
            </a:r>
            <a:r>
              <a:rPr lang="pt-BR" dirty="0" err="1" smtClean="0">
                <a:latin typeface="Calibri Light" panose="020F0302020204030204" pitchFamily="34" charset="0"/>
              </a:rPr>
              <a:t>distinguí-lo</a:t>
            </a: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dos demais</a:t>
            </a:r>
            <a:r>
              <a:rPr lang="pt-BR" dirty="0" smtClean="0">
                <a:latin typeface="Calibri Light" panose="020F03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b="1" dirty="0">
                <a:latin typeface="Calibri Light" panose="020F0302020204030204" pitchFamily="34" charset="0"/>
              </a:rPr>
              <a:t>&lt;</a:t>
            </a:r>
            <a:r>
              <a:rPr lang="pt-BR" b="1" dirty="0" err="1" smtClean="0">
                <a:latin typeface="Calibri Light" panose="020F0302020204030204" pitchFamily="34" charset="0"/>
              </a:rPr>
              <a:t>declaração_de_constantes</a:t>
            </a:r>
            <a:r>
              <a:rPr lang="pt-BR" b="1" dirty="0" smtClean="0">
                <a:latin typeface="Calibri Light" panose="020F0302020204030204" pitchFamily="34" charset="0"/>
              </a:rPr>
              <a:t>&gt;</a:t>
            </a: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consiste em uma porção opcional onde são declaradas as </a:t>
            </a:r>
            <a:r>
              <a:rPr lang="pt-BR" dirty="0" smtClean="0">
                <a:latin typeface="Calibri Light" panose="020F0302020204030204" pitchFamily="34" charset="0"/>
              </a:rPr>
              <a:t>constantes utilizadas </a:t>
            </a:r>
            <a:r>
              <a:rPr lang="pt-BR" dirty="0">
                <a:latin typeface="Calibri Light" panose="020F0302020204030204" pitchFamily="34" charset="0"/>
              </a:rPr>
              <a:t>no algoritmo.</a:t>
            </a:r>
          </a:p>
          <a:p>
            <a:pPr marL="0" indent="0" algn="just">
              <a:buNone/>
            </a:pPr>
            <a:r>
              <a:rPr lang="pt-BR" b="1" dirty="0" smtClean="0">
                <a:latin typeface="Calibri Light" panose="020F0302020204030204" pitchFamily="34" charset="0"/>
              </a:rPr>
              <a:t>&lt;</a:t>
            </a:r>
            <a:r>
              <a:rPr lang="pt-BR" b="1" dirty="0" err="1" smtClean="0">
                <a:latin typeface="Calibri Light" panose="020F0302020204030204" pitchFamily="34" charset="0"/>
              </a:rPr>
              <a:t>declaração_de_variaveis</a:t>
            </a:r>
            <a:r>
              <a:rPr lang="pt-BR" b="1" dirty="0">
                <a:latin typeface="Calibri Light" panose="020F0302020204030204" pitchFamily="34" charset="0"/>
              </a:rPr>
              <a:t>&gt;</a:t>
            </a:r>
            <a:r>
              <a:rPr lang="pt-BR" dirty="0">
                <a:latin typeface="Calibri Light" panose="020F0302020204030204" pitchFamily="34" charset="0"/>
              </a:rPr>
              <a:t> consiste em uma porção opcional onde são </a:t>
            </a:r>
            <a:r>
              <a:rPr lang="pt-BR" dirty="0" smtClean="0">
                <a:latin typeface="Calibri Light" panose="020F0302020204030204" pitchFamily="34" charset="0"/>
              </a:rPr>
              <a:t>declaradas as </a:t>
            </a:r>
            <a:r>
              <a:rPr lang="pt-BR" dirty="0">
                <a:latin typeface="Calibri Light" panose="020F0302020204030204" pitchFamily="34" charset="0"/>
              </a:rPr>
              <a:t>variáveis </a:t>
            </a:r>
            <a:r>
              <a:rPr lang="pt-BR" dirty="0" smtClean="0">
                <a:latin typeface="Calibri Light" panose="020F0302020204030204" pitchFamily="34" charset="0"/>
              </a:rPr>
              <a:t>utilizadas no algoritmo.</a:t>
            </a:r>
            <a:endParaRPr lang="pt-BR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r>
              <a:rPr lang="pt-BR" b="1" dirty="0" smtClean="0">
                <a:latin typeface="Calibri Light" panose="020F0302020204030204" pitchFamily="34" charset="0"/>
              </a:rPr>
              <a:t>inicio</a:t>
            </a: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e </a:t>
            </a:r>
            <a:r>
              <a:rPr lang="pt-BR" b="1" dirty="0" err="1" smtClean="0">
                <a:latin typeface="Calibri Light" panose="020F0302020204030204" pitchFamily="34" charset="0"/>
              </a:rPr>
              <a:t>fimalgoritmo</a:t>
            </a:r>
            <a:r>
              <a:rPr lang="pt-BR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são respectivamente as palavras que delimitam o início e o término </a:t>
            </a:r>
            <a:r>
              <a:rPr lang="pt-BR" dirty="0" smtClean="0">
                <a:latin typeface="Calibri Light" panose="020F0302020204030204" pitchFamily="34" charset="0"/>
              </a:rPr>
              <a:t>do conjunto </a:t>
            </a:r>
            <a:r>
              <a:rPr lang="pt-BR" dirty="0">
                <a:latin typeface="Calibri Light" panose="020F0302020204030204" pitchFamily="34" charset="0"/>
              </a:rPr>
              <a:t>de instruções do corpo do algoritmo</a:t>
            </a:r>
            <a:r>
              <a:rPr lang="pt-BR" dirty="0" smtClean="0">
                <a:latin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1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Exemplo de Pseudocódigo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pt-BR" sz="2000" dirty="0" smtClean="0">
                <a:latin typeface="Calibri Light" panose="020F0302020204030204" pitchFamily="34" charset="0"/>
              </a:rPr>
              <a:t>O </a:t>
            </a:r>
            <a:r>
              <a:rPr lang="pt-BR" sz="2000" dirty="0">
                <a:latin typeface="Calibri Light" panose="020F0302020204030204" pitchFamily="34" charset="0"/>
              </a:rPr>
              <a:t>exemplo a seguir mostra a representação do algoritmo do cálculo da média de um aluno: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algoritmo 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calculo_media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n1, n2, media: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leia(n1, n2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media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(n1 + n2) /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 media &gt;= 7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escreva("Aprovado")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senao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escreva("Reprovado")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fimse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pt-BR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>
                <a:latin typeface="Constantia" panose="02030602050306030303" pitchFamily="18" charset="0"/>
              </a:rPr>
              <a:t>Tipos </a:t>
            </a:r>
            <a:r>
              <a:rPr lang="pt-BR" sz="4800" b="1" dirty="0" smtClean="0">
                <a:latin typeface="Constantia" panose="02030602050306030303" pitchFamily="18" charset="0"/>
              </a:rPr>
              <a:t>Primitivos </a:t>
            </a:r>
            <a:r>
              <a:rPr lang="pt-BR" sz="4800" b="1" dirty="0">
                <a:latin typeface="Constantia" panose="02030602050306030303" pitchFamily="18" charset="0"/>
              </a:rPr>
              <a:t>de </a:t>
            </a:r>
            <a:r>
              <a:rPr lang="pt-BR" sz="4800" b="1" dirty="0" smtClean="0">
                <a:latin typeface="Constantia" panose="02030602050306030303" pitchFamily="18" charset="0"/>
              </a:rPr>
              <a:t>Dados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5190376"/>
          </a:xfrm>
        </p:spPr>
        <p:txBody>
          <a:bodyPr>
            <a:noAutofit/>
          </a:bodyPr>
          <a:lstStyle/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 Light" panose="020F0302020204030204" pitchFamily="34" charset="0"/>
              </a:rPr>
              <a:t>A matéria prima tratada pelo computador é o dado. Os dados que compõem o mundo real podem ser armazenados na memória do computador, sendo pertencentes ao a um dos quatro tipos básicos de dados descritos abaixo (também chamados tipos primitivos</a:t>
            </a:r>
            <a:r>
              <a:rPr lang="pt-BR" sz="1500" dirty="0" smtClean="0">
                <a:latin typeface="Calibri Light" panose="020F0302020204030204" pitchFamily="34" charset="0"/>
              </a:rPr>
              <a:t>). Esses tipos básicos são o que usaremos na construção de algoritmos:</a:t>
            </a:r>
            <a:endParaRPr lang="pt-BR" sz="15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1500" b="1" dirty="0" smtClean="0">
                <a:latin typeface="Calibri Light" panose="020F0302020204030204" pitchFamily="34" charset="0"/>
              </a:rPr>
              <a:t>inteiro</a:t>
            </a:r>
            <a:endParaRPr lang="pt-BR" sz="1500" b="1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 Light" panose="020F0302020204030204" pitchFamily="34" charset="0"/>
              </a:rPr>
              <a:t>Um dado de tipo inteiro é uma informação numérica pertencente ao conjunto dos </a:t>
            </a:r>
            <a:r>
              <a:rPr lang="pt-BR" sz="1500" dirty="0" smtClean="0">
                <a:latin typeface="Calibri Light" panose="020F0302020204030204" pitchFamily="34" charset="0"/>
              </a:rPr>
              <a:t>inteiros (negativo, nulo ou positivo). São valores não fracionados. Alguns </a:t>
            </a:r>
            <a:r>
              <a:rPr lang="pt-BR" sz="1500" dirty="0">
                <a:latin typeface="Calibri Light" panose="020F0302020204030204" pitchFamily="34" charset="0"/>
              </a:rPr>
              <a:t>exemplos: 37 pessoas estão inscritas nesta turma. Ontem foram assaltados 4 bancos </a:t>
            </a:r>
            <a:r>
              <a:rPr lang="pt-BR" sz="1500" dirty="0" smtClean="0">
                <a:latin typeface="Calibri Light" panose="020F0302020204030204" pitchFamily="34" charset="0"/>
              </a:rPr>
              <a:t>no Paraná.</a:t>
            </a:r>
            <a:endParaRPr lang="pt-BR" sz="15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1500" b="1" dirty="0" smtClean="0">
                <a:latin typeface="Calibri Light" panose="020F0302020204030204" pitchFamily="34" charset="0"/>
              </a:rPr>
              <a:t>Real</a:t>
            </a:r>
            <a:endParaRPr lang="pt-BR" sz="1500" b="1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smtClean="0">
                <a:latin typeface="Calibri Light" panose="020F0302020204030204" pitchFamily="34" charset="0"/>
              </a:rPr>
              <a:t>Um </a:t>
            </a:r>
            <a:r>
              <a:rPr lang="pt-BR" sz="1500" dirty="0">
                <a:latin typeface="Calibri Light" panose="020F0302020204030204" pitchFamily="34" charset="0"/>
              </a:rPr>
              <a:t>dado deste tipo é uma informação numérica pertencente ao conjunto dos </a:t>
            </a:r>
            <a:r>
              <a:rPr lang="pt-BR" sz="1500" dirty="0" smtClean="0">
                <a:latin typeface="Calibri Light" panose="020F0302020204030204" pitchFamily="34" charset="0"/>
              </a:rPr>
              <a:t>reais</a:t>
            </a:r>
            <a:r>
              <a:rPr lang="pt-BR" sz="1500" dirty="0">
                <a:latin typeface="Calibri Light" panose="020F0302020204030204" pitchFamily="34" charset="0"/>
              </a:rPr>
              <a:t> (negativo, nulo ou positivo). São valores </a:t>
            </a:r>
            <a:r>
              <a:rPr lang="pt-BR" sz="1500" dirty="0" smtClean="0">
                <a:latin typeface="Calibri Light" panose="020F0302020204030204" pitchFamily="34" charset="0"/>
              </a:rPr>
              <a:t>fracionados</a:t>
            </a:r>
            <a:r>
              <a:rPr lang="pt-BR" sz="1500" dirty="0">
                <a:latin typeface="Calibri Light" panose="020F0302020204030204" pitchFamily="34" charset="0"/>
              </a:rPr>
              <a:t>. Alguns exemplos: Meu saldo bancário é de R$ -217.43. A média da turma foi 2.17 na última prova.</a:t>
            </a:r>
          </a:p>
          <a:p>
            <a:pPr marL="109728" indent="0" algn="just">
              <a:buNone/>
            </a:pPr>
            <a:r>
              <a:rPr lang="pt-BR" sz="1500" b="1" dirty="0" smtClean="0">
                <a:latin typeface="Calibri Light" panose="020F0302020204030204" pitchFamily="34" charset="0"/>
              </a:rPr>
              <a:t>Caractere</a:t>
            </a:r>
            <a:endParaRPr lang="pt-BR" sz="1500" b="1" dirty="0">
              <a:latin typeface="Calibri Light" panose="020F0302020204030204" pitchFamily="34" charset="0"/>
            </a:endParaRPr>
          </a:p>
          <a:p>
            <a:pPr marL="10972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 Light" panose="020F0302020204030204" pitchFamily="34" charset="0"/>
              </a:rPr>
              <a:t>Todo e qualquer dado </a:t>
            </a:r>
            <a:r>
              <a:rPr lang="pt-BR" sz="1500" dirty="0" smtClean="0">
                <a:latin typeface="Calibri Light" panose="020F0302020204030204" pitchFamily="34" charset="0"/>
              </a:rPr>
              <a:t>composto </a:t>
            </a:r>
            <a:r>
              <a:rPr lang="pt-BR" sz="1500" dirty="0">
                <a:latin typeface="Calibri Light" panose="020F0302020204030204" pitchFamily="34" charset="0"/>
              </a:rPr>
              <a:t>por </a:t>
            </a:r>
            <a:r>
              <a:rPr lang="pt-BR" sz="1500" dirty="0" smtClean="0">
                <a:latin typeface="Calibri Light" panose="020F0302020204030204" pitchFamily="34" charset="0"/>
              </a:rPr>
              <a:t>um conjunto de caracteres alfanuméricos: numéricos, alfabéticos (a...z, A...Z) e especiais (por exemplo: #, ?, !, </a:t>
            </a:r>
            <a:r>
              <a:rPr lang="pt-BR" sz="1500" dirty="0">
                <a:latin typeface="Calibri Light" panose="020F0302020204030204" pitchFamily="34" charset="0"/>
              </a:rPr>
              <a:t>@). </a:t>
            </a:r>
            <a:r>
              <a:rPr lang="pt-BR" sz="1500" dirty="0" smtClean="0">
                <a:latin typeface="Calibri Light" panose="020F0302020204030204" pitchFamily="34" charset="0"/>
              </a:rPr>
              <a:t>Também conhecido com </a:t>
            </a:r>
            <a:r>
              <a:rPr lang="pt-BR" sz="1500" dirty="0" err="1" smtClean="0">
                <a:latin typeface="Calibri Light" panose="020F0302020204030204" pitchFamily="34" charset="0"/>
              </a:rPr>
              <a:t>String</a:t>
            </a:r>
            <a:r>
              <a:rPr lang="pt-BR" sz="1500" dirty="0" smtClean="0">
                <a:latin typeface="Calibri Light" panose="020F0302020204030204" pitchFamily="34" charset="0"/>
              </a:rPr>
              <a:t>. </a:t>
            </a:r>
            <a:r>
              <a:rPr lang="pt-BR" sz="1500" dirty="0">
                <a:latin typeface="Calibri Light" panose="020F0302020204030204" pitchFamily="34" charset="0"/>
              </a:rPr>
              <a:t>Por exemplo: imprimir o histórico escolar de José Antônio Neves Pontes, cuja identidade é </a:t>
            </a:r>
            <a:r>
              <a:rPr lang="pt-BR" sz="1500" dirty="0" smtClean="0">
                <a:latin typeface="Calibri Light" panose="020F0302020204030204" pitchFamily="34" charset="0"/>
              </a:rPr>
              <a:t>6/R-1.543.433-SSP/PR.</a:t>
            </a:r>
            <a:endParaRPr lang="pt-BR" sz="1500" dirty="0">
              <a:latin typeface="Calibri Light" panose="020F0302020204030204" pitchFamily="34" charset="0"/>
            </a:endParaRPr>
          </a:p>
          <a:p>
            <a:pPr marL="109728" indent="0" algn="just">
              <a:buNone/>
            </a:pPr>
            <a:r>
              <a:rPr lang="pt-BR" sz="1500" b="1" dirty="0" smtClean="0">
                <a:latin typeface="Calibri Light" panose="020F0302020204030204" pitchFamily="34" charset="0"/>
              </a:rPr>
              <a:t>Lógico</a:t>
            </a:r>
            <a:endParaRPr lang="pt-BR" sz="1500" b="1" dirty="0">
              <a:latin typeface="Calibri Light" panose="020F0302020204030204" pitchFamily="34" charset="0"/>
            </a:endParaRPr>
          </a:p>
          <a:p>
            <a:pPr marL="109728" indent="0" algn="just">
              <a:spcAft>
                <a:spcPts val="600"/>
              </a:spcAft>
              <a:buNone/>
            </a:pPr>
            <a:r>
              <a:rPr lang="pt-BR" sz="1500" dirty="0">
                <a:latin typeface="Calibri Light" panose="020F0302020204030204" pitchFamily="34" charset="0"/>
              </a:rPr>
              <a:t>Todo e qualquer dado </a:t>
            </a:r>
            <a:r>
              <a:rPr lang="pt-BR" sz="1500" dirty="0" smtClean="0">
                <a:latin typeface="Calibri Light" panose="020F0302020204030204" pitchFamily="34" charset="0"/>
              </a:rPr>
              <a:t>que possa assumir apenas duas situações: Verdadeiro ou Falso.</a:t>
            </a:r>
          </a:p>
          <a:p>
            <a:pPr marL="109728" indent="0" algn="just">
              <a:buNone/>
            </a:pPr>
            <a:r>
              <a:rPr lang="pt-BR" sz="1500" dirty="0" smtClean="0">
                <a:latin typeface="Calibri Light" panose="020F0302020204030204" pitchFamily="34" charset="0"/>
              </a:rPr>
              <a:t>Os </a:t>
            </a:r>
            <a:r>
              <a:rPr lang="pt-BR" sz="1500" dirty="0">
                <a:latin typeface="Calibri Light" panose="020F0302020204030204" pitchFamily="34" charset="0"/>
              </a:rPr>
              <a:t>tipos básicos de dados podem variar de linguagem para linguagem, mas geralmente são similares aos descritos acima. A maioria das linguagens permite definir novos tipos de dados, a partir de seus tipos pré-definidos.</a:t>
            </a:r>
          </a:p>
          <a:p>
            <a:pPr marL="109728" indent="0" algn="just">
              <a:buNone/>
            </a:pPr>
            <a:endParaRPr lang="pt-BR" sz="15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Constantes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800" dirty="0">
                <a:latin typeface="Calibri Light" panose="020F0302020204030204" pitchFamily="34" charset="0"/>
              </a:rPr>
              <a:t>Existem duas principais classes de dados: constantes e </a:t>
            </a:r>
            <a:r>
              <a:rPr lang="pt-BR" sz="1800" dirty="0" smtClean="0">
                <a:latin typeface="Calibri Light" panose="020F0302020204030204" pitchFamily="34" charset="0"/>
              </a:rPr>
              <a:t>variáveis. O uso de constantes é bastante comum quando definimos ações para a máquina por meio do </a:t>
            </a:r>
            <a:r>
              <a:rPr lang="pt-BR" sz="1800" dirty="0">
                <a:latin typeface="Calibri Light" panose="020F0302020204030204" pitchFamily="34" charset="0"/>
              </a:rPr>
              <a:t>pseudocódigo. Esses dados têm a característica de não mudar durante a execução do algoritmo. </a:t>
            </a:r>
            <a:r>
              <a:rPr lang="pt-BR" sz="1800" dirty="0" smtClean="0">
                <a:latin typeface="Calibri Light" panose="020F0302020204030204" pitchFamily="34" charset="0"/>
              </a:rPr>
              <a:t>Constantes </a:t>
            </a:r>
            <a:r>
              <a:rPr lang="pt-BR" sz="1800" dirty="0">
                <a:latin typeface="Calibri Light" panose="020F0302020204030204" pitchFamily="34" charset="0"/>
              </a:rPr>
              <a:t>são valores fixos, que não podem ser alterados por nenhuma operação ou comando (é um espaço de memória cujo valor não deve ser alterado durante a execução do programa</a:t>
            </a:r>
            <a:r>
              <a:rPr lang="pt-BR" sz="1800" dirty="0" smtClean="0">
                <a:latin typeface="Calibri Light" panose="020F0302020204030204" pitchFamily="34" charset="0"/>
              </a:rPr>
              <a:t>). Essas constantes podem ser definidas como numéricas, literais (texto) ou lógicas e podem ser utilizadas normalmente no processamento do algoritmo. Existem constantes que podem receber um nome no pseudocódigo e outras que podem ser apenas utilizadas, sem a necessidade dessa definição.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800" dirty="0" smtClean="0">
                <a:latin typeface="Calibri Light" panose="020F0302020204030204" pitchFamily="34" charset="0"/>
              </a:rPr>
              <a:t>Exemplo de constante no pseudocódigo: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algoritmo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5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soma: inteiro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soma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+ num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escreva(soma)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fimalgoritmo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000" b="1" dirty="0" smtClean="0">
                <a:latin typeface="Constantia" panose="02030602050306030303" pitchFamily="18" charset="0"/>
              </a:rPr>
              <a:t>Variáveis – Informações Iniciais</a:t>
            </a:r>
            <a:endParaRPr lang="pt-BR" sz="4000" b="1" dirty="0">
              <a:latin typeface="Constantia" panose="02030602050306030303" pitchFamily="18" charset="0"/>
            </a:endParaRPr>
          </a:p>
        </p:txBody>
      </p:sp>
      <p:sp>
        <p:nvSpPr>
          <p:cNvPr id="24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600"/>
              </a:spcAft>
            </a:pPr>
            <a:r>
              <a:rPr lang="pt-BR" sz="2200" dirty="0" smtClean="0">
                <a:latin typeface="Calibri Light" panose="020F0302020204030204" pitchFamily="34" charset="0"/>
              </a:rPr>
              <a:t>Trata-se de um objeto (uma posição de memória) capaz de reter e representar um valor ou expressão;</a:t>
            </a:r>
          </a:p>
          <a:p>
            <a:pPr algn="just">
              <a:spcAft>
                <a:spcPts val="600"/>
              </a:spcAft>
            </a:pPr>
            <a:r>
              <a:rPr lang="pt-BR" sz="2200" dirty="0" smtClean="0">
                <a:latin typeface="Calibri Light" panose="020F0302020204030204" pitchFamily="34" charset="0"/>
              </a:rPr>
              <a:t>Tem a finalidade de armazenar dados ou informações de um programa por um curto espaço de tempo (tempo de execução);</a:t>
            </a:r>
          </a:p>
          <a:p>
            <a:pPr algn="just">
              <a:spcAft>
                <a:spcPts val="600"/>
              </a:spcAft>
            </a:pPr>
            <a:r>
              <a:rPr lang="pt-BR" sz="2200" dirty="0" smtClean="0">
                <a:latin typeface="Calibri Light" panose="020F0302020204030204" pitchFamily="34" charset="0"/>
              </a:rPr>
              <a:t>São associados a nomes, chamados identificadores;</a:t>
            </a:r>
          </a:p>
          <a:p>
            <a:pPr algn="just">
              <a:spcAft>
                <a:spcPts val="600"/>
              </a:spcAft>
            </a:pPr>
            <a:r>
              <a:rPr lang="pt-BR" sz="2200" dirty="0" smtClean="0">
                <a:latin typeface="Calibri Light" panose="020F0302020204030204" pitchFamily="34" charset="0"/>
              </a:rPr>
              <a:t>Identificadores são usados para referenciar as variáveis em algoritmos;</a:t>
            </a:r>
          </a:p>
          <a:p>
            <a:pPr algn="just">
              <a:spcAft>
                <a:spcPts val="600"/>
              </a:spcAft>
            </a:pPr>
            <a:r>
              <a:rPr lang="pt-BR" sz="2200" dirty="0" smtClean="0">
                <a:latin typeface="Calibri Light" panose="020F0302020204030204" pitchFamily="34" charset="0"/>
              </a:rPr>
              <a:t>Identificadores deve ser claros e precisos;</a:t>
            </a:r>
            <a:endParaRPr lang="pt-BR" sz="2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4800" b="1" dirty="0" smtClean="0">
                <a:latin typeface="Constantia" panose="02030602050306030303" pitchFamily="18" charset="0"/>
              </a:rPr>
              <a:t>Variáveis</a:t>
            </a:r>
            <a:endParaRPr lang="pt-BR" sz="4800" b="1" dirty="0">
              <a:latin typeface="Constantia" panose="02030602050306030303" pitchFamily="18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262960"/>
            <a:ext cx="8229600" cy="4686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É a representação simbólica dos elementos de um certo conjunto. Cada variável corresponde a uma posição de memória, cujo conteúdo pode variar ao longo do tempo durante a execução de um programa. Embora uma variável possa assumir diferentes valores, ela só pode armazenar um valor a cada instante. Como a constante, a variável pode se classificar como numérica, lógica ou literal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 smtClean="0">
                <a:latin typeface="Calibri Light" panose="020F0302020204030204" pitchFamily="34" charset="0"/>
              </a:rPr>
              <a:t>O </a:t>
            </a:r>
            <a:r>
              <a:rPr lang="pt-BR" sz="1700" dirty="0">
                <a:latin typeface="Calibri Light" panose="020F0302020204030204" pitchFamily="34" charset="0"/>
              </a:rPr>
              <a:t>conceito de variável é fundamental para elaboração de algoritmos e, consequentemente, de programas. Uma variável é um espaço da memória do computador que "reservamos" para guardar dados. Como o próprio nome sugere, as variáveis, podem conter valores diferentes a cada instante de tempo, ou seja, seu conteúdo pode variar de acordo com as instruções do </a:t>
            </a:r>
            <a:r>
              <a:rPr lang="pt-BR" sz="1700" dirty="0" smtClean="0">
                <a:latin typeface="Calibri Light" panose="020F0302020204030204" pitchFamily="34" charset="0"/>
              </a:rPr>
              <a:t>algoritmo.</a:t>
            </a:r>
            <a:endParaRPr lang="pt-BR" sz="1700" dirty="0">
              <a:latin typeface="Calibri Light" panose="020F03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700" dirty="0">
                <a:latin typeface="Calibri Light" panose="020F0302020204030204" pitchFamily="34" charset="0"/>
              </a:rPr>
              <a:t>As variáveis são referenciadas através de um nome (identificador) criado por você durante o desenvolvimento do algoritmo. Exemplos de nomes de variáveis: produto, idade, a, x, nota1, peso, </a:t>
            </a:r>
            <a:r>
              <a:rPr lang="pt-BR" sz="1700" dirty="0" err="1">
                <a:latin typeface="Calibri Light" panose="020F0302020204030204" pitchFamily="34" charset="0"/>
              </a:rPr>
              <a:t>preco</a:t>
            </a:r>
            <a:r>
              <a:rPr lang="pt-BR" sz="1700" dirty="0">
                <a:latin typeface="Calibri Light" panose="020F0302020204030204" pitchFamily="34" charset="0"/>
              </a:rPr>
              <a:t>, etc. O conteúdo de uma variável pode ser alterado, consultado ou apagado quantas vezes forem necessárias durante </a:t>
            </a:r>
            <a:r>
              <a:rPr lang="pt-BR" sz="1700" dirty="0" smtClean="0">
                <a:latin typeface="Calibri Light" panose="020F0302020204030204" pitchFamily="34" charset="0"/>
              </a:rPr>
              <a:t>o desenvolvimento do </a:t>
            </a:r>
            <a:r>
              <a:rPr lang="pt-BR" sz="1700" dirty="0">
                <a:latin typeface="Calibri Light" panose="020F0302020204030204" pitchFamily="34" charset="0"/>
              </a:rPr>
              <a:t>algoritmo. Mas, ao alterar o conteúdo da variável, a informação anterior é perdida, ou seja, sempre "vale" a última informação armazenada na variável. Uma variável armazena 'apenas' um conteúdo de cada vez</a:t>
            </a:r>
            <a:r>
              <a:rPr lang="pt-BR" sz="1700" dirty="0" smtClean="0">
                <a:latin typeface="Calibri Light" panose="020F0302020204030204" pitchFamily="34" charset="0"/>
              </a:rPr>
              <a:t>.</a:t>
            </a:r>
            <a:endParaRPr lang="pt-BR" sz="17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ulaBranco">
  <a:themeElements>
    <a:clrScheme name="Apresentação3 1">
      <a:dk1>
        <a:srgbClr val="000000"/>
      </a:dk1>
      <a:lt1>
        <a:srgbClr val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presentação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presentação3 1">
        <a:dk1>
          <a:srgbClr val="000000"/>
        </a:dk1>
        <a:lt1>
          <a:srgbClr val="FFFFFF"/>
        </a:lt1>
        <a:dk2>
          <a:srgbClr val="1F497D"/>
        </a:dk2>
        <a:lt2>
          <a:srgbClr val="0000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Branco" id="{91DF1BAD-42BA-427D-8556-5C3E5BFCAC67}" vid="{EB627339-1350-4E7B-977B-2234924CAD9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4075</Words>
  <Application>Microsoft Office PowerPoint</Application>
  <PresentationFormat>Apresentação na tela (4:3)</PresentationFormat>
  <Paragraphs>360</Paragraphs>
  <Slides>34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Constantia</vt:lpstr>
      <vt:lpstr>Courier New</vt:lpstr>
      <vt:lpstr>Garamond</vt:lpstr>
      <vt:lpstr>Symbol</vt:lpstr>
      <vt:lpstr>Times New Roman</vt:lpstr>
      <vt:lpstr>Verdana</vt:lpstr>
      <vt:lpstr>Wingdings</vt:lpstr>
      <vt:lpstr>1_AulaBranco</vt:lpstr>
      <vt:lpstr>Algoritmos e Lógica de Programação</vt:lpstr>
      <vt:lpstr>Pseudocódigo - Conceito</vt:lpstr>
      <vt:lpstr>Forma Geral de um Algoritmo em Pseusolinguagem</vt:lpstr>
      <vt:lpstr>Elementos da Representação do Pseudocódigo</vt:lpstr>
      <vt:lpstr>Exemplo de Pseudocódigo</vt:lpstr>
      <vt:lpstr>Tipos Primitivos de Dados</vt:lpstr>
      <vt:lpstr>Constantes</vt:lpstr>
      <vt:lpstr>Variáveis – Informações Iniciais</vt:lpstr>
      <vt:lpstr>Variáveis</vt:lpstr>
      <vt:lpstr>Variáveis</vt:lpstr>
      <vt:lpstr>Variáveis</vt:lpstr>
      <vt:lpstr>Nomenclatura de uma Variável</vt:lpstr>
      <vt:lpstr>Variáveis - Declaração</vt:lpstr>
      <vt:lpstr>Tipos de dados</vt:lpstr>
      <vt:lpstr>Variáveis - Declaração</vt:lpstr>
      <vt:lpstr>Variáveis - Declaração</vt:lpstr>
      <vt:lpstr>Operações e Expressões</vt:lpstr>
      <vt:lpstr>Expressões Aritméticas</vt:lpstr>
      <vt:lpstr>Expressões Lógicas</vt:lpstr>
      <vt:lpstr>Tabela-Verdade</vt:lpstr>
      <vt:lpstr>Expressões Lógicas</vt:lpstr>
      <vt:lpstr>Precedência entre Todos os Operadores</vt:lpstr>
      <vt:lpstr>Elementos para Construção de um Algoritmo</vt:lpstr>
      <vt:lpstr>Instruções ou Comandos</vt:lpstr>
      <vt:lpstr>Instruções ou Comandos Básicos</vt:lpstr>
      <vt:lpstr>Sintaxe e Semântica dos Comandos</vt:lpstr>
      <vt:lpstr>Comando de Atribuição</vt:lpstr>
      <vt:lpstr>Exemplos de Comando de Atribuição</vt:lpstr>
      <vt:lpstr>Quando uma Variável é Declarada qual o seu Valor Inicial?</vt:lpstr>
      <vt:lpstr>Comandos de Entrada e Saída de dados</vt:lpstr>
      <vt:lpstr>Entrada de Dados - O Comando LEIA</vt:lpstr>
      <vt:lpstr>Saída de Dados - O Comando ESCREVA</vt:lpstr>
      <vt:lpstr>Blocos</vt:lpstr>
      <vt:lpstr>Nem Tudo é o que Parece!!!</vt:lpstr>
    </vt:vector>
  </TitlesOfParts>
  <Company>atm informatica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airton kuada</dc:creator>
  <cp:lastModifiedBy>Gilvan Maiochi</cp:lastModifiedBy>
  <cp:revision>1261</cp:revision>
  <dcterms:created xsi:type="dcterms:W3CDTF">2001-08-07T17:32:55Z</dcterms:created>
  <dcterms:modified xsi:type="dcterms:W3CDTF">2016-03-01T01:48:28Z</dcterms:modified>
</cp:coreProperties>
</file>