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9" r:id="rId1"/>
  </p:sldMasterIdLst>
  <p:notesMasterIdLst>
    <p:notesMasterId r:id="rId50"/>
  </p:notesMasterIdLst>
  <p:sldIdLst>
    <p:sldId id="468" r:id="rId2"/>
    <p:sldId id="371" r:id="rId3"/>
    <p:sldId id="413" r:id="rId4"/>
    <p:sldId id="417" r:id="rId5"/>
    <p:sldId id="418" r:id="rId6"/>
    <p:sldId id="419" r:id="rId7"/>
    <p:sldId id="420" r:id="rId8"/>
    <p:sldId id="422" r:id="rId9"/>
    <p:sldId id="454" r:id="rId10"/>
    <p:sldId id="421" r:id="rId11"/>
    <p:sldId id="423" r:id="rId12"/>
    <p:sldId id="436" r:id="rId13"/>
    <p:sldId id="438" r:id="rId14"/>
    <p:sldId id="437" r:id="rId15"/>
    <p:sldId id="458" r:id="rId16"/>
    <p:sldId id="462" r:id="rId17"/>
    <p:sldId id="463" r:id="rId18"/>
    <p:sldId id="460" r:id="rId19"/>
    <p:sldId id="464" r:id="rId20"/>
    <p:sldId id="459" r:id="rId21"/>
    <p:sldId id="465" r:id="rId22"/>
    <p:sldId id="461" r:id="rId23"/>
    <p:sldId id="424" r:id="rId24"/>
    <p:sldId id="439" r:id="rId25"/>
    <p:sldId id="440" r:id="rId26"/>
    <p:sldId id="441" r:id="rId27"/>
    <p:sldId id="442" r:id="rId28"/>
    <p:sldId id="443" r:id="rId29"/>
    <p:sldId id="444" r:id="rId30"/>
    <p:sldId id="456" r:id="rId31"/>
    <p:sldId id="446" r:id="rId32"/>
    <p:sldId id="447" r:id="rId33"/>
    <p:sldId id="455" r:id="rId34"/>
    <p:sldId id="448" r:id="rId35"/>
    <p:sldId id="451" r:id="rId36"/>
    <p:sldId id="449" r:id="rId37"/>
    <p:sldId id="450" r:id="rId38"/>
    <p:sldId id="452" r:id="rId39"/>
    <p:sldId id="412" r:id="rId40"/>
    <p:sldId id="372" r:id="rId41"/>
    <p:sldId id="457" r:id="rId42"/>
    <p:sldId id="373" r:id="rId43"/>
    <p:sldId id="374" r:id="rId44"/>
    <p:sldId id="375" r:id="rId45"/>
    <p:sldId id="376" r:id="rId46"/>
    <p:sldId id="377" r:id="rId47"/>
    <p:sldId id="453" r:id="rId48"/>
    <p:sldId id="466" r:id="rId49"/>
  </p:sldIdLst>
  <p:sldSz cx="9144000" cy="6858000" type="screen4x3"/>
  <p:notesSz cx="6797675" cy="987425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6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AFFF7-950D-4F9F-9A53-4A9DCAC10DF2}" type="datetimeFigureOut">
              <a:rPr lang="pt-BR" smtClean="0"/>
              <a:pPr/>
              <a:t>09/05/2014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960F2-8FCE-4779-A68C-C091C166F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6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692152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título mestre</a:t>
            </a:r>
          </a:p>
        </p:txBody>
      </p:sp>
      <p:sp>
        <p:nvSpPr>
          <p:cNvPr id="5123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2492375"/>
            <a:ext cx="6400800" cy="17526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9D0AA935-B869-4B2A-A503-7F5027692C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85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49747-7CEA-475B-ADE1-33EAC48D64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03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5A1B7-0202-4A71-B185-D680288DD37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00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16D65-E835-4958-827F-06CDE55EBD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5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E5381-C96F-4DD9-95F5-5C8B13A1D3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79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F4493-40F0-43FD-8E96-1B41A48AEE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00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9E2E5-6AE2-41C2-AB7B-3BFBC628F8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04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4D671-A27C-49A5-BC3A-BE7891455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9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8CC84-262A-4B8E-94BF-D5A5E8073BC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9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B6FC6-F88E-415F-B419-D18BC29F15E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83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73C54-8D8A-4C89-B7D0-3793947C62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68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</a:defRPr>
            </a:lvl1pPr>
          </a:lstStyle>
          <a:p>
            <a:fld id="{03E9962F-B2C6-4947-8ED8-424A0037CB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51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3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Algoritmos e Lógica 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Principais Comandos e Funções da Linguagem C</a:t>
            </a:r>
            <a:endParaRPr lang="pt-BR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056260" y="5085184"/>
            <a:ext cx="4101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Professor: Gilvan Maiochi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Sintaxe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A sintaxe são regras detalhadas para cada construção válida na linguagem </a:t>
            </a:r>
            <a:r>
              <a:rPr lang="pt-BR" sz="1800" i="1" dirty="0" smtClean="0"/>
              <a:t>C</a:t>
            </a:r>
            <a:r>
              <a:rPr lang="pt-BR" sz="1800" dirty="0" smtClean="0"/>
              <a:t>.</a:t>
            </a:r>
          </a:p>
          <a:p>
            <a:pPr algn="just"/>
            <a:r>
              <a:rPr lang="pt-BR" sz="1800" dirty="0" smtClean="0"/>
              <a:t>Estas regras estão relacionadas com os </a:t>
            </a:r>
            <a:r>
              <a:rPr lang="pt-BR" sz="1800" b="1" dirty="0" smtClean="0"/>
              <a:t>tipos</a:t>
            </a:r>
            <a:r>
              <a:rPr lang="pt-BR" sz="1800" dirty="0" smtClean="0"/>
              <a:t>, as </a:t>
            </a:r>
            <a:r>
              <a:rPr lang="pt-BR" sz="1800" b="1" dirty="0" smtClean="0"/>
              <a:t>declarações</a:t>
            </a:r>
            <a:r>
              <a:rPr lang="pt-BR" sz="1800" dirty="0" smtClean="0"/>
              <a:t>, as </a:t>
            </a:r>
            <a:r>
              <a:rPr lang="pt-BR" sz="1800" b="1" dirty="0" smtClean="0"/>
              <a:t>funções </a:t>
            </a:r>
            <a:r>
              <a:rPr lang="pt-BR" sz="1800" dirty="0" smtClean="0"/>
              <a:t>e as </a:t>
            </a:r>
            <a:r>
              <a:rPr lang="pt-BR" sz="1800" b="1" dirty="0" smtClean="0"/>
              <a:t>Expressões</a:t>
            </a:r>
            <a:r>
              <a:rPr lang="pt-BR" sz="1800" dirty="0" smtClean="0"/>
              <a:t>.</a:t>
            </a:r>
          </a:p>
          <a:p>
            <a:pPr algn="just"/>
            <a:r>
              <a:rPr lang="pt-BR" sz="1800" dirty="0" smtClean="0"/>
              <a:t>Os </a:t>
            </a:r>
            <a:r>
              <a:rPr lang="pt-BR" sz="1800" b="1" dirty="0" smtClean="0"/>
              <a:t>tipos </a:t>
            </a:r>
            <a:r>
              <a:rPr lang="pt-BR" sz="1800" dirty="0" smtClean="0"/>
              <a:t>definem as propriedades dos dados manipulados em um programa.</a:t>
            </a:r>
          </a:p>
          <a:p>
            <a:pPr algn="just"/>
            <a:r>
              <a:rPr lang="pt-BR" sz="1800" dirty="0" smtClean="0"/>
              <a:t>As </a:t>
            </a:r>
            <a:r>
              <a:rPr lang="pt-BR" sz="1800" b="1" dirty="0" smtClean="0"/>
              <a:t>declarações </a:t>
            </a:r>
            <a:r>
              <a:rPr lang="pt-BR" sz="1800" dirty="0" smtClean="0"/>
              <a:t>expressam as partes do programa, podendo dar significado a um </a:t>
            </a:r>
            <a:r>
              <a:rPr lang="pt-BR" sz="1800" b="1" dirty="0" smtClean="0"/>
              <a:t>identificador</a:t>
            </a:r>
            <a:r>
              <a:rPr lang="pt-BR" sz="1800" dirty="0" smtClean="0"/>
              <a:t>, alocar memória, definir conteúdo inicial, definir funções.</a:t>
            </a:r>
          </a:p>
          <a:p>
            <a:pPr algn="just"/>
            <a:r>
              <a:rPr lang="pt-BR" sz="1800" dirty="0" smtClean="0"/>
              <a:t>As </a:t>
            </a:r>
            <a:r>
              <a:rPr lang="pt-BR" sz="1800" b="1" dirty="0" smtClean="0"/>
              <a:t>funções </a:t>
            </a:r>
            <a:r>
              <a:rPr lang="pt-BR" sz="1800" dirty="0" smtClean="0"/>
              <a:t>especificam as ações que um programa executa quando roda.</a:t>
            </a:r>
          </a:p>
          <a:p>
            <a:pPr algn="just"/>
            <a:r>
              <a:rPr lang="pt-BR" sz="1800" dirty="0" smtClean="0"/>
              <a:t>A determinação e alteração de valores, e a chamada de funções de I/O são definidas nas </a:t>
            </a:r>
            <a:r>
              <a:rPr lang="pt-BR" sz="1800" b="1" dirty="0" smtClean="0"/>
              <a:t>expressões</a:t>
            </a:r>
            <a:r>
              <a:rPr lang="pt-BR" sz="1800" dirty="0" smtClean="0"/>
              <a:t>.</a:t>
            </a:r>
          </a:p>
          <a:p>
            <a:pPr algn="just"/>
            <a:r>
              <a:rPr lang="pt-BR" sz="1800" dirty="0" smtClean="0"/>
              <a:t>As </a:t>
            </a:r>
            <a:r>
              <a:rPr lang="pt-BR" sz="1800" b="1" dirty="0" smtClean="0"/>
              <a:t>funções </a:t>
            </a:r>
            <a:r>
              <a:rPr lang="pt-BR" sz="1800" dirty="0" smtClean="0"/>
              <a:t>são as entidades operacionais básicas dos programas em C, que por sua vez são a união de uma ou mais funções executando cada qual o seu trabalho.</a:t>
            </a:r>
          </a:p>
          <a:p>
            <a:pPr algn="just"/>
            <a:r>
              <a:rPr lang="pt-BR" sz="1800" dirty="0" smtClean="0"/>
              <a:t>Há funções básicas que estão definidas na </a:t>
            </a:r>
            <a:r>
              <a:rPr lang="pt-BR" sz="1800" b="1" dirty="0" smtClean="0"/>
              <a:t>biblioteca C</a:t>
            </a:r>
            <a:r>
              <a:rPr lang="pt-BR" sz="1800" dirty="0" smtClean="0"/>
              <a:t>. As funções </a:t>
            </a:r>
            <a:r>
              <a:rPr lang="pt-BR" sz="1800" b="1" i="1" dirty="0" err="1" smtClean="0"/>
              <a:t>printf</a:t>
            </a:r>
            <a:r>
              <a:rPr lang="pt-BR" sz="1800" b="1" i="1" dirty="0" smtClean="0"/>
              <a:t>() </a:t>
            </a:r>
            <a:r>
              <a:rPr lang="pt-BR" sz="1800" dirty="0" smtClean="0"/>
              <a:t>e </a:t>
            </a:r>
            <a:r>
              <a:rPr lang="pt-BR" sz="1800" b="1" i="1" dirty="0" err="1" smtClean="0"/>
              <a:t>scanf</a:t>
            </a:r>
            <a:r>
              <a:rPr lang="pt-BR" sz="1800" b="1" i="1" dirty="0" smtClean="0"/>
              <a:t>()</a:t>
            </a:r>
            <a:r>
              <a:rPr lang="pt-BR" sz="1800" b="1" dirty="0" smtClean="0"/>
              <a:t> </a:t>
            </a:r>
            <a:r>
              <a:rPr lang="pt-BR" sz="1800" dirty="0" smtClean="0"/>
              <a:t>por exemplo, permitem respectivamente escrever na tela e ler os dados a partir do teclado. O programador também pode definir novas funções em seus programas, como rotinas para cálculos, impressão, etc.</a:t>
            </a:r>
          </a:p>
          <a:p>
            <a:pPr algn="just"/>
            <a:r>
              <a:rPr lang="pt-BR" sz="1800" dirty="0" smtClean="0"/>
              <a:t>Cada instrução encerra com </a:t>
            </a:r>
            <a:r>
              <a:rPr lang="pt-BR" sz="1800" b="1" dirty="0" smtClean="0"/>
              <a:t>; </a:t>
            </a:r>
            <a:r>
              <a:rPr lang="pt-BR" sz="1800" dirty="0" smtClean="0"/>
              <a:t>(ponto e vírgula) que faz parte do comando.</a:t>
            </a:r>
          </a:p>
          <a:p>
            <a:pPr marL="85725" lvl="0" indent="0" algn="just">
              <a:buNone/>
            </a:pPr>
            <a:endParaRPr lang="pt-BR" sz="1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10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Operadores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1600" b="1" dirty="0" smtClean="0"/>
              <a:t>Operador de atribuição</a:t>
            </a:r>
            <a:endParaRPr lang="pt-BR" sz="1600" dirty="0" smtClean="0"/>
          </a:p>
          <a:p>
            <a:pPr algn="just">
              <a:buNone/>
            </a:pPr>
            <a:r>
              <a:rPr lang="pt-BR" sz="1600" dirty="0" smtClean="0"/>
              <a:t>	O operador de atribuição em C é o sinal de igual "=". </a:t>
            </a:r>
            <a:r>
              <a:rPr lang="pt-BR" sz="1600" dirty="0" err="1" smtClean="0"/>
              <a:t>Ex</a:t>
            </a:r>
            <a:r>
              <a:rPr lang="pt-BR" sz="1600" dirty="0"/>
              <a:t>: </a:t>
            </a:r>
            <a:r>
              <a:rPr lang="pt-BR" sz="1600" dirty="0" err="1"/>
              <a:t>Ch</a:t>
            </a:r>
            <a:r>
              <a:rPr lang="pt-BR" sz="1600" dirty="0"/>
              <a:t>='D'; x=23.5</a:t>
            </a:r>
            <a:r>
              <a:rPr lang="pt-BR" sz="1600" dirty="0" smtClean="0"/>
              <a:t>; </a:t>
            </a:r>
            <a:r>
              <a:rPr lang="pt-BR" sz="1600" dirty="0"/>
              <a:t>Anos=Dias/365.25</a:t>
            </a:r>
            <a:r>
              <a:rPr lang="pt-BR" sz="1600" dirty="0" smtClean="0"/>
              <a:t>; </a:t>
            </a:r>
            <a:r>
              <a:rPr lang="pt-BR" sz="1600" dirty="0" err="1"/>
              <a:t>str</a:t>
            </a:r>
            <a:r>
              <a:rPr lang="pt-BR" sz="1600" dirty="0"/>
              <a:t>[1] = 'a';</a:t>
            </a:r>
            <a:endParaRPr lang="pt-BR" sz="1600" dirty="0" smtClean="0"/>
          </a:p>
          <a:p>
            <a:pPr algn="just">
              <a:buNone/>
            </a:pPr>
            <a:r>
              <a:rPr lang="pt-BR" sz="1600" b="1" dirty="0" smtClean="0"/>
              <a:t>Operadores Aritméticos</a:t>
            </a:r>
            <a:endParaRPr lang="pt-BR" sz="1600" dirty="0" smtClean="0"/>
          </a:p>
          <a:p>
            <a:pPr marL="365125" indent="-4763" algn="just">
              <a:buNone/>
            </a:pPr>
            <a:r>
              <a:rPr lang="pt-BR" sz="1600" dirty="0" smtClean="0"/>
              <a:t>Os operadores *, /, + e - funcionam como na maioria das linguagens, o operador % indica o resto de uma divisão inteira.</a:t>
            </a:r>
          </a:p>
          <a:p>
            <a:pPr marL="365125" indent="-4763" algn="just">
              <a:buNone/>
            </a:pPr>
            <a:r>
              <a:rPr lang="pt-BR" sz="1600" dirty="0" smtClean="0"/>
              <a:t>i += 2; 		→	i = i + 2;</a:t>
            </a:r>
          </a:p>
          <a:p>
            <a:pPr marL="365125" indent="-4763" algn="just">
              <a:buNone/>
            </a:pPr>
            <a:r>
              <a:rPr lang="pt-BR" sz="1600" dirty="0" smtClean="0"/>
              <a:t>x *= y+1; 	→	x = x * (y + 1);</a:t>
            </a:r>
          </a:p>
          <a:p>
            <a:pPr marL="365125" indent="-4763" algn="just">
              <a:spcAft>
                <a:spcPts val="1200"/>
              </a:spcAft>
              <a:buNone/>
            </a:pPr>
            <a:r>
              <a:rPr lang="pt-BR" sz="1600" dirty="0" smtClean="0"/>
              <a:t>d -= 3; 		→	d = d - 3;</a:t>
            </a:r>
          </a:p>
          <a:p>
            <a:pPr marL="365125" indent="-4763" algn="just">
              <a:buNone/>
            </a:pPr>
            <a:r>
              <a:rPr lang="pt-BR" sz="1400" b="1" dirty="0" smtClean="0"/>
              <a:t>Exemplo: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smtClean="0"/>
              <a:t>#</a:t>
            </a:r>
            <a:r>
              <a:rPr lang="en-US" sz="1300" dirty="0"/>
              <a:t>include &lt;</a:t>
            </a:r>
            <a:r>
              <a:rPr lang="en-US" sz="1300" dirty="0" err="1"/>
              <a:t>conio.h</a:t>
            </a:r>
            <a:r>
              <a:rPr lang="en-US" sz="1300" dirty="0" smtClean="0"/>
              <a:t>&gt;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smtClean="0"/>
              <a:t>#</a:t>
            </a:r>
            <a:r>
              <a:rPr lang="en-US" sz="1300" dirty="0"/>
              <a:t>include &lt;</a:t>
            </a:r>
            <a:r>
              <a:rPr lang="en-US" sz="1300" dirty="0" err="1"/>
              <a:t>stdio.h</a:t>
            </a:r>
            <a:r>
              <a:rPr lang="en-US" sz="1300" dirty="0" smtClean="0"/>
              <a:t>&gt;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smtClean="0"/>
              <a:t>#</a:t>
            </a:r>
            <a:r>
              <a:rPr lang="en-US" sz="1300" dirty="0"/>
              <a:t>include &lt;</a:t>
            </a:r>
            <a:r>
              <a:rPr lang="en-US" sz="1300" dirty="0" err="1" smtClean="0"/>
              <a:t>stdlib.h</a:t>
            </a:r>
            <a:r>
              <a:rPr lang="en-US" sz="1300" dirty="0" smtClean="0"/>
              <a:t>&gt;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smtClean="0"/>
              <a:t>main()</a:t>
            </a:r>
            <a:r>
              <a:rPr lang="en-US" sz="1300" dirty="0"/>
              <a:t>	// </a:t>
            </a:r>
            <a:r>
              <a:rPr lang="en-US" sz="1300" dirty="0" err="1"/>
              <a:t>função</a:t>
            </a:r>
            <a:r>
              <a:rPr lang="en-US" sz="1300" dirty="0"/>
              <a:t> </a:t>
            </a:r>
            <a:r>
              <a:rPr lang="en-US" sz="1300" dirty="0" smtClean="0"/>
              <a:t>principal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smtClean="0"/>
              <a:t>{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err="1" smtClean="0"/>
              <a:t>int</a:t>
            </a:r>
            <a:r>
              <a:rPr lang="en-US" sz="1300" dirty="0" smtClean="0"/>
              <a:t> </a:t>
            </a:r>
            <a:r>
              <a:rPr lang="en-US" sz="1300" dirty="0"/>
              <a:t>x, </a:t>
            </a:r>
            <a:r>
              <a:rPr lang="en-US" sz="1300" dirty="0" smtClean="0"/>
              <a:t>y;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smtClean="0"/>
              <a:t>system</a:t>
            </a:r>
            <a:r>
              <a:rPr lang="en-US" sz="1300" dirty="0"/>
              <a:t>("</a:t>
            </a:r>
            <a:r>
              <a:rPr lang="en-US" sz="1300" dirty="0" err="1"/>
              <a:t>cls</a:t>
            </a:r>
            <a:r>
              <a:rPr lang="en-US" sz="1300" dirty="0" smtClean="0"/>
              <a:t>");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smtClean="0"/>
              <a:t>x </a:t>
            </a:r>
            <a:r>
              <a:rPr lang="en-US" sz="1300" dirty="0"/>
              <a:t>= 10; </a:t>
            </a:r>
            <a:endParaRPr lang="en-US" sz="1300" dirty="0" smtClean="0"/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smtClean="0"/>
              <a:t>y </a:t>
            </a:r>
            <a:r>
              <a:rPr lang="en-US" sz="1300" dirty="0"/>
              <a:t>= </a:t>
            </a:r>
            <a:r>
              <a:rPr lang="en-US" sz="1300" dirty="0" smtClean="0"/>
              <a:t>3;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err="1" smtClean="0"/>
              <a:t>printf</a:t>
            </a:r>
            <a:r>
              <a:rPr lang="en-US" sz="1300" dirty="0"/>
              <a:t>("%d\n", x/y</a:t>
            </a:r>
            <a:r>
              <a:rPr lang="en-US" sz="1300" dirty="0" smtClean="0"/>
              <a:t>);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err="1" smtClean="0"/>
              <a:t>printf</a:t>
            </a:r>
            <a:r>
              <a:rPr lang="en-US" sz="1300" dirty="0"/>
              <a:t>("%d\n", </a:t>
            </a:r>
            <a:r>
              <a:rPr lang="en-US" sz="1300" dirty="0" err="1"/>
              <a:t>x%y</a:t>
            </a:r>
            <a:r>
              <a:rPr lang="en-US" sz="1300" dirty="0" smtClean="0"/>
              <a:t>);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err="1" smtClean="0"/>
              <a:t>getch</a:t>
            </a:r>
            <a:r>
              <a:rPr lang="en-US" sz="1300" dirty="0" smtClean="0"/>
              <a:t>();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smtClean="0"/>
              <a:t>}</a:t>
            </a:r>
            <a:endParaRPr lang="en-US" sz="1300" dirty="0"/>
          </a:p>
          <a:p>
            <a:pPr marL="85725" lvl="0" indent="0" algn="just">
              <a:buNone/>
            </a:pPr>
            <a:endParaRPr 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11</a:t>
            </a:fld>
            <a:endParaRPr lang="pt-BR" sz="1400"/>
          </a:p>
        </p:txBody>
      </p:sp>
      <p:pic>
        <p:nvPicPr>
          <p:cNvPr id="5" name="Imagem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3960" y="3490689"/>
            <a:ext cx="5400040" cy="1703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Operadores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1400" b="1" dirty="0" smtClean="0"/>
              <a:t>Operadores de relação e lógicos</a:t>
            </a:r>
            <a:endParaRPr lang="pt-BR" sz="1400" dirty="0" smtClean="0"/>
          </a:p>
          <a:p>
            <a:pPr marL="360363" indent="0" algn="just">
              <a:buNone/>
            </a:pPr>
            <a:r>
              <a:rPr lang="pt-BR" sz="1400" dirty="0" smtClean="0"/>
              <a:t>Verdadeiro é qualquer valor que não seja 0, enquanto que 0 é falso. As expressões que usam operadores de relação e lógicos retornarão 0 para falso e 1 para verdadeiro.</a:t>
            </a:r>
          </a:p>
          <a:p>
            <a:pPr marL="360363" indent="0" algn="just">
              <a:buNone/>
            </a:pPr>
            <a:r>
              <a:rPr lang="pt-BR" sz="1400" dirty="0" smtClean="0"/>
              <a:t>Tanto os operadores de relação como os lógicos tem a precedência menor que os operadores aritméticos. As operações de avaliação produzem um resultado 0 ou 1.</a:t>
            </a:r>
          </a:p>
          <a:p>
            <a:pPr marL="360363" indent="0" algn="just">
              <a:buNone/>
            </a:pPr>
            <a:endParaRPr lang="pt-BR" sz="1400" dirty="0" smtClean="0"/>
          </a:p>
          <a:p>
            <a:pPr algn="just">
              <a:buNone/>
            </a:pPr>
            <a:r>
              <a:rPr lang="pt-BR" sz="1400" dirty="0" smtClean="0"/>
              <a:t> </a:t>
            </a:r>
          </a:p>
          <a:p>
            <a:pPr algn="just">
              <a:buNone/>
            </a:pPr>
            <a:r>
              <a:rPr lang="pt-BR" sz="1400" b="1" i="1" dirty="0" smtClean="0"/>
              <a:t>			</a:t>
            </a:r>
            <a:endParaRPr lang="pt-BR" sz="1400" dirty="0" smtClean="0"/>
          </a:p>
          <a:p>
            <a:pPr algn="just">
              <a:buNone/>
            </a:pPr>
            <a:r>
              <a:rPr lang="pt-BR" sz="1400" dirty="0" smtClean="0"/>
              <a:t>					</a:t>
            </a:r>
          </a:p>
          <a:p>
            <a:pPr algn="just">
              <a:buNone/>
            </a:pPr>
            <a:endParaRPr lang="pt-BR" sz="1400" dirty="0" smtClean="0"/>
          </a:p>
          <a:p>
            <a:pPr algn="just">
              <a:buNone/>
            </a:pPr>
            <a:endParaRPr lang="pt-BR" sz="1400" dirty="0" smtClean="0"/>
          </a:p>
          <a:p>
            <a:pPr algn="just">
              <a:buNone/>
            </a:pPr>
            <a:r>
              <a:rPr lang="pt-BR" sz="1400" dirty="0" smtClean="0"/>
              <a:t>		 </a:t>
            </a:r>
          </a:p>
          <a:p>
            <a:pPr marL="365125" indent="715963" algn="just">
              <a:buNone/>
            </a:pPr>
            <a:endParaRPr lang="pt-BR" sz="1400" dirty="0" smtClean="0"/>
          </a:p>
          <a:p>
            <a:pPr marL="365125" indent="-4763" algn="just">
              <a:buNone/>
            </a:pPr>
            <a:r>
              <a:rPr lang="pt-BR" sz="1400" b="1" dirty="0" smtClean="0"/>
              <a:t>Exemplo: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conio.h</a:t>
            </a:r>
            <a:r>
              <a:rPr lang="pt-BR" sz="1400" dirty="0"/>
              <a:t>&gt;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stdlib.h</a:t>
            </a:r>
            <a:r>
              <a:rPr lang="pt-BR" sz="1400" dirty="0"/>
              <a:t>&gt;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 err="1" smtClean="0"/>
              <a:t>main</a:t>
            </a:r>
            <a:r>
              <a:rPr lang="pt-BR" sz="1400" dirty="0"/>
              <a:t>()	</a:t>
            </a:r>
            <a:r>
              <a:rPr lang="pt-BR" sz="1400" dirty="0" smtClean="0"/>
              <a:t>// </a:t>
            </a:r>
            <a:r>
              <a:rPr lang="pt-BR" sz="1400" dirty="0"/>
              <a:t>função principal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 smtClean="0"/>
              <a:t>{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 err="1" smtClean="0"/>
              <a:t>int</a:t>
            </a:r>
            <a:r>
              <a:rPr lang="pt-BR" sz="1400" dirty="0" smtClean="0"/>
              <a:t> </a:t>
            </a:r>
            <a:r>
              <a:rPr lang="pt-BR" sz="1400" dirty="0"/>
              <a:t>x = 2, y = 3, produto;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/>
              <a:t>system("</a:t>
            </a:r>
            <a:r>
              <a:rPr lang="pt-BR" sz="1400" dirty="0" err="1"/>
              <a:t>cls</a:t>
            </a:r>
            <a:r>
              <a:rPr lang="pt-BR" sz="1400" dirty="0"/>
              <a:t>");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 err="1"/>
              <a:t>if</a:t>
            </a:r>
            <a:r>
              <a:rPr lang="pt-BR" sz="1400" dirty="0"/>
              <a:t> ((produto = x*y) &gt; 0) </a:t>
            </a:r>
            <a:r>
              <a:rPr lang="pt-BR" sz="1400" dirty="0" err="1"/>
              <a:t>printf</a:t>
            </a:r>
            <a:r>
              <a:rPr lang="pt-BR" sz="1400" dirty="0"/>
              <a:t>("Numero maior que zero");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 err="1" smtClean="0"/>
              <a:t>getch</a:t>
            </a:r>
            <a:r>
              <a:rPr lang="pt-BR" sz="1400" dirty="0"/>
              <a:t>();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/>
              <a:t>}</a:t>
            </a:r>
          </a:p>
          <a:p>
            <a:pPr marL="365125" indent="715963" algn="just">
              <a:buNone/>
            </a:pPr>
            <a:endParaRPr lang="pt-BR" sz="1400" dirty="0" smtClean="0"/>
          </a:p>
          <a:p>
            <a:pPr marL="85725" lvl="0" indent="0" algn="just">
              <a:buNone/>
            </a:pPr>
            <a:endParaRPr 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12</a:t>
            </a:fld>
            <a:endParaRPr lang="pt-BR" sz="1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2971"/>
              </p:ext>
            </p:extLst>
          </p:nvPr>
        </p:nvGraphicFramePr>
        <p:xfrm>
          <a:off x="1878984" y="2451952"/>
          <a:ext cx="6096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 smtClean="0"/>
                        <a:t>Relacionais 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 smtClean="0"/>
                        <a:t>Lógicos</a:t>
                      </a:r>
                      <a:endParaRPr lang="pt-BR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&gt; (maior que)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&amp;&amp;  (</a:t>
                      </a:r>
                      <a:r>
                        <a:rPr lang="pt-BR" sz="1400" dirty="0" err="1" smtClean="0"/>
                        <a:t>and</a:t>
                      </a:r>
                      <a:r>
                        <a:rPr lang="pt-BR" sz="1400" dirty="0" smtClean="0"/>
                        <a:t>)</a:t>
                      </a:r>
                      <a:endParaRPr lang="pt-BR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&gt;= (maior ou igual)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|</a:t>
                      </a:r>
                      <a:r>
                        <a:rPr lang="pt-BR" sz="1400" dirty="0" err="1" smtClean="0"/>
                        <a:t>|</a:t>
                      </a:r>
                      <a:r>
                        <a:rPr lang="pt-BR" sz="1400" dirty="0" smtClean="0"/>
                        <a:t> (</a:t>
                      </a:r>
                      <a:r>
                        <a:rPr lang="pt-BR" sz="1400" dirty="0" err="1" smtClean="0"/>
                        <a:t>or</a:t>
                      </a:r>
                      <a:r>
                        <a:rPr lang="pt-BR" sz="1400" dirty="0" smtClean="0"/>
                        <a:t>)</a:t>
                      </a:r>
                      <a:endParaRPr lang="pt-BR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&lt; (menor)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! (</a:t>
                      </a:r>
                      <a:r>
                        <a:rPr lang="pt-BR" sz="1400" dirty="0" err="1" smtClean="0"/>
                        <a:t>not</a:t>
                      </a:r>
                      <a:r>
                        <a:rPr lang="pt-BR" sz="1400" dirty="0" smtClean="0"/>
                        <a:t>)</a:t>
                      </a:r>
                      <a:endParaRPr lang="pt-BR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&lt;= (menor ou igual)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pt-BR" sz="140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== igual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pt-BR" sz="140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!= não igual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Operadores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1600" b="1" dirty="0" smtClean="0"/>
              <a:t>Operadores de Incremento e decremento</a:t>
            </a:r>
            <a:endParaRPr lang="pt-BR" sz="1600" dirty="0" smtClean="0"/>
          </a:p>
          <a:p>
            <a:pPr marL="273050" lvl="0" indent="0" algn="just">
              <a:buNone/>
            </a:pPr>
            <a:r>
              <a:rPr lang="pt-BR" sz="1600" dirty="0" smtClean="0"/>
              <a:t>O C fornece operadores diferentes para incrementar variáveis. O operador soma 1 ao seu operando, e o decremento subtrai 1. O aspecto não usual desta notação é que podem ser usado como operadores pré-fixo (++x) ou pós-fixo (x++). A diferença é que quando são pré-fixados eles incrementam e retornam o valor da variável já incrementada. Quando são pós-fixados eles retornam o valor da variável sem o incremento e depois incrementam a variável. </a:t>
            </a:r>
          </a:p>
          <a:p>
            <a:pPr marL="365125" indent="174625" algn="just">
              <a:buNone/>
            </a:pPr>
            <a:r>
              <a:rPr lang="pt-BR" sz="1600" dirty="0" smtClean="0"/>
              <a:t>++x incrementa x antes de utilizar o seu valor.</a:t>
            </a:r>
          </a:p>
          <a:p>
            <a:pPr marL="365125" indent="174625" algn="just">
              <a:spcAft>
                <a:spcPts val="1200"/>
              </a:spcAft>
              <a:buNone/>
            </a:pPr>
            <a:r>
              <a:rPr lang="pt-BR" sz="1600" dirty="0" smtClean="0"/>
              <a:t>x++ incrementa x depois de ser utilizado.</a:t>
            </a:r>
          </a:p>
          <a:p>
            <a:pPr marL="179388" indent="0" algn="just">
              <a:buNone/>
            </a:pPr>
            <a:r>
              <a:rPr lang="pt-BR" sz="1600" b="1" dirty="0" smtClean="0"/>
              <a:t>Exemplo</a:t>
            </a:r>
            <a:r>
              <a:rPr lang="pt-BR" sz="1600" dirty="0" smtClean="0"/>
              <a:t>: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 smtClean="0"/>
              <a:t>#</a:t>
            </a:r>
            <a:r>
              <a:rPr lang="es-ES" sz="1400" dirty="0" err="1" smtClean="0"/>
              <a:t>include</a:t>
            </a:r>
            <a:r>
              <a:rPr lang="es-ES" sz="1400" dirty="0" smtClean="0"/>
              <a:t> &lt;</a:t>
            </a:r>
            <a:r>
              <a:rPr lang="es-ES" sz="1400" dirty="0" err="1" smtClean="0"/>
              <a:t>conio.h</a:t>
            </a:r>
            <a:r>
              <a:rPr lang="es-ES" sz="1400" dirty="0" smtClean="0"/>
              <a:t>&gt;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 smtClean="0"/>
              <a:t>#</a:t>
            </a:r>
            <a:r>
              <a:rPr lang="es-ES" sz="1400" dirty="0" err="1"/>
              <a:t>include</a:t>
            </a:r>
            <a:r>
              <a:rPr lang="es-ES" sz="1400" dirty="0"/>
              <a:t> &lt;</a:t>
            </a:r>
            <a:r>
              <a:rPr lang="es-ES" sz="1400" dirty="0" err="1"/>
              <a:t>stdio.h</a:t>
            </a:r>
            <a:r>
              <a:rPr lang="es-ES" sz="1400" dirty="0"/>
              <a:t>&gt;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/>
              <a:t>#</a:t>
            </a:r>
            <a:r>
              <a:rPr lang="es-ES" sz="1400" dirty="0" err="1"/>
              <a:t>include</a:t>
            </a:r>
            <a:r>
              <a:rPr lang="es-ES" sz="1400" dirty="0"/>
              <a:t> &lt;</a:t>
            </a:r>
            <a:r>
              <a:rPr lang="es-ES" sz="1400" dirty="0" err="1"/>
              <a:t>stdlib.h</a:t>
            </a:r>
            <a:r>
              <a:rPr lang="es-ES" sz="1400" dirty="0"/>
              <a:t>&gt;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 err="1" smtClean="0"/>
              <a:t>main</a:t>
            </a:r>
            <a:r>
              <a:rPr lang="es-ES" sz="1400" dirty="0"/>
              <a:t>()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 smtClean="0"/>
              <a:t>{   </a:t>
            </a:r>
            <a:r>
              <a:rPr lang="es-ES" sz="1400" dirty="0" err="1"/>
              <a:t>system</a:t>
            </a:r>
            <a:r>
              <a:rPr lang="es-ES" sz="1400" dirty="0"/>
              <a:t>("</a:t>
            </a:r>
            <a:r>
              <a:rPr lang="es-ES" sz="1400" dirty="0" err="1"/>
              <a:t>cls</a:t>
            </a:r>
            <a:r>
              <a:rPr lang="es-ES" sz="1400" dirty="0"/>
              <a:t>");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/>
              <a:t>    </a:t>
            </a:r>
            <a:r>
              <a:rPr lang="es-ES" sz="1400" dirty="0" err="1"/>
              <a:t>int</a:t>
            </a:r>
            <a:r>
              <a:rPr lang="es-ES" sz="1400" dirty="0"/>
              <a:t> x, y;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/>
              <a:t>    x = 23;    y = ++x;  		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/>
              <a:t>    </a:t>
            </a:r>
            <a:r>
              <a:rPr lang="es-ES" sz="1400" dirty="0" err="1"/>
              <a:t>printf</a:t>
            </a:r>
            <a:r>
              <a:rPr lang="es-ES" sz="1400" dirty="0"/>
              <a:t>("x= %d e y= %d\n", x, y); // </a:t>
            </a:r>
            <a:r>
              <a:rPr lang="es-ES" sz="1400" dirty="0" err="1"/>
              <a:t>teremos</a:t>
            </a:r>
            <a:r>
              <a:rPr lang="es-ES" sz="1400" dirty="0"/>
              <a:t>, no final, </a:t>
            </a:r>
            <a:r>
              <a:rPr lang="es-ES" sz="1400" dirty="0" smtClean="0"/>
              <a:t>x=24 </a:t>
            </a:r>
            <a:r>
              <a:rPr lang="es-ES" sz="1400" dirty="0"/>
              <a:t>e y=24.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/>
              <a:t>    x = 23;    y = x++;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/>
              <a:t>    </a:t>
            </a:r>
            <a:r>
              <a:rPr lang="es-ES" sz="1400" dirty="0" err="1"/>
              <a:t>printf</a:t>
            </a:r>
            <a:r>
              <a:rPr lang="es-ES" sz="1400" dirty="0"/>
              <a:t>("x= %d e y= %d\n", x, y); // </a:t>
            </a:r>
            <a:r>
              <a:rPr lang="es-ES" sz="1400" dirty="0" err="1"/>
              <a:t>teremos</a:t>
            </a:r>
            <a:r>
              <a:rPr lang="es-ES" sz="1400" dirty="0"/>
              <a:t>, no final</a:t>
            </a:r>
            <a:r>
              <a:rPr lang="es-ES" sz="1400"/>
              <a:t>, </a:t>
            </a:r>
            <a:r>
              <a:rPr lang="es-ES" sz="1400" smtClean="0"/>
              <a:t>x=24 </a:t>
            </a:r>
            <a:r>
              <a:rPr lang="es-ES" sz="1400" dirty="0"/>
              <a:t>e y=23.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/>
              <a:t>    </a:t>
            </a:r>
            <a:r>
              <a:rPr lang="es-ES" sz="1400" dirty="0" err="1"/>
              <a:t>getch</a:t>
            </a:r>
            <a:r>
              <a:rPr lang="es-ES" sz="1400" dirty="0"/>
              <a:t>();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/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13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Precedência entre operadores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365125" indent="715963" algn="just">
              <a:buNone/>
            </a:pPr>
            <a:endParaRPr lang="pt-BR" sz="2800" dirty="0" smtClean="0"/>
          </a:p>
          <a:p>
            <a:pPr marL="82550" indent="0" algn="just">
              <a:buNone/>
            </a:pPr>
            <a:r>
              <a:rPr lang="pt-BR" sz="2800" dirty="0" smtClean="0"/>
              <a:t>O nível de precedência dos operadores é avaliado da esquerda para a direita.</a:t>
            </a:r>
          </a:p>
          <a:p>
            <a:pPr marL="82550" indent="0" algn="just">
              <a:spcAft>
                <a:spcPts val="1200"/>
              </a:spcAft>
              <a:buNone/>
            </a:pPr>
            <a:r>
              <a:rPr lang="pt-BR" sz="2800" dirty="0" smtClean="0"/>
              <a:t>Os parênteses podem ser utilizados para alterar a ordem da avaliação.</a:t>
            </a:r>
          </a:p>
          <a:p>
            <a:pPr algn="just">
              <a:buNone/>
            </a:pPr>
            <a:r>
              <a:rPr lang="pt-BR" sz="2800" dirty="0" smtClean="0"/>
              <a:t>++ --		mais alta</a:t>
            </a:r>
          </a:p>
          <a:p>
            <a:pPr algn="just">
              <a:buNone/>
            </a:pPr>
            <a:r>
              <a:rPr lang="pt-BR" sz="2800" dirty="0" smtClean="0"/>
              <a:t>* / %</a:t>
            </a:r>
          </a:p>
          <a:p>
            <a:pPr algn="just">
              <a:buNone/>
            </a:pPr>
            <a:r>
              <a:rPr lang="pt-BR" sz="2800" dirty="0" smtClean="0"/>
              <a:t>+ -		mais baixa</a:t>
            </a:r>
          </a:p>
          <a:p>
            <a:pPr algn="just">
              <a:buNone/>
            </a:pPr>
            <a:endParaRPr lang="pt-BR" sz="2800" dirty="0" smtClean="0"/>
          </a:p>
          <a:p>
            <a:pPr algn="just">
              <a:buNone/>
            </a:pPr>
            <a:endParaRPr lang="pt-BR" sz="2800" dirty="0" smtClean="0"/>
          </a:p>
          <a:p>
            <a:pPr marL="85725" lvl="0" indent="0" algn="just">
              <a:buNone/>
            </a:pP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14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Operador </a:t>
            </a:r>
            <a:r>
              <a:rPr lang="pt-BR" b="1" dirty="0" err="1">
                <a:latin typeface="Calibri" pitchFamily="34" charset="0"/>
                <a:cs typeface="Calibri" pitchFamily="34" charset="0"/>
              </a:rPr>
              <a:t>cast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82550" indent="0" algn="just">
              <a:buNone/>
            </a:pPr>
            <a:r>
              <a:rPr lang="pt-BR" sz="2400" dirty="0" smtClean="0"/>
              <a:t>Força uma expressão a ser de um determinado tipo.</a:t>
            </a:r>
          </a:p>
          <a:p>
            <a:pPr>
              <a:buNone/>
            </a:pPr>
            <a:r>
              <a:rPr lang="pt-BR" sz="2400" dirty="0" smtClean="0"/>
              <a:t>Sintaxe:</a:t>
            </a:r>
          </a:p>
          <a:p>
            <a:pPr>
              <a:buNone/>
            </a:pPr>
            <a:r>
              <a:rPr lang="pt-BR" sz="2400" dirty="0" smtClean="0"/>
              <a:t>(Tipo)expressão</a:t>
            </a:r>
          </a:p>
          <a:p>
            <a:pPr>
              <a:buNone/>
            </a:pPr>
            <a:endParaRPr lang="pt-BR" sz="1200" dirty="0" smtClean="0"/>
          </a:p>
          <a:p>
            <a:pPr>
              <a:buNone/>
            </a:pPr>
            <a:r>
              <a:rPr lang="pt-BR" sz="1800" dirty="0" smtClean="0"/>
              <a:t>Exemplo:</a:t>
            </a:r>
          </a:p>
          <a:p>
            <a:pPr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conio.h</a:t>
            </a:r>
            <a:r>
              <a:rPr lang="pt-BR" sz="1800" dirty="0"/>
              <a:t>&gt;</a:t>
            </a:r>
          </a:p>
          <a:p>
            <a:pPr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stdio.h</a:t>
            </a:r>
            <a:r>
              <a:rPr lang="pt-BR" sz="1800" dirty="0"/>
              <a:t>&gt;</a:t>
            </a:r>
          </a:p>
          <a:p>
            <a:pPr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stdlib.h</a:t>
            </a:r>
            <a:r>
              <a:rPr lang="pt-BR" sz="1800" dirty="0"/>
              <a:t>&gt;</a:t>
            </a:r>
          </a:p>
          <a:p>
            <a:pPr>
              <a:buNone/>
            </a:pPr>
            <a:endParaRPr lang="pt-BR" sz="1800" dirty="0"/>
          </a:p>
          <a:p>
            <a:pPr>
              <a:buNone/>
            </a:pPr>
            <a:r>
              <a:rPr lang="pt-BR" sz="1800" dirty="0" err="1"/>
              <a:t>main</a:t>
            </a:r>
            <a:r>
              <a:rPr lang="pt-BR" sz="1800" dirty="0"/>
              <a:t>()</a:t>
            </a:r>
          </a:p>
          <a:p>
            <a:pPr>
              <a:buNone/>
            </a:pPr>
            <a:r>
              <a:rPr lang="pt-BR" sz="1800" dirty="0"/>
              <a:t>{   </a:t>
            </a:r>
            <a:endParaRPr lang="pt-BR" sz="1800" dirty="0" smtClean="0"/>
          </a:p>
          <a:p>
            <a:pPr>
              <a:buNone/>
            </a:pPr>
            <a:r>
              <a:rPr lang="pt-BR" sz="1800" dirty="0"/>
              <a:t> </a:t>
            </a:r>
            <a:r>
              <a:rPr lang="pt-BR" sz="1800" dirty="0" smtClean="0"/>
              <a:t>   system</a:t>
            </a:r>
            <a:r>
              <a:rPr lang="pt-BR" sz="1800" dirty="0"/>
              <a:t>("</a:t>
            </a:r>
            <a:r>
              <a:rPr lang="pt-BR" sz="1800" dirty="0" err="1"/>
              <a:t>cls</a:t>
            </a:r>
            <a:r>
              <a:rPr lang="pt-BR" sz="1800" dirty="0"/>
              <a:t>");</a:t>
            </a:r>
          </a:p>
          <a:p>
            <a:pPr>
              <a:buNone/>
            </a:pPr>
            <a:r>
              <a:rPr lang="pt-BR" sz="1800" dirty="0"/>
              <a:t>    </a:t>
            </a:r>
            <a:r>
              <a:rPr lang="pt-BR" sz="1800" dirty="0" err="1"/>
              <a:t>int</a:t>
            </a:r>
            <a:r>
              <a:rPr lang="pt-BR" sz="1800" dirty="0"/>
              <a:t> i = 1;</a:t>
            </a:r>
          </a:p>
          <a:p>
            <a:pPr>
              <a:buNone/>
            </a:pPr>
            <a:r>
              <a:rPr lang="pt-BR" sz="1800" dirty="0"/>
              <a:t>    </a:t>
            </a:r>
            <a:r>
              <a:rPr lang="pt-BR" sz="1800" dirty="0" err="1"/>
              <a:t>printf</a:t>
            </a:r>
            <a:r>
              <a:rPr lang="pt-BR" sz="1800" dirty="0"/>
              <a:t>("%d/3 = %f", i, (</a:t>
            </a:r>
            <a:r>
              <a:rPr lang="pt-BR" sz="1800" dirty="0" err="1" smtClean="0"/>
              <a:t>float</a:t>
            </a:r>
            <a:r>
              <a:rPr lang="pt-BR" sz="1800" smtClean="0"/>
              <a:t>)i / 3</a:t>
            </a:r>
            <a:r>
              <a:rPr lang="pt-BR" sz="1800" dirty="0"/>
              <a:t>);</a:t>
            </a:r>
          </a:p>
          <a:p>
            <a:pPr>
              <a:buNone/>
            </a:pPr>
            <a:r>
              <a:rPr lang="pt-BR" sz="1800" dirty="0"/>
              <a:t>    </a:t>
            </a:r>
            <a:r>
              <a:rPr lang="pt-BR" sz="1800" dirty="0" err="1"/>
              <a:t>getch</a:t>
            </a:r>
            <a:r>
              <a:rPr lang="pt-BR" sz="1800" dirty="0"/>
              <a:t>();</a:t>
            </a:r>
          </a:p>
          <a:p>
            <a:pPr>
              <a:buNone/>
            </a:pPr>
            <a:r>
              <a:rPr lang="pt-BR" sz="1800" dirty="0"/>
              <a:t>}</a:t>
            </a:r>
            <a:endParaRPr lang="pt-BR" sz="1800" dirty="0" smtClean="0"/>
          </a:p>
          <a:p>
            <a:pPr algn="just">
              <a:buNone/>
            </a:pPr>
            <a:endParaRPr lang="pt-BR" sz="2400" dirty="0" smtClean="0"/>
          </a:p>
          <a:p>
            <a:pPr marL="85725" lvl="0" indent="0" algn="just">
              <a:buNone/>
            </a:pPr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15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Matrizes em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pt-BR" sz="1400" b="1" dirty="0"/>
              <a:t>Introdução</a:t>
            </a:r>
          </a:p>
          <a:p>
            <a:pPr marL="109728" indent="0" algn="just">
              <a:buNone/>
            </a:pPr>
            <a:r>
              <a:rPr lang="pt-BR" sz="1400" dirty="0" smtClean="0"/>
              <a:t>Matrizes (</a:t>
            </a:r>
            <a:r>
              <a:rPr lang="pt-BR" sz="1400" dirty="0" err="1" smtClean="0"/>
              <a:t>Unidimencionais</a:t>
            </a:r>
            <a:r>
              <a:rPr lang="pt-BR" sz="1400" dirty="0" smtClean="0"/>
              <a:t> (Vetores) ou Multidimensionais) são </a:t>
            </a:r>
            <a:r>
              <a:rPr lang="pt-BR" sz="1400" dirty="0"/>
              <a:t>usados para tratamento de conjuntos de dados que possuem as mesmas características. Uma das vantagens de usar </a:t>
            </a:r>
            <a:r>
              <a:rPr lang="pt-BR" sz="1400" dirty="0" smtClean="0"/>
              <a:t>matrizes </a:t>
            </a:r>
            <a:r>
              <a:rPr lang="pt-BR" sz="1400" dirty="0"/>
              <a:t>é que o conjunto recebe um nome comum e elementos deste conjunto são referenciados através de um número chamado “índice” que fica entre colchetes no fim do nome da variável (sem espaços)</a:t>
            </a:r>
            <a:r>
              <a:rPr lang="pt-BR" sz="1400" dirty="0" smtClean="0"/>
              <a:t>. Pelo </a:t>
            </a:r>
            <a:r>
              <a:rPr lang="pt-BR" sz="1400" dirty="0"/>
              <a:t>nome </a:t>
            </a:r>
            <a:r>
              <a:rPr lang="pt-BR" sz="1400" dirty="0" smtClean="0"/>
              <a:t>da matriz </a:t>
            </a:r>
            <a:r>
              <a:rPr lang="pt-BR" sz="1400" dirty="0"/>
              <a:t>estaremos referenciando estruturas que podem ter mais de uma dimensão, como por exemplo matrizes de duas dimensões</a:t>
            </a:r>
            <a:r>
              <a:rPr lang="pt-BR" sz="1400" dirty="0" smtClean="0"/>
              <a:t>.</a:t>
            </a:r>
          </a:p>
          <a:p>
            <a:pPr marL="109728" indent="0" algn="just">
              <a:buNone/>
            </a:pPr>
            <a:r>
              <a:rPr lang="pt-BR" sz="1400" b="1" dirty="0"/>
              <a:t>Declaração de </a:t>
            </a:r>
            <a:r>
              <a:rPr lang="pt-BR" sz="1400" b="1" dirty="0" smtClean="0"/>
              <a:t>Matrizes Unidimensionais (Vetores)</a:t>
            </a:r>
            <a:endParaRPr lang="pt-BR" sz="1400" b="1" dirty="0"/>
          </a:p>
          <a:p>
            <a:pPr marL="109728" indent="0" algn="just">
              <a:buNone/>
            </a:pPr>
            <a:r>
              <a:rPr lang="pt-BR" sz="1400" dirty="0"/>
              <a:t>A forma geral da declaração de um vetor é</a:t>
            </a:r>
            <a:r>
              <a:rPr lang="pt-BR" sz="1400" dirty="0" smtClean="0"/>
              <a:t>:</a:t>
            </a:r>
          </a:p>
          <a:p>
            <a:pPr marL="109728" indent="0" algn="just">
              <a:buNone/>
            </a:pPr>
            <a:r>
              <a:rPr lang="pt-BR" sz="1400" dirty="0" smtClean="0"/>
              <a:t>	tipo </a:t>
            </a:r>
            <a:r>
              <a:rPr lang="pt-BR" sz="1400" dirty="0"/>
              <a:t>nome [tamanho]; </a:t>
            </a:r>
            <a:endParaRPr lang="pt-BR" sz="1400" dirty="0" smtClean="0"/>
          </a:p>
          <a:p>
            <a:pPr marL="109728" indent="0" algn="just">
              <a:buNone/>
            </a:pPr>
            <a:r>
              <a:rPr lang="pt-BR" sz="1400" dirty="0" smtClean="0"/>
              <a:t>onde</a:t>
            </a:r>
            <a:r>
              <a:rPr lang="pt-BR" sz="1400" dirty="0"/>
              <a:t> tipo é um tipo qualquer </a:t>
            </a:r>
            <a:r>
              <a:rPr lang="pt-BR" sz="1400" dirty="0" smtClean="0"/>
              <a:t>de dado,</a:t>
            </a:r>
            <a:r>
              <a:rPr lang="pt-BR" sz="1400" dirty="0"/>
              <a:t> nome é o nome pelo qual o vetor vai ser referenciado e tamanho é o número de elementos que o vetor vai conter. Observar que, em C, o primeiro elemento tem índice 0 e o </a:t>
            </a:r>
            <a:r>
              <a:rPr lang="pt-BR" sz="1400" dirty="0" smtClean="0"/>
              <a:t>último tamanho </a:t>
            </a:r>
            <a:r>
              <a:rPr lang="pt-BR" sz="1400" dirty="0"/>
              <a:t>- 1.Exemplos de declarações de vetores são:</a:t>
            </a:r>
          </a:p>
          <a:p>
            <a:pPr marL="109728" indent="0" algn="just">
              <a:buNone/>
            </a:pP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numeros</a:t>
            </a:r>
            <a:r>
              <a:rPr lang="pt-BR" sz="1400" dirty="0"/>
              <a:t>[1000]; </a:t>
            </a:r>
            <a:r>
              <a:rPr lang="pt-BR" sz="1400" dirty="0" smtClean="0"/>
              <a:t>	/* </a:t>
            </a:r>
            <a:r>
              <a:rPr lang="pt-BR" sz="1400" dirty="0"/>
              <a:t>conjunto de 1000 </a:t>
            </a:r>
            <a:r>
              <a:rPr lang="pt-BR" sz="1400" dirty="0" err="1"/>
              <a:t>numeros</a:t>
            </a:r>
            <a:r>
              <a:rPr lang="pt-BR" sz="1400" dirty="0"/>
              <a:t> inteiros */ </a:t>
            </a:r>
            <a:endParaRPr lang="pt-BR" sz="1400" dirty="0" smtClean="0"/>
          </a:p>
          <a:p>
            <a:pPr marL="109728" indent="0" algn="just">
              <a:buNone/>
            </a:pPr>
            <a:r>
              <a:rPr lang="pt-BR" sz="1400" dirty="0" err="1" smtClean="0"/>
              <a:t>float</a:t>
            </a:r>
            <a:r>
              <a:rPr lang="pt-BR" sz="1400" dirty="0" smtClean="0"/>
              <a:t> </a:t>
            </a:r>
            <a:r>
              <a:rPr lang="pt-BR" sz="1400" dirty="0"/>
              <a:t>notas[65]; </a:t>
            </a:r>
            <a:r>
              <a:rPr lang="pt-BR" sz="1400" dirty="0" smtClean="0"/>
              <a:t>	/* </a:t>
            </a:r>
            <a:r>
              <a:rPr lang="pt-BR" sz="1400" dirty="0"/>
              <a:t>conjunto de 65 </a:t>
            </a:r>
            <a:r>
              <a:rPr lang="pt-BR" sz="1400" dirty="0" err="1"/>
              <a:t>numeros</a:t>
            </a:r>
            <a:r>
              <a:rPr lang="pt-BR" sz="1400" dirty="0"/>
              <a:t> reais */ </a:t>
            </a:r>
            <a:endParaRPr lang="pt-BR" sz="1400" dirty="0" smtClean="0"/>
          </a:p>
          <a:p>
            <a:pPr marL="109728" indent="0" algn="just">
              <a:buNone/>
            </a:pPr>
            <a:r>
              <a:rPr lang="pt-BR" sz="1400" dirty="0" smtClean="0"/>
              <a:t>char </a:t>
            </a:r>
            <a:r>
              <a:rPr lang="pt-BR" sz="1400" dirty="0"/>
              <a:t>nome[40]; </a:t>
            </a:r>
            <a:r>
              <a:rPr lang="pt-BR" sz="1400" dirty="0" smtClean="0"/>
              <a:t>	/* </a:t>
            </a:r>
            <a:r>
              <a:rPr lang="pt-BR" sz="1400" dirty="0"/>
              <a:t>conjunto de 40 caracteres */ </a:t>
            </a:r>
            <a:endParaRPr lang="pt-BR" sz="1400" dirty="0" smtClean="0"/>
          </a:p>
          <a:p>
            <a:pPr marL="109728" indent="0" algn="just">
              <a:buNone/>
            </a:pPr>
            <a:r>
              <a:rPr lang="pt-BR" sz="1400" dirty="0" smtClean="0"/>
              <a:t>O </a:t>
            </a:r>
            <a:r>
              <a:rPr lang="pt-BR" sz="1400" dirty="0"/>
              <a:t>espaço de memória, em bytes, ocupado por um vetor é igual a:</a:t>
            </a:r>
          </a:p>
          <a:p>
            <a:pPr marL="109728" indent="0" algn="just">
              <a:buNone/>
            </a:pPr>
            <a:r>
              <a:rPr lang="pt-BR" sz="1400" dirty="0" smtClean="0"/>
              <a:t>	espaço </a:t>
            </a:r>
            <a:r>
              <a:rPr lang="pt-BR" sz="1400" dirty="0"/>
              <a:t>= tamanho * (número de bytes ocupado por tipo</a:t>
            </a:r>
            <a:r>
              <a:rPr lang="pt-BR" sz="1400" dirty="0" smtClean="0"/>
              <a:t>)</a:t>
            </a:r>
          </a:p>
          <a:p>
            <a:pPr marL="109728" indent="0" algn="just">
              <a:buNone/>
            </a:pPr>
            <a:r>
              <a:rPr lang="pt-BR" sz="1400" dirty="0" smtClean="0"/>
              <a:t>É </a:t>
            </a:r>
            <a:r>
              <a:rPr lang="pt-BR" sz="1400" dirty="0"/>
              <a:t>importante notar que em C não há verificação de limites em vetores. Isto significa que é possível ultrapassar o fim de um vetor e escrever em outras variáveis, ou mesmo em trechos de código. É tarefa do programador fazer com que os índices dos vetores estejam sempre dentro dos limites estabelecidos pela declaração do vetor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16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7928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Matrizes em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pt-BR" sz="1300" dirty="0" smtClean="0"/>
              <a:t>O </a:t>
            </a:r>
            <a:r>
              <a:rPr lang="pt-BR" sz="1300" dirty="0"/>
              <a:t>exemplo </a:t>
            </a:r>
            <a:r>
              <a:rPr lang="pt-BR" sz="1300" dirty="0" smtClean="0"/>
              <a:t>mostrado </a:t>
            </a:r>
            <a:r>
              <a:rPr lang="pt-BR" sz="1300" dirty="0"/>
              <a:t>abaixo, ilustra como se declara um vetor, inicializa seus valores e imprime o conteúdo. Notar o uso da diretiva #define DIM 5 para definir uma constante, que posteriormente foi usada para estabelecer o tamanho do vetor. Esta constante passa a ser usada nas referências ao vetor, observar o comando de geração do conjunto. Caso seja necessário trocar o tamanho do vetor basta alterar o valor da constante.</a:t>
            </a:r>
          </a:p>
          <a:p>
            <a:pPr marL="109728" indent="0" algn="just"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stdio.h</a:t>
            </a:r>
            <a:r>
              <a:rPr lang="pt-BR" sz="1300" dirty="0"/>
              <a:t>&gt;</a:t>
            </a:r>
          </a:p>
          <a:p>
            <a:pPr marL="109728" indent="0" algn="just">
              <a:buNone/>
            </a:pPr>
            <a:r>
              <a:rPr lang="pt-BR" sz="1300" dirty="0" smtClean="0"/>
              <a:t>#</a:t>
            </a:r>
            <a:r>
              <a:rPr lang="pt-BR" sz="1300" dirty="0"/>
              <a:t>define DIM </a:t>
            </a:r>
            <a:r>
              <a:rPr lang="pt-BR" sz="1300" dirty="0" smtClean="0"/>
              <a:t>5</a:t>
            </a:r>
          </a:p>
          <a:p>
            <a:pPr marL="109728" indent="0" algn="just">
              <a:buNone/>
            </a:pPr>
            <a:r>
              <a:rPr lang="pt-BR" sz="1300" dirty="0" err="1" smtClean="0"/>
              <a:t>main</a:t>
            </a:r>
            <a:r>
              <a:rPr lang="pt-BR" sz="1300" dirty="0" smtClean="0"/>
              <a:t>()</a:t>
            </a:r>
          </a:p>
          <a:p>
            <a:pPr marL="109728" indent="0" algn="just">
              <a:buNone/>
            </a:pPr>
            <a:r>
              <a:rPr lang="pt-BR" sz="1300" dirty="0" smtClean="0"/>
              <a:t>{</a:t>
            </a:r>
          </a:p>
          <a:p>
            <a:pPr marL="109728" indent="0" algn="just">
              <a:buNone/>
            </a:pPr>
            <a:r>
              <a:rPr lang="pt-BR" sz="1300" dirty="0" err="1" smtClean="0"/>
              <a:t>int</a:t>
            </a:r>
            <a:r>
              <a:rPr lang="pt-BR" sz="1300" dirty="0" smtClean="0"/>
              <a:t> </a:t>
            </a:r>
            <a:r>
              <a:rPr lang="pt-BR" sz="1300" dirty="0"/>
              <a:t>vetor[DIM</a:t>
            </a:r>
            <a:r>
              <a:rPr lang="pt-BR" sz="1300" dirty="0" smtClean="0"/>
              <a:t>];</a:t>
            </a:r>
          </a:p>
          <a:p>
            <a:pPr marL="109728" indent="0" algn="just">
              <a:buNone/>
            </a:pPr>
            <a:r>
              <a:rPr lang="pt-BR" sz="1300" dirty="0" err="1" smtClean="0"/>
              <a:t>int</a:t>
            </a:r>
            <a:r>
              <a:rPr lang="pt-BR" sz="1300" dirty="0" smtClean="0"/>
              <a:t> </a:t>
            </a:r>
            <a:r>
              <a:rPr lang="pt-BR" sz="1300" dirty="0"/>
              <a:t>i, </a:t>
            </a:r>
            <a:r>
              <a:rPr lang="pt-BR" sz="1300" dirty="0" smtClean="0"/>
              <a:t>num;</a:t>
            </a:r>
          </a:p>
          <a:p>
            <a:pPr marL="109728" indent="0" algn="just">
              <a:buNone/>
            </a:pPr>
            <a:r>
              <a:rPr lang="pt-BR" sz="1300" dirty="0" err="1" smtClean="0"/>
              <a:t>puts</a:t>
            </a:r>
            <a:r>
              <a:rPr lang="pt-BR" sz="1300" dirty="0"/>
              <a:t>("\</a:t>
            </a:r>
            <a:r>
              <a:rPr lang="pt-BR" sz="1300" dirty="0" err="1"/>
              <a:t>nEste</a:t>
            </a:r>
            <a:r>
              <a:rPr lang="pt-BR" sz="1300" dirty="0"/>
              <a:t> programa gera um vetor contendo </a:t>
            </a:r>
            <a:r>
              <a:rPr lang="pt-BR" sz="1300" dirty="0" err="1"/>
              <a:t>numeros</a:t>
            </a:r>
            <a:r>
              <a:rPr lang="pt-BR" sz="1300" dirty="0"/>
              <a:t> inteiros.\n</a:t>
            </a:r>
            <a:r>
              <a:rPr lang="pt-BR" sz="1300" dirty="0" smtClean="0"/>
              <a:t>");</a:t>
            </a:r>
          </a:p>
          <a:p>
            <a:pPr marL="109728" indent="0" algn="just">
              <a:buNone/>
            </a:pPr>
            <a:r>
              <a:rPr lang="pt-BR" sz="1300" dirty="0" err="1" smtClean="0"/>
              <a:t>puts</a:t>
            </a:r>
            <a:r>
              <a:rPr lang="pt-BR" sz="1300" dirty="0"/>
              <a:t>("Entre com o numero inicial do conjunto. </a:t>
            </a:r>
            <a:r>
              <a:rPr lang="pt-BR" sz="1300" dirty="0" smtClean="0"/>
              <a:t>");</a:t>
            </a:r>
          </a:p>
          <a:p>
            <a:pPr marL="109728" indent="0" algn="just">
              <a:buNone/>
            </a:pPr>
            <a:r>
              <a:rPr lang="pt-BR" sz="1300" dirty="0" err="1" smtClean="0"/>
              <a:t>scanf</a:t>
            </a:r>
            <a:r>
              <a:rPr lang="pt-BR" sz="1300" dirty="0"/>
              <a:t>("%d", &amp;num); </a:t>
            </a:r>
            <a:endParaRPr lang="pt-BR" sz="1300" dirty="0" smtClean="0"/>
          </a:p>
          <a:p>
            <a:pPr marL="109728" indent="0" algn="just">
              <a:buNone/>
            </a:pPr>
            <a:endParaRPr lang="pt-BR" sz="1300" dirty="0" smtClean="0"/>
          </a:p>
          <a:p>
            <a:pPr marL="109728" indent="0" algn="just">
              <a:buNone/>
            </a:pPr>
            <a:r>
              <a:rPr lang="pt-BR" sz="1300" dirty="0" smtClean="0"/>
              <a:t>/* </a:t>
            </a:r>
            <a:r>
              <a:rPr lang="pt-BR" sz="1300" dirty="0" err="1"/>
              <a:t>Geracao</a:t>
            </a:r>
            <a:r>
              <a:rPr lang="pt-BR" sz="1300" dirty="0"/>
              <a:t> do conjunto */ </a:t>
            </a:r>
            <a:endParaRPr lang="pt-BR" sz="1300" dirty="0" smtClean="0"/>
          </a:p>
          <a:p>
            <a:pPr marL="109728" indent="0" algn="just">
              <a:buNone/>
            </a:pPr>
            <a:r>
              <a:rPr lang="pt-BR" sz="1300" dirty="0" smtClean="0"/>
              <a:t>for </a:t>
            </a:r>
            <a:r>
              <a:rPr lang="pt-BR" sz="1300" dirty="0"/>
              <a:t>(i=0 ; i&lt;DIM; i++) </a:t>
            </a:r>
            <a:endParaRPr lang="pt-BR" sz="1300" dirty="0" smtClean="0"/>
          </a:p>
          <a:p>
            <a:pPr marL="109728" indent="0" algn="just">
              <a:buNone/>
            </a:pPr>
            <a:r>
              <a:rPr lang="pt-BR" sz="1300" dirty="0"/>
              <a:t> </a:t>
            </a:r>
            <a:r>
              <a:rPr lang="pt-BR" sz="1300" dirty="0" smtClean="0"/>
              <a:t>  vetor[i</a:t>
            </a:r>
            <a:r>
              <a:rPr lang="pt-BR" sz="1300" dirty="0"/>
              <a:t>] = num++; </a:t>
            </a:r>
            <a:endParaRPr lang="pt-BR" sz="1300" dirty="0" smtClean="0"/>
          </a:p>
          <a:p>
            <a:pPr marL="109728" indent="0" algn="just">
              <a:buNone/>
            </a:pPr>
            <a:endParaRPr lang="pt-BR" sz="1300" dirty="0" smtClean="0"/>
          </a:p>
          <a:p>
            <a:pPr marL="109728" indent="0" algn="just">
              <a:buNone/>
            </a:pPr>
            <a:r>
              <a:rPr lang="pt-BR" sz="1300" dirty="0" smtClean="0"/>
              <a:t>/* </a:t>
            </a:r>
            <a:r>
              <a:rPr lang="pt-BR" sz="1300" dirty="0" err="1"/>
              <a:t>Impressao</a:t>
            </a:r>
            <a:r>
              <a:rPr lang="pt-BR" sz="1300" dirty="0"/>
              <a:t> do conjunto */ </a:t>
            </a:r>
            <a:endParaRPr lang="pt-BR" sz="1300" dirty="0" smtClean="0"/>
          </a:p>
          <a:p>
            <a:pPr marL="109728" indent="0" algn="just">
              <a:buNone/>
            </a:pPr>
            <a:r>
              <a:rPr lang="pt-BR" sz="1300" dirty="0" smtClean="0"/>
              <a:t>for </a:t>
            </a:r>
            <a:r>
              <a:rPr lang="pt-BR" sz="1300" dirty="0"/>
              <a:t>(i=0; i &lt;DIM; i++) </a:t>
            </a:r>
            <a:endParaRPr lang="pt-BR" sz="1300" dirty="0" smtClean="0"/>
          </a:p>
          <a:p>
            <a:pPr marL="109728" indent="0" algn="just">
              <a:buNone/>
            </a:pPr>
            <a:r>
              <a:rPr lang="pt-BR" sz="1300" dirty="0" err="1" smtClean="0"/>
              <a:t>printf</a:t>
            </a:r>
            <a:r>
              <a:rPr lang="pt-BR" sz="1300" dirty="0"/>
              <a:t>("Elemento %d = %d\n", i, vetor[i]); </a:t>
            </a:r>
            <a:endParaRPr lang="pt-BR" sz="1300" dirty="0" smtClean="0"/>
          </a:p>
          <a:p>
            <a:pPr marL="109728" indent="0" algn="just">
              <a:buNone/>
            </a:pPr>
            <a:r>
              <a:rPr lang="pt-BR" sz="1300" dirty="0" smtClean="0"/>
              <a:t>}</a:t>
            </a:r>
            <a:endParaRPr lang="pt-BR" sz="1300" dirty="0"/>
          </a:p>
          <a:p>
            <a:pPr marL="109728" indent="0" algn="just">
              <a:buNone/>
            </a:pPr>
            <a:endParaRPr lang="pt-BR" sz="1300" dirty="0" smtClean="0"/>
          </a:p>
          <a:p>
            <a:pPr marL="109728" indent="0" algn="just">
              <a:buNone/>
            </a:pPr>
            <a:endParaRPr lang="pt-BR" sz="1300" dirty="0"/>
          </a:p>
          <a:p>
            <a:pPr marL="85725" lvl="0" indent="0" algn="just">
              <a:buNone/>
            </a:pPr>
            <a:endParaRPr lang="pt-BR" sz="13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17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8092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Matrizes em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 numCol="2">
            <a:noAutofit/>
          </a:bodyPr>
          <a:lstStyle/>
          <a:p>
            <a:pPr marL="109728" lvl="0" indent="0" algn="just">
              <a:spcBef>
                <a:spcPts val="0"/>
              </a:spcBef>
              <a:buNone/>
            </a:pPr>
            <a:r>
              <a:rPr lang="pt-BR" sz="1300" dirty="0"/>
              <a:t>Imagine o seguinte problema: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 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Calcular a média aritmética das notas de 5 </a:t>
            </a:r>
            <a:r>
              <a:rPr lang="pt-BR" sz="1300" dirty="0" smtClean="0"/>
              <a:t>alunos</a:t>
            </a:r>
            <a:r>
              <a:rPr lang="pt-BR" sz="1300" dirty="0"/>
              <a:t>. Poderíamos resolver assim: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 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stdio.h</a:t>
            </a:r>
            <a:r>
              <a:rPr lang="pt-BR" sz="1300" dirty="0"/>
              <a:t>&gt;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main</a:t>
            </a:r>
            <a:r>
              <a:rPr lang="pt-BR" sz="1300" dirty="0"/>
              <a:t>()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{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float</a:t>
            </a:r>
            <a:r>
              <a:rPr lang="pt-BR" sz="1300" dirty="0"/>
              <a:t> nota1, nota2, nota3, nota4, nota5, soma, media;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printf</a:t>
            </a:r>
            <a:r>
              <a:rPr lang="pt-BR" sz="1300" dirty="0"/>
              <a:t>("Digite a 1ª nota: ");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scanf</a:t>
            </a:r>
            <a:r>
              <a:rPr lang="pt-BR" sz="1300" dirty="0"/>
              <a:t>("%f",&amp;nota1);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printf</a:t>
            </a:r>
            <a:r>
              <a:rPr lang="pt-BR" sz="1300" dirty="0"/>
              <a:t>("\</a:t>
            </a:r>
            <a:r>
              <a:rPr lang="pt-BR" sz="1300" dirty="0" err="1"/>
              <a:t>nDigite</a:t>
            </a:r>
            <a:r>
              <a:rPr lang="pt-BR" sz="1300" dirty="0"/>
              <a:t> a 2ª nota: ");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scanf</a:t>
            </a:r>
            <a:r>
              <a:rPr lang="pt-BR" sz="1300" dirty="0"/>
              <a:t>("%f",&amp;nota2);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printf</a:t>
            </a:r>
            <a:r>
              <a:rPr lang="pt-BR" sz="1300" dirty="0"/>
              <a:t>("\</a:t>
            </a:r>
            <a:r>
              <a:rPr lang="pt-BR" sz="1300" dirty="0" err="1"/>
              <a:t>nDigite</a:t>
            </a:r>
            <a:r>
              <a:rPr lang="pt-BR" sz="1300" dirty="0"/>
              <a:t> a 3ª nota: ");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scanf</a:t>
            </a:r>
            <a:r>
              <a:rPr lang="pt-BR" sz="1300" dirty="0"/>
              <a:t>("%f",&amp;nota3);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printf</a:t>
            </a:r>
            <a:r>
              <a:rPr lang="pt-BR" sz="1300" dirty="0"/>
              <a:t>("\</a:t>
            </a:r>
            <a:r>
              <a:rPr lang="pt-BR" sz="1300" dirty="0" err="1"/>
              <a:t>nDigite</a:t>
            </a:r>
            <a:r>
              <a:rPr lang="pt-BR" sz="1300" dirty="0"/>
              <a:t> a 4ª nota: ");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scanf</a:t>
            </a:r>
            <a:r>
              <a:rPr lang="pt-BR" sz="1300" dirty="0"/>
              <a:t>("%f",&amp;nota4);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printf</a:t>
            </a:r>
            <a:r>
              <a:rPr lang="pt-BR" sz="1300" dirty="0"/>
              <a:t>("\</a:t>
            </a:r>
            <a:r>
              <a:rPr lang="pt-BR" sz="1300" dirty="0" err="1"/>
              <a:t>nDigite</a:t>
            </a:r>
            <a:r>
              <a:rPr lang="pt-BR" sz="1300" dirty="0"/>
              <a:t> a 5ª nota:");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scanf</a:t>
            </a:r>
            <a:r>
              <a:rPr lang="pt-BR" sz="1300" dirty="0"/>
              <a:t>("%f",&amp;nota5);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soma=nota1+nota2+nota3+nota4+nota5;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media=soma/5;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printf</a:t>
            </a:r>
            <a:r>
              <a:rPr lang="pt-BR" sz="1300" dirty="0"/>
              <a:t>("\</a:t>
            </a:r>
            <a:r>
              <a:rPr lang="pt-BR" sz="1300" dirty="0" err="1"/>
              <a:t>nA</a:t>
            </a:r>
            <a:r>
              <a:rPr lang="pt-BR" sz="1300" dirty="0"/>
              <a:t> media das notas e %3.2f.", media);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}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 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Esse mesmo programa pode ser escrito da seguinte forma com a utilização de um vetor: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stdio.h</a:t>
            </a:r>
            <a:r>
              <a:rPr lang="pt-BR" sz="1300" dirty="0"/>
              <a:t>&gt;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main</a:t>
            </a:r>
            <a:r>
              <a:rPr lang="pt-BR" sz="1300" dirty="0"/>
              <a:t>()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{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float</a:t>
            </a:r>
            <a:r>
              <a:rPr lang="pt-BR" sz="1300" dirty="0"/>
              <a:t> notas[5], soma, media;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int</a:t>
            </a:r>
            <a:r>
              <a:rPr lang="pt-BR" sz="1300" dirty="0"/>
              <a:t> </a:t>
            </a:r>
            <a:r>
              <a:rPr lang="pt-BR" sz="1300" dirty="0" err="1"/>
              <a:t>cont</a:t>
            </a:r>
            <a:r>
              <a:rPr lang="pt-BR" sz="1300" dirty="0"/>
              <a:t>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for(</a:t>
            </a:r>
            <a:r>
              <a:rPr lang="pt-BR" sz="1300" dirty="0" err="1"/>
              <a:t>cont</a:t>
            </a:r>
            <a:r>
              <a:rPr lang="pt-BR" sz="1300" dirty="0"/>
              <a:t>=0; </a:t>
            </a:r>
            <a:r>
              <a:rPr lang="pt-BR" sz="1300" dirty="0" err="1"/>
              <a:t>cont</a:t>
            </a:r>
            <a:r>
              <a:rPr lang="pt-BR" sz="1300" dirty="0"/>
              <a:t>&lt;5; </a:t>
            </a:r>
            <a:r>
              <a:rPr lang="pt-BR" sz="1300" dirty="0" err="1"/>
              <a:t>cont</a:t>
            </a:r>
            <a:r>
              <a:rPr lang="pt-BR" sz="1300" dirty="0"/>
              <a:t>++)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{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   </a:t>
            </a:r>
            <a:r>
              <a:rPr lang="pt-BR" sz="1300" dirty="0" err="1"/>
              <a:t>printf</a:t>
            </a:r>
            <a:r>
              <a:rPr lang="pt-BR" sz="1300" dirty="0"/>
              <a:t>("Digite a %</a:t>
            </a:r>
            <a:r>
              <a:rPr lang="pt-BR" sz="1300" dirty="0" err="1"/>
              <a:t>dª</a:t>
            </a:r>
            <a:r>
              <a:rPr lang="pt-BR" sz="1300" dirty="0"/>
              <a:t> nota:",cont+1);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   </a:t>
            </a:r>
            <a:r>
              <a:rPr lang="pt-BR" sz="1300" dirty="0" err="1"/>
              <a:t>scanf</a:t>
            </a:r>
            <a:r>
              <a:rPr lang="pt-BR" sz="1300" dirty="0"/>
              <a:t>("%</a:t>
            </a:r>
            <a:r>
              <a:rPr lang="pt-BR" sz="1300" dirty="0" err="1"/>
              <a:t>f",&amp;notas</a:t>
            </a:r>
            <a:r>
              <a:rPr lang="pt-BR" sz="1300" dirty="0"/>
              <a:t>[</a:t>
            </a:r>
            <a:r>
              <a:rPr lang="pt-BR" sz="1300" dirty="0" err="1"/>
              <a:t>cont</a:t>
            </a:r>
            <a:r>
              <a:rPr lang="pt-BR" sz="1300" dirty="0"/>
              <a:t>]);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}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soma=0;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for(</a:t>
            </a:r>
            <a:r>
              <a:rPr lang="pt-BR" sz="1300" dirty="0" err="1"/>
              <a:t>cont</a:t>
            </a:r>
            <a:r>
              <a:rPr lang="pt-BR" sz="1300" dirty="0"/>
              <a:t>=0; </a:t>
            </a:r>
            <a:r>
              <a:rPr lang="pt-BR" sz="1300" dirty="0" err="1"/>
              <a:t>cont</a:t>
            </a:r>
            <a:r>
              <a:rPr lang="pt-BR" sz="1300" dirty="0"/>
              <a:t>&lt;5; </a:t>
            </a:r>
            <a:r>
              <a:rPr lang="pt-BR" sz="1300" dirty="0" err="1"/>
              <a:t>cont</a:t>
            </a:r>
            <a:r>
              <a:rPr lang="pt-BR" sz="1300" dirty="0"/>
              <a:t>++)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   soma = soma + notas[</a:t>
            </a:r>
            <a:r>
              <a:rPr lang="pt-BR" sz="1300" dirty="0" err="1"/>
              <a:t>cont</a:t>
            </a:r>
            <a:r>
              <a:rPr lang="pt-BR" sz="1300" dirty="0"/>
              <a:t>];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media=soma/5;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printf</a:t>
            </a:r>
            <a:r>
              <a:rPr lang="pt-BR" sz="1300" dirty="0"/>
              <a:t>("\</a:t>
            </a:r>
            <a:r>
              <a:rPr lang="pt-BR" sz="1300" dirty="0" err="1"/>
              <a:t>nA</a:t>
            </a:r>
            <a:r>
              <a:rPr lang="pt-BR" sz="1300" dirty="0"/>
              <a:t> media das notas e %3.2f.",media);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}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 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A princípio, temos a impressão que o trabalho é o mesmo, porém imagine o mesmo problema, mas desta vez para calcular a média das notas de 2000 alunos. Seria um pouco extenso e trabalhoso se utilizarmos a primeira forma. Mas se utilizarmos vetores e matrizes, basta alterarmos os valores 5 para 2000 que o programa funciona sem nenhuma outra alteração.</a:t>
            </a:r>
          </a:p>
          <a:p>
            <a:pPr marL="109728" indent="0" algn="just">
              <a:buNone/>
            </a:pPr>
            <a:endParaRPr lang="pt-BR" sz="1300" dirty="0"/>
          </a:p>
          <a:p>
            <a:pPr algn="just">
              <a:buNone/>
            </a:pPr>
            <a:endParaRPr lang="pt-BR" sz="1300" dirty="0" smtClean="0"/>
          </a:p>
          <a:p>
            <a:pPr marL="85725" lvl="0" indent="0" algn="just">
              <a:buNone/>
            </a:pPr>
            <a:endParaRPr lang="pt-BR" sz="13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18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1794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Matrizes em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pt-BR" sz="1200" b="1" dirty="0"/>
              <a:t>Cadeias de Caracteres</a:t>
            </a:r>
          </a:p>
          <a:p>
            <a:pPr marL="109728" indent="0" algn="just">
              <a:buNone/>
            </a:pPr>
            <a:r>
              <a:rPr lang="pt-BR" sz="1200" dirty="0"/>
              <a:t>Um cadeia é um conjunto de caracteres terminado por um caractere nulo, que geralmente é especificado como '\0'. Para especificar um vetor para armazenar um cadeia deve-se sempre reservar um espaço para este </a:t>
            </a:r>
            <a:r>
              <a:rPr lang="pt-BR" sz="1200" dirty="0" err="1"/>
              <a:t>caracter</a:t>
            </a:r>
            <a:r>
              <a:rPr lang="pt-BR" sz="1200" dirty="0"/>
              <a:t>. Por exemplo, para armazenar um cadeia de 40 caracteres deve-se reservar um vetor de 41 de caracteres</a:t>
            </a:r>
            <a:r>
              <a:rPr lang="pt-BR" sz="1200" dirty="0" smtClean="0"/>
              <a:t>. Em </a:t>
            </a:r>
            <a:r>
              <a:rPr lang="pt-BR" sz="1200" dirty="0"/>
              <a:t>C é possível haver constantes cadeia, que são definidas como uma lista de caracteres entre aspas. Por </a:t>
            </a:r>
            <a:r>
              <a:rPr lang="pt-BR" sz="1200" dirty="0" smtClean="0"/>
              <a:t>exemplo:</a:t>
            </a:r>
            <a:endParaRPr lang="pt-BR" sz="1200" dirty="0"/>
          </a:p>
          <a:p>
            <a:pPr marL="109728" indent="0" algn="just">
              <a:buNone/>
            </a:pPr>
            <a:r>
              <a:rPr lang="pt-BR" sz="1200" dirty="0"/>
              <a:t>"programando em </a:t>
            </a:r>
            <a:r>
              <a:rPr lang="pt-BR" sz="1200" dirty="0" smtClean="0"/>
              <a:t>C“</a:t>
            </a:r>
          </a:p>
          <a:p>
            <a:pPr marL="109728" indent="0" algn="just">
              <a:buNone/>
            </a:pPr>
            <a:r>
              <a:rPr lang="pt-BR" sz="1200" dirty="0" smtClean="0"/>
              <a:t>Não </a:t>
            </a:r>
            <a:r>
              <a:rPr lang="pt-BR" sz="1200" dirty="0"/>
              <a:t>é necessário a colocação do </a:t>
            </a:r>
            <a:r>
              <a:rPr lang="pt-BR" sz="1200" dirty="0" err="1"/>
              <a:t>caracter</a:t>
            </a:r>
            <a:r>
              <a:rPr lang="pt-BR" sz="1200" dirty="0"/>
              <a:t> nulo ao final da cadeia</a:t>
            </a:r>
            <a:r>
              <a:rPr lang="pt-BR" sz="1200" dirty="0" smtClean="0"/>
              <a:t>. Em </a:t>
            </a:r>
            <a:r>
              <a:rPr lang="pt-BR" sz="1200" dirty="0"/>
              <a:t>C não há tipo cadeia e portanto conjuntos de caracteres teriam de ser tratados como conjuntos de números inteiros, por exemplo. Para facilitar a programação foram criadas algumas funções para manipular cadeias. As funções mais comuns são as seguintes:</a:t>
            </a:r>
          </a:p>
          <a:p>
            <a:pPr marL="85725" lvl="0" indent="0" algn="just">
              <a:buNone/>
            </a:pPr>
            <a:endParaRPr lang="pt-BR" sz="12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19</a:t>
            </a:fld>
            <a:endParaRPr lang="pt-BR" sz="140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93448"/>
              </p:ext>
            </p:extLst>
          </p:nvPr>
        </p:nvGraphicFramePr>
        <p:xfrm>
          <a:off x="224224" y="3161588"/>
          <a:ext cx="8712968" cy="1937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9504"/>
                <a:gridCol w="6813464"/>
              </a:tblGrid>
              <a:tr h="5941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b="1" u="none" strike="noStrike" dirty="0">
                          <a:effectLst/>
                        </a:rPr>
                        <a:t>Funções de cadeia</a:t>
                      </a:r>
                      <a:endParaRPr lang="pt-BR" sz="13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b="1" u="none" strike="noStrike" dirty="0">
                          <a:effectLst/>
                        </a:rPr>
                        <a:t>Descrição</a:t>
                      </a:r>
                      <a:endParaRPr lang="pt-BR" sz="13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350" u="none" strike="noStrike">
                          <a:effectLst/>
                        </a:rPr>
                        <a:t>strcat(dest, orig)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 dirty="0">
                          <a:effectLst/>
                        </a:rPr>
                        <a:t>Concatena cadeia origem ao final de destino</a:t>
                      </a:r>
                      <a:endParaRPr lang="pt-BR" sz="13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>
                          <a:effectLst/>
                        </a:rPr>
                        <a:t>strncat (dest, orig, n)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>
                          <a:effectLst/>
                        </a:rPr>
                        <a:t>Concatena cadeia orig ao final de dest, usando no máximo n caracteres de orig.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350" u="none" strike="noStrike">
                          <a:effectLst/>
                        </a:rPr>
                        <a:t>strcmp (str1, str2)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 dirty="0">
                          <a:effectLst/>
                        </a:rPr>
                        <a:t>Compara </a:t>
                      </a:r>
                      <a:r>
                        <a:rPr lang="pt-BR" sz="1350" u="none" strike="noStrike" dirty="0" smtClean="0">
                          <a:effectLst/>
                        </a:rPr>
                        <a:t>as duas </a:t>
                      </a:r>
                      <a:r>
                        <a:rPr lang="pt-BR" sz="1350" u="none" strike="noStrike" dirty="0">
                          <a:effectLst/>
                        </a:rPr>
                        <a:t>cadeias. Retorna zero se iguais, menor que 0 se str1 &lt; str2, maior que 0 se str1 &gt; str2</a:t>
                      </a:r>
                      <a:endParaRPr lang="pt-BR" sz="13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 dirty="0" err="1">
                          <a:effectLst/>
                        </a:rPr>
                        <a:t>strcmpi</a:t>
                      </a:r>
                      <a:r>
                        <a:rPr lang="pt-BR" sz="1350" u="none" strike="noStrike" dirty="0">
                          <a:effectLst/>
                        </a:rPr>
                        <a:t> (str1, str2)</a:t>
                      </a:r>
                      <a:endParaRPr lang="pt-BR" sz="13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 dirty="0">
                          <a:effectLst/>
                        </a:rPr>
                        <a:t>Compara </a:t>
                      </a:r>
                      <a:r>
                        <a:rPr lang="pt-BR" sz="1350" u="none" strike="noStrike" dirty="0" smtClean="0">
                          <a:effectLst/>
                        </a:rPr>
                        <a:t>as duas cadeias, </a:t>
                      </a:r>
                      <a:r>
                        <a:rPr lang="pt-BR" sz="1350" u="none" strike="noStrike" dirty="0">
                          <a:effectLst/>
                        </a:rPr>
                        <a:t>sem levar em conta maiúsculas e minúsculas</a:t>
                      </a:r>
                      <a:endParaRPr lang="pt-BR" sz="13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350" u="none" strike="noStrike">
                          <a:effectLst/>
                        </a:rPr>
                        <a:t>strlen(str)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>
                          <a:effectLst/>
                        </a:rPr>
                        <a:t>Calcula o comprimento da cadeia sem o caracater nulo.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350" u="none" strike="noStrike">
                          <a:effectLst/>
                        </a:rPr>
                        <a:t>strlwr(str)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>
                          <a:effectLst/>
                        </a:rPr>
                        <a:t>Converte cadeia para minúsculas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350" u="none" strike="noStrike">
                          <a:effectLst/>
                        </a:rPr>
                        <a:t>strupr(str)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 dirty="0">
                          <a:effectLst/>
                        </a:rPr>
                        <a:t>Converte cadeia para maiúsculas</a:t>
                      </a:r>
                      <a:endParaRPr lang="pt-BR" sz="13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350" u="none" strike="noStrike">
                          <a:effectLst/>
                        </a:rPr>
                        <a:t>strcpy(dest, orig)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 dirty="0">
                          <a:effectLst/>
                        </a:rPr>
                        <a:t>Copia cadeia origem para destino</a:t>
                      </a:r>
                      <a:endParaRPr lang="pt-BR" sz="13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5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Origem da Linguagem C</a:t>
            </a:r>
            <a:endParaRPr lang="pt-BR" b="1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550" indent="0" algn="just">
              <a:buNone/>
            </a:pPr>
            <a:r>
              <a:rPr lang="pt-BR" sz="2100" dirty="0" smtClean="0"/>
              <a:t>A linguagem C foi desenvolvida em 1972 e implementada para rodar sobre sistema operacional UNIX. Tendo sido desenvolvida por programadores e para programadores, C tornou-se rapidamente uma ferramenta de programação bastante difundida entre os profissionais da área. Embora seja uma linguagem de uso geral, C é especificamente indicada para o desenvolvimento de </a:t>
            </a:r>
            <a:r>
              <a:rPr lang="pt-BR" sz="2100" i="1" dirty="0" smtClean="0"/>
              <a:t>softwares</a:t>
            </a:r>
            <a:r>
              <a:rPr lang="pt-BR" sz="2100" dirty="0" smtClean="0"/>
              <a:t> menos complexos.</a:t>
            </a:r>
          </a:p>
          <a:p>
            <a:pPr marL="82550" indent="0" algn="just">
              <a:buNone/>
            </a:pPr>
            <a:r>
              <a:rPr lang="pt-BR" sz="2100" dirty="0" smtClean="0"/>
              <a:t>A popularidade da linguagem C deve-se, principalmente, ao fato dela ser uma linguagem flexível, portátil e eficiente. Sua flexibilidade lhe permite ser utilizada no desenvolvimento de diversos tipos de aplicação, desde simples jogos eletrônicos até poderosos controladores de satélites. Graças à sua portabilidade, os programas codificados em C podem ser executados em diversas plataformas, praticamente, sem nenhuma alteração. E, finalmente, sua eficiência proporciona alta velocidade de execução e economia de memória.</a:t>
            </a:r>
            <a:endParaRPr lang="pt-BR" sz="2100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6D65-E835-4958-827F-06CDE55EBDB2}" type="slidenum">
              <a:rPr lang="pt-BR" sz="1400" smtClean="0"/>
              <a:pPr/>
              <a:t>2</a:t>
            </a:fld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Matrizes em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pt-BR" sz="1400" dirty="0" smtClean="0"/>
              <a:t>Um</a:t>
            </a:r>
            <a:r>
              <a:rPr lang="pt-BR" sz="1400" dirty="0"/>
              <a:t> vetor nada mais é do que uma matriz unidimensional (que contém apenas uma dimensão). Por exemplo, uma </a:t>
            </a:r>
            <a:r>
              <a:rPr lang="pt-BR" sz="1400" dirty="0" err="1"/>
              <a:t>string</a:t>
            </a:r>
            <a:r>
              <a:rPr lang="pt-BR" sz="1400" dirty="0"/>
              <a:t>  em C é um vetor (ou uma matriz unidimensional). Quando fazemos a declaração de uma </a:t>
            </a:r>
            <a:r>
              <a:rPr lang="pt-BR" sz="1400" dirty="0" err="1"/>
              <a:t>string</a:t>
            </a:r>
            <a:r>
              <a:rPr lang="pt-BR" sz="1400" dirty="0"/>
              <a:t>  estamos na verdade declarando um vetor. Veja os exemplos nos programas abaixo</a:t>
            </a:r>
            <a:r>
              <a:rPr lang="pt-BR" sz="1400" dirty="0" smtClean="0"/>
              <a:t>:</a:t>
            </a:r>
          </a:p>
          <a:p>
            <a:pPr marL="109728" lvl="0" indent="0" algn="just">
              <a:buNone/>
            </a:pPr>
            <a:r>
              <a:rPr lang="pt-BR" sz="1400" dirty="0"/>
              <a:t>Saber qual foi a 6ª letra digitada numa </a:t>
            </a:r>
            <a:r>
              <a:rPr lang="pt-BR" sz="1400" dirty="0" err="1"/>
              <a:t>string</a:t>
            </a:r>
            <a:r>
              <a:rPr lang="pt-BR" sz="1400" dirty="0"/>
              <a:t> ou num vetor chamado nome de 40 posições:</a:t>
            </a:r>
          </a:p>
          <a:p>
            <a:pPr marL="109728" indent="0" algn="just">
              <a:buNone/>
            </a:pPr>
            <a:r>
              <a:rPr lang="pt-BR" sz="1400" dirty="0"/>
              <a:t> </a:t>
            </a:r>
          </a:p>
          <a:p>
            <a:pPr marL="109728" indent="0" algn="just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  <a:endParaRPr lang="pt-BR" sz="1400" dirty="0"/>
          </a:p>
          <a:p>
            <a:pPr marL="109728" indent="0" algn="just">
              <a:buNone/>
            </a:pPr>
            <a:r>
              <a:rPr lang="en-US" sz="1400" dirty="0"/>
              <a:t>main()</a:t>
            </a:r>
            <a:endParaRPr lang="pt-BR" sz="1400" dirty="0"/>
          </a:p>
          <a:p>
            <a:pPr marL="109728" indent="0" algn="just">
              <a:buNone/>
            </a:pPr>
            <a:r>
              <a:rPr lang="en-US" sz="1400" dirty="0"/>
              <a:t>{ </a:t>
            </a:r>
            <a:endParaRPr lang="pt-BR" sz="1400" dirty="0"/>
          </a:p>
          <a:p>
            <a:pPr marL="109728" indent="0" algn="just">
              <a:buNone/>
            </a:pPr>
            <a:r>
              <a:rPr lang="pt-BR" sz="1400" dirty="0"/>
              <a:t>char nome[40];</a:t>
            </a:r>
          </a:p>
          <a:p>
            <a:pPr marL="109728" indent="0" algn="just">
              <a:buNone/>
            </a:pPr>
            <a:r>
              <a:rPr lang="pt-BR" sz="1400" dirty="0" err="1"/>
              <a:t>printf</a:t>
            </a:r>
            <a:r>
              <a:rPr lang="pt-BR" sz="1400" dirty="0"/>
              <a:t>("Digite um nome: ");</a:t>
            </a:r>
          </a:p>
          <a:p>
            <a:pPr marL="109728" indent="0" algn="just">
              <a:buNone/>
            </a:pPr>
            <a:r>
              <a:rPr lang="pt-BR" sz="1400" dirty="0" err="1"/>
              <a:t>scanf</a:t>
            </a:r>
            <a:r>
              <a:rPr lang="pt-BR" sz="1400" dirty="0"/>
              <a:t>("%</a:t>
            </a:r>
            <a:r>
              <a:rPr lang="pt-BR" sz="1400" dirty="0" err="1"/>
              <a:t>s",&amp;nome</a:t>
            </a:r>
            <a:r>
              <a:rPr lang="pt-BR" sz="1400" dirty="0"/>
              <a:t>);</a:t>
            </a:r>
          </a:p>
          <a:p>
            <a:pPr marL="109728" indent="0" algn="just">
              <a:buNone/>
            </a:pPr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nO</a:t>
            </a:r>
            <a:r>
              <a:rPr lang="pt-BR" sz="1400" dirty="0"/>
              <a:t> </a:t>
            </a:r>
            <a:r>
              <a:rPr lang="pt-BR" sz="1400" dirty="0" err="1"/>
              <a:t>caracter</a:t>
            </a:r>
            <a:r>
              <a:rPr lang="pt-BR" sz="1400" dirty="0"/>
              <a:t> na </a:t>
            </a:r>
            <a:r>
              <a:rPr lang="pt-BR" sz="1400" dirty="0" err="1"/>
              <a:t>posicao</a:t>
            </a:r>
            <a:r>
              <a:rPr lang="pt-BR" sz="1400" dirty="0"/>
              <a:t> 6 do nome digitado é </a:t>
            </a:r>
            <a:r>
              <a:rPr lang="pt-BR" sz="1400" u="sng" dirty="0"/>
              <a:t>%c</a:t>
            </a:r>
            <a:r>
              <a:rPr lang="pt-BR" sz="1400" dirty="0"/>
              <a:t>.", nome[6]);</a:t>
            </a:r>
          </a:p>
          <a:p>
            <a:pPr marL="109728" indent="0" algn="just">
              <a:buNone/>
            </a:pPr>
            <a:r>
              <a:rPr lang="pt-BR" sz="1400" dirty="0"/>
              <a:t>}</a:t>
            </a:r>
          </a:p>
          <a:p>
            <a:pPr marL="109728" indent="0" algn="just">
              <a:buNone/>
            </a:pPr>
            <a:r>
              <a:rPr lang="pt-BR" sz="1400" dirty="0"/>
              <a:t> </a:t>
            </a:r>
          </a:p>
          <a:p>
            <a:pPr marL="109728" indent="0" algn="just">
              <a:buNone/>
            </a:pPr>
            <a:r>
              <a:rPr lang="pt-BR" sz="1400" dirty="0"/>
              <a:t>Em destaque podemos ver primeiro a declaração do vetor nome, que abriga 40 posições do tipo caractere, que sequenciados chamamos de </a:t>
            </a:r>
            <a:r>
              <a:rPr lang="pt-BR" sz="1400" dirty="0" err="1"/>
              <a:t>string</a:t>
            </a:r>
            <a:r>
              <a:rPr lang="pt-BR" sz="1400" dirty="0"/>
              <a:t>. No segundo destaque, podemos ver como estamos buscando apenas a letra que ocupa aposição de número 6 dentro do vetor nome. Reparem na máscara do comando </a:t>
            </a:r>
            <a:r>
              <a:rPr lang="pt-BR" sz="1400" dirty="0" err="1"/>
              <a:t>printf</a:t>
            </a:r>
            <a:r>
              <a:rPr lang="pt-BR" sz="1400" dirty="0"/>
              <a:t> e </a:t>
            </a:r>
            <a:r>
              <a:rPr lang="pt-BR" sz="1400" dirty="0" err="1"/>
              <a:t>scanf</a:t>
            </a:r>
            <a:r>
              <a:rPr lang="pt-BR" sz="1400" dirty="0"/>
              <a:t> sublinhados no programa.</a:t>
            </a:r>
          </a:p>
          <a:p>
            <a:pPr marL="109728" indent="0" algn="just">
              <a:buNone/>
            </a:pPr>
            <a:endParaRPr lang="pt-BR" sz="1400" dirty="0"/>
          </a:p>
          <a:p>
            <a:pPr algn="just">
              <a:buNone/>
            </a:pPr>
            <a:endParaRPr lang="pt-BR" sz="1400" dirty="0" smtClean="0"/>
          </a:p>
          <a:p>
            <a:pPr marL="85725" lvl="0" indent="0" algn="just">
              <a:buNone/>
            </a:pPr>
            <a:endParaRPr lang="pt-BR" sz="1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20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40308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Matrizes em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pt-BR" sz="1200" b="1" dirty="0" smtClean="0"/>
              <a:t>VETORES DE CADEIAS DE CARACTERES</a:t>
            </a:r>
          </a:p>
          <a:p>
            <a:pPr marL="109728" indent="0" algn="just">
              <a:buNone/>
            </a:pPr>
            <a:r>
              <a:rPr lang="pt-BR" sz="1200" dirty="0" smtClean="0"/>
              <a:t>A </a:t>
            </a:r>
            <a:r>
              <a:rPr lang="pt-BR" sz="1200" dirty="0"/>
              <a:t>declaração abaixo mostra uma matriz de cadeias de caracteres com 30 linhas de 80 caracteres.</a:t>
            </a:r>
          </a:p>
          <a:p>
            <a:pPr marL="109728" indent="0" algn="just">
              <a:buNone/>
            </a:pPr>
            <a:r>
              <a:rPr lang="pt-BR" sz="1200" dirty="0" smtClean="0"/>
              <a:t>	char </a:t>
            </a:r>
            <a:r>
              <a:rPr lang="pt-BR" sz="1200" dirty="0" err="1"/>
              <a:t>nome_turma</a:t>
            </a:r>
            <a:r>
              <a:rPr lang="pt-BR" sz="1200" dirty="0"/>
              <a:t>[30][80];</a:t>
            </a:r>
          </a:p>
          <a:p>
            <a:pPr marL="109728" indent="0" algn="just">
              <a:buNone/>
            </a:pPr>
            <a:r>
              <a:rPr lang="pt-BR" sz="1200" dirty="0"/>
              <a:t>O exemplo abaixo mostra um programa que lê uma matriz de nomes imprime os seus conteúdos.</a:t>
            </a:r>
          </a:p>
          <a:p>
            <a:pPr marL="109728" indent="0" algn="just">
              <a:buNone/>
            </a:pPr>
            <a:r>
              <a:rPr lang="pt-BR" sz="1200" dirty="0" smtClean="0"/>
              <a:t>#</a:t>
            </a:r>
            <a:r>
              <a:rPr lang="pt-BR" sz="1200" dirty="0"/>
              <a:t>include&lt;</a:t>
            </a:r>
            <a:r>
              <a:rPr lang="pt-BR" sz="1200" dirty="0" err="1"/>
              <a:t>stdio.h</a:t>
            </a:r>
            <a:r>
              <a:rPr lang="pt-BR" sz="1200" dirty="0"/>
              <a:t>&gt;</a:t>
            </a:r>
          </a:p>
          <a:p>
            <a:pPr marL="109728" indent="0" algn="just">
              <a:buNone/>
            </a:pPr>
            <a:r>
              <a:rPr lang="pt-BR" sz="1200" dirty="0"/>
              <a:t>#define DIML 5</a:t>
            </a:r>
          </a:p>
          <a:p>
            <a:pPr marL="109728" indent="0" algn="just">
              <a:buNone/>
            </a:pPr>
            <a:r>
              <a:rPr lang="pt-BR" sz="1200" dirty="0"/>
              <a:t>#define DIMC 40</a:t>
            </a:r>
          </a:p>
          <a:p>
            <a:pPr marL="109728" indent="0" algn="just">
              <a:buNone/>
            </a:pPr>
            <a:r>
              <a:rPr lang="pt-BR" sz="1200" dirty="0" err="1" smtClean="0"/>
              <a:t>main</a:t>
            </a:r>
            <a:r>
              <a:rPr lang="pt-BR" sz="1200" dirty="0"/>
              <a:t>()</a:t>
            </a:r>
          </a:p>
          <a:p>
            <a:pPr marL="109728" indent="0" algn="just">
              <a:buNone/>
            </a:pPr>
            <a:r>
              <a:rPr lang="pt-BR" sz="1200" dirty="0"/>
              <a:t>{</a:t>
            </a:r>
          </a:p>
          <a:p>
            <a:pPr marL="109728" indent="0" algn="just">
              <a:buNone/>
            </a:pPr>
            <a:r>
              <a:rPr lang="pt-BR" sz="1200" dirty="0"/>
              <a:t>     </a:t>
            </a:r>
            <a:r>
              <a:rPr lang="pt-BR" sz="1200" dirty="0" err="1"/>
              <a:t>int</a:t>
            </a:r>
            <a:r>
              <a:rPr lang="pt-BR" sz="1200" dirty="0"/>
              <a:t> i, j;</a:t>
            </a:r>
          </a:p>
          <a:p>
            <a:pPr marL="109728" indent="0" algn="just">
              <a:buNone/>
            </a:pPr>
            <a:r>
              <a:rPr lang="pt-BR" sz="1200" dirty="0"/>
              <a:t>     </a:t>
            </a:r>
            <a:r>
              <a:rPr lang="pt-BR" sz="1200" dirty="0" err="1"/>
              <a:t>int</a:t>
            </a:r>
            <a:r>
              <a:rPr lang="pt-BR" sz="1200" dirty="0"/>
              <a:t> nomes[DIML][DIMC];</a:t>
            </a:r>
          </a:p>
          <a:p>
            <a:pPr marL="109728" indent="0" algn="just">
              <a:buNone/>
            </a:pPr>
            <a:r>
              <a:rPr lang="pt-BR" sz="1200" dirty="0" smtClean="0"/>
              <a:t>     for </a:t>
            </a:r>
            <a:r>
              <a:rPr lang="pt-BR" sz="1200" dirty="0"/>
              <a:t>(i=0; i&lt;DIML; i++)</a:t>
            </a:r>
          </a:p>
          <a:p>
            <a:pPr marL="109728" indent="0" algn="just">
              <a:buNone/>
            </a:pPr>
            <a:r>
              <a:rPr lang="pt-BR" sz="1200" dirty="0"/>
              <a:t>     {</a:t>
            </a:r>
          </a:p>
          <a:p>
            <a:pPr marL="109728" indent="0" algn="just">
              <a:buNone/>
            </a:pPr>
            <a:r>
              <a:rPr lang="pt-BR" sz="1200" dirty="0"/>
              <a:t>         </a:t>
            </a:r>
            <a:r>
              <a:rPr lang="pt-BR" sz="1200" dirty="0" err="1"/>
              <a:t>printf</a:t>
            </a:r>
            <a:r>
              <a:rPr lang="pt-BR" sz="1200" dirty="0"/>
              <a:t>("Entre com a linha %d", i);</a:t>
            </a:r>
          </a:p>
          <a:p>
            <a:pPr marL="109728" indent="0" algn="just">
              <a:buNone/>
            </a:pPr>
            <a:r>
              <a:rPr lang="pt-BR" sz="1200" dirty="0"/>
              <a:t>         </a:t>
            </a:r>
            <a:r>
              <a:rPr lang="pt-BR" sz="1200" dirty="0" err="1"/>
              <a:t>gets</a:t>
            </a:r>
            <a:r>
              <a:rPr lang="pt-BR" sz="1200" dirty="0"/>
              <a:t>(nomes[i]);</a:t>
            </a:r>
          </a:p>
          <a:p>
            <a:pPr marL="109728" indent="0" algn="just">
              <a:buNone/>
            </a:pPr>
            <a:r>
              <a:rPr lang="pt-BR" sz="1200" dirty="0"/>
              <a:t>     }</a:t>
            </a:r>
          </a:p>
          <a:p>
            <a:pPr marL="109728" indent="0" algn="just">
              <a:buNone/>
            </a:pPr>
            <a:r>
              <a:rPr lang="pt-BR" sz="1200" dirty="0"/>
              <a:t> </a:t>
            </a:r>
            <a:r>
              <a:rPr lang="pt-BR" sz="1200" dirty="0" smtClean="0"/>
              <a:t>    </a:t>
            </a:r>
            <a:r>
              <a:rPr lang="pt-BR" sz="1200" dirty="0"/>
              <a:t>for (i=0; i&lt;DIML; i++)</a:t>
            </a:r>
          </a:p>
          <a:p>
            <a:pPr marL="109728" indent="0" algn="just">
              <a:buNone/>
            </a:pPr>
            <a:r>
              <a:rPr lang="pt-BR" sz="1200" dirty="0"/>
              <a:t>     {</a:t>
            </a:r>
          </a:p>
          <a:p>
            <a:pPr marL="109728" indent="0" algn="just">
              <a:buNone/>
            </a:pPr>
            <a:r>
              <a:rPr lang="pt-BR" sz="1200" dirty="0"/>
              <a:t>         </a:t>
            </a:r>
            <a:r>
              <a:rPr lang="pt-BR" sz="1200" dirty="0" err="1"/>
              <a:t>printf</a:t>
            </a:r>
            <a:r>
              <a:rPr lang="pt-BR" sz="1200" dirty="0"/>
              <a:t>("O nome %d e\n", i);</a:t>
            </a:r>
          </a:p>
          <a:p>
            <a:pPr marL="109728" indent="0" algn="just">
              <a:buNone/>
            </a:pPr>
            <a:r>
              <a:rPr lang="pt-BR" sz="1200" dirty="0"/>
              <a:t>         </a:t>
            </a:r>
            <a:r>
              <a:rPr lang="pt-BR" sz="1200" dirty="0" err="1"/>
              <a:t>puts</a:t>
            </a:r>
            <a:r>
              <a:rPr lang="pt-BR" sz="1200" dirty="0"/>
              <a:t>(nomes[i]);</a:t>
            </a:r>
          </a:p>
          <a:p>
            <a:pPr marL="109728" indent="0" algn="just">
              <a:buNone/>
            </a:pPr>
            <a:r>
              <a:rPr lang="pt-BR" sz="1200" dirty="0"/>
              <a:t>     }</a:t>
            </a:r>
          </a:p>
          <a:p>
            <a:pPr marL="109728" indent="0" algn="just">
              <a:buNone/>
            </a:pPr>
            <a:r>
              <a:rPr lang="pt-BR" sz="1200" dirty="0"/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21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6972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Matrizes em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pt-BR" sz="2800" b="1" dirty="0" smtClean="0"/>
              <a:t>Lembrete</a:t>
            </a:r>
            <a:r>
              <a:rPr lang="pt-BR" sz="2800" b="1" dirty="0"/>
              <a:t> importante: </a:t>
            </a:r>
          </a:p>
          <a:p>
            <a:pPr marL="0" indent="0" algn="just">
              <a:buNone/>
            </a:pPr>
            <a:r>
              <a:rPr lang="pt-BR" dirty="0"/>
              <a:t>A linguagem C não verifica a dimensão da matriz/vetor em uma atribuição acima do seu valor limite declarado. Se você declarar um vetor inteiro de 10 posições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vet</a:t>
            </a:r>
            <a:r>
              <a:rPr lang="pt-BR" dirty="0"/>
              <a:t>[10]) e utilizar uma atribuição de um elemento acima do 10 (</a:t>
            </a:r>
            <a:r>
              <a:rPr lang="pt-BR" dirty="0" err="1"/>
              <a:t>vet</a:t>
            </a:r>
            <a:r>
              <a:rPr lang="pt-BR" dirty="0"/>
              <a:t>[30]=4;) você poderá estar atribuindo dados a outras regiões da memória não destinados à utilização do programa. Isto acarretará em resultados imprevisíveis do programa (como, por exemplo, até o travamento do computador e a perda do serviço não salvo). Você, como programador, tem a responsabilidade de criar mecanismos para que isto não ocorra, providenciando sempre a checagem dos valores e laços antes da execução do programa.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22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5222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Funções Básicas da Biblioteca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82550" indent="0" algn="just">
              <a:spcAft>
                <a:spcPts val="1200"/>
              </a:spcAft>
              <a:buNone/>
            </a:pPr>
            <a:r>
              <a:rPr lang="pt-BR" sz="1700" b="1" dirty="0" smtClean="0"/>
              <a:t>Função </a:t>
            </a:r>
            <a:r>
              <a:rPr lang="pt-BR" sz="1700" b="1" dirty="0" err="1" smtClean="0"/>
              <a:t>printf</a:t>
            </a:r>
            <a:r>
              <a:rPr lang="pt-BR" sz="1700" b="1" dirty="0" smtClean="0"/>
              <a:t>()</a:t>
            </a:r>
            <a:endParaRPr lang="pt-BR" sz="1700" dirty="0" smtClean="0"/>
          </a:p>
          <a:p>
            <a:pPr marL="82550" indent="0" algn="just">
              <a:spcAft>
                <a:spcPts val="1200"/>
              </a:spcAft>
              <a:buNone/>
            </a:pPr>
            <a:r>
              <a:rPr lang="pt-BR" sz="1700" dirty="0" smtClean="0"/>
              <a:t>Sintaxe:</a:t>
            </a:r>
          </a:p>
          <a:p>
            <a:pPr marL="82550" indent="0" algn="just">
              <a:spcAft>
                <a:spcPts val="1200"/>
              </a:spcAft>
              <a:buNone/>
            </a:pPr>
            <a:r>
              <a:rPr lang="pt-BR" sz="1700" i="1" dirty="0" err="1" smtClean="0"/>
              <a:t>printf</a:t>
            </a:r>
            <a:r>
              <a:rPr lang="pt-BR" sz="1700" i="1" dirty="0" smtClean="0"/>
              <a:t>("expressão de controle", lista de argumentos);</a:t>
            </a:r>
          </a:p>
          <a:p>
            <a:pPr marL="82550" indent="0" algn="just">
              <a:buNone/>
            </a:pPr>
            <a:r>
              <a:rPr lang="pt-BR" sz="1700" dirty="0" smtClean="0"/>
              <a:t>É uma função de I/O, que permite escrever no dispositivo padrão (tela).</a:t>
            </a:r>
          </a:p>
          <a:p>
            <a:pPr marL="82550" indent="0" algn="just">
              <a:buNone/>
            </a:pPr>
            <a:r>
              <a:rPr lang="pt-BR" sz="1700" dirty="0" smtClean="0"/>
              <a:t>A expressão de controle pode conter caracteres que serão exibidos na tela e os códigos de formatação que indicam o formato em que os argumentos devem ser impressos. Cada argumento deve ser separado por vírgula.</a:t>
            </a:r>
          </a:p>
          <a:p>
            <a:pPr marL="82550" indent="0" algn="just">
              <a:buNone/>
            </a:pPr>
            <a:r>
              <a:rPr lang="pt-BR" sz="1700" dirty="0" smtClean="0"/>
              <a:t>Informações importantes:</a:t>
            </a:r>
          </a:p>
          <a:p>
            <a:pPr lvl="0" algn="just">
              <a:buFont typeface="Wingdings" pitchFamily="2" charset="2"/>
              <a:buChar char="§"/>
            </a:pPr>
            <a:r>
              <a:rPr lang="pt-BR" sz="1700" dirty="0" smtClean="0"/>
              <a:t>Requer a inclusão do arquivo </a:t>
            </a:r>
            <a:r>
              <a:rPr lang="pt-BR" sz="1700" b="1" dirty="0" err="1" smtClean="0"/>
              <a:t>stdio.h</a:t>
            </a:r>
            <a:r>
              <a:rPr lang="pt-BR" sz="1700" dirty="0" smtClean="0"/>
              <a:t> ;</a:t>
            </a:r>
          </a:p>
          <a:p>
            <a:pPr lvl="0" algn="just">
              <a:buFont typeface="Wingdings" pitchFamily="2" charset="2"/>
              <a:buChar char="§"/>
            </a:pPr>
            <a:r>
              <a:rPr lang="pt-BR" sz="1700" dirty="0" smtClean="0"/>
              <a:t>Recebe uma </a:t>
            </a:r>
            <a:r>
              <a:rPr lang="pt-BR" sz="1700" dirty="0" err="1" smtClean="0"/>
              <a:t>string</a:t>
            </a:r>
            <a:r>
              <a:rPr lang="pt-BR" sz="1700" dirty="0" smtClean="0"/>
              <a:t> como argumento;</a:t>
            </a:r>
          </a:p>
          <a:p>
            <a:pPr lvl="0" algn="just">
              <a:buFont typeface="Wingdings" pitchFamily="2" charset="2"/>
              <a:buChar char="§"/>
            </a:pPr>
            <a:r>
              <a:rPr lang="pt-BR" sz="1700" dirty="0" smtClean="0"/>
              <a:t>Seu objetivo é apenas colocar a </a:t>
            </a:r>
            <a:r>
              <a:rPr lang="pt-BR" sz="1700" dirty="0" err="1" smtClean="0"/>
              <a:t>string</a:t>
            </a:r>
            <a:r>
              <a:rPr lang="pt-BR" sz="1700" dirty="0" smtClean="0"/>
              <a:t> na tela do computador. </a:t>
            </a:r>
          </a:p>
          <a:p>
            <a:pPr lvl="0" algn="just">
              <a:buFont typeface="Wingdings" pitchFamily="2" charset="2"/>
              <a:buChar char="§"/>
            </a:pPr>
            <a:r>
              <a:rPr lang="pt-BR" sz="1700" b="1" dirty="0" smtClean="0"/>
              <a:t>Exemplo Simples:</a:t>
            </a:r>
          </a:p>
          <a:p>
            <a:pPr marL="452628" indent="-342900" algn="just">
              <a:buNone/>
            </a:pPr>
            <a:r>
              <a:rPr lang="pt-BR" sz="1700" dirty="0" smtClean="0"/>
              <a:t>	</a:t>
            </a:r>
            <a:r>
              <a:rPr lang="pt-BR" sz="1700" dirty="0" err="1" smtClean="0"/>
              <a:t>printf</a:t>
            </a:r>
            <a:r>
              <a:rPr lang="pt-BR" sz="1700" dirty="0" smtClean="0"/>
              <a:t> ("Entre com o número de dias: ");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23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Funções Básicas da Biblioteca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82550" indent="0" algn="just">
              <a:spcAft>
                <a:spcPts val="1200"/>
              </a:spcAft>
              <a:buNone/>
            </a:pPr>
            <a:r>
              <a:rPr lang="pt-BR" sz="1700" b="1" dirty="0" smtClean="0"/>
              <a:t>Função </a:t>
            </a:r>
            <a:r>
              <a:rPr lang="pt-BR" sz="1700" b="1" dirty="0" err="1" smtClean="0"/>
              <a:t>printf</a:t>
            </a:r>
            <a:r>
              <a:rPr lang="pt-BR" sz="1700" b="1" dirty="0" smtClean="0"/>
              <a:t>()</a:t>
            </a:r>
            <a:endParaRPr lang="pt-BR" sz="1700" dirty="0" smtClean="0"/>
          </a:p>
          <a:p>
            <a:pPr marL="82550" lvl="0" indent="0" algn="just">
              <a:buNone/>
            </a:pPr>
            <a:r>
              <a:rPr lang="pt-BR" sz="1700" dirty="0" smtClean="0"/>
              <a:t>Exemplo com argumentos</a:t>
            </a:r>
          </a:p>
          <a:p>
            <a:pPr marL="82550" lvl="0" indent="0" algn="just">
              <a:spcBef>
                <a:spcPts val="0"/>
              </a:spcBef>
              <a:buNone/>
            </a:pPr>
            <a:r>
              <a:rPr lang="pt-BR" sz="1700" dirty="0"/>
              <a:t> </a:t>
            </a:r>
            <a:r>
              <a:rPr lang="pt-BR" sz="1700" dirty="0" smtClean="0"/>
              <a:t>            </a:t>
            </a:r>
            <a:r>
              <a:rPr lang="pt-BR" sz="1700" dirty="0" err="1" smtClean="0"/>
              <a:t>int</a:t>
            </a:r>
            <a:r>
              <a:rPr lang="pt-BR" sz="1700" dirty="0" smtClean="0"/>
              <a:t> dias = 869;</a:t>
            </a:r>
          </a:p>
          <a:p>
            <a:pPr marL="82550" lvl="0" indent="0" algn="just">
              <a:spcBef>
                <a:spcPts val="0"/>
              </a:spcBef>
              <a:buNone/>
            </a:pPr>
            <a:r>
              <a:rPr lang="pt-BR" sz="1700" dirty="0"/>
              <a:t> </a:t>
            </a:r>
            <a:r>
              <a:rPr lang="pt-BR" sz="1700" dirty="0" smtClean="0"/>
              <a:t>            </a:t>
            </a:r>
            <a:r>
              <a:rPr lang="pt-BR" sz="1700" dirty="0" err="1" smtClean="0"/>
              <a:t>float</a:t>
            </a:r>
            <a:r>
              <a:rPr lang="pt-BR" sz="1700" dirty="0" smtClean="0"/>
              <a:t> anos = dias / 365.25;</a:t>
            </a:r>
          </a:p>
          <a:p>
            <a:pPr marL="8255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700" dirty="0" smtClean="0"/>
              <a:t>	</a:t>
            </a:r>
            <a:r>
              <a:rPr lang="pt-BR" sz="1700" dirty="0" err="1" smtClean="0"/>
              <a:t>printf</a:t>
            </a:r>
            <a:r>
              <a:rPr lang="pt-BR" sz="1700" dirty="0" smtClean="0"/>
              <a:t> ("\n\n%d dias equivalem a %.2f anos.\n", dias, anos);</a:t>
            </a:r>
          </a:p>
          <a:p>
            <a:pPr marL="82550" lvl="0" indent="0" algn="just">
              <a:buNone/>
            </a:pPr>
            <a:r>
              <a:rPr lang="pt-BR" sz="1700" dirty="0" smtClean="0"/>
              <a:t>A segunda chamada à função </a:t>
            </a:r>
            <a:r>
              <a:rPr lang="pt-BR" sz="1700" b="1" dirty="0" err="1" smtClean="0"/>
              <a:t>printf</a:t>
            </a:r>
            <a:r>
              <a:rPr lang="pt-BR" sz="1700" b="1" dirty="0" smtClean="0"/>
              <a:t>()</a:t>
            </a:r>
            <a:r>
              <a:rPr lang="pt-BR" sz="1700" dirty="0" smtClean="0"/>
              <a:t> tem três argumentos. A </a:t>
            </a:r>
            <a:r>
              <a:rPr lang="pt-BR" sz="1700" dirty="0" err="1" smtClean="0"/>
              <a:t>string</a:t>
            </a:r>
            <a:r>
              <a:rPr lang="pt-BR" sz="1700" dirty="0" smtClean="0"/>
              <a:t> </a:t>
            </a:r>
            <a:r>
              <a:rPr lang="pt-BR" sz="1700" b="1" dirty="0" smtClean="0"/>
              <a:t>"\n\n%d dias equivalem a %f anos.\n"</a:t>
            </a:r>
            <a:r>
              <a:rPr lang="pt-BR" sz="1700" dirty="0" smtClean="0"/>
              <a:t> diz à função para pular duas linhas, colocar um inteiro na tela, colocar a mensagem </a:t>
            </a:r>
            <a:r>
              <a:rPr lang="pt-BR" sz="1700" b="1" dirty="0" smtClean="0"/>
              <a:t>" dias equivalem a "</a:t>
            </a:r>
            <a:r>
              <a:rPr lang="pt-BR" sz="1700" dirty="0" smtClean="0"/>
              <a:t>, colocar um valor </a:t>
            </a:r>
            <a:r>
              <a:rPr lang="pt-BR" sz="1700" b="1" dirty="0" err="1" smtClean="0"/>
              <a:t>float</a:t>
            </a:r>
            <a:r>
              <a:rPr lang="pt-BR" sz="1700" dirty="0" smtClean="0"/>
              <a:t> com duas casas decimais na tela, colocar a mensagem </a:t>
            </a:r>
            <a:r>
              <a:rPr lang="pt-BR" sz="1700" b="1" dirty="0" smtClean="0"/>
              <a:t>" anos."</a:t>
            </a:r>
            <a:r>
              <a:rPr lang="pt-BR" sz="1700" dirty="0" smtClean="0"/>
              <a:t> e pular outra linha. Os outros parâmetros são as variáveis, </a:t>
            </a:r>
            <a:r>
              <a:rPr lang="pt-BR" sz="1700" b="1" dirty="0" smtClean="0"/>
              <a:t>dias</a:t>
            </a:r>
            <a:r>
              <a:rPr lang="pt-BR" sz="1700" dirty="0" smtClean="0"/>
              <a:t> e </a:t>
            </a:r>
            <a:r>
              <a:rPr lang="pt-BR" sz="1700" b="1" dirty="0" smtClean="0"/>
              <a:t>anos</a:t>
            </a:r>
            <a:r>
              <a:rPr lang="pt-BR" sz="1700" dirty="0" smtClean="0"/>
              <a:t>, das quais devem ser lidos os valores do </a:t>
            </a:r>
            <a:r>
              <a:rPr lang="pt-BR" sz="1700" b="1" dirty="0" err="1" smtClean="0"/>
              <a:t>int</a:t>
            </a:r>
            <a:r>
              <a:rPr lang="pt-BR" sz="1700" dirty="0" smtClean="0"/>
              <a:t> e do </a:t>
            </a:r>
            <a:r>
              <a:rPr lang="pt-BR" sz="1700" b="1" dirty="0" err="1" smtClean="0"/>
              <a:t>float</a:t>
            </a:r>
            <a:r>
              <a:rPr lang="pt-BR" sz="1700" dirty="0" smtClean="0"/>
              <a:t>, respectivamente. </a:t>
            </a:r>
          </a:p>
          <a:p>
            <a:pPr marL="82550" lvl="0" indent="0" algn="just">
              <a:buNone/>
            </a:pPr>
            <a:r>
              <a:rPr lang="pt-BR" sz="1700" b="1" dirty="0" smtClean="0"/>
              <a:t>Exemplos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700" dirty="0" err="1" smtClean="0"/>
              <a:t>printf</a:t>
            </a:r>
            <a:r>
              <a:rPr lang="en-US" sz="1700" dirty="0" smtClean="0"/>
              <a:t> ("%.2f",a*b*c);	// </a:t>
            </a:r>
            <a:r>
              <a:rPr lang="en-US" sz="1700" dirty="0" err="1" smtClean="0"/>
              <a:t>apresenta</a:t>
            </a:r>
            <a:r>
              <a:rPr lang="en-US" sz="1700" dirty="0" smtClean="0"/>
              <a:t> </a:t>
            </a:r>
            <a:r>
              <a:rPr lang="en-US" sz="1700" dirty="0" err="1" smtClean="0"/>
              <a:t>número</a:t>
            </a:r>
            <a:r>
              <a:rPr lang="en-US" sz="1700" dirty="0" smtClean="0"/>
              <a:t> real com </a:t>
            </a:r>
            <a:r>
              <a:rPr lang="en-US" sz="1700" dirty="0" err="1" smtClean="0"/>
              <a:t>duas</a:t>
            </a:r>
            <a:r>
              <a:rPr lang="en-US" sz="1700" dirty="0" smtClean="0"/>
              <a:t> </a:t>
            </a:r>
            <a:r>
              <a:rPr lang="en-US" sz="1700" dirty="0" err="1" smtClean="0"/>
              <a:t>casas</a:t>
            </a:r>
            <a:r>
              <a:rPr lang="en-US" sz="1700" dirty="0" smtClean="0"/>
              <a:t> </a:t>
            </a:r>
            <a:r>
              <a:rPr lang="en-US" sz="1700" dirty="0" err="1" smtClean="0"/>
              <a:t>decimais</a:t>
            </a:r>
            <a:endParaRPr lang="pt-BR" sz="1700" dirty="0" smtClean="0"/>
          </a:p>
          <a:p>
            <a:pPr algn="just">
              <a:spcBef>
                <a:spcPts val="0"/>
              </a:spcBef>
              <a:buNone/>
            </a:pPr>
            <a:r>
              <a:rPr lang="en-US" sz="1700" dirty="0" err="1" smtClean="0"/>
              <a:t>printf</a:t>
            </a:r>
            <a:r>
              <a:rPr lang="en-US" sz="1700" dirty="0" smtClean="0"/>
              <a:t> ("%c",</a:t>
            </a:r>
            <a:r>
              <a:rPr lang="en-US" sz="1700" dirty="0" err="1" smtClean="0"/>
              <a:t>ch</a:t>
            </a:r>
            <a:r>
              <a:rPr lang="en-US" sz="1700" dirty="0" smtClean="0"/>
              <a:t>); 		// </a:t>
            </a:r>
            <a:r>
              <a:rPr lang="en-US" sz="1700" dirty="0" err="1" smtClean="0"/>
              <a:t>apresenta</a:t>
            </a:r>
            <a:r>
              <a:rPr lang="en-US" sz="1700" dirty="0" smtClean="0"/>
              <a:t> um </a:t>
            </a:r>
            <a:r>
              <a:rPr lang="en-US" sz="1700" dirty="0" err="1" smtClean="0"/>
              <a:t>caracter</a:t>
            </a:r>
            <a:endParaRPr lang="en-US" sz="1700" dirty="0" smtClean="0"/>
          </a:p>
          <a:p>
            <a:pPr algn="just">
              <a:spcBef>
                <a:spcPts val="0"/>
              </a:spcBef>
              <a:buNone/>
            </a:pPr>
            <a:r>
              <a:rPr lang="pt-BR" sz="1700" dirty="0" err="1" smtClean="0"/>
              <a:t>printf</a:t>
            </a:r>
            <a:r>
              <a:rPr lang="pt-BR" sz="1700" dirty="0" smtClean="0"/>
              <a:t>("\n\</a:t>
            </a:r>
            <a:r>
              <a:rPr lang="pt-BR" sz="1700" dirty="0" err="1" smtClean="0"/>
              <a:t>nString</a:t>
            </a:r>
            <a:r>
              <a:rPr lang="pt-BR" sz="1700" dirty="0" smtClean="0"/>
              <a:t> resultante: %s", </a:t>
            </a:r>
            <a:r>
              <a:rPr lang="pt-BR" sz="1700" dirty="0" err="1" smtClean="0"/>
              <a:t>str</a:t>
            </a:r>
            <a:r>
              <a:rPr lang="pt-BR" sz="1700" dirty="0" smtClean="0"/>
              <a:t>); </a:t>
            </a:r>
            <a:r>
              <a:rPr lang="en-US" sz="1700" dirty="0" smtClean="0"/>
              <a:t>// </a:t>
            </a:r>
            <a:r>
              <a:rPr lang="en-US" sz="1700" dirty="0" err="1" smtClean="0"/>
              <a:t>apresenta</a:t>
            </a:r>
            <a:r>
              <a:rPr lang="en-US" sz="1700" dirty="0" smtClean="0"/>
              <a:t> </a:t>
            </a:r>
            <a:r>
              <a:rPr lang="en-US" sz="1700" dirty="0" err="1" smtClean="0"/>
              <a:t>uma</a:t>
            </a:r>
            <a:r>
              <a:rPr lang="en-US" sz="1700" dirty="0" smtClean="0"/>
              <a:t> </a:t>
            </a:r>
            <a:r>
              <a:rPr lang="en-US" sz="1700" dirty="0" err="1" smtClean="0"/>
              <a:t>cadeia</a:t>
            </a:r>
            <a:r>
              <a:rPr lang="en-US" sz="1700" dirty="0" smtClean="0"/>
              <a:t> de </a:t>
            </a:r>
            <a:r>
              <a:rPr lang="en-US" sz="1700" dirty="0" err="1" smtClean="0"/>
              <a:t>caracteres</a:t>
            </a:r>
            <a:endParaRPr lang="pt-BR" sz="1700" dirty="0" smtClean="0"/>
          </a:p>
          <a:p>
            <a:pPr algn="just">
              <a:spcBef>
                <a:spcPts val="0"/>
              </a:spcBef>
              <a:buNone/>
            </a:pPr>
            <a:r>
              <a:rPr lang="pt-BR" sz="1700" dirty="0" err="1" smtClean="0"/>
              <a:t>printf</a:t>
            </a:r>
            <a:r>
              <a:rPr lang="pt-BR" sz="1700" dirty="0" smtClean="0"/>
              <a:t> ("Um caractere %c e um inteiro %d", ‘d', 120) ;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700" dirty="0" err="1" smtClean="0"/>
              <a:t>printf</a:t>
            </a:r>
            <a:r>
              <a:rPr lang="pt-BR" sz="1700" dirty="0" smtClean="0"/>
              <a:t> ("%s%d%%", "Juros de ", 10) ;</a:t>
            </a:r>
            <a:endParaRPr lang="pt-BR" sz="17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24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Funções Básicas da Biblioteca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82550" indent="0" algn="just">
              <a:spcAft>
                <a:spcPts val="2400"/>
              </a:spcAft>
              <a:buNone/>
            </a:pPr>
            <a:r>
              <a:rPr lang="pt-BR" sz="2800" b="1" dirty="0" smtClean="0"/>
              <a:t>Função </a:t>
            </a:r>
            <a:r>
              <a:rPr lang="pt-BR" sz="2800" b="1" dirty="0" err="1" smtClean="0"/>
              <a:t>printf</a:t>
            </a:r>
            <a:r>
              <a:rPr lang="pt-BR" sz="2800" b="1" dirty="0" smtClean="0"/>
              <a:t>()</a:t>
            </a:r>
          </a:p>
          <a:p>
            <a:pPr marL="82550" lvl="0" indent="0" algn="just">
              <a:buNone/>
            </a:pPr>
            <a:r>
              <a:rPr lang="pt-BR" sz="2400" dirty="0" smtClean="0"/>
              <a:t>Argumentos</a:t>
            </a:r>
            <a:endParaRPr lang="pt-BR" sz="1600" dirty="0" smtClean="0"/>
          </a:p>
          <a:p>
            <a:pPr marL="82550" lvl="0" indent="0" algn="just">
              <a:buNone/>
            </a:pPr>
            <a:r>
              <a:rPr lang="pt-BR" sz="1600" dirty="0" smtClean="0"/>
              <a:t> </a:t>
            </a:r>
          </a:p>
          <a:p>
            <a:pPr marL="82550" indent="0" algn="just">
              <a:spcAft>
                <a:spcPts val="1200"/>
              </a:spcAft>
              <a:buNone/>
            </a:pPr>
            <a:r>
              <a:rPr lang="pt-BR" sz="1600" dirty="0" smtClean="0"/>
              <a:t>	</a:t>
            </a:r>
            <a:endParaRPr 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25</a:t>
            </a:fld>
            <a:endParaRPr lang="pt-BR" sz="140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187624" y="2548508"/>
          <a:ext cx="6456040" cy="2945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020"/>
                <a:gridCol w="3228020"/>
              </a:tblGrid>
              <a:tr h="490853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Significado</a:t>
                      </a:r>
                      <a:endParaRPr lang="pt-BR" dirty="0"/>
                    </a:p>
                  </a:txBody>
                  <a:tcPr/>
                </a:tc>
              </a:tr>
              <a:tr h="490853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%d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Inteiro</a:t>
                      </a:r>
                      <a:endParaRPr lang="pt-BR" dirty="0"/>
                    </a:p>
                  </a:txBody>
                  <a:tcPr/>
                </a:tc>
              </a:tr>
              <a:tr h="490853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%f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Float</a:t>
                      </a:r>
                      <a:endParaRPr lang="pt-BR" dirty="0"/>
                    </a:p>
                  </a:txBody>
                  <a:tcPr/>
                </a:tc>
              </a:tr>
              <a:tr h="490853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%c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Caractere</a:t>
                      </a:r>
                      <a:endParaRPr lang="pt-BR" dirty="0"/>
                    </a:p>
                  </a:txBody>
                  <a:tcPr/>
                </a:tc>
              </a:tr>
              <a:tr h="490853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%s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smtClean="0"/>
                        <a:t>String</a:t>
                      </a:r>
                      <a:endParaRPr lang="pt-BR" dirty="0"/>
                    </a:p>
                  </a:txBody>
                  <a:tcPr/>
                </a:tc>
              </a:tr>
              <a:tr h="490853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%%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Coloca na tela um %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Funções Básicas da Biblioteca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  <a:buNone/>
            </a:pPr>
            <a:r>
              <a:rPr lang="pt-BR" sz="2800" b="1" dirty="0"/>
              <a:t>Função </a:t>
            </a:r>
            <a:r>
              <a:rPr lang="pt-BR" sz="2800" b="1" dirty="0" err="1"/>
              <a:t>scanf</a:t>
            </a:r>
            <a:r>
              <a:rPr lang="pt-BR" sz="2800" b="1" dirty="0"/>
              <a:t>()</a:t>
            </a:r>
          </a:p>
          <a:p>
            <a:pPr marL="82550" indent="0" algn="just">
              <a:spcAft>
                <a:spcPts val="1200"/>
              </a:spcAft>
              <a:buNone/>
            </a:pPr>
            <a:r>
              <a:rPr lang="pt-BR" sz="1800" dirty="0" smtClean="0"/>
              <a:t>Também é uma função de I/O implementada em todos compiladores C. Ela é o complemento de </a:t>
            </a:r>
            <a:r>
              <a:rPr lang="pt-BR" sz="1800" dirty="0" err="1" smtClean="0"/>
              <a:t>printf</a:t>
            </a:r>
            <a:r>
              <a:rPr lang="pt-BR" sz="1800" dirty="0" smtClean="0"/>
              <a:t>() e nos permite ler dados formatados da entrada padrão (teclado). Sua sintaxe é similar a </a:t>
            </a:r>
            <a:r>
              <a:rPr lang="pt-BR" sz="1800" dirty="0" err="1" smtClean="0"/>
              <a:t>printf</a:t>
            </a:r>
            <a:r>
              <a:rPr lang="pt-BR" sz="1800" dirty="0" smtClean="0"/>
              <a:t>():</a:t>
            </a:r>
          </a:p>
          <a:p>
            <a:pPr marL="82550" indent="0" algn="just">
              <a:spcAft>
                <a:spcPts val="1200"/>
              </a:spcAft>
              <a:buNone/>
            </a:pPr>
            <a:r>
              <a:rPr lang="pt-BR" sz="1800" i="1" dirty="0" smtClean="0"/>
              <a:t>	</a:t>
            </a:r>
            <a:r>
              <a:rPr lang="pt-BR" sz="1800" i="1" dirty="0" err="1" smtClean="0"/>
              <a:t>scanf</a:t>
            </a:r>
            <a:r>
              <a:rPr lang="pt-BR" sz="1800" i="1" dirty="0" smtClean="0"/>
              <a:t>("expressão de controle", lista de argumentos);</a:t>
            </a:r>
          </a:p>
          <a:p>
            <a:pPr marL="82550" lvl="0" indent="0" algn="just">
              <a:buNone/>
            </a:pPr>
            <a:r>
              <a:rPr lang="pt-BR" sz="1800" dirty="0" smtClean="0"/>
              <a:t>Função cujo objetivo é ler um dado que será fornecido pelo usuário e colocá-lo em uma variável.</a:t>
            </a:r>
          </a:p>
          <a:p>
            <a:pPr marL="82550" lvl="0" indent="0" algn="just">
              <a:buNone/>
            </a:pPr>
            <a:r>
              <a:rPr lang="pt-BR" sz="1800" b="1" dirty="0" smtClean="0"/>
              <a:t>Exemplo</a:t>
            </a:r>
          </a:p>
          <a:p>
            <a:pPr marL="82550" indent="0" algn="just">
              <a:spcAft>
                <a:spcPts val="1200"/>
              </a:spcAft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scanf</a:t>
            </a:r>
            <a:r>
              <a:rPr lang="pt-BR" sz="1800" dirty="0" smtClean="0"/>
              <a:t> ("%d", &amp;Dias);</a:t>
            </a:r>
          </a:p>
          <a:p>
            <a:pPr marL="82550" lvl="0" indent="0" algn="just">
              <a:buNone/>
            </a:pPr>
            <a:r>
              <a:rPr lang="pt-BR" sz="1800" dirty="0" smtClean="0"/>
              <a:t>A </a:t>
            </a:r>
            <a:r>
              <a:rPr lang="pt-BR" sz="1800" dirty="0" err="1" smtClean="0"/>
              <a:t>string</a:t>
            </a:r>
            <a:r>
              <a:rPr lang="pt-BR" sz="1800" dirty="0" smtClean="0"/>
              <a:t> </a:t>
            </a:r>
            <a:r>
              <a:rPr lang="pt-BR" sz="1800" b="1" dirty="0" smtClean="0"/>
              <a:t>"%d"</a:t>
            </a:r>
            <a:r>
              <a:rPr lang="pt-BR" sz="1800" dirty="0" smtClean="0"/>
              <a:t> diz à função que iremos ler um inteiro. </a:t>
            </a:r>
          </a:p>
          <a:p>
            <a:pPr marL="82550" lvl="0" indent="0" algn="just">
              <a:buNone/>
            </a:pPr>
            <a:r>
              <a:rPr lang="pt-BR" sz="1800" dirty="0" smtClean="0"/>
              <a:t>O segundo parâmetro passado à função diz que o dado lido deverá ser armazenado na variável </a:t>
            </a:r>
            <a:r>
              <a:rPr lang="pt-BR" sz="1800" b="1" dirty="0" smtClean="0"/>
              <a:t>dias</a:t>
            </a:r>
            <a:r>
              <a:rPr lang="pt-BR" sz="1800" dirty="0" smtClean="0"/>
              <a:t>.  </a:t>
            </a:r>
          </a:p>
          <a:p>
            <a:pPr marL="82550" indent="0" algn="just">
              <a:buNone/>
            </a:pPr>
            <a:r>
              <a:rPr lang="pt-BR" sz="1800" dirty="0" smtClean="0"/>
              <a:t>Observação - colocar o </a:t>
            </a:r>
            <a:r>
              <a:rPr lang="pt-BR" sz="1800" b="1" dirty="0" smtClean="0"/>
              <a:t>&amp;</a:t>
            </a:r>
            <a:r>
              <a:rPr lang="pt-BR" sz="1800" dirty="0" smtClean="0"/>
              <a:t> antes das variáveis da lista de argumentos. A lista de argumentos deve consistir nos endereços das variáveis (&amp;).</a:t>
            </a:r>
          </a:p>
          <a:p>
            <a:pPr marL="82550" lvl="0" indent="0" algn="just">
              <a:buNone/>
            </a:pPr>
            <a:endParaRPr lang="pt-BR" sz="1800" dirty="0" smtClean="0"/>
          </a:p>
          <a:p>
            <a:pPr marL="82550" indent="0" algn="just">
              <a:spcAft>
                <a:spcPts val="1200"/>
              </a:spcAft>
              <a:buNone/>
            </a:pPr>
            <a:endParaRPr lang="pt-BR" sz="1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26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Funções Básicas da Biblioteca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  <a:buNone/>
            </a:pPr>
            <a:r>
              <a:rPr lang="pt-BR" sz="2800" b="1" dirty="0"/>
              <a:t>Função </a:t>
            </a:r>
            <a:r>
              <a:rPr lang="pt-BR" sz="2800" b="1" dirty="0" err="1"/>
              <a:t>scanf</a:t>
            </a:r>
            <a:r>
              <a:rPr lang="pt-BR" sz="2800" b="1" dirty="0"/>
              <a:t>()</a:t>
            </a:r>
          </a:p>
          <a:p>
            <a:pPr algn="just">
              <a:spcAft>
                <a:spcPts val="1200"/>
              </a:spcAft>
              <a:buNone/>
            </a:pPr>
            <a:r>
              <a:rPr lang="pt-BR" sz="2800" dirty="0" smtClean="0"/>
              <a:t>Argumentos</a:t>
            </a:r>
          </a:p>
          <a:p>
            <a:pPr marL="82550" indent="0" algn="just">
              <a:spcAft>
                <a:spcPts val="1200"/>
              </a:spcAft>
              <a:buNone/>
            </a:pPr>
            <a:endParaRPr 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27</a:t>
            </a:fld>
            <a:endParaRPr lang="pt-BR" sz="1400"/>
          </a:p>
        </p:txBody>
      </p:sp>
      <p:pic>
        <p:nvPicPr>
          <p:cNvPr id="5" name="Imagem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700808"/>
            <a:ext cx="2779712" cy="475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Funções Básicas da Biblioteca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  <a:buNone/>
            </a:pPr>
            <a:r>
              <a:rPr lang="pt-BR" sz="2800" b="1" dirty="0"/>
              <a:t>Função </a:t>
            </a:r>
            <a:r>
              <a:rPr lang="pt-BR" sz="2800" b="1" dirty="0" err="1"/>
              <a:t>getchar</a:t>
            </a:r>
            <a:r>
              <a:rPr lang="pt-BR" sz="2800" b="1" dirty="0"/>
              <a:t>()</a:t>
            </a:r>
          </a:p>
          <a:p>
            <a:pPr marL="82550" indent="0" algn="just">
              <a:spcAft>
                <a:spcPts val="1200"/>
              </a:spcAft>
              <a:buNone/>
            </a:pPr>
            <a:r>
              <a:rPr lang="pt-BR" sz="1600" dirty="0" smtClean="0"/>
              <a:t>É a função original de entrada de caractere dos sistemas baseados em UNIX. </a:t>
            </a:r>
            <a:r>
              <a:rPr lang="pt-BR" sz="1600" dirty="0" err="1" smtClean="0"/>
              <a:t>getchar</a:t>
            </a:r>
            <a:r>
              <a:rPr lang="pt-BR" sz="1600" dirty="0" smtClean="0"/>
              <a:t>() armazena a entrada até que ENTER seja pressionada.</a:t>
            </a:r>
          </a:p>
          <a:p>
            <a:pPr marL="82550" indent="0" algn="just">
              <a:buNone/>
            </a:pPr>
            <a:r>
              <a:rPr lang="en-US" sz="1600" b="1" dirty="0" err="1" smtClean="0"/>
              <a:t>Exemplo</a:t>
            </a:r>
            <a:r>
              <a:rPr lang="en-US" sz="1600" dirty="0" smtClean="0"/>
              <a:t>:</a:t>
            </a:r>
            <a:endParaRPr lang="pt-BR" sz="1600" dirty="0" smtClean="0"/>
          </a:p>
          <a:p>
            <a:pPr marL="82550" indent="0" algn="just">
              <a:buNone/>
            </a:pPr>
            <a:r>
              <a:rPr lang="en-US" sz="1600" dirty="0" smtClean="0"/>
              <a:t>#</a:t>
            </a:r>
            <a:r>
              <a:rPr lang="en-US" sz="1600" dirty="0"/>
              <a:t>include &lt;</a:t>
            </a:r>
            <a:r>
              <a:rPr lang="en-US" sz="1600" dirty="0" err="1"/>
              <a:t>conio.h</a:t>
            </a:r>
            <a:r>
              <a:rPr lang="en-US" sz="1600" dirty="0"/>
              <a:t>&gt;</a:t>
            </a:r>
          </a:p>
          <a:p>
            <a:pPr marL="82550" indent="0" algn="just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marL="82550" indent="0" algn="just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stdlib.h</a:t>
            </a:r>
            <a:r>
              <a:rPr lang="en-US" sz="1600" dirty="0"/>
              <a:t>&gt;</a:t>
            </a:r>
          </a:p>
          <a:p>
            <a:pPr marL="82550" indent="0" algn="just">
              <a:buNone/>
            </a:pPr>
            <a:r>
              <a:rPr lang="en-US" sz="1600" dirty="0" smtClean="0"/>
              <a:t>main</a:t>
            </a:r>
            <a:r>
              <a:rPr lang="en-US" sz="1600" dirty="0"/>
              <a:t>()</a:t>
            </a:r>
          </a:p>
          <a:p>
            <a:pPr marL="82550" indent="0" algn="just">
              <a:buNone/>
            </a:pPr>
            <a:r>
              <a:rPr lang="en-US" sz="1600" dirty="0"/>
              <a:t>{</a:t>
            </a:r>
          </a:p>
          <a:p>
            <a:pPr marL="82550" indent="0" algn="just">
              <a:buNone/>
            </a:pPr>
            <a:r>
              <a:rPr lang="en-US" sz="1600" dirty="0"/>
              <a:t>  system("</a:t>
            </a:r>
            <a:r>
              <a:rPr lang="en-US" sz="1600" dirty="0" err="1"/>
              <a:t>cls</a:t>
            </a:r>
            <a:r>
              <a:rPr lang="en-US" sz="1600" dirty="0"/>
              <a:t>");</a:t>
            </a:r>
          </a:p>
          <a:p>
            <a:pPr marL="82550" indent="0" algn="just">
              <a:buNone/>
            </a:pPr>
            <a:r>
              <a:rPr lang="en-US" sz="1600" dirty="0"/>
              <a:t>  char </a:t>
            </a:r>
            <a:r>
              <a:rPr lang="en-US" sz="1600" dirty="0" err="1"/>
              <a:t>ch</a:t>
            </a:r>
            <a:r>
              <a:rPr lang="en-US" sz="1600" dirty="0"/>
              <a:t>;</a:t>
            </a:r>
          </a:p>
          <a:p>
            <a:pPr marL="82550" indent="0" algn="just">
              <a:buNone/>
            </a:pPr>
            <a:r>
              <a:rPr lang="en-US" sz="1600" dirty="0"/>
              <a:t>  </a:t>
            </a:r>
            <a:r>
              <a:rPr lang="en-US" sz="1600" dirty="0" err="1"/>
              <a:t>ch</a:t>
            </a:r>
            <a:r>
              <a:rPr lang="en-US" sz="1600" dirty="0"/>
              <a:t> = </a:t>
            </a:r>
            <a:r>
              <a:rPr lang="en-US" sz="1600" dirty="0" err="1"/>
              <a:t>getchar</a:t>
            </a:r>
            <a:r>
              <a:rPr lang="en-US" sz="1600" dirty="0"/>
              <a:t>();</a:t>
            </a:r>
          </a:p>
          <a:p>
            <a:pPr marL="82550" indent="0" algn="just">
              <a:buNone/>
            </a:pPr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("%c\n", </a:t>
            </a:r>
            <a:r>
              <a:rPr lang="en-US" sz="1600" dirty="0" err="1"/>
              <a:t>ch</a:t>
            </a:r>
            <a:r>
              <a:rPr lang="en-US" sz="1600" dirty="0"/>
              <a:t>);</a:t>
            </a:r>
          </a:p>
          <a:p>
            <a:pPr marL="82550" indent="0" algn="just">
              <a:buNone/>
            </a:pPr>
            <a:r>
              <a:rPr lang="en-US" sz="1600" dirty="0"/>
              <a:t>  </a:t>
            </a:r>
            <a:r>
              <a:rPr lang="en-US" sz="1600" dirty="0" err="1"/>
              <a:t>getch</a:t>
            </a:r>
            <a:r>
              <a:rPr lang="en-US" sz="1600" dirty="0"/>
              <a:t>();</a:t>
            </a:r>
          </a:p>
          <a:p>
            <a:pPr marL="82550" indent="0" algn="just">
              <a:buNone/>
            </a:pPr>
            <a:r>
              <a:rPr lang="en-US" sz="1600" dirty="0"/>
              <a:t>}</a:t>
            </a:r>
            <a:endParaRPr lang="pt-BR" sz="16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28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Funções Básicas da Biblioteca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  <a:buNone/>
            </a:pPr>
            <a:r>
              <a:rPr lang="pt-BR" sz="2800" b="1" dirty="0"/>
              <a:t>Função </a:t>
            </a:r>
            <a:r>
              <a:rPr lang="pt-BR" sz="2800" b="1" dirty="0" err="1"/>
              <a:t>gets</a:t>
            </a:r>
            <a:r>
              <a:rPr lang="pt-BR" sz="2800" b="1" dirty="0"/>
              <a:t>()</a:t>
            </a:r>
          </a:p>
          <a:p>
            <a:pPr marL="82550" lvl="0" indent="0" algn="just">
              <a:spcAft>
                <a:spcPts val="1200"/>
              </a:spcAft>
              <a:buNone/>
            </a:pPr>
            <a:r>
              <a:rPr lang="pt-BR" sz="1600" dirty="0" smtClean="0"/>
              <a:t>Lê uma </a:t>
            </a:r>
            <a:r>
              <a:rPr lang="pt-BR" sz="1600" dirty="0" err="1" smtClean="0"/>
              <a:t>string</a:t>
            </a:r>
            <a:r>
              <a:rPr lang="pt-BR" sz="1600" dirty="0" smtClean="0"/>
              <a:t> de caracteres inserida pelo teclado e coloca-a no endereço apontado por seu argumento ponteiro de caracteres.</a:t>
            </a:r>
          </a:p>
          <a:p>
            <a:pPr>
              <a:spcAft>
                <a:spcPts val="600"/>
              </a:spcAft>
              <a:buNone/>
            </a:pPr>
            <a:r>
              <a:rPr lang="en-US" sz="1600" b="1" dirty="0" err="1" smtClean="0"/>
              <a:t>Exemplo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conio.h</a:t>
            </a:r>
            <a:r>
              <a:rPr lang="en-US" sz="1400" dirty="0"/>
              <a:t>&gt;</a:t>
            </a:r>
          </a:p>
          <a:p>
            <a:pPr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stdlib.h</a:t>
            </a:r>
            <a:r>
              <a:rPr lang="en-US" sz="1400" dirty="0"/>
              <a:t>&gt;</a:t>
            </a:r>
          </a:p>
          <a:p>
            <a:pPr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string.h</a:t>
            </a:r>
            <a:r>
              <a:rPr lang="en-US" sz="1400" dirty="0"/>
              <a:t>&gt;</a:t>
            </a:r>
          </a:p>
          <a:p>
            <a:pPr>
              <a:buNone/>
            </a:pPr>
            <a:r>
              <a:rPr lang="en-US" sz="1400" dirty="0" smtClean="0"/>
              <a:t>main </a:t>
            </a:r>
            <a:r>
              <a:rPr lang="en-US" sz="1400" dirty="0"/>
              <a:t>()</a:t>
            </a:r>
          </a:p>
          <a:p>
            <a:pPr>
              <a:buNone/>
            </a:pPr>
            <a:r>
              <a:rPr lang="en-US" sz="1400" dirty="0"/>
              <a:t>{</a:t>
            </a:r>
          </a:p>
          <a:p>
            <a:pPr>
              <a:buNone/>
            </a:pPr>
            <a:r>
              <a:rPr lang="en-US" sz="1400" dirty="0"/>
              <a:t>char </a:t>
            </a:r>
            <a:r>
              <a:rPr lang="en-US" sz="1400" dirty="0" err="1"/>
              <a:t>texto</a:t>
            </a:r>
            <a:r>
              <a:rPr lang="en-US" sz="1400" dirty="0"/>
              <a:t>[100];     		/* String, ate 99 </a:t>
            </a:r>
            <a:r>
              <a:rPr lang="en-US" sz="1400" dirty="0" err="1"/>
              <a:t>caracteres</a:t>
            </a:r>
            <a:r>
              <a:rPr lang="en-US" sz="1400" dirty="0"/>
              <a:t> */</a:t>
            </a:r>
          </a:p>
          <a:p>
            <a:pPr>
              <a:buNone/>
            </a:pPr>
            <a:r>
              <a:rPr lang="en-US" sz="1400" dirty="0" err="1"/>
              <a:t>int</a:t>
            </a:r>
            <a:r>
              <a:rPr lang="en-US" sz="1400" dirty="0"/>
              <a:t> i, </a:t>
            </a:r>
            <a:r>
              <a:rPr lang="en-US" sz="1400" dirty="0" err="1"/>
              <a:t>cont</a:t>
            </a:r>
            <a:r>
              <a:rPr lang="en-US" sz="1400" dirty="0"/>
              <a:t>;</a:t>
            </a:r>
          </a:p>
          <a:p>
            <a:pPr>
              <a:buNone/>
            </a:pPr>
            <a:r>
              <a:rPr lang="en-US" sz="1400" dirty="0"/>
              <a:t>system("</a:t>
            </a:r>
            <a:r>
              <a:rPr lang="en-US" sz="1400" dirty="0" err="1"/>
              <a:t>cls</a:t>
            </a:r>
            <a:r>
              <a:rPr lang="en-US" sz="1400" dirty="0"/>
              <a:t>");</a:t>
            </a:r>
          </a:p>
          <a:p>
            <a:pPr>
              <a:buNone/>
            </a:pPr>
            <a:r>
              <a:rPr lang="en-US" sz="1400" dirty="0" err="1"/>
              <a:t>printf</a:t>
            </a:r>
            <a:r>
              <a:rPr lang="en-US" sz="1400" dirty="0"/>
              <a:t>("\</a:t>
            </a:r>
            <a:r>
              <a:rPr lang="en-US" sz="1400" dirty="0" err="1"/>
              <a:t>nDigite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frase</a:t>
            </a:r>
            <a:r>
              <a:rPr lang="en-US" sz="1400" dirty="0"/>
              <a:t>: ");</a:t>
            </a:r>
          </a:p>
          <a:p>
            <a:pPr>
              <a:buNone/>
            </a:pPr>
            <a:r>
              <a:rPr lang="en-US" sz="1400" dirty="0"/>
              <a:t>gets(</a:t>
            </a:r>
            <a:r>
              <a:rPr lang="en-US" sz="1400" dirty="0" err="1"/>
              <a:t>texto</a:t>
            </a:r>
            <a:r>
              <a:rPr lang="en-US" sz="1400" dirty="0"/>
              <a:t>); 			/* Le a string */</a:t>
            </a:r>
          </a:p>
          <a:p>
            <a:pPr>
              <a:buNone/>
            </a:pPr>
            <a:r>
              <a:rPr lang="en-US" sz="1400" dirty="0" err="1"/>
              <a:t>printf</a:t>
            </a:r>
            <a:r>
              <a:rPr lang="en-US" sz="1400" dirty="0"/>
              <a:t>("\</a:t>
            </a:r>
            <a:r>
              <a:rPr lang="en-US" sz="1400" dirty="0" err="1"/>
              <a:t>nFrase</a:t>
            </a:r>
            <a:r>
              <a:rPr lang="en-US" sz="1400" dirty="0"/>
              <a:t> </a:t>
            </a:r>
            <a:r>
              <a:rPr lang="en-US" sz="1400" dirty="0" err="1"/>
              <a:t>digitada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MAIUSCULO: %s", </a:t>
            </a:r>
            <a:r>
              <a:rPr lang="en-US" sz="1400" dirty="0" err="1"/>
              <a:t>strupr</a:t>
            </a:r>
            <a:r>
              <a:rPr lang="en-US" sz="1400" dirty="0"/>
              <a:t>(</a:t>
            </a:r>
            <a:r>
              <a:rPr lang="en-US" sz="1400" dirty="0" err="1"/>
              <a:t>texto</a:t>
            </a:r>
            <a:r>
              <a:rPr lang="en-US" sz="1400" dirty="0"/>
              <a:t>));</a:t>
            </a:r>
          </a:p>
          <a:p>
            <a:pPr>
              <a:buNone/>
            </a:pPr>
            <a:r>
              <a:rPr lang="en-US" sz="1400" dirty="0" err="1"/>
              <a:t>getch</a:t>
            </a:r>
            <a:r>
              <a:rPr lang="en-US" sz="1400" dirty="0"/>
              <a:t>();</a:t>
            </a:r>
          </a:p>
          <a:p>
            <a:pPr>
              <a:buNone/>
            </a:pPr>
            <a:r>
              <a:rPr lang="en-US" sz="1400" dirty="0"/>
              <a:t>}</a:t>
            </a:r>
            <a:endParaRPr lang="pt-BR" sz="1400" dirty="0" smtClean="0"/>
          </a:p>
          <a:p>
            <a:pPr marL="82550" lvl="0" indent="0" algn="just">
              <a:buNone/>
            </a:pPr>
            <a:endParaRPr lang="pt-BR" sz="1600" dirty="0" smtClean="0"/>
          </a:p>
          <a:p>
            <a:pPr marL="82550" indent="0" algn="just">
              <a:spcAft>
                <a:spcPts val="1200"/>
              </a:spcAft>
              <a:buNone/>
            </a:pPr>
            <a:endParaRPr lang="pt-BR" sz="16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29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A Estrutura Básica dos Programas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550" indent="0" algn="just">
              <a:spcAft>
                <a:spcPts val="1200"/>
              </a:spcAft>
              <a:buNone/>
            </a:pPr>
            <a:r>
              <a:rPr lang="pt-BR" sz="1800" dirty="0" smtClean="0"/>
              <a:t>Um programa </a:t>
            </a:r>
            <a:r>
              <a:rPr lang="pt-BR" sz="1800" i="1" dirty="0" smtClean="0"/>
              <a:t>C</a:t>
            </a:r>
            <a:r>
              <a:rPr lang="pt-BR" sz="1800" dirty="0" smtClean="0"/>
              <a:t> consiste de funções sendo que, necessariamente, uma delas deve ser denominada </a:t>
            </a:r>
            <a:r>
              <a:rPr lang="pt-BR" sz="1800" i="1" dirty="0" err="1" smtClean="0"/>
              <a:t>main</a:t>
            </a:r>
            <a:r>
              <a:rPr lang="pt-BR" sz="1800" dirty="0" smtClean="0"/>
              <a:t>. Essa é a função principal, por onde inicia-se a execução do programa, e sem ela não pode ser executado.</a:t>
            </a:r>
          </a:p>
          <a:p>
            <a:pPr algn="just"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stdio.h</a:t>
            </a:r>
            <a:r>
              <a:rPr lang="pt-BR" sz="1800" dirty="0" smtClean="0"/>
              <a:t>&gt; 		// </a:t>
            </a:r>
            <a:r>
              <a:rPr lang="pt-BR" sz="1800" dirty="0" err="1" smtClean="0"/>
              <a:t>getch</a:t>
            </a:r>
            <a:endParaRPr lang="pt-BR" sz="1800" dirty="0"/>
          </a:p>
          <a:p>
            <a:pPr algn="just"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conio.h</a:t>
            </a:r>
            <a:r>
              <a:rPr lang="pt-BR" sz="1800" dirty="0" smtClean="0"/>
              <a:t>&gt;		// </a:t>
            </a:r>
            <a:r>
              <a:rPr lang="pt-BR" sz="1800" dirty="0" err="1" smtClean="0"/>
              <a:t>printf</a:t>
            </a:r>
            <a:endParaRPr lang="pt-BR" sz="1800" dirty="0"/>
          </a:p>
          <a:p>
            <a:pPr algn="just"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stdlib.h</a:t>
            </a:r>
            <a:r>
              <a:rPr lang="pt-BR" sz="1800" dirty="0" smtClean="0"/>
              <a:t>&gt;		// system(“</a:t>
            </a:r>
            <a:r>
              <a:rPr lang="pt-BR" sz="1800" dirty="0" err="1" smtClean="0"/>
              <a:t>cls</a:t>
            </a:r>
            <a:r>
              <a:rPr lang="pt-BR" sz="1800" dirty="0" smtClean="0"/>
              <a:t>”)</a:t>
            </a:r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r>
              <a:rPr lang="pt-BR" sz="1800" dirty="0" err="1" smtClean="0"/>
              <a:t>main</a:t>
            </a:r>
            <a:r>
              <a:rPr lang="pt-BR" sz="1800" dirty="0"/>
              <a:t>()			// função principal</a:t>
            </a:r>
          </a:p>
          <a:p>
            <a:pPr algn="just">
              <a:buNone/>
            </a:pPr>
            <a:r>
              <a:rPr lang="pt-BR" sz="1800" dirty="0"/>
              <a:t>{</a:t>
            </a:r>
          </a:p>
          <a:p>
            <a:pPr algn="just">
              <a:buNone/>
            </a:pPr>
            <a:r>
              <a:rPr lang="pt-BR" sz="1800" dirty="0" smtClean="0"/>
              <a:t>	system</a:t>
            </a:r>
            <a:r>
              <a:rPr lang="pt-BR" sz="1800" dirty="0"/>
              <a:t>("</a:t>
            </a:r>
            <a:r>
              <a:rPr lang="pt-BR" sz="1800" dirty="0" err="1"/>
              <a:t>cls</a:t>
            </a:r>
            <a:r>
              <a:rPr lang="pt-BR" sz="1800" dirty="0"/>
              <a:t>");	</a:t>
            </a:r>
            <a:r>
              <a:rPr lang="pt-BR" sz="1800" dirty="0" smtClean="0"/>
              <a:t>	// limpa a tela</a:t>
            </a:r>
          </a:p>
          <a:p>
            <a:pPr algn="just"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/>
              <a:t>x;			// declaração de variável</a:t>
            </a:r>
          </a:p>
          <a:p>
            <a:pPr algn="just">
              <a:buNone/>
            </a:pPr>
            <a:r>
              <a:rPr lang="pt-BR" sz="1800" dirty="0" smtClean="0"/>
              <a:t>	x </a:t>
            </a:r>
            <a:r>
              <a:rPr lang="pt-BR" sz="1800" dirty="0"/>
              <a:t>= 8;			// atribuição à variável</a:t>
            </a:r>
          </a:p>
          <a:p>
            <a:pPr algn="just"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printf</a:t>
            </a:r>
            <a:r>
              <a:rPr lang="pt-BR" sz="1800" dirty="0"/>
              <a:t>("%d</a:t>
            </a:r>
            <a:r>
              <a:rPr lang="pt-BR" sz="1800" dirty="0" smtClean="0"/>
              <a:t>", x</a:t>
            </a:r>
            <a:r>
              <a:rPr lang="pt-BR" sz="1800" dirty="0"/>
              <a:t>); </a:t>
            </a:r>
            <a:r>
              <a:rPr lang="pt-BR" sz="1800" dirty="0" smtClean="0"/>
              <a:t>		// </a:t>
            </a:r>
            <a:r>
              <a:rPr lang="pt-BR" sz="1800" dirty="0"/>
              <a:t>apresentação do resultado</a:t>
            </a:r>
          </a:p>
          <a:p>
            <a:pPr algn="just"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getch</a:t>
            </a:r>
            <a:r>
              <a:rPr lang="pt-BR" sz="1800" dirty="0"/>
              <a:t>();</a:t>
            </a:r>
          </a:p>
          <a:p>
            <a:pPr algn="just">
              <a:buNone/>
            </a:pPr>
            <a:r>
              <a:rPr lang="pt-BR" sz="1800" dirty="0"/>
              <a:t>}</a:t>
            </a:r>
          </a:p>
          <a:p>
            <a:pPr algn="just"/>
            <a:endParaRPr lang="pt-BR" sz="1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Operadores de Comparação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2800" b="1" dirty="0" smtClean="0"/>
              <a:t>==		</a:t>
            </a:r>
            <a:r>
              <a:rPr lang="pt-BR" sz="2800" dirty="0" smtClean="0"/>
              <a:t>(</a:t>
            </a:r>
            <a:r>
              <a:rPr lang="pt-BR" sz="2800" dirty="0"/>
              <a:t>igual)</a:t>
            </a:r>
            <a:endParaRPr lang="pt-BR" sz="2800" b="1" dirty="0"/>
          </a:p>
          <a:p>
            <a:pPr marL="109728" indent="0">
              <a:buNone/>
            </a:pPr>
            <a:r>
              <a:rPr lang="pt-BR" sz="2800" b="1" dirty="0" smtClean="0"/>
              <a:t>!=		</a:t>
            </a:r>
            <a:r>
              <a:rPr lang="pt-BR" sz="2800" dirty="0" smtClean="0"/>
              <a:t>(</a:t>
            </a:r>
            <a:r>
              <a:rPr lang="pt-BR" sz="2800" dirty="0"/>
              <a:t>diferente de)</a:t>
            </a:r>
          </a:p>
          <a:p>
            <a:pPr marL="109728" indent="0">
              <a:buNone/>
            </a:pPr>
            <a:r>
              <a:rPr lang="pt-BR" sz="2800" b="1" dirty="0" smtClean="0"/>
              <a:t>&gt;		</a:t>
            </a:r>
            <a:r>
              <a:rPr lang="pt-BR" sz="2800" dirty="0" smtClean="0"/>
              <a:t>(</a:t>
            </a:r>
            <a:r>
              <a:rPr lang="pt-BR" sz="2800" dirty="0"/>
              <a:t>maior que)</a:t>
            </a:r>
            <a:endParaRPr lang="pt-BR" sz="2800" b="1" dirty="0"/>
          </a:p>
          <a:p>
            <a:pPr marL="109728" indent="0">
              <a:buNone/>
            </a:pPr>
            <a:r>
              <a:rPr lang="pt-BR" sz="2800" b="1" dirty="0" smtClean="0"/>
              <a:t>&lt;		</a:t>
            </a:r>
            <a:r>
              <a:rPr lang="pt-BR" sz="2800" dirty="0" smtClean="0"/>
              <a:t>(</a:t>
            </a:r>
            <a:r>
              <a:rPr lang="pt-BR" sz="2800" dirty="0"/>
              <a:t>menor que)</a:t>
            </a:r>
            <a:endParaRPr lang="pt-BR" sz="2800" b="1" dirty="0"/>
          </a:p>
          <a:p>
            <a:pPr marL="109728" indent="0">
              <a:buNone/>
            </a:pPr>
            <a:r>
              <a:rPr lang="pt-BR" sz="2800" b="1" smtClean="0"/>
              <a:t>&gt;=</a:t>
            </a:r>
            <a:r>
              <a:rPr lang="pt-BR" sz="2800" b="1" dirty="0" smtClean="0"/>
              <a:t>		</a:t>
            </a:r>
            <a:r>
              <a:rPr lang="pt-BR" sz="2800" dirty="0" smtClean="0"/>
              <a:t>(</a:t>
            </a:r>
            <a:r>
              <a:rPr lang="pt-BR" sz="2800" dirty="0"/>
              <a:t>maior ou igual</a:t>
            </a:r>
            <a:r>
              <a:rPr lang="pt-BR" sz="2800" b="1" dirty="0"/>
              <a:t>)</a:t>
            </a:r>
          </a:p>
          <a:p>
            <a:pPr marL="109728" indent="0">
              <a:buNone/>
            </a:pPr>
            <a:r>
              <a:rPr lang="pt-BR" sz="2800" b="1" dirty="0" smtClean="0"/>
              <a:t>&lt;=		</a:t>
            </a:r>
            <a:r>
              <a:rPr lang="pt-BR" sz="2800" dirty="0" smtClean="0"/>
              <a:t>(</a:t>
            </a:r>
            <a:r>
              <a:rPr lang="pt-BR" sz="2800" dirty="0"/>
              <a:t>menor ou igual)</a:t>
            </a:r>
            <a:r>
              <a:rPr lang="pt-BR" sz="2800" b="1" dirty="0"/>
              <a:t>.</a:t>
            </a:r>
            <a:r>
              <a:rPr lang="pt-BR" sz="2800" dirty="0"/>
              <a:t> </a:t>
            </a:r>
          </a:p>
          <a:p>
            <a:pPr>
              <a:buNone/>
            </a:pPr>
            <a:endParaRPr lang="pt-BR" sz="2800" dirty="0" smtClean="0"/>
          </a:p>
          <a:p>
            <a:pPr marL="82550" lvl="0" indent="0" algn="just">
              <a:buNone/>
            </a:pPr>
            <a:endParaRPr lang="pt-BR" sz="2800" dirty="0" smtClean="0"/>
          </a:p>
          <a:p>
            <a:pPr marL="82550" indent="0" algn="just">
              <a:spcAft>
                <a:spcPts val="1200"/>
              </a:spcAft>
              <a:buNone/>
            </a:pP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30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34019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Expressões Condicionais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 marL="82550" indent="0" algn="just">
              <a:buNone/>
            </a:pPr>
            <a:r>
              <a:rPr lang="pt-BR" sz="2800" dirty="0" smtClean="0"/>
              <a:t>Em praticamente todas as linguagens de programação nós encontramos expressões condicionais que definem o fluxo de execução. Expressões condicionais são aquelas que, quando avaliadas, resultam em um valor </a:t>
            </a:r>
            <a:r>
              <a:rPr lang="pt-BR" sz="2800" dirty="0" err="1" smtClean="0"/>
              <a:t>true</a:t>
            </a:r>
            <a:r>
              <a:rPr lang="pt-BR" sz="2800" dirty="0" smtClean="0"/>
              <a:t> (verdadeiro) ou </a:t>
            </a:r>
            <a:r>
              <a:rPr lang="pt-BR" sz="2800" dirty="0" err="1" smtClean="0"/>
              <a:t>false</a:t>
            </a:r>
            <a:r>
              <a:rPr lang="pt-BR" sz="2800" dirty="0" smtClean="0"/>
              <a:t> (falso).</a:t>
            </a:r>
          </a:p>
          <a:p>
            <a:pPr marL="82550" indent="0" algn="just">
              <a:buNone/>
            </a:pPr>
            <a:r>
              <a:rPr lang="pt-BR" sz="2800" dirty="0" smtClean="0"/>
              <a:t>Muitas linguagens de programação possuem um tipo booleano que armazena os valores </a:t>
            </a:r>
            <a:r>
              <a:rPr lang="pt-BR" sz="2800" dirty="0" err="1" smtClean="0"/>
              <a:t>true</a:t>
            </a:r>
            <a:r>
              <a:rPr lang="pt-BR" sz="2800" dirty="0" smtClean="0"/>
              <a:t> ou </a:t>
            </a:r>
            <a:r>
              <a:rPr lang="pt-BR" sz="2800" dirty="0" err="1" smtClean="0"/>
              <a:t>false</a:t>
            </a:r>
            <a:r>
              <a:rPr lang="pt-BR" sz="2800" dirty="0" smtClean="0"/>
              <a:t>. </a:t>
            </a:r>
            <a:r>
              <a:rPr lang="pt-BR" sz="2800" b="1" dirty="0" smtClean="0"/>
              <a:t>Em C, um valor verdadeiro (</a:t>
            </a:r>
            <a:r>
              <a:rPr lang="pt-BR" sz="2800" b="1" dirty="0" err="1" smtClean="0"/>
              <a:t>true</a:t>
            </a:r>
            <a:r>
              <a:rPr lang="pt-BR" sz="2800" b="1" dirty="0" smtClean="0"/>
              <a:t>) é qualquer valor diferente de 0, incluindo números negativos. </a:t>
            </a:r>
          </a:p>
          <a:p>
            <a:pPr marL="82550" indent="0" algn="just">
              <a:buNone/>
            </a:pPr>
            <a:endParaRPr lang="pt-BR" sz="2800" b="1" dirty="0" smtClean="0"/>
          </a:p>
          <a:p>
            <a:pPr marL="82550" indent="0" algn="just">
              <a:buNone/>
            </a:pPr>
            <a:r>
              <a:rPr lang="pt-BR" sz="2000" dirty="0" smtClean="0"/>
              <a:t>Lembre-se!!!!  </a:t>
            </a:r>
            <a:r>
              <a:rPr lang="pt-BR" sz="2000" dirty="0" err="1" smtClean="0"/>
              <a:t>False</a:t>
            </a:r>
            <a:r>
              <a:rPr lang="pt-BR" sz="2000" dirty="0" smtClean="0"/>
              <a:t> em C é o valor zero. Qualquer outro valor é </a:t>
            </a:r>
            <a:r>
              <a:rPr lang="pt-BR" sz="2000" dirty="0" err="1" smtClean="0"/>
              <a:t>true</a:t>
            </a:r>
            <a:r>
              <a:rPr lang="pt-BR" sz="2000" dirty="0" smtClean="0"/>
              <a:t>.</a:t>
            </a:r>
          </a:p>
          <a:p>
            <a:pPr marL="82550" indent="0" algn="just">
              <a:buNone/>
            </a:pP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31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Expressões Condicionais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 marL="82550" indent="0" algn="just">
              <a:buNone/>
            </a:pPr>
            <a:r>
              <a:rPr lang="pt-BR" sz="2800" b="1" dirty="0"/>
              <a:t>Comando </a:t>
            </a:r>
            <a:r>
              <a:rPr lang="pt-BR" sz="2800" b="1" dirty="0" err="1"/>
              <a:t>If</a:t>
            </a:r>
            <a:endParaRPr lang="pt-BR" sz="2800" b="1" dirty="0"/>
          </a:p>
          <a:p>
            <a:pPr marL="82550" lvl="0" indent="0" algn="just">
              <a:buNone/>
            </a:pPr>
            <a:r>
              <a:rPr lang="pt-BR" sz="1600" dirty="0" smtClean="0"/>
              <a:t>Forma geral da sintaxe:</a:t>
            </a:r>
          </a:p>
          <a:p>
            <a:pPr marL="82550" indent="0" algn="just">
              <a:buNone/>
            </a:pPr>
            <a:r>
              <a:rPr lang="pt-BR" sz="1600" i="1" dirty="0" smtClean="0"/>
              <a:t>	</a:t>
            </a:r>
            <a:r>
              <a:rPr lang="pt-BR" sz="1600" i="1" dirty="0" err="1" smtClean="0"/>
              <a:t>if</a:t>
            </a:r>
            <a:r>
              <a:rPr lang="pt-BR" sz="1600" i="1" dirty="0" smtClean="0"/>
              <a:t> (condição) declaração;</a:t>
            </a:r>
            <a:r>
              <a:rPr lang="pt-BR" sz="1600" dirty="0" smtClean="0"/>
              <a:t> </a:t>
            </a:r>
          </a:p>
          <a:p>
            <a:pPr marL="82550" lvl="0" indent="0" algn="just">
              <a:buNone/>
            </a:pPr>
            <a:r>
              <a:rPr lang="pt-BR" sz="1600" dirty="0" smtClean="0"/>
              <a:t>Se o resultado for zero a declaração não será executada. Se o resultado for qualquer coisa diferente de zero a declaração será executada.</a:t>
            </a:r>
          </a:p>
          <a:p>
            <a:pPr marL="82550" lvl="0" indent="0" algn="just">
              <a:buNone/>
            </a:pPr>
            <a:r>
              <a:rPr lang="pt-BR" sz="1600" dirty="0" smtClean="0"/>
              <a:t>A declaração pode ser um bloco de código ou apenas um comando. Quando mais de um comando for utilizado deve-se usar {    }. O uso de () nas expressões lógicas é obrigatório.</a:t>
            </a:r>
          </a:p>
          <a:p>
            <a:pPr marL="82550" lvl="0" indent="0" algn="just">
              <a:buNone/>
            </a:pPr>
            <a:r>
              <a:rPr lang="pt-BR" sz="1600" dirty="0" smtClean="0"/>
              <a:t>Forma geral do </a:t>
            </a:r>
            <a:r>
              <a:rPr lang="pt-BR" sz="1600" b="1" dirty="0" err="1" smtClean="0"/>
              <a:t>if-else</a:t>
            </a:r>
            <a:endParaRPr lang="pt-BR" sz="1600" b="1" dirty="0" smtClean="0"/>
          </a:p>
          <a:p>
            <a:pPr marL="82550" indent="0">
              <a:buNone/>
            </a:pPr>
            <a:r>
              <a:rPr lang="pt-BR" sz="1600" i="1" dirty="0" smtClean="0"/>
              <a:t>	</a:t>
            </a:r>
            <a:r>
              <a:rPr lang="pt-BR" sz="1600" i="1" dirty="0" err="1" smtClean="0"/>
              <a:t>If</a:t>
            </a:r>
            <a:r>
              <a:rPr lang="pt-BR" sz="1600" i="1" dirty="0" smtClean="0"/>
              <a:t> (condição) declaração_1;</a:t>
            </a:r>
            <a:r>
              <a:rPr lang="pt-BR" sz="1600" dirty="0" smtClean="0"/>
              <a:t> </a:t>
            </a:r>
            <a:br>
              <a:rPr lang="pt-BR" sz="1600" dirty="0" smtClean="0"/>
            </a:br>
            <a:r>
              <a:rPr lang="pt-BR" sz="1600" dirty="0" smtClean="0"/>
              <a:t>	</a:t>
            </a:r>
            <a:r>
              <a:rPr lang="pt-BR" sz="1600" i="1" dirty="0" err="1" smtClean="0"/>
              <a:t>else</a:t>
            </a:r>
            <a:r>
              <a:rPr lang="pt-BR" sz="1600" i="1" dirty="0" smtClean="0"/>
              <a:t> declaração_2;</a:t>
            </a:r>
            <a:r>
              <a:rPr lang="pt-BR" sz="1600" dirty="0" smtClean="0"/>
              <a:t> </a:t>
            </a:r>
          </a:p>
          <a:p>
            <a:pPr marL="82550" lvl="0" indent="0">
              <a:buNone/>
            </a:pPr>
            <a:r>
              <a:rPr lang="pt-BR" sz="1600" dirty="0" smtClean="0"/>
              <a:t>Forma geral do </a:t>
            </a:r>
            <a:r>
              <a:rPr lang="pt-BR" sz="1600" b="1" dirty="0" err="1" smtClean="0"/>
              <a:t>If-else-if</a:t>
            </a:r>
            <a:r>
              <a:rPr lang="pt-BR" sz="1600" b="1" dirty="0" smtClean="0"/>
              <a:t> </a:t>
            </a:r>
          </a:p>
          <a:p>
            <a:pPr marL="82550" indent="0">
              <a:buNone/>
            </a:pPr>
            <a:r>
              <a:rPr lang="pt-BR" sz="1600" dirty="0" smtClean="0"/>
              <a:t>	 </a:t>
            </a:r>
            <a:r>
              <a:rPr lang="pt-BR" sz="1600" i="1" dirty="0" err="1" smtClean="0"/>
              <a:t>if</a:t>
            </a:r>
            <a:r>
              <a:rPr lang="pt-BR" sz="1600" i="1" dirty="0" smtClean="0"/>
              <a:t> (condição_1) declaração_1;</a:t>
            </a:r>
            <a:r>
              <a:rPr lang="pt-BR" sz="1600" dirty="0" smtClean="0"/>
              <a:t> </a:t>
            </a:r>
            <a:br>
              <a:rPr lang="pt-BR" sz="1600" dirty="0" smtClean="0"/>
            </a:br>
            <a:r>
              <a:rPr lang="pt-BR" sz="1600" dirty="0" smtClean="0"/>
              <a:t>	</a:t>
            </a:r>
            <a:r>
              <a:rPr lang="pt-BR" sz="1600" i="1" dirty="0" err="1" smtClean="0"/>
              <a:t>else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if</a:t>
            </a:r>
            <a:r>
              <a:rPr lang="pt-BR" sz="1600" i="1" dirty="0" smtClean="0"/>
              <a:t> (condição_2) declaração_2;</a:t>
            </a:r>
            <a:r>
              <a:rPr lang="pt-BR" sz="1600" dirty="0" smtClean="0"/>
              <a:t> </a:t>
            </a:r>
            <a:br>
              <a:rPr lang="pt-BR" sz="1600" dirty="0" smtClean="0"/>
            </a:br>
            <a:r>
              <a:rPr lang="pt-BR" sz="1600" dirty="0" smtClean="0"/>
              <a:t>	</a:t>
            </a:r>
            <a:r>
              <a:rPr lang="pt-BR" sz="1600" i="1" dirty="0" err="1" smtClean="0"/>
              <a:t>else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if</a:t>
            </a:r>
            <a:r>
              <a:rPr lang="pt-BR" sz="1600" i="1" dirty="0" smtClean="0"/>
              <a:t> (condição_3) declaração_3;</a:t>
            </a:r>
            <a:r>
              <a:rPr lang="pt-BR" sz="1600" dirty="0" smtClean="0"/>
              <a:t> </a:t>
            </a:r>
            <a:br>
              <a:rPr lang="pt-BR" sz="1600" dirty="0" smtClean="0"/>
            </a:br>
            <a:r>
              <a:rPr lang="pt-BR" sz="1600" dirty="0" smtClean="0"/>
              <a:t>	</a:t>
            </a:r>
            <a:r>
              <a:rPr lang="pt-BR" sz="1600" i="1" dirty="0" smtClean="0"/>
              <a:t>.</a:t>
            </a:r>
            <a:r>
              <a:rPr lang="pt-BR" sz="1600" dirty="0" smtClean="0"/>
              <a:t> </a:t>
            </a:r>
            <a:br>
              <a:rPr lang="pt-BR" sz="1600" dirty="0" smtClean="0"/>
            </a:br>
            <a:r>
              <a:rPr lang="pt-BR" sz="1600" dirty="0" smtClean="0"/>
              <a:t>	</a:t>
            </a:r>
            <a:r>
              <a:rPr lang="pt-BR" sz="1600" i="1" dirty="0" smtClean="0"/>
              <a:t>.</a:t>
            </a:r>
            <a:r>
              <a:rPr lang="pt-BR" sz="1600" dirty="0" smtClean="0"/>
              <a:t> </a:t>
            </a:r>
            <a:br>
              <a:rPr lang="pt-BR" sz="1600" dirty="0" smtClean="0"/>
            </a:br>
            <a:r>
              <a:rPr lang="pt-BR" sz="1600" dirty="0" smtClean="0"/>
              <a:t>	</a:t>
            </a:r>
            <a:r>
              <a:rPr lang="pt-BR" sz="1600" i="1" dirty="0" err="1" smtClean="0"/>
              <a:t>else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if</a:t>
            </a:r>
            <a:r>
              <a:rPr lang="pt-BR" sz="1600" i="1" dirty="0" smtClean="0"/>
              <a:t> (</a:t>
            </a:r>
            <a:r>
              <a:rPr lang="pt-BR" sz="1600" i="1" dirty="0" err="1" smtClean="0"/>
              <a:t>condição_n</a:t>
            </a:r>
            <a:r>
              <a:rPr lang="pt-BR" sz="1600" i="1" dirty="0" smtClean="0"/>
              <a:t>) </a:t>
            </a:r>
            <a:r>
              <a:rPr lang="pt-BR" sz="1600" i="1" dirty="0" err="1" smtClean="0"/>
              <a:t>declaração_n</a:t>
            </a:r>
            <a:r>
              <a:rPr lang="pt-BR" sz="1600" i="1" dirty="0" smtClean="0"/>
              <a:t>;</a:t>
            </a:r>
            <a:r>
              <a:rPr lang="pt-BR" sz="1600" dirty="0" smtClean="0"/>
              <a:t> </a:t>
            </a:r>
            <a:br>
              <a:rPr lang="pt-BR" sz="1600" dirty="0" smtClean="0"/>
            </a:br>
            <a:r>
              <a:rPr lang="pt-BR" sz="1600" dirty="0" smtClean="0"/>
              <a:t>	</a:t>
            </a:r>
            <a:r>
              <a:rPr lang="pt-BR" sz="1600" i="1" dirty="0" err="1" smtClean="0"/>
              <a:t>else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declaração_default</a:t>
            </a:r>
            <a:r>
              <a:rPr lang="pt-BR" sz="1600" i="1" dirty="0" smtClean="0"/>
              <a:t>;</a:t>
            </a:r>
            <a:r>
              <a:rPr lang="pt-BR" sz="1600" dirty="0" smtClean="0"/>
              <a:t> </a:t>
            </a:r>
          </a:p>
          <a:p>
            <a:pPr marL="82550" indent="0">
              <a:buNone/>
            </a:pPr>
            <a:endParaRPr lang="pt-BR" sz="1600" b="1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32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Expressões Condicionais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 numCol="1">
            <a:no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1600" b="1" dirty="0" err="1" smtClean="0"/>
              <a:t>Exemplo</a:t>
            </a:r>
            <a:r>
              <a:rPr lang="en-US" sz="1600" dirty="0" smtClean="0"/>
              <a:t>: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conio.h</a:t>
            </a:r>
            <a:r>
              <a:rPr lang="pt-BR" sz="1400" dirty="0"/>
              <a:t>&gt;  // uso das funções </a:t>
            </a:r>
            <a:r>
              <a:rPr lang="pt-BR" sz="1400" dirty="0" err="1"/>
              <a:t>getch</a:t>
            </a:r>
            <a:endParaRPr lang="pt-BR" sz="1400" dirty="0"/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  //  uso da </a:t>
            </a:r>
            <a:r>
              <a:rPr lang="pt-BR" sz="1400" dirty="0" err="1"/>
              <a:t>funcao</a:t>
            </a:r>
            <a:r>
              <a:rPr lang="pt-BR" sz="1400" dirty="0"/>
              <a:t> </a:t>
            </a:r>
            <a:r>
              <a:rPr lang="pt-BR" sz="1400" dirty="0" err="1"/>
              <a:t>printf</a:t>
            </a:r>
            <a:endParaRPr lang="pt-BR" sz="1400" dirty="0"/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stdlib.h</a:t>
            </a:r>
            <a:r>
              <a:rPr lang="pt-BR" sz="1400" dirty="0"/>
              <a:t>&gt; //  </a:t>
            </a:r>
            <a:r>
              <a:rPr lang="pt-BR" sz="1400" dirty="0" err="1"/>
              <a:t>alocacao</a:t>
            </a:r>
            <a:r>
              <a:rPr lang="pt-BR" sz="1400" dirty="0"/>
              <a:t> de memoria, controle de processos, conversões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 err="1" smtClean="0"/>
              <a:t>main</a:t>
            </a:r>
            <a:r>
              <a:rPr lang="pt-BR" sz="1400" dirty="0"/>
              <a:t>()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 smtClean="0"/>
              <a:t>{</a:t>
            </a:r>
            <a:endParaRPr lang="pt-BR" sz="1400" dirty="0"/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int</a:t>
            </a:r>
            <a:r>
              <a:rPr lang="pt-BR" sz="1400" dirty="0"/>
              <a:t> num;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printf</a:t>
            </a:r>
            <a:r>
              <a:rPr lang="pt-BR" sz="1400" dirty="0"/>
              <a:t>("Digite um numero: 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scanf</a:t>
            </a:r>
            <a:r>
              <a:rPr lang="pt-BR" sz="1400" dirty="0"/>
              <a:t>("%d", &amp;num);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if</a:t>
            </a:r>
            <a:r>
              <a:rPr lang="pt-BR" sz="1400" dirty="0"/>
              <a:t> (num &gt; 10) </a:t>
            </a:r>
            <a:r>
              <a:rPr lang="pt-BR" sz="1400" dirty="0" err="1"/>
              <a:t>printf</a:t>
            </a:r>
            <a:r>
              <a:rPr lang="pt-BR" sz="1400" dirty="0"/>
              <a:t> ("\n\</a:t>
            </a:r>
            <a:r>
              <a:rPr lang="pt-BR" sz="1400" dirty="0" err="1"/>
              <a:t>nO</a:t>
            </a:r>
            <a:r>
              <a:rPr lang="pt-BR" sz="1400" dirty="0"/>
              <a:t> numero e maior que 10");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if</a:t>
            </a:r>
            <a:r>
              <a:rPr lang="pt-BR" sz="1400" dirty="0"/>
              <a:t> (num == 10)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   </a:t>
            </a:r>
            <a:r>
              <a:rPr lang="pt-BR" sz="1400" dirty="0" err="1"/>
              <a:t>printf</a:t>
            </a:r>
            <a:r>
              <a:rPr lang="pt-BR" sz="1400" dirty="0"/>
              <a:t>("\n\</a:t>
            </a:r>
            <a:r>
              <a:rPr lang="pt-BR" sz="1400" dirty="0" err="1"/>
              <a:t>nVoce</a:t>
            </a:r>
            <a:r>
              <a:rPr lang="pt-BR" sz="1400" dirty="0"/>
              <a:t> acertou!\n");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   </a:t>
            </a:r>
            <a:r>
              <a:rPr lang="pt-BR" sz="1400" dirty="0" err="1"/>
              <a:t>printf</a:t>
            </a:r>
            <a:r>
              <a:rPr lang="pt-BR" sz="1400" dirty="0"/>
              <a:t>("O numero e igual a 10.");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}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if</a:t>
            </a:r>
            <a:r>
              <a:rPr lang="pt-BR" sz="1400" dirty="0"/>
              <a:t> (num &lt; 10) </a:t>
            </a:r>
            <a:r>
              <a:rPr lang="pt-BR" sz="1400" dirty="0" err="1"/>
              <a:t>printf</a:t>
            </a:r>
            <a:r>
              <a:rPr lang="pt-BR" sz="1400" dirty="0"/>
              <a:t>("\n\</a:t>
            </a:r>
            <a:r>
              <a:rPr lang="pt-BR" sz="1400" dirty="0" err="1"/>
              <a:t>nO</a:t>
            </a:r>
            <a:r>
              <a:rPr lang="pt-BR" sz="1400" dirty="0"/>
              <a:t> numero e menor que 10");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 smtClean="0"/>
              <a:t>   </a:t>
            </a:r>
            <a:r>
              <a:rPr lang="pt-BR" sz="1400" dirty="0" err="1"/>
              <a:t>getch</a:t>
            </a:r>
            <a:r>
              <a:rPr lang="pt-BR" sz="1400" dirty="0"/>
              <a:t>();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33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8000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Expressões Condicionais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 numCol="1">
            <a:no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1800" b="1" dirty="0" err="1" smtClean="0"/>
              <a:t>Exemplo</a:t>
            </a:r>
            <a:r>
              <a:rPr lang="en-US" sz="1800" dirty="0" smtClean="0"/>
              <a:t>:</a:t>
            </a:r>
            <a:endParaRPr lang="pt-BR" sz="1800" dirty="0" smtClean="0"/>
          </a:p>
          <a:p>
            <a:pPr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conio.h</a:t>
            </a:r>
            <a:r>
              <a:rPr lang="pt-BR" sz="1800" dirty="0"/>
              <a:t>&gt;</a:t>
            </a:r>
          </a:p>
          <a:p>
            <a:pPr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stdio.h</a:t>
            </a:r>
            <a:r>
              <a:rPr lang="pt-BR" sz="1800" dirty="0"/>
              <a:t>&gt;</a:t>
            </a:r>
          </a:p>
          <a:p>
            <a:pPr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stdlib.h</a:t>
            </a:r>
            <a:r>
              <a:rPr lang="pt-BR" sz="1800" dirty="0"/>
              <a:t>&gt;</a:t>
            </a:r>
          </a:p>
          <a:p>
            <a:pPr>
              <a:buNone/>
            </a:pPr>
            <a:r>
              <a:rPr lang="pt-BR" sz="1800" dirty="0" err="1"/>
              <a:t>main</a:t>
            </a:r>
            <a:r>
              <a:rPr lang="pt-BR" sz="1800" dirty="0"/>
              <a:t>()</a:t>
            </a:r>
          </a:p>
          <a:p>
            <a:pPr>
              <a:buNone/>
            </a:pPr>
            <a:r>
              <a:rPr lang="pt-BR" sz="1800" dirty="0"/>
              <a:t>{</a:t>
            </a:r>
          </a:p>
          <a:p>
            <a:pPr>
              <a:buNone/>
            </a:pPr>
            <a:r>
              <a:rPr lang="pt-BR" sz="1800" dirty="0"/>
              <a:t>  </a:t>
            </a:r>
            <a:r>
              <a:rPr lang="pt-BR" sz="1800" dirty="0" err="1"/>
              <a:t>int</a:t>
            </a:r>
            <a:r>
              <a:rPr lang="pt-BR" sz="1800" dirty="0"/>
              <a:t> a, b;</a:t>
            </a:r>
          </a:p>
          <a:p>
            <a:pPr>
              <a:buNone/>
            </a:pPr>
            <a:r>
              <a:rPr lang="pt-BR" sz="1800" dirty="0"/>
              <a:t>  system("</a:t>
            </a:r>
            <a:r>
              <a:rPr lang="pt-BR" sz="1800" dirty="0" err="1"/>
              <a:t>cls</a:t>
            </a:r>
            <a:r>
              <a:rPr lang="pt-BR" sz="1800" dirty="0"/>
              <a:t>");</a:t>
            </a:r>
          </a:p>
          <a:p>
            <a:pPr>
              <a:buNone/>
            </a:pPr>
            <a:r>
              <a:rPr lang="pt-BR" sz="1800" dirty="0"/>
              <a:t>  </a:t>
            </a:r>
            <a:r>
              <a:rPr lang="pt-BR" sz="1800" dirty="0" err="1"/>
              <a:t>printf</a:t>
            </a:r>
            <a:r>
              <a:rPr lang="pt-BR" sz="1800" dirty="0"/>
              <a:t>("digite dois números: \n");</a:t>
            </a:r>
          </a:p>
          <a:p>
            <a:pPr>
              <a:buNone/>
            </a:pPr>
            <a:r>
              <a:rPr lang="pt-BR" sz="1800" dirty="0"/>
              <a:t>  </a:t>
            </a:r>
            <a:r>
              <a:rPr lang="pt-BR" sz="1800" dirty="0" err="1"/>
              <a:t>scanf</a:t>
            </a:r>
            <a:r>
              <a:rPr lang="pt-BR" sz="1800" dirty="0"/>
              <a:t>("%</a:t>
            </a:r>
            <a:r>
              <a:rPr lang="pt-BR" sz="1800" dirty="0" err="1"/>
              <a:t>d%d</a:t>
            </a:r>
            <a:r>
              <a:rPr lang="pt-BR" sz="1800" dirty="0"/>
              <a:t>", &amp;a, &amp;b);</a:t>
            </a:r>
          </a:p>
          <a:p>
            <a:pPr>
              <a:buNone/>
            </a:pPr>
            <a:r>
              <a:rPr lang="pt-BR" sz="1800" dirty="0"/>
              <a:t>  </a:t>
            </a:r>
            <a:r>
              <a:rPr lang="pt-BR" sz="1800" dirty="0" err="1"/>
              <a:t>if</a:t>
            </a:r>
            <a:r>
              <a:rPr lang="pt-BR" sz="1800" dirty="0"/>
              <a:t> (b) </a:t>
            </a:r>
            <a:r>
              <a:rPr lang="pt-BR" sz="1800" dirty="0" err="1"/>
              <a:t>printf</a:t>
            </a:r>
            <a:r>
              <a:rPr lang="pt-BR" sz="1800" dirty="0"/>
              <a:t>("%.2f\n", (</a:t>
            </a:r>
            <a:r>
              <a:rPr lang="pt-BR" sz="1800" dirty="0" err="1"/>
              <a:t>float</a:t>
            </a:r>
            <a:r>
              <a:rPr lang="pt-BR" sz="1800" dirty="0"/>
              <a:t>)a/b);</a:t>
            </a:r>
          </a:p>
          <a:p>
            <a:pPr>
              <a:buNone/>
            </a:pPr>
            <a:r>
              <a:rPr lang="pt-BR" sz="1800" dirty="0"/>
              <a:t>  </a:t>
            </a:r>
            <a:r>
              <a:rPr lang="pt-BR" sz="1800" dirty="0" err="1"/>
              <a:t>else</a:t>
            </a:r>
            <a:r>
              <a:rPr lang="pt-BR" sz="1800" dirty="0"/>
              <a:t> </a:t>
            </a:r>
            <a:r>
              <a:rPr lang="pt-BR" sz="1800" dirty="0" err="1"/>
              <a:t>printf</a:t>
            </a:r>
            <a:r>
              <a:rPr lang="pt-BR" sz="1800" dirty="0"/>
              <a:t>("divisão por zero\n");</a:t>
            </a:r>
          </a:p>
          <a:p>
            <a:pPr>
              <a:buNone/>
            </a:pPr>
            <a:r>
              <a:rPr lang="pt-BR" sz="1800" dirty="0"/>
              <a:t>  </a:t>
            </a:r>
            <a:r>
              <a:rPr lang="pt-BR" sz="1800" dirty="0" err="1"/>
              <a:t>getch</a:t>
            </a:r>
            <a:r>
              <a:rPr lang="pt-BR" sz="1800" dirty="0"/>
              <a:t>();</a:t>
            </a:r>
          </a:p>
          <a:p>
            <a:pPr>
              <a:buNone/>
            </a:pPr>
            <a:r>
              <a:rPr lang="pt-BR" sz="1800" dirty="0" smtClean="0"/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34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Expressões Condicionais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 numCol="2">
            <a:no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1600" b="1" dirty="0" err="1" smtClean="0"/>
              <a:t>Exemplo</a:t>
            </a:r>
            <a:r>
              <a:rPr lang="en-US" sz="1600" dirty="0"/>
              <a:t>:</a:t>
            </a:r>
            <a:endParaRPr lang="pt-BR" sz="1600" dirty="0"/>
          </a:p>
          <a:p>
            <a:pPr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conio.h</a:t>
            </a:r>
            <a:r>
              <a:rPr lang="en-US" sz="1500" dirty="0"/>
              <a:t>&gt;</a:t>
            </a:r>
          </a:p>
          <a:p>
            <a:pPr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stdio.h</a:t>
            </a:r>
            <a:r>
              <a:rPr lang="en-US" sz="1500" dirty="0"/>
              <a:t>&gt;</a:t>
            </a:r>
          </a:p>
          <a:p>
            <a:pPr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stdlib.h</a:t>
            </a:r>
            <a:r>
              <a:rPr lang="en-US" sz="1500" dirty="0"/>
              <a:t>&gt;</a:t>
            </a:r>
          </a:p>
          <a:p>
            <a:pPr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time.h</a:t>
            </a:r>
            <a:r>
              <a:rPr lang="en-US" sz="1500" dirty="0"/>
              <a:t>&gt;</a:t>
            </a:r>
          </a:p>
          <a:p>
            <a:pPr>
              <a:buNone/>
            </a:pPr>
            <a:endParaRPr lang="en-US" sz="1500" dirty="0"/>
          </a:p>
          <a:p>
            <a:pPr>
              <a:buNone/>
            </a:pPr>
            <a:r>
              <a:rPr lang="en-US" sz="1500" dirty="0"/>
              <a:t>main()</a:t>
            </a:r>
          </a:p>
          <a:p>
            <a:pPr>
              <a:buNone/>
            </a:pPr>
            <a:r>
              <a:rPr lang="en-US" sz="1500" dirty="0"/>
              <a:t>{</a:t>
            </a:r>
          </a:p>
          <a:p>
            <a:pPr>
              <a:buNone/>
            </a:pPr>
            <a:r>
              <a:rPr lang="en-US" sz="1500" dirty="0" smtClean="0"/>
              <a:t>   </a:t>
            </a:r>
            <a:r>
              <a:rPr lang="en-US" sz="1500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 err="1"/>
              <a:t>num</a:t>
            </a:r>
            <a:r>
              <a:rPr lang="en-US" sz="1500" dirty="0"/>
              <a:t>, </a:t>
            </a:r>
            <a:r>
              <a:rPr lang="en-US" sz="1500" dirty="0" err="1"/>
              <a:t>segredo</a:t>
            </a:r>
            <a:r>
              <a:rPr lang="en-US" sz="1500" dirty="0"/>
              <a:t>;</a:t>
            </a:r>
          </a:p>
          <a:p>
            <a:pPr>
              <a:buNone/>
            </a:pPr>
            <a:r>
              <a:rPr lang="en-US" sz="1500" dirty="0"/>
              <a:t>   </a:t>
            </a:r>
            <a:r>
              <a:rPr lang="en-US" sz="1500" dirty="0" err="1"/>
              <a:t>srand</a:t>
            </a:r>
            <a:r>
              <a:rPr lang="en-US" sz="1500" dirty="0"/>
              <a:t>(time(NULL));</a:t>
            </a:r>
          </a:p>
          <a:p>
            <a:pPr>
              <a:buNone/>
            </a:pPr>
            <a:r>
              <a:rPr lang="en-US" sz="1500" dirty="0"/>
              <a:t>   </a:t>
            </a:r>
            <a:r>
              <a:rPr lang="en-US" sz="1500" dirty="0" err="1"/>
              <a:t>segredo</a:t>
            </a:r>
            <a:r>
              <a:rPr lang="en-US" sz="1500" dirty="0"/>
              <a:t> = rand()/101</a:t>
            </a:r>
            <a:r>
              <a:rPr lang="en-US" sz="1500" dirty="0" smtClean="0"/>
              <a:t>;</a:t>
            </a:r>
          </a:p>
          <a:p>
            <a:pPr>
              <a:buNone/>
            </a:pPr>
            <a:r>
              <a:rPr lang="en-US" sz="1500" dirty="0" smtClean="0"/>
              <a:t>   system</a:t>
            </a:r>
            <a:r>
              <a:rPr lang="en-US" sz="1500" dirty="0"/>
              <a:t>("</a:t>
            </a:r>
            <a:r>
              <a:rPr lang="en-US" sz="1500" dirty="0" err="1"/>
              <a:t>cls</a:t>
            </a:r>
            <a:r>
              <a:rPr lang="en-US" sz="1500" dirty="0"/>
              <a:t>");</a:t>
            </a:r>
          </a:p>
          <a:p>
            <a:pPr>
              <a:buNone/>
            </a:pPr>
            <a:r>
              <a:rPr lang="en-US" sz="1500" dirty="0" smtClean="0"/>
              <a:t>   </a:t>
            </a:r>
            <a:r>
              <a:rPr lang="en-US" sz="1500" dirty="0" err="1"/>
              <a:t>printf</a:t>
            </a:r>
            <a:r>
              <a:rPr lang="en-US" sz="1500" dirty="0"/>
              <a:t>("</a:t>
            </a:r>
            <a:r>
              <a:rPr lang="en-US" sz="1500" dirty="0" err="1"/>
              <a:t>Qual</a:t>
            </a:r>
            <a:r>
              <a:rPr lang="en-US" sz="1500" dirty="0"/>
              <a:t> e o </a:t>
            </a:r>
            <a:r>
              <a:rPr lang="en-US" sz="1500" dirty="0" err="1" smtClean="0"/>
              <a:t>numero</a:t>
            </a:r>
            <a:r>
              <a:rPr lang="en-US" sz="1500" dirty="0" smtClean="0"/>
              <a:t>? </a:t>
            </a:r>
            <a:r>
              <a:rPr lang="en-US" sz="1500" dirty="0"/>
              <a:t>");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</a:t>
            </a:r>
            <a:r>
              <a:rPr lang="en-US" sz="1500" dirty="0" err="1"/>
              <a:t>scanf</a:t>
            </a:r>
            <a:r>
              <a:rPr lang="en-US" sz="1500" dirty="0"/>
              <a:t>("%d", &amp;</a:t>
            </a:r>
            <a:r>
              <a:rPr lang="en-US" sz="1500" dirty="0" err="1"/>
              <a:t>num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</a:t>
            </a:r>
            <a:r>
              <a:rPr lang="en-US" sz="1500" dirty="0"/>
              <a:t>if (</a:t>
            </a:r>
            <a:r>
              <a:rPr lang="en-US" sz="1500" dirty="0" err="1"/>
              <a:t>segredo</a:t>
            </a:r>
            <a:r>
              <a:rPr lang="en-US" sz="1500" dirty="0"/>
              <a:t> == </a:t>
            </a:r>
            <a:r>
              <a:rPr lang="en-US" sz="1500" dirty="0" err="1"/>
              <a:t>num</a:t>
            </a:r>
            <a:r>
              <a:rPr lang="en-US" sz="1500" dirty="0"/>
              <a:t>)</a:t>
            </a:r>
          </a:p>
          <a:p>
            <a:pPr marL="0" indent="0">
              <a:buNone/>
            </a:pPr>
            <a:r>
              <a:rPr lang="en-US" sz="1500" dirty="0"/>
              <a:t>   {</a:t>
            </a:r>
          </a:p>
          <a:p>
            <a:pPr marL="0" indent="0">
              <a:buNone/>
            </a:pPr>
            <a:r>
              <a:rPr lang="en-US" sz="1500" dirty="0"/>
              <a:t>     </a:t>
            </a:r>
            <a:r>
              <a:rPr lang="en-US" sz="1500" dirty="0" err="1"/>
              <a:t>printf</a:t>
            </a:r>
            <a:r>
              <a:rPr lang="en-US" sz="1500" dirty="0"/>
              <a:t>("</a:t>
            </a:r>
            <a:r>
              <a:rPr lang="en-US" sz="1500" dirty="0" err="1"/>
              <a:t>Acertou</a:t>
            </a:r>
            <a:r>
              <a:rPr lang="en-US" sz="1500" dirty="0"/>
              <a:t>!");</a:t>
            </a:r>
          </a:p>
          <a:p>
            <a:pPr marL="0" indent="0">
              <a:buNone/>
            </a:pPr>
            <a:r>
              <a:rPr lang="en-US" sz="1500" dirty="0"/>
              <a:t>     </a:t>
            </a:r>
            <a:r>
              <a:rPr lang="en-US" sz="1500" dirty="0" err="1"/>
              <a:t>printf</a:t>
            </a:r>
            <a:r>
              <a:rPr lang="en-US" sz="1500" dirty="0"/>
              <a:t>("\</a:t>
            </a:r>
            <a:r>
              <a:rPr lang="en-US" sz="1500" dirty="0" err="1"/>
              <a:t>nO</a:t>
            </a:r>
            <a:r>
              <a:rPr lang="en-US" sz="1500" dirty="0"/>
              <a:t> </a:t>
            </a:r>
            <a:r>
              <a:rPr lang="en-US" sz="1500" dirty="0" err="1"/>
              <a:t>numero</a:t>
            </a:r>
            <a:r>
              <a:rPr lang="en-US" sz="1500" dirty="0"/>
              <a:t> </a:t>
            </a:r>
            <a:r>
              <a:rPr lang="en-US" sz="1500" dirty="0" smtClean="0"/>
              <a:t>e %d\n</a:t>
            </a:r>
            <a:r>
              <a:rPr lang="en-US" sz="1500" dirty="0"/>
              <a:t>",</a:t>
            </a:r>
            <a:r>
              <a:rPr lang="en-US" sz="1500" dirty="0" err="1"/>
              <a:t>segredo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/>
              <a:t>   }</a:t>
            </a:r>
          </a:p>
          <a:p>
            <a:pPr marL="0" indent="0">
              <a:buNone/>
            </a:pPr>
            <a:r>
              <a:rPr lang="en-US" sz="1500" dirty="0"/>
              <a:t>   else if (</a:t>
            </a:r>
            <a:r>
              <a:rPr lang="en-US" sz="1500" dirty="0" err="1"/>
              <a:t>segredo</a:t>
            </a:r>
            <a:r>
              <a:rPr lang="en-US" sz="1500" dirty="0"/>
              <a:t>&lt;</a:t>
            </a:r>
            <a:r>
              <a:rPr lang="en-US" sz="1500" dirty="0" err="1"/>
              <a:t>num</a:t>
            </a:r>
            <a:r>
              <a:rPr lang="en-US" sz="1500" dirty="0"/>
              <a:t>)</a:t>
            </a:r>
          </a:p>
          <a:p>
            <a:pPr marL="0" indent="0">
              <a:buNone/>
            </a:pPr>
            <a:r>
              <a:rPr lang="en-US" sz="1500" dirty="0"/>
              <a:t>     </a:t>
            </a:r>
            <a:r>
              <a:rPr lang="en-US" sz="1500" dirty="0" smtClean="0"/>
              <a:t>     </a:t>
            </a:r>
            <a:r>
              <a:rPr lang="en-US" sz="1500" dirty="0" err="1"/>
              <a:t>printf</a:t>
            </a:r>
            <a:r>
              <a:rPr lang="en-US" sz="1500" dirty="0"/>
              <a:t>("</a:t>
            </a:r>
            <a:r>
              <a:rPr lang="en-US" sz="1500" dirty="0" err="1"/>
              <a:t>Errado</a:t>
            </a:r>
            <a:r>
              <a:rPr lang="en-US" sz="1500" dirty="0"/>
              <a:t>, </a:t>
            </a:r>
            <a:r>
              <a:rPr lang="en-US" sz="1500" dirty="0" err="1"/>
              <a:t>muito</a:t>
            </a:r>
            <a:r>
              <a:rPr lang="en-US" sz="1500" dirty="0"/>
              <a:t> alto!\n");</a:t>
            </a:r>
          </a:p>
          <a:p>
            <a:pPr marL="0" indent="0">
              <a:buNone/>
            </a:pPr>
            <a:r>
              <a:rPr lang="en-US" sz="1500" dirty="0"/>
              <a:t>          else </a:t>
            </a:r>
            <a:r>
              <a:rPr lang="en-US" sz="1500" dirty="0" err="1"/>
              <a:t>printf</a:t>
            </a:r>
            <a:r>
              <a:rPr lang="en-US" sz="1500" dirty="0"/>
              <a:t>("</a:t>
            </a:r>
            <a:r>
              <a:rPr lang="en-US" sz="1500" dirty="0" err="1"/>
              <a:t>Errado</a:t>
            </a:r>
            <a:r>
              <a:rPr lang="en-US" sz="1500" dirty="0"/>
              <a:t>, </a:t>
            </a:r>
            <a:r>
              <a:rPr lang="en-US" sz="1500" dirty="0" err="1"/>
              <a:t>muito</a:t>
            </a:r>
            <a:r>
              <a:rPr lang="en-US" sz="1500" dirty="0"/>
              <a:t> </a:t>
            </a:r>
            <a:r>
              <a:rPr lang="en-US" sz="1500" dirty="0" err="1" smtClean="0"/>
              <a:t>baixo</a:t>
            </a:r>
            <a:r>
              <a:rPr lang="en-US" sz="1500" dirty="0"/>
              <a:t>!\n");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</a:t>
            </a:r>
            <a:r>
              <a:rPr lang="en-US" sz="1500" dirty="0" err="1" smtClean="0"/>
              <a:t>getch</a:t>
            </a:r>
            <a:r>
              <a:rPr lang="en-US" sz="1500" dirty="0"/>
              <a:t>();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endParaRPr lang="pt-BR" sz="1600" b="1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35</a:t>
            </a:fld>
            <a:endParaRPr lang="pt-BR" sz="14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87624" y="-7861"/>
            <a:ext cx="7951696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 função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srand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define uma "semente" para a função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rand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 Ela deve ser chamada antes do primeiro uso de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rand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para que a sequência de números devolvidos por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rand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não seja sempre a mesma. Uso típico: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srand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(time (NULL)).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Expressões Condicionais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b="1" dirty="0"/>
              <a:t>Operador ternário</a:t>
            </a:r>
          </a:p>
          <a:p>
            <a:pPr>
              <a:spcAft>
                <a:spcPts val="1200"/>
              </a:spcAft>
              <a:buNone/>
            </a:pPr>
            <a:r>
              <a:rPr lang="pt-BR" sz="1800" dirty="0" smtClean="0"/>
              <a:t>Sintaxe:</a:t>
            </a:r>
          </a:p>
          <a:p>
            <a:pPr>
              <a:spcAft>
                <a:spcPts val="1200"/>
              </a:spcAft>
              <a:buNone/>
            </a:pPr>
            <a:r>
              <a:rPr lang="pt-BR" sz="1800" dirty="0" smtClean="0"/>
              <a:t>	</a:t>
            </a:r>
            <a:r>
              <a:rPr lang="pt-BR" sz="1800" i="1" dirty="0" smtClean="0"/>
              <a:t>condição?expressão1:expressão2</a:t>
            </a:r>
          </a:p>
          <a:p>
            <a:pPr>
              <a:spcAft>
                <a:spcPts val="1200"/>
              </a:spcAft>
              <a:buNone/>
            </a:pPr>
            <a:r>
              <a:rPr lang="pt-BR" sz="1800" dirty="0" smtClean="0"/>
              <a:t>É uma maneira compacta de expressar </a:t>
            </a:r>
            <a:r>
              <a:rPr lang="pt-BR" sz="1800" dirty="0" err="1" smtClean="0"/>
              <a:t>if-else</a:t>
            </a:r>
            <a:r>
              <a:rPr lang="pt-BR" sz="1800" dirty="0" smtClean="0"/>
              <a:t>.</a:t>
            </a:r>
          </a:p>
          <a:p>
            <a:pPr>
              <a:buNone/>
            </a:pPr>
            <a:r>
              <a:rPr lang="en-US" sz="1800" b="1" dirty="0" err="1" smtClean="0"/>
              <a:t>Exemplo</a:t>
            </a:r>
            <a:r>
              <a:rPr lang="en-US" sz="1800" dirty="0" smtClean="0"/>
              <a:t>:</a:t>
            </a:r>
            <a:endParaRPr lang="pt-BR" sz="1800" dirty="0" smtClean="0"/>
          </a:p>
          <a:p>
            <a:pPr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conio.h</a:t>
            </a:r>
            <a:r>
              <a:rPr lang="pt-BR" sz="1400" dirty="0"/>
              <a:t>&gt;</a:t>
            </a:r>
          </a:p>
          <a:p>
            <a:pPr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</a:t>
            </a:r>
          </a:p>
          <a:p>
            <a:pPr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stdlib.h</a:t>
            </a:r>
            <a:r>
              <a:rPr lang="pt-BR" sz="1400" dirty="0"/>
              <a:t>&gt;</a:t>
            </a:r>
          </a:p>
          <a:p>
            <a:pPr>
              <a:buNone/>
            </a:pPr>
            <a:r>
              <a:rPr lang="pt-BR" sz="1400" dirty="0" err="1"/>
              <a:t>main</a:t>
            </a:r>
            <a:r>
              <a:rPr lang="pt-BR" sz="1400" dirty="0"/>
              <a:t>()</a:t>
            </a:r>
          </a:p>
          <a:p>
            <a:pPr>
              <a:buNone/>
            </a:pPr>
            <a:r>
              <a:rPr lang="pt-BR" sz="1400" dirty="0"/>
              <a:t>{</a:t>
            </a:r>
          </a:p>
          <a:p>
            <a:pPr>
              <a:buNone/>
            </a:pPr>
            <a:r>
              <a:rPr lang="pt-BR" sz="1400" dirty="0"/>
              <a:t>   </a:t>
            </a:r>
            <a:r>
              <a:rPr lang="pt-BR" sz="1400" dirty="0" err="1"/>
              <a:t>int</a:t>
            </a:r>
            <a:r>
              <a:rPr lang="pt-BR" sz="1400" dirty="0"/>
              <a:t> x, y, </a:t>
            </a:r>
            <a:r>
              <a:rPr lang="pt-BR" sz="1400" dirty="0" err="1"/>
              <a:t>zero_um</a:t>
            </a:r>
            <a:r>
              <a:rPr lang="pt-BR" sz="1400" dirty="0"/>
              <a:t>;</a:t>
            </a:r>
          </a:p>
          <a:p>
            <a:pPr>
              <a:buNone/>
            </a:pPr>
            <a:r>
              <a:rPr lang="pt-BR" sz="1400" dirty="0"/>
              <a:t>   system("</a:t>
            </a:r>
            <a:r>
              <a:rPr lang="pt-BR" sz="1400" dirty="0" err="1"/>
              <a:t>cls</a:t>
            </a:r>
            <a:r>
              <a:rPr lang="pt-BR" sz="1400" dirty="0"/>
              <a:t>");</a:t>
            </a:r>
          </a:p>
          <a:p>
            <a:pPr>
              <a:buNone/>
            </a:pPr>
            <a:r>
              <a:rPr lang="pt-BR" sz="1400" dirty="0"/>
              <a:t>   </a:t>
            </a:r>
            <a:r>
              <a:rPr lang="pt-BR" sz="1400" dirty="0" err="1"/>
              <a:t>printf</a:t>
            </a:r>
            <a:r>
              <a:rPr lang="pt-BR" sz="1400" dirty="0"/>
              <a:t>("Entre com dois </a:t>
            </a:r>
            <a:r>
              <a:rPr lang="pt-BR" sz="1400" dirty="0" err="1"/>
              <a:t>numeros</a:t>
            </a:r>
            <a:r>
              <a:rPr lang="pt-BR" sz="1400" dirty="0"/>
              <a:t>: ");</a:t>
            </a:r>
          </a:p>
          <a:p>
            <a:pPr>
              <a:buNone/>
            </a:pPr>
            <a:r>
              <a:rPr lang="pt-BR" sz="1400" dirty="0"/>
              <a:t>   </a:t>
            </a:r>
            <a:r>
              <a:rPr lang="pt-BR" sz="1400" dirty="0" err="1"/>
              <a:t>scanf</a:t>
            </a:r>
            <a:r>
              <a:rPr lang="pt-BR" sz="1400" dirty="0"/>
              <a:t>("%d %d", &amp;x, &amp;y);</a:t>
            </a:r>
          </a:p>
          <a:p>
            <a:pPr>
              <a:buNone/>
            </a:pPr>
            <a:r>
              <a:rPr lang="pt-BR" sz="1400" dirty="0"/>
              <a:t>   </a:t>
            </a:r>
            <a:r>
              <a:rPr lang="pt-BR" sz="1400" dirty="0" err="1"/>
              <a:t>zero_um</a:t>
            </a:r>
            <a:r>
              <a:rPr lang="pt-BR" sz="1400" dirty="0"/>
              <a:t> = (x &gt; y)?</a:t>
            </a:r>
            <a:r>
              <a:rPr lang="pt-BR" sz="1400" dirty="0" err="1"/>
              <a:t>printf</a:t>
            </a:r>
            <a:r>
              <a:rPr lang="pt-BR" sz="1400" dirty="0"/>
              <a:t>("Primeiro numero maior que o segundo"):</a:t>
            </a:r>
            <a:r>
              <a:rPr lang="pt-BR" sz="1400" dirty="0" err="1"/>
              <a:t>printf</a:t>
            </a:r>
            <a:r>
              <a:rPr lang="pt-BR" sz="1400" dirty="0"/>
              <a:t>("Segundo numero maior que o primeiro");</a:t>
            </a:r>
          </a:p>
          <a:p>
            <a:pPr>
              <a:buNone/>
            </a:pPr>
            <a:r>
              <a:rPr lang="pt-BR" sz="1400" dirty="0"/>
              <a:t>   </a:t>
            </a:r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nValor</a:t>
            </a:r>
            <a:r>
              <a:rPr lang="pt-BR" sz="1400" dirty="0"/>
              <a:t> </a:t>
            </a:r>
            <a:r>
              <a:rPr lang="pt-BR" sz="1400" dirty="0" err="1"/>
              <a:t>numerico</a:t>
            </a:r>
            <a:r>
              <a:rPr lang="pt-BR" sz="1400" dirty="0"/>
              <a:t> do teste logico -&gt; %d\n", </a:t>
            </a:r>
            <a:r>
              <a:rPr lang="pt-BR" sz="1400" dirty="0" err="1"/>
              <a:t>zero_um</a:t>
            </a:r>
            <a:r>
              <a:rPr lang="pt-BR" sz="1400" dirty="0"/>
              <a:t>);</a:t>
            </a:r>
          </a:p>
          <a:p>
            <a:pPr>
              <a:buNone/>
            </a:pPr>
            <a:r>
              <a:rPr lang="pt-BR" sz="1400" dirty="0"/>
              <a:t>   </a:t>
            </a:r>
            <a:r>
              <a:rPr lang="pt-BR" sz="1400" dirty="0" err="1"/>
              <a:t>getch</a:t>
            </a:r>
            <a:r>
              <a:rPr lang="pt-BR" sz="1400" dirty="0"/>
              <a:t>();</a:t>
            </a:r>
          </a:p>
          <a:p>
            <a:pPr>
              <a:buNone/>
            </a:pPr>
            <a:r>
              <a:rPr lang="pt-BR" sz="1400" dirty="0"/>
              <a:t>}</a:t>
            </a:r>
            <a:endParaRPr lang="pt-BR" sz="1400" b="1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36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Expressões Condicionais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 marL="82550" indent="0" algn="just">
              <a:buNone/>
            </a:pPr>
            <a:r>
              <a:rPr lang="pt-BR" sz="2800" b="1" dirty="0"/>
              <a:t>Switch</a:t>
            </a:r>
          </a:p>
          <a:p>
            <a:pPr marL="82550" indent="0" algn="just">
              <a:buNone/>
            </a:pPr>
            <a:r>
              <a:rPr lang="pt-BR" sz="1500" dirty="0" smtClean="0"/>
              <a:t>Uma variável é testada sucessivamente contra uma lista de variáveis inteiras ou de caracteres. Depois de encontrar uma coincidência, o comando ou o bloco de comandos é executado.</a:t>
            </a:r>
          </a:p>
          <a:p>
            <a:pPr marL="82550" indent="0" algn="just">
              <a:buNone/>
            </a:pPr>
            <a:r>
              <a:rPr lang="pt-BR" sz="1500" dirty="0" smtClean="0"/>
              <a:t>Se nenhuma coincidência for encontrada o comando default será executado. O default é opcional. A seqüência de comandos é executada até que o comando </a:t>
            </a:r>
            <a:r>
              <a:rPr lang="pt-BR" sz="1500" dirty="0" err="1" smtClean="0"/>
              <a:t>break</a:t>
            </a:r>
            <a:r>
              <a:rPr lang="pt-BR" sz="1500" dirty="0" smtClean="0"/>
              <a:t> seja encontrado.</a:t>
            </a:r>
          </a:p>
          <a:p>
            <a:pPr marL="82550" indent="0" algn="just">
              <a:buNone/>
            </a:pPr>
            <a:r>
              <a:rPr lang="pt-BR" sz="1500" dirty="0" smtClean="0"/>
              <a:t>sintaxe:</a:t>
            </a:r>
          </a:p>
          <a:p>
            <a:pPr marL="82550" indent="0" algn="just">
              <a:buNone/>
            </a:pPr>
            <a:r>
              <a:rPr lang="pt-BR" sz="1500" dirty="0" smtClean="0"/>
              <a:t>switch(variável)</a:t>
            </a:r>
          </a:p>
          <a:p>
            <a:pPr marL="82550" indent="0" algn="just">
              <a:buNone/>
            </a:pPr>
            <a:r>
              <a:rPr lang="pt-BR" sz="1500" dirty="0" smtClean="0"/>
              <a:t>{</a:t>
            </a:r>
          </a:p>
          <a:p>
            <a:pPr marL="82550" indent="0" algn="just">
              <a:buNone/>
            </a:pPr>
            <a:r>
              <a:rPr lang="pt-BR" sz="1500" dirty="0" smtClean="0"/>
              <a:t>case constante1:</a:t>
            </a:r>
          </a:p>
          <a:p>
            <a:pPr marL="82550" indent="0" algn="just">
              <a:buNone/>
            </a:pPr>
            <a:r>
              <a:rPr lang="pt-BR" sz="1500" dirty="0" smtClean="0"/>
              <a:t>seqüência de comandos</a:t>
            </a:r>
          </a:p>
          <a:p>
            <a:pPr marL="82550" indent="0" algn="just">
              <a:buNone/>
            </a:pPr>
            <a:r>
              <a:rPr lang="pt-BR" sz="1500" dirty="0" err="1" smtClean="0"/>
              <a:t>break</a:t>
            </a:r>
            <a:r>
              <a:rPr lang="pt-BR" sz="1500" dirty="0" smtClean="0"/>
              <a:t>;</a:t>
            </a:r>
          </a:p>
          <a:p>
            <a:pPr marL="82550" indent="0" algn="just">
              <a:buNone/>
            </a:pPr>
            <a:r>
              <a:rPr lang="pt-BR" sz="1500" dirty="0" smtClean="0"/>
              <a:t> </a:t>
            </a:r>
          </a:p>
          <a:p>
            <a:pPr marL="82550" indent="0" algn="just">
              <a:buNone/>
            </a:pPr>
            <a:r>
              <a:rPr lang="pt-BR" sz="1500" dirty="0" smtClean="0"/>
              <a:t>case constante2:</a:t>
            </a:r>
          </a:p>
          <a:p>
            <a:pPr marL="82550" indent="0" algn="just">
              <a:buNone/>
            </a:pPr>
            <a:r>
              <a:rPr lang="pt-BR" sz="1500" dirty="0" smtClean="0"/>
              <a:t>seqüência de comandos</a:t>
            </a:r>
          </a:p>
          <a:p>
            <a:pPr marL="82550" indent="0" algn="just">
              <a:buNone/>
            </a:pPr>
            <a:r>
              <a:rPr lang="pt-BR" sz="1500" dirty="0" err="1" smtClean="0"/>
              <a:t>break</a:t>
            </a:r>
            <a:r>
              <a:rPr lang="pt-BR" sz="1500" dirty="0" smtClean="0"/>
              <a:t>;</a:t>
            </a:r>
          </a:p>
          <a:p>
            <a:pPr marL="82550" indent="0" algn="just">
              <a:buNone/>
            </a:pPr>
            <a:r>
              <a:rPr lang="pt-BR" sz="1500" dirty="0" smtClean="0"/>
              <a:t>default:</a:t>
            </a:r>
          </a:p>
          <a:p>
            <a:pPr marL="82550" indent="0" algn="just">
              <a:buNone/>
            </a:pPr>
            <a:r>
              <a:rPr lang="pt-BR" sz="1500" dirty="0" smtClean="0"/>
              <a:t>seqüência de comandos</a:t>
            </a:r>
          </a:p>
          <a:p>
            <a:pPr marL="82550" indent="0" algn="just">
              <a:buNone/>
            </a:pPr>
            <a:r>
              <a:rPr lang="pt-BR" sz="1500" dirty="0" smtClean="0"/>
              <a:t>}</a:t>
            </a:r>
            <a:endParaRPr lang="pt-BR" sz="15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37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Expressões Condicionais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 numCol="2">
            <a:noAutofit/>
          </a:bodyPr>
          <a:lstStyle/>
          <a:p>
            <a:pPr marL="82550" indent="0" algn="just">
              <a:spcAft>
                <a:spcPts val="1200"/>
              </a:spcAft>
              <a:buNone/>
            </a:pPr>
            <a:r>
              <a:rPr lang="pt-BR" sz="1800" b="1" dirty="0" smtClean="0"/>
              <a:t>Exemplo de Switch</a:t>
            </a:r>
            <a:endParaRPr lang="pt-BR" sz="1800" dirty="0" smtClean="0"/>
          </a:p>
          <a:p>
            <a:pPr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conio.h</a:t>
            </a:r>
            <a:r>
              <a:rPr lang="pt-BR" sz="1600" dirty="0"/>
              <a:t>&gt;</a:t>
            </a:r>
          </a:p>
          <a:p>
            <a:pPr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stdio.h</a:t>
            </a:r>
            <a:r>
              <a:rPr lang="pt-BR" sz="1600" dirty="0"/>
              <a:t>&gt;</a:t>
            </a:r>
          </a:p>
          <a:p>
            <a:pPr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stdlib.h</a:t>
            </a:r>
            <a:r>
              <a:rPr lang="pt-BR" sz="1600" dirty="0"/>
              <a:t>&gt;</a:t>
            </a:r>
          </a:p>
          <a:p>
            <a:pPr>
              <a:buNone/>
            </a:pPr>
            <a:r>
              <a:rPr lang="pt-BR" sz="1600" dirty="0" err="1" smtClean="0"/>
              <a:t>main</a:t>
            </a:r>
            <a:r>
              <a:rPr lang="pt-BR" sz="1600" dirty="0"/>
              <a:t>()</a:t>
            </a:r>
          </a:p>
          <a:p>
            <a:pPr>
              <a:buNone/>
            </a:pPr>
            <a:r>
              <a:rPr lang="pt-BR" sz="1600" dirty="0"/>
              <a:t>{</a:t>
            </a:r>
          </a:p>
          <a:p>
            <a:pPr>
              <a:buNone/>
            </a:pPr>
            <a:r>
              <a:rPr lang="pt-BR" sz="1600" dirty="0"/>
              <a:t>system("</a:t>
            </a:r>
            <a:r>
              <a:rPr lang="pt-BR" sz="1600" dirty="0" err="1"/>
              <a:t>cls</a:t>
            </a:r>
            <a:r>
              <a:rPr lang="pt-BR" sz="1600" dirty="0"/>
              <a:t>");</a:t>
            </a:r>
          </a:p>
          <a:p>
            <a:pPr>
              <a:buNone/>
            </a:pPr>
            <a:r>
              <a:rPr lang="pt-BR" sz="1600" dirty="0" smtClean="0"/>
              <a:t>char </a:t>
            </a:r>
            <a:r>
              <a:rPr lang="pt-BR" sz="1600" dirty="0"/>
              <a:t>x;</a:t>
            </a:r>
          </a:p>
          <a:p>
            <a:pPr>
              <a:buNone/>
            </a:pPr>
            <a:r>
              <a:rPr lang="pt-BR" sz="1600" dirty="0" err="1"/>
              <a:t>printf</a:t>
            </a:r>
            <a:r>
              <a:rPr lang="pt-BR" sz="1600" dirty="0"/>
              <a:t>("1. </a:t>
            </a:r>
            <a:r>
              <a:rPr lang="pt-BR" sz="1600" dirty="0" err="1"/>
              <a:t>inclusao</a:t>
            </a:r>
            <a:r>
              <a:rPr lang="pt-BR" sz="1600" dirty="0"/>
              <a:t>\n");</a:t>
            </a:r>
          </a:p>
          <a:p>
            <a:pPr>
              <a:buNone/>
            </a:pPr>
            <a:r>
              <a:rPr lang="pt-BR" sz="1600" dirty="0" err="1"/>
              <a:t>printf</a:t>
            </a:r>
            <a:r>
              <a:rPr lang="pt-BR" sz="1600" dirty="0"/>
              <a:t>("2. </a:t>
            </a:r>
            <a:r>
              <a:rPr lang="pt-BR" sz="1600" dirty="0" err="1"/>
              <a:t>alteracao</a:t>
            </a:r>
            <a:r>
              <a:rPr lang="pt-BR" sz="1600" dirty="0"/>
              <a:t>\n");</a:t>
            </a:r>
          </a:p>
          <a:p>
            <a:pPr>
              <a:buNone/>
            </a:pPr>
            <a:r>
              <a:rPr lang="pt-BR" sz="1600" dirty="0" err="1"/>
              <a:t>printf</a:t>
            </a:r>
            <a:r>
              <a:rPr lang="pt-BR" sz="1600" dirty="0"/>
              <a:t>("3. </a:t>
            </a:r>
            <a:r>
              <a:rPr lang="pt-BR" sz="1600" dirty="0" err="1"/>
              <a:t>exclusao</a:t>
            </a:r>
            <a:r>
              <a:rPr lang="pt-BR" sz="1600" dirty="0"/>
              <a:t>\n");</a:t>
            </a:r>
          </a:p>
          <a:p>
            <a:pPr>
              <a:buNone/>
            </a:pP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nDigite</a:t>
            </a:r>
            <a:r>
              <a:rPr lang="pt-BR" sz="1600" dirty="0"/>
              <a:t> sua </a:t>
            </a:r>
            <a:r>
              <a:rPr lang="pt-BR" sz="1600" dirty="0" err="1"/>
              <a:t>opcao</a:t>
            </a:r>
            <a:r>
              <a:rPr lang="pt-BR" sz="1600" dirty="0"/>
              <a:t>: ");</a:t>
            </a:r>
          </a:p>
          <a:p>
            <a:pPr>
              <a:buNone/>
            </a:pPr>
            <a:r>
              <a:rPr lang="pt-BR" sz="1600" dirty="0"/>
              <a:t>x = </a:t>
            </a:r>
            <a:r>
              <a:rPr lang="pt-BR" sz="1600" dirty="0" err="1"/>
              <a:t>getchar</a:t>
            </a:r>
            <a:r>
              <a:rPr lang="pt-BR" sz="1600" dirty="0"/>
              <a:t>();</a:t>
            </a:r>
          </a:p>
          <a:p>
            <a:pPr>
              <a:buNone/>
            </a:pPr>
            <a:r>
              <a:rPr lang="pt-BR" sz="1600" dirty="0"/>
              <a:t>switch(x)</a:t>
            </a:r>
          </a:p>
          <a:p>
            <a:pPr>
              <a:buNone/>
            </a:pPr>
            <a:r>
              <a:rPr lang="pt-BR" sz="1600" dirty="0"/>
              <a:t>  {</a:t>
            </a:r>
          </a:p>
          <a:p>
            <a:pPr>
              <a:buNone/>
            </a:pPr>
            <a:r>
              <a:rPr lang="pt-BR" sz="1600" dirty="0"/>
              <a:t>   case '1':</a:t>
            </a:r>
          </a:p>
          <a:p>
            <a:pPr marL="0" indent="0">
              <a:buNone/>
            </a:pPr>
            <a:r>
              <a:rPr lang="pt-BR" sz="1600" dirty="0"/>
              <a:t> </a:t>
            </a:r>
            <a:r>
              <a:rPr lang="pt-BR" sz="1600" dirty="0" smtClean="0"/>
              <a:t> </a:t>
            </a:r>
            <a:r>
              <a:rPr lang="pt-BR" sz="1600" dirty="0" err="1" smtClean="0"/>
              <a:t>printf</a:t>
            </a:r>
            <a:r>
              <a:rPr lang="pt-BR" sz="1600" dirty="0"/>
              <a:t>("\</a:t>
            </a:r>
            <a:r>
              <a:rPr lang="pt-BR" sz="1600" dirty="0" err="1"/>
              <a:t>nescolheu</a:t>
            </a:r>
            <a:r>
              <a:rPr lang="pt-BR" sz="1600" dirty="0"/>
              <a:t> </a:t>
            </a:r>
            <a:r>
              <a:rPr lang="pt-BR" sz="1600" dirty="0" err="1"/>
              <a:t>opcao</a:t>
            </a:r>
            <a:r>
              <a:rPr lang="pt-BR" sz="1600" dirty="0"/>
              <a:t> </a:t>
            </a:r>
            <a:r>
              <a:rPr lang="pt-BR" sz="1600" dirty="0" err="1"/>
              <a:t>inclusao</a:t>
            </a:r>
            <a:r>
              <a:rPr lang="pt-BR" sz="1600" dirty="0"/>
              <a:t>\n");</a:t>
            </a:r>
          </a:p>
          <a:p>
            <a:pPr marL="0" indent="0">
              <a:buNone/>
            </a:pPr>
            <a:r>
              <a:rPr lang="pt-BR" sz="1600" dirty="0"/>
              <a:t> </a:t>
            </a:r>
            <a:r>
              <a:rPr lang="pt-BR" sz="1600" dirty="0" smtClean="0"/>
              <a:t> break</a:t>
            </a:r>
            <a:r>
              <a:rPr lang="pt-BR" sz="1600" dirty="0"/>
              <a:t>;</a:t>
            </a:r>
          </a:p>
          <a:p>
            <a:pPr marL="0" indent="0">
              <a:buNone/>
            </a:pPr>
            <a:r>
              <a:rPr lang="pt-BR" sz="1600" dirty="0" smtClean="0"/>
              <a:t>case </a:t>
            </a:r>
            <a:r>
              <a:rPr lang="pt-BR" sz="1600" dirty="0"/>
              <a:t>'2':</a:t>
            </a:r>
          </a:p>
          <a:p>
            <a:pPr marL="0" indent="0">
              <a:buNone/>
            </a:pPr>
            <a:r>
              <a:rPr lang="pt-BR" sz="1600" dirty="0"/>
              <a:t> </a:t>
            </a:r>
            <a:r>
              <a:rPr lang="pt-BR" sz="1600" dirty="0" smtClean="0"/>
              <a:t> 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nescolheu</a:t>
            </a:r>
            <a:r>
              <a:rPr lang="pt-BR" sz="1600" dirty="0"/>
              <a:t> </a:t>
            </a:r>
            <a:r>
              <a:rPr lang="pt-BR" sz="1600" dirty="0" err="1"/>
              <a:t>opcao</a:t>
            </a:r>
            <a:r>
              <a:rPr lang="pt-BR" sz="1600" dirty="0"/>
              <a:t> </a:t>
            </a:r>
            <a:r>
              <a:rPr lang="pt-BR" sz="1600" dirty="0" err="1"/>
              <a:t>alteracao</a:t>
            </a:r>
            <a:r>
              <a:rPr lang="pt-BR" sz="1600" dirty="0"/>
              <a:t>\n");</a:t>
            </a:r>
          </a:p>
          <a:p>
            <a:pPr marL="0" indent="0">
              <a:buNone/>
            </a:pPr>
            <a:r>
              <a:rPr lang="pt-BR" sz="1600" dirty="0"/>
              <a:t> </a:t>
            </a:r>
            <a:r>
              <a:rPr lang="pt-BR" sz="1600" dirty="0" smtClean="0"/>
              <a:t> </a:t>
            </a:r>
            <a:r>
              <a:rPr lang="pt-BR" sz="1600" dirty="0"/>
              <a:t>break;</a:t>
            </a:r>
          </a:p>
          <a:p>
            <a:pPr marL="0" indent="0">
              <a:buNone/>
            </a:pPr>
            <a:r>
              <a:rPr lang="pt-BR" sz="1600" dirty="0" smtClean="0"/>
              <a:t>case </a:t>
            </a:r>
            <a:r>
              <a:rPr lang="pt-BR" sz="1600" dirty="0"/>
              <a:t>'3':</a:t>
            </a:r>
          </a:p>
          <a:p>
            <a:pPr marL="0" indent="0">
              <a:buNone/>
            </a:pPr>
            <a:r>
              <a:rPr lang="pt-BR" sz="1600" dirty="0" smtClean="0"/>
              <a:t>   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nescolheu</a:t>
            </a:r>
            <a:r>
              <a:rPr lang="pt-BR" sz="1600" dirty="0"/>
              <a:t> </a:t>
            </a:r>
            <a:r>
              <a:rPr lang="pt-BR" sz="1600" dirty="0" err="1"/>
              <a:t>opcao</a:t>
            </a:r>
            <a:r>
              <a:rPr lang="pt-BR" sz="1600" dirty="0"/>
              <a:t> </a:t>
            </a:r>
            <a:r>
              <a:rPr lang="pt-BR" sz="1600" dirty="0" err="1"/>
              <a:t>exclusao</a:t>
            </a:r>
            <a:r>
              <a:rPr lang="pt-BR" sz="1600" dirty="0"/>
              <a:t>\n");</a:t>
            </a:r>
          </a:p>
          <a:p>
            <a:pPr marL="0" indent="0">
              <a:buNone/>
            </a:pPr>
            <a:r>
              <a:rPr lang="pt-BR" sz="1600" dirty="0" smtClean="0"/>
              <a:t>   </a:t>
            </a:r>
            <a:r>
              <a:rPr lang="pt-BR" sz="1600" dirty="0"/>
              <a:t>break;</a:t>
            </a:r>
          </a:p>
          <a:p>
            <a:pPr marL="0" indent="0">
              <a:buNone/>
            </a:pPr>
            <a:r>
              <a:rPr lang="pt-BR" sz="1600" dirty="0" smtClean="0"/>
              <a:t>default</a:t>
            </a:r>
            <a:r>
              <a:rPr lang="pt-BR" sz="1600" dirty="0"/>
              <a:t>:</a:t>
            </a:r>
          </a:p>
          <a:p>
            <a:pPr marL="0" indent="0">
              <a:buNone/>
            </a:pPr>
            <a:r>
              <a:rPr lang="pt-BR" sz="1600" dirty="0" smtClean="0"/>
              <a:t>   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nopcao</a:t>
            </a:r>
            <a:r>
              <a:rPr lang="pt-BR" sz="1600" dirty="0"/>
              <a:t> invalida\n");</a:t>
            </a:r>
          </a:p>
          <a:p>
            <a:pPr marL="0" indent="0">
              <a:buNone/>
            </a:pPr>
            <a:r>
              <a:rPr lang="pt-BR" sz="1600" dirty="0" smtClean="0"/>
              <a:t>}</a:t>
            </a: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err="1" smtClean="0"/>
              <a:t>getch</a:t>
            </a:r>
            <a:r>
              <a:rPr lang="pt-BR" sz="1600" dirty="0"/>
              <a:t>();</a:t>
            </a:r>
          </a:p>
          <a:p>
            <a:pPr marL="0" indent="0">
              <a:buNone/>
            </a:pPr>
            <a:r>
              <a:rPr lang="pt-BR" sz="1600" dirty="0"/>
              <a:t>}</a:t>
            </a:r>
          </a:p>
          <a:p>
            <a:pPr marL="82550" indent="0" algn="just">
              <a:buNone/>
            </a:pPr>
            <a:endParaRPr 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38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Estrutura de repetição for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975" cy="19732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A linguagem de programação C fornece três tipos de estrutura de repetição: </a:t>
            </a:r>
            <a:r>
              <a:rPr lang="pt-BR" sz="2400" i="1" dirty="0">
                <a:latin typeface="Calibri" pitchFamily="34" charset="0"/>
                <a:cs typeface="Calibri" pitchFamily="34" charset="0"/>
              </a:rPr>
              <a:t>for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pt-BR" sz="2400" i="1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e </a:t>
            </a:r>
            <a:r>
              <a:rPr lang="pt-BR" sz="2400" i="1" dirty="0">
                <a:latin typeface="Calibri" pitchFamily="34" charset="0"/>
                <a:cs typeface="Calibri" pitchFamily="34" charset="0"/>
              </a:rPr>
              <a:t>do/</a:t>
            </a:r>
            <a:r>
              <a:rPr lang="pt-BR" sz="2400" i="1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pt-BR" sz="2400" dirty="0" smtClean="0">
                <a:latin typeface="Calibri" pitchFamily="34" charset="0"/>
                <a:cs typeface="Calibri" pitchFamily="34" charset="0"/>
              </a:rPr>
              <a:t>A estrutura</a:t>
            </a: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b="1" i="1" dirty="0">
                <a:latin typeface="Calibri" pitchFamily="34" charset="0"/>
                <a:cs typeface="Calibri" pitchFamily="34" charset="0"/>
              </a:rPr>
              <a:t>for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 é utilizada quando sabemos quantas vezes a seqüência de comandos deve ser repetida ela é chamada de estrutura de repetição com contador.</a:t>
            </a:r>
          </a:p>
          <a:p>
            <a:pPr>
              <a:lnSpc>
                <a:spcPct val="90000"/>
              </a:lnSpc>
            </a:pPr>
            <a:endParaRPr lang="pt-B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304337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39</a:t>
            </a:fld>
            <a:endParaRPr lang="pt-BR" sz="1400"/>
          </a:p>
        </p:txBody>
      </p:sp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379" y="3357563"/>
            <a:ext cx="326954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4365625"/>
            <a:ext cx="42481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4572000" y="3357563"/>
            <a:ext cx="43926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Um </a:t>
            </a:r>
            <a:r>
              <a:rPr lang="pt-BR" sz="2000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repetindo 10 vezes. A variável de controle </a:t>
            </a:r>
            <a:r>
              <a:rPr lang="pt-BR" sz="2000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inicia-se com 1. Esta repetição vai parar quando </a:t>
            </a:r>
            <a:r>
              <a:rPr lang="pt-BR" sz="2000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 igual a 11.</a:t>
            </a: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4572000" y="5084763"/>
            <a:ext cx="4427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Um for com variável de controle sendo decrementada.</a:t>
            </a:r>
          </a:p>
        </p:txBody>
      </p:sp>
      <p:pic>
        <p:nvPicPr>
          <p:cNvPr id="14336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7563" y="5844242"/>
            <a:ext cx="42481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A Estrutura Básica dos Programas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62663"/>
            <a:ext cx="8363272" cy="4930633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  <a:buNone/>
            </a:pPr>
            <a:r>
              <a:rPr lang="pt-BR" sz="1550" dirty="0" smtClean="0"/>
              <a:t>Ressaltando alguns pontos dos programas em </a:t>
            </a:r>
            <a:r>
              <a:rPr lang="pt-BR" sz="1550" i="1" dirty="0" smtClean="0"/>
              <a:t>C</a:t>
            </a:r>
            <a:r>
              <a:rPr lang="pt-BR" sz="1550" dirty="0" smtClean="0"/>
              <a:t>:</a:t>
            </a:r>
          </a:p>
          <a:p>
            <a:pPr algn="just">
              <a:spcAft>
                <a:spcPts val="300"/>
              </a:spcAft>
            </a:pPr>
            <a:r>
              <a:rPr lang="pt-BR" sz="1550" dirty="0" smtClean="0"/>
              <a:t>Todo o texto delimitado por /*	*/ é considerado como comentário, isto é, serve apenas para esclarecer algum ponto específico do programa:</a:t>
            </a:r>
          </a:p>
          <a:p>
            <a:pPr lvl="2" algn="just"/>
            <a:r>
              <a:rPr lang="pt-BR" sz="1550" b="1" dirty="0" smtClean="0"/>
              <a:t>/* </a:t>
            </a:r>
            <a:r>
              <a:rPr lang="pt-BR" sz="1550" dirty="0" smtClean="0"/>
              <a:t>Comentário</a:t>
            </a:r>
          </a:p>
          <a:p>
            <a:pPr lvl="2" algn="just"/>
            <a:r>
              <a:rPr lang="pt-BR" sz="1550" dirty="0" smtClean="0"/>
              <a:t>	   em mais de uma linha</a:t>
            </a:r>
            <a:r>
              <a:rPr lang="pt-BR" sz="1550" b="1" dirty="0" smtClean="0"/>
              <a:t>  */</a:t>
            </a:r>
            <a:r>
              <a:rPr lang="pt-BR" sz="1550" dirty="0" smtClean="0"/>
              <a:t> </a:t>
            </a:r>
          </a:p>
          <a:p>
            <a:pPr lvl="2" algn="just"/>
            <a:r>
              <a:rPr lang="pt-BR" sz="1550" dirty="0" smtClean="0"/>
              <a:t>// Comentário em uma linha</a:t>
            </a:r>
          </a:p>
          <a:p>
            <a:pPr algn="just">
              <a:spcAft>
                <a:spcPts val="300"/>
              </a:spcAft>
            </a:pPr>
            <a:r>
              <a:rPr lang="pt-BR" sz="1550" dirty="0" smtClean="0"/>
              <a:t>A diretiva </a:t>
            </a:r>
            <a:r>
              <a:rPr lang="pt-BR" sz="1550" i="1" dirty="0" smtClean="0"/>
              <a:t>#include</a:t>
            </a:r>
            <a:r>
              <a:rPr lang="pt-BR" sz="1550" dirty="0" smtClean="0"/>
              <a:t> causa a inclusão de arquivos de cabeçalho contendo declarações necessárias à compilação.</a:t>
            </a:r>
          </a:p>
          <a:p>
            <a:pPr lvl="0" algn="just"/>
            <a:r>
              <a:rPr lang="pt-BR" sz="1550" dirty="0" smtClean="0"/>
              <a:t>A extensão </a:t>
            </a:r>
            <a:r>
              <a:rPr lang="pt-BR" sz="1550" b="1" dirty="0" smtClean="0"/>
              <a:t>.h</a:t>
            </a:r>
            <a:r>
              <a:rPr lang="pt-BR" sz="1550" dirty="0" smtClean="0"/>
              <a:t> vem de </a:t>
            </a:r>
            <a:r>
              <a:rPr lang="pt-BR" sz="1550" b="1" i="1" dirty="0" smtClean="0"/>
              <a:t>header</a:t>
            </a:r>
            <a:r>
              <a:rPr lang="pt-BR" sz="1550" i="1" dirty="0" smtClean="0"/>
              <a:t>  </a:t>
            </a:r>
            <a:r>
              <a:rPr lang="pt-BR" sz="1550" dirty="0" smtClean="0"/>
              <a:t>(cabeçalho em inglês). Os arquivos (bibliotecas) </a:t>
            </a:r>
            <a:r>
              <a:rPr lang="pt-BR" sz="1550" i="1" dirty="0" err="1" smtClean="0"/>
              <a:t>stdio.h</a:t>
            </a:r>
            <a:r>
              <a:rPr lang="pt-BR" sz="1550" dirty="0" smtClean="0"/>
              <a:t>, </a:t>
            </a:r>
            <a:r>
              <a:rPr lang="pt-BR" sz="1550" i="1" dirty="0" err="1" smtClean="0"/>
              <a:t>conio.h</a:t>
            </a:r>
            <a:r>
              <a:rPr lang="pt-BR" sz="1550" dirty="0" smtClean="0"/>
              <a:t> e </a:t>
            </a:r>
            <a:r>
              <a:rPr lang="pt-BR" sz="1550" i="1" dirty="0" err="1" smtClean="0"/>
              <a:t>math.h</a:t>
            </a:r>
            <a:r>
              <a:rPr lang="pt-BR" sz="1550" dirty="0" smtClean="0"/>
              <a:t> declaram, respectivamente, comandos de E/S padrão [</a:t>
            </a:r>
            <a:r>
              <a:rPr lang="en-US" sz="1550" dirty="0" err="1" smtClean="0"/>
              <a:t>std</a:t>
            </a:r>
            <a:r>
              <a:rPr lang="en-US" sz="1550" dirty="0" smtClean="0"/>
              <a:t> (standard) e </a:t>
            </a:r>
            <a:r>
              <a:rPr lang="en-US" sz="1550" dirty="0" err="1" smtClean="0"/>
              <a:t>io</a:t>
            </a:r>
            <a:r>
              <a:rPr lang="en-US" sz="1550" dirty="0" smtClean="0"/>
              <a:t> (input/output)]</a:t>
            </a:r>
            <a:r>
              <a:rPr lang="pt-BR" sz="1550" dirty="0" smtClean="0"/>
              <a:t>, E/S console e funções matemáticas. O arquivo </a:t>
            </a:r>
            <a:r>
              <a:rPr lang="pt-BR" sz="1550" i="1" dirty="0" err="1" smtClean="0"/>
              <a:t>string.h</a:t>
            </a:r>
            <a:r>
              <a:rPr lang="pt-BR" sz="1550" dirty="0" smtClean="0"/>
              <a:t> permite o trabalho com cadeia de caracteres, bem como o arquivo </a:t>
            </a:r>
            <a:r>
              <a:rPr lang="pt-BR" sz="1550" i="1" dirty="0" err="1" smtClean="0"/>
              <a:t>stdlib.h</a:t>
            </a:r>
            <a:r>
              <a:rPr lang="pt-BR" sz="1550" dirty="0" smtClean="0"/>
              <a:t> possui funções envolvendo alocação de memória, controle de processos e conversões, dentre outras.</a:t>
            </a:r>
          </a:p>
          <a:p>
            <a:pPr lvl="0" algn="just"/>
            <a:r>
              <a:rPr lang="pt-BR" sz="1550" dirty="0" smtClean="0"/>
              <a:t>A diretiva </a:t>
            </a:r>
            <a:r>
              <a:rPr lang="pt-BR" sz="1550" i="1" dirty="0" smtClean="0"/>
              <a:t>#define</a:t>
            </a:r>
            <a:r>
              <a:rPr lang="pt-BR" sz="1550" dirty="0" smtClean="0"/>
              <a:t> declara constantes simbólicas.</a:t>
            </a:r>
          </a:p>
          <a:p>
            <a:pPr algn="just"/>
            <a:r>
              <a:rPr lang="pt-BR" sz="1550" dirty="0" smtClean="0"/>
              <a:t>A linha </a:t>
            </a:r>
            <a:r>
              <a:rPr lang="pt-BR" sz="1550" b="1" i="1" dirty="0" err="1" smtClean="0"/>
              <a:t>main</a:t>
            </a:r>
            <a:r>
              <a:rPr lang="pt-BR" sz="1550" b="1" i="1" dirty="0" smtClean="0"/>
              <a:t>()</a:t>
            </a:r>
            <a:r>
              <a:rPr lang="pt-BR" sz="1550" dirty="0" smtClean="0"/>
              <a:t> indica que estamos definindo uma função de nome </a:t>
            </a:r>
            <a:r>
              <a:rPr lang="pt-BR" sz="1550" b="1" i="1" dirty="0" err="1" smtClean="0"/>
              <a:t>main</a:t>
            </a:r>
            <a:r>
              <a:rPr lang="pt-BR" sz="1550" dirty="0" smtClean="0"/>
              <a:t>. Todos os programas em C têm que ter uma função </a:t>
            </a:r>
            <a:r>
              <a:rPr lang="pt-BR" sz="1550" b="1" i="1" dirty="0" err="1" smtClean="0"/>
              <a:t>main</a:t>
            </a:r>
            <a:r>
              <a:rPr lang="pt-BR" sz="1550" dirty="0" smtClean="0"/>
              <a:t>, pois é esta função que será chamada quando o programa for executado (é a primeira função a ser executada em um programa). Todo programa </a:t>
            </a:r>
            <a:r>
              <a:rPr lang="pt-BR" sz="1550" i="1" dirty="0" smtClean="0"/>
              <a:t>C</a:t>
            </a:r>
            <a:r>
              <a:rPr lang="pt-BR" sz="1550" dirty="0" smtClean="0"/>
              <a:t> inicia sua execução chamando a função </a:t>
            </a:r>
            <a:r>
              <a:rPr lang="pt-BR" sz="1550" b="1" dirty="0" err="1" smtClean="0"/>
              <a:t>main</a:t>
            </a:r>
            <a:r>
              <a:rPr lang="pt-BR" sz="1550" b="1" dirty="0" smtClean="0"/>
              <a:t>(), </a:t>
            </a:r>
            <a:r>
              <a:rPr lang="pt-BR" sz="1550" dirty="0" smtClean="0"/>
              <a:t>sendo obrigatória a sua declaração no programa principal.</a:t>
            </a:r>
          </a:p>
          <a:p>
            <a:pPr algn="just"/>
            <a:r>
              <a:rPr lang="pt-BR" sz="1550" b="1" i="1" dirty="0" err="1" smtClean="0"/>
              <a:t>main</a:t>
            </a:r>
            <a:r>
              <a:rPr lang="pt-BR" sz="1550" dirty="0" smtClean="0"/>
              <a:t> é uma função especial, cujo diferencial é o fato de ser a primeira função a ser executada em um programa.</a:t>
            </a:r>
          </a:p>
          <a:p>
            <a:pPr algn="just">
              <a:spcAft>
                <a:spcPts val="300"/>
              </a:spcAft>
            </a:pPr>
            <a:endParaRPr lang="pt-BR" sz="155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</a:t>
            </a:fld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Estrutura de repetição for: Exemplo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409722" y="1311274"/>
            <a:ext cx="8393141" cy="4730769"/>
          </a:xfrm>
        </p:spPr>
        <p:txBody>
          <a:bodyPr>
            <a:noAutofit/>
          </a:bodyPr>
          <a:lstStyle/>
          <a:p>
            <a:pPr marL="95250" indent="14288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/* Clientes com compras menores que R$ 500 receberão de bônus </a:t>
            </a:r>
            <a:r>
              <a:rPr lang="pt-BR" sz="1200" dirty="0" smtClean="0">
                <a:latin typeface="Calibri" pitchFamily="34" charset="0"/>
                <a:cs typeface="Calibri" pitchFamily="34" charset="0"/>
              </a:rPr>
              <a:t>10%. Compras 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acima de R$ 500 receberão de bônus, 15% </a:t>
            </a:r>
            <a:r>
              <a:rPr lang="pt-BR" sz="1200" dirty="0" smtClean="0">
                <a:latin typeface="Calibri" pitchFamily="34" charset="0"/>
                <a:cs typeface="Calibri" pitchFamily="34" charset="0"/>
              </a:rPr>
              <a:t>do valor 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das </a:t>
            </a:r>
            <a:r>
              <a:rPr lang="pt-BR" sz="1200" dirty="0" smtClean="0">
                <a:latin typeface="Calibri" pitchFamily="34" charset="0"/>
                <a:cs typeface="Calibri" pitchFamily="34" charset="0"/>
              </a:rPr>
              <a:t>compras. O 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programa deve ler o código do cliente e o valor das compras e escrever o </a:t>
            </a:r>
            <a:r>
              <a:rPr lang="pt-BR" sz="1200" dirty="0" smtClean="0">
                <a:latin typeface="Calibri" pitchFamily="34" charset="0"/>
                <a:cs typeface="Calibri" pitchFamily="34" charset="0"/>
              </a:rPr>
              <a:t>valor 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do bônus, para cada um dos cinco </a:t>
            </a:r>
            <a:r>
              <a:rPr lang="pt-BR" sz="1200" dirty="0" smtClean="0">
                <a:latin typeface="Calibri" pitchFamily="34" charset="0"/>
                <a:cs typeface="Calibri" pitchFamily="34" charset="0"/>
              </a:rPr>
              <a:t>clientes */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conio.h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stdio.h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stdlib.h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 err="1">
                <a:latin typeface="Calibri" pitchFamily="34" charset="0"/>
                <a:cs typeface="Calibri" pitchFamily="34" charset="0"/>
              </a:rPr>
              <a:t>main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{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float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valor;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cod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, i;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for (i=1; i&lt;=5; i++)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{ 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system("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cls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");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("Loja Compre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Facil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\n\n");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Codigo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do Cliente %d: ", i);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scanf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("%d", &amp;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cod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das compras: ");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scanf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("%f", &amp;valor);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if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(valor &lt; 500)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do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bonus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R$ %.2f\n", valor * 0.1);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else</a:t>
            </a:r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do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bonus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R$ %.2f\n", valor * 0.15);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ntecle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enter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para continuar...");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getch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}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40</a:t>
            </a:fld>
            <a:endParaRPr lang="pt-BR" sz="1400"/>
          </a:p>
        </p:txBody>
      </p:sp>
      <p:pic>
        <p:nvPicPr>
          <p:cNvPr id="144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39" y="1697309"/>
            <a:ext cx="5956313" cy="3099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Estrutura de repetição for: Exemplo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409722" y="1311274"/>
            <a:ext cx="8393141" cy="47307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conio.h</a:t>
            </a:r>
            <a:r>
              <a:rPr lang="pt-BR" sz="1300" dirty="0"/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stdio.h</a:t>
            </a:r>
            <a:r>
              <a:rPr lang="pt-BR" sz="1300" dirty="0"/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stdlib.h</a:t>
            </a:r>
            <a:r>
              <a:rPr lang="pt-BR" sz="1300" dirty="0"/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string.h</a:t>
            </a:r>
            <a:r>
              <a:rPr lang="pt-BR" sz="1300" dirty="0"/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 err="1" smtClean="0"/>
              <a:t>main</a:t>
            </a:r>
            <a:r>
              <a:rPr lang="pt-BR" sz="1300" dirty="0" smtClean="0"/>
              <a:t> </a:t>
            </a:r>
            <a:r>
              <a:rPr lang="pt-BR" sz="1300" dirty="0"/>
              <a:t>()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char frase[100];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</a:t>
            </a:r>
            <a:r>
              <a:rPr lang="pt-BR" sz="1300" dirty="0" err="1"/>
              <a:t>int</a:t>
            </a:r>
            <a:r>
              <a:rPr lang="pt-BR" sz="1300" dirty="0"/>
              <a:t> i, </a:t>
            </a:r>
            <a:r>
              <a:rPr lang="pt-BR" sz="1300" dirty="0" err="1"/>
              <a:t>cont</a:t>
            </a:r>
            <a:r>
              <a:rPr lang="pt-BR" sz="1300" dirty="0"/>
              <a:t>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system("</a:t>
            </a:r>
            <a:r>
              <a:rPr lang="pt-BR" sz="1300" dirty="0" err="1"/>
              <a:t>cls</a:t>
            </a:r>
            <a:r>
              <a:rPr lang="pt-BR" sz="1300" dirty="0"/>
              <a:t>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</a:t>
            </a:r>
            <a:r>
              <a:rPr lang="pt-BR" sz="1300" dirty="0" err="1"/>
              <a:t>printf</a:t>
            </a:r>
            <a:r>
              <a:rPr lang="pt-BR" sz="1300" dirty="0"/>
              <a:t>("\</a:t>
            </a:r>
            <a:r>
              <a:rPr lang="pt-BR" sz="1300" dirty="0" err="1"/>
              <a:t>nDigite</a:t>
            </a:r>
            <a:r>
              <a:rPr lang="pt-BR" sz="1300" dirty="0"/>
              <a:t> uma frase: 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</a:t>
            </a:r>
            <a:r>
              <a:rPr lang="pt-BR" sz="1300" dirty="0" err="1"/>
              <a:t>gets</a:t>
            </a:r>
            <a:r>
              <a:rPr lang="pt-BR" sz="1300" dirty="0"/>
              <a:t>(frase);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</a:t>
            </a:r>
            <a:r>
              <a:rPr lang="pt-BR" sz="1300" dirty="0" err="1"/>
              <a:t>strupr</a:t>
            </a:r>
            <a:r>
              <a:rPr lang="pt-BR" sz="1300" dirty="0"/>
              <a:t>(frase);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</a:t>
            </a:r>
            <a:r>
              <a:rPr lang="pt-BR" sz="1300" dirty="0" err="1"/>
              <a:t>printf</a:t>
            </a:r>
            <a:r>
              <a:rPr lang="pt-BR" sz="1300" dirty="0"/>
              <a:t>("\</a:t>
            </a:r>
            <a:r>
              <a:rPr lang="pt-BR" sz="1300" dirty="0" err="1"/>
              <a:t>nFrase</a:t>
            </a:r>
            <a:r>
              <a:rPr lang="pt-BR" sz="1300" dirty="0"/>
              <a:t> digitada: %s", frase);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</a:t>
            </a:r>
            <a:r>
              <a:rPr lang="pt-BR" sz="1300" dirty="0" err="1"/>
              <a:t>cont</a:t>
            </a:r>
            <a:r>
              <a:rPr lang="pt-BR" sz="1300" dirty="0"/>
              <a:t> = 0;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for (i = 0; </a:t>
            </a:r>
            <a:r>
              <a:rPr lang="pt-BR" sz="1300" dirty="0" err="1"/>
              <a:t>strlen</a:t>
            </a:r>
            <a:r>
              <a:rPr lang="pt-BR" sz="1300" dirty="0"/>
              <a:t>(frase) != i - 1; i = i + 1)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   </a:t>
            </a:r>
            <a:r>
              <a:rPr lang="pt-BR" sz="1300" dirty="0" err="1"/>
              <a:t>if</a:t>
            </a:r>
            <a:r>
              <a:rPr lang="pt-BR" sz="1300" dirty="0"/>
              <a:t> ( frase[i] == 'C' 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      </a:t>
            </a:r>
            <a:r>
              <a:rPr lang="pt-BR" sz="1300" dirty="0" err="1"/>
              <a:t>cont</a:t>
            </a:r>
            <a:r>
              <a:rPr lang="pt-BR" sz="1300" dirty="0"/>
              <a:t> = </a:t>
            </a:r>
            <a:r>
              <a:rPr lang="pt-BR" sz="1300" dirty="0" err="1"/>
              <a:t>cont</a:t>
            </a:r>
            <a:r>
              <a:rPr lang="pt-BR" sz="1300" dirty="0"/>
              <a:t> +1;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}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</a:t>
            </a:r>
            <a:r>
              <a:rPr lang="pt-BR" sz="1300" dirty="0" err="1"/>
              <a:t>printf</a:t>
            </a:r>
            <a:r>
              <a:rPr lang="pt-BR" sz="1300" dirty="0"/>
              <a:t>("\</a:t>
            </a:r>
            <a:r>
              <a:rPr lang="pt-BR" sz="1300" dirty="0" err="1"/>
              <a:t>nNumero</a:t>
            </a:r>
            <a:r>
              <a:rPr lang="pt-BR" sz="1300" dirty="0"/>
              <a:t> de caracteres c = %d", </a:t>
            </a:r>
            <a:r>
              <a:rPr lang="pt-BR" sz="1300" dirty="0" err="1"/>
              <a:t>cont</a:t>
            </a:r>
            <a:r>
              <a:rPr lang="pt-BR" sz="1300" dirty="0"/>
              <a:t>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</a:t>
            </a:r>
            <a:r>
              <a:rPr lang="pt-BR" sz="1300" dirty="0" err="1"/>
              <a:t>getch</a:t>
            </a:r>
            <a:r>
              <a:rPr lang="pt-BR" sz="1300" dirty="0"/>
              <a:t>();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}</a:t>
            </a:r>
            <a:endParaRPr lang="pt-BR" sz="1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41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037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Estrutura de repetição </a:t>
            </a:r>
            <a:r>
              <a:rPr lang="pt-BR" b="1" dirty="0" err="1">
                <a:latin typeface="Calibri" pitchFamily="34" charset="0"/>
                <a:cs typeface="Calibri" pitchFamily="34" charset="0"/>
              </a:rPr>
              <a:t>while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686800" cy="168433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A estrutura de repetição </a:t>
            </a:r>
            <a:r>
              <a:rPr lang="pt-BR" sz="2400" i="1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sz="2400" i="1" dirty="0">
                <a:latin typeface="Calibri" pitchFamily="34" charset="0"/>
                <a:cs typeface="Calibri" pitchFamily="34" charset="0"/>
              </a:rPr>
              <a:t> (repetição que faz teste no início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)</a:t>
            </a:r>
            <a:r>
              <a:rPr lang="pt-BR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é equivalente ao </a:t>
            </a:r>
            <a:r>
              <a:rPr lang="pt-BR" sz="2400" i="1" dirty="0">
                <a:latin typeface="Calibri" pitchFamily="34" charset="0"/>
                <a:cs typeface="Calibri" pitchFamily="34" charset="0"/>
              </a:rPr>
              <a:t>enquanto/faça 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do </a:t>
            </a:r>
            <a:r>
              <a:rPr lang="pt-BR" sz="2400" dirty="0" err="1">
                <a:latin typeface="Calibri" pitchFamily="34" charset="0"/>
                <a:cs typeface="Calibri" pitchFamily="34" charset="0"/>
              </a:rPr>
              <a:t>Portugol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algn="just">
              <a:lnSpc>
                <a:spcPct val="90000"/>
              </a:lnSpc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Nesta estrutura uma condição é avaliada, e enquanto a condição for verdade, a seqüência de comandos será executada.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42</a:t>
            </a:fld>
            <a:endParaRPr lang="pt-BR" sz="1400"/>
          </a:p>
        </p:txBody>
      </p:sp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3141663"/>
            <a:ext cx="3887787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5415" name="Group 7"/>
          <p:cNvGrpSpPr>
            <a:grpSpLocks/>
          </p:cNvGrpSpPr>
          <p:nvPr/>
        </p:nvGrpSpPr>
        <p:grpSpPr bwMode="auto">
          <a:xfrm>
            <a:off x="1043608" y="2996953"/>
            <a:ext cx="3815730" cy="3003816"/>
            <a:chOff x="521" y="1979"/>
            <a:chExt cx="1905" cy="1587"/>
          </a:xfrm>
        </p:grpSpPr>
        <p:sp>
          <p:nvSpPr>
            <p:cNvPr id="145414" name="Rectangle 6"/>
            <p:cNvSpPr>
              <a:spLocks noChangeArrowheads="1"/>
            </p:cNvSpPr>
            <p:nvPr/>
          </p:nvSpPr>
          <p:spPr bwMode="auto">
            <a:xfrm>
              <a:off x="521" y="1979"/>
              <a:ext cx="1905" cy="1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14541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7" y="2024"/>
              <a:ext cx="1814" cy="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Estrutura de repetição </a:t>
            </a:r>
            <a:r>
              <a:rPr lang="pt-BR" b="1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b="1" dirty="0">
                <a:latin typeface="Calibri" pitchFamily="34" charset="0"/>
                <a:cs typeface="Calibri" pitchFamily="34" charset="0"/>
              </a:rPr>
              <a:t>: Exemplo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785785" y="1445686"/>
            <a:ext cx="7912127" cy="451328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conio.h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stdio.h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stdlib.h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string.h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 err="1">
                <a:latin typeface="Calibri" pitchFamily="34" charset="0"/>
                <a:cs typeface="Calibri" pitchFamily="34" charset="0"/>
              </a:rPr>
              <a:t>main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 smtClean="0">
                <a:latin typeface="Calibri" pitchFamily="34" charset="0"/>
                <a:cs typeface="Calibri" pitchFamily="34" charset="0"/>
              </a:rPr>
              <a:t>{</a:t>
            </a:r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float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valor;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cod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, contador;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contador = 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(contador &lt;= 5)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smtClean="0">
                <a:latin typeface="Calibri" pitchFamily="34" charset="0"/>
                <a:cs typeface="Calibri" pitchFamily="34" charset="0"/>
              </a:rPr>
              <a:t>{ </a:t>
            </a:r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system("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cls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("Loja Compre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Facil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\n\n");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Codigo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do Cliente %d: ", contador);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scanf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("%d", &amp;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cod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das compras: 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scanf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("%f", &amp;valor);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if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(valor &lt; 500)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do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bonus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R$ %.2f\n", valor*0.1);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else</a:t>
            </a:r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do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bonus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R$ %.2f\n", valor*0.15);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contador++;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ntecle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enter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para continuar...");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getch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smtClean="0">
                <a:latin typeface="Calibri" pitchFamily="34" charset="0"/>
                <a:cs typeface="Calibri" pitchFamily="34" charset="0"/>
              </a:rPr>
              <a:t>}</a:t>
            </a:r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 smtClean="0">
                <a:latin typeface="Calibri" pitchFamily="34" charset="0"/>
                <a:cs typeface="Calibri" pitchFamily="34" charset="0"/>
              </a:rPr>
              <a:t>}</a:t>
            </a:r>
            <a:endParaRPr lang="pt-BR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43</a:t>
            </a:fld>
            <a:endParaRPr lang="pt-BR" sz="1400"/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68313" y="1050198"/>
            <a:ext cx="55384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Solução do problema anterior com </a:t>
            </a:r>
            <a:r>
              <a:rPr lang="pt-BR" i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while</a:t>
            </a:r>
            <a:r>
              <a:rPr lang="pt-BR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Estrutura de repetição </a:t>
            </a:r>
            <a:r>
              <a:rPr lang="pt-BR" b="1" dirty="0" err="1">
                <a:latin typeface="Calibri" pitchFamily="34" charset="0"/>
                <a:cs typeface="Calibri" pitchFamily="34" charset="0"/>
              </a:rPr>
              <a:t>do-while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748712" cy="129698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A principal diferença entre o </a:t>
            </a:r>
            <a:r>
              <a:rPr lang="pt-BR" sz="2400" i="1" dirty="0">
                <a:latin typeface="Calibri" pitchFamily="34" charset="0"/>
                <a:cs typeface="Calibri" pitchFamily="34" charset="0"/>
              </a:rPr>
              <a:t>do/</a:t>
            </a:r>
            <a:r>
              <a:rPr lang="pt-BR" sz="2400" i="1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e o </a:t>
            </a:r>
            <a:r>
              <a:rPr lang="pt-BR" sz="2400" i="1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é o ponto onde a condição é testada que só vem após a seqüência de comandos.</a:t>
            </a:r>
          </a:p>
          <a:p>
            <a:pPr algn="just">
              <a:lnSpc>
                <a:spcPct val="80000"/>
              </a:lnSpc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O </a:t>
            </a:r>
            <a:r>
              <a:rPr lang="pt-BR" sz="2400" i="1" dirty="0">
                <a:latin typeface="Calibri" pitchFamily="34" charset="0"/>
                <a:cs typeface="Calibri" pitchFamily="34" charset="0"/>
              </a:rPr>
              <a:t>do 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serve, na verdade, para indicar que a seqüência de comandos vai começar.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pt-BR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</a:pPr>
            <a:endParaRPr lang="pt-BR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44</a:t>
            </a:fld>
            <a:endParaRPr lang="pt-BR" sz="1400" dirty="0"/>
          </a:p>
        </p:txBody>
      </p:sp>
      <p:pic>
        <p:nvPicPr>
          <p:cNvPr id="1474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2637586"/>
            <a:ext cx="36718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7464" name="Group 8"/>
          <p:cNvGrpSpPr>
            <a:grpSpLocks/>
          </p:cNvGrpSpPr>
          <p:nvPr/>
        </p:nvGrpSpPr>
        <p:grpSpPr bwMode="auto">
          <a:xfrm>
            <a:off x="755576" y="2636912"/>
            <a:ext cx="4248224" cy="3220981"/>
            <a:chOff x="567" y="1570"/>
            <a:chExt cx="2903" cy="2132"/>
          </a:xfrm>
        </p:grpSpPr>
        <p:sp>
          <p:nvSpPr>
            <p:cNvPr id="147463" name="Rectangle 7"/>
            <p:cNvSpPr>
              <a:spLocks noChangeArrowheads="1"/>
            </p:cNvSpPr>
            <p:nvPr/>
          </p:nvSpPr>
          <p:spPr bwMode="auto">
            <a:xfrm>
              <a:off x="567" y="1570"/>
              <a:ext cx="2903" cy="21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14746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2" y="1616"/>
              <a:ext cx="2806" cy="2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Estrutura do/</a:t>
            </a:r>
            <a:r>
              <a:rPr lang="pt-BR" b="1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b="1" dirty="0">
                <a:latin typeface="Calibri" pitchFamily="34" charset="0"/>
                <a:cs typeface="Calibri" pitchFamily="34" charset="0"/>
              </a:rPr>
              <a:t>: Exemplo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143188"/>
            <a:ext cx="7972452" cy="46863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conio.h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stdio.h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stdlib.h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string.h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 err="1" smtClean="0">
                <a:latin typeface="Calibri" pitchFamily="34" charset="0"/>
                <a:cs typeface="Calibri" pitchFamily="34" charset="0"/>
              </a:rPr>
              <a:t>main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float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valor;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cod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, contador;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contador = 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do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system("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cls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("Loja Compre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Facil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\n\n");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Codigo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do Cliente %d: ",contador);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scanf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("%d",&amp;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cod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das compras: 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scanf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("%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f",&amp;valor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if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(valor &lt; 500)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do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bonus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R$ %.2f\n", valor*0.1);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else</a:t>
            </a:r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do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bonus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R$ %.2f\n", valor*0.15);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contador++;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ntecle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enter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para continuar...");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getch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(contador &lt;= 5);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45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O uso do </a:t>
            </a:r>
            <a:r>
              <a:rPr lang="pt-BR" b="1" dirty="0" err="1">
                <a:latin typeface="Calibri" pitchFamily="34" charset="0"/>
                <a:cs typeface="Calibri" pitchFamily="34" charset="0"/>
              </a:rPr>
              <a:t>break</a:t>
            </a:r>
            <a:r>
              <a:rPr lang="pt-BR" b="1" dirty="0">
                <a:latin typeface="Calibri" pitchFamily="34" charset="0"/>
                <a:cs typeface="Calibri" pitchFamily="34" charset="0"/>
              </a:rPr>
              <a:t>  e continue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295308"/>
            <a:ext cx="8055002" cy="5016521"/>
          </a:xfrm>
        </p:spPr>
        <p:txBody>
          <a:bodyPr numCol="1">
            <a:normAutofit/>
          </a:bodyPr>
          <a:lstStyle/>
          <a:p>
            <a:pPr marL="82550" indent="0" algn="just">
              <a:spcAft>
                <a:spcPts val="600"/>
              </a:spcAft>
              <a:buNone/>
            </a:pPr>
            <a:r>
              <a:rPr lang="pt-BR" sz="2800" b="1" dirty="0" err="1"/>
              <a:t>Break</a:t>
            </a:r>
            <a:endParaRPr lang="pt-BR" sz="2800" b="1" dirty="0"/>
          </a:p>
          <a:p>
            <a:pPr marL="82550" indent="0" algn="just">
              <a:spcAft>
                <a:spcPts val="1800"/>
              </a:spcAft>
              <a:buNone/>
            </a:pPr>
            <a:r>
              <a:rPr lang="pt-BR" sz="2000" dirty="0" smtClean="0"/>
              <a:t>Quando o comando </a:t>
            </a:r>
            <a:r>
              <a:rPr lang="pt-BR" sz="2000" dirty="0" err="1" smtClean="0"/>
              <a:t>break</a:t>
            </a:r>
            <a:r>
              <a:rPr lang="pt-BR" sz="2000" dirty="0" smtClean="0"/>
              <a:t> é encontrado em qualquer lugar do corpo de um laço de repetição, ele causa seu término imediato. O controle do programa passará então imediatamente para o código que segue o loop.</a:t>
            </a:r>
          </a:p>
          <a:p>
            <a:pPr marL="82550" indent="0" algn="just">
              <a:spcAft>
                <a:spcPts val="600"/>
              </a:spcAft>
              <a:buNone/>
            </a:pPr>
            <a:r>
              <a:rPr lang="pt-BR" sz="2800" b="1" dirty="0"/>
              <a:t>Continue</a:t>
            </a:r>
          </a:p>
          <a:p>
            <a:pPr marL="82550" indent="0" algn="just">
              <a:spcAft>
                <a:spcPts val="600"/>
              </a:spcAft>
              <a:buNone/>
            </a:pPr>
            <a:r>
              <a:rPr lang="pt-BR" sz="2000" dirty="0" smtClean="0"/>
              <a:t>Algumas vezes torna-se necessário "saltar" uma parte do programa, para isso utilizamos o "continue".</a:t>
            </a:r>
          </a:p>
          <a:p>
            <a:pPr marL="338582" lvl="1" indent="0" algn="just">
              <a:buFont typeface="Arial" pitchFamily="34" charset="0"/>
              <a:buChar char="•"/>
            </a:pPr>
            <a:r>
              <a:rPr lang="pt-BR" sz="2000" dirty="0" smtClean="0"/>
              <a:t> força a próxima iteração do loop</a:t>
            </a:r>
          </a:p>
          <a:p>
            <a:pPr marL="338582" lvl="1" indent="0" algn="just">
              <a:buFont typeface="Arial" pitchFamily="34" charset="0"/>
              <a:buChar char="•"/>
            </a:pPr>
            <a:r>
              <a:rPr lang="pt-BR" sz="2000" dirty="0" smtClean="0"/>
              <a:t> pula o código que estiver em seguida a esse comando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pt-B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46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2650"/>
            <a:ext cx="8229600" cy="21487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 uso do</a:t>
            </a:r>
            <a:r>
              <a:rPr lang="pt-BR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break</a:t>
            </a:r>
            <a:r>
              <a:rPr lang="pt-BR" sz="1800" b="1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 laço de</a:t>
            </a:r>
            <a:r>
              <a:rPr lang="pt-BR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repetição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92408"/>
            <a:ext cx="9144000" cy="6665592"/>
          </a:xfrm>
        </p:spPr>
        <p:txBody>
          <a:bodyPr numCol="1"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conio.h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stdio.h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stdlib.h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string.h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 err="1">
                <a:latin typeface="Calibri" pitchFamily="34" charset="0"/>
                <a:cs typeface="Calibri" pitchFamily="34" charset="0"/>
              </a:rPr>
              <a:t>main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float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preco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, total;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continuar;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total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do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    {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	     system("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cls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	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("Loja Compre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Facil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	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("-----------------\n\n");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>
                <a:latin typeface="Calibri" pitchFamily="34" charset="0"/>
                <a:cs typeface="Calibri" pitchFamily="34" charset="0"/>
              </a:rPr>
              <a:t>      </a:t>
            </a:r>
            <a:r>
              <a:rPr lang="pt-BR" sz="150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("Adicionar produto\n");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	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Preco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do produto: 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	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scanf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("%f", &amp;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preco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	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if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((total +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preco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) &lt;= 200)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	       total = total +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preco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	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else</a:t>
            </a:r>
            <a:endParaRPr lang="pt-BR" sz="15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	       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       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nA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adicao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deste produto vai extrapolar o seu limite!");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       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nTecle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enter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para finalizar...");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       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getchar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           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 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    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nDeseja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adicionar outro (1-sim 2-nao)? 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    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scanf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("%d", &amp;continuar);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     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(continuar==1);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nTotal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a pagar: %.2f", total);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getch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47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A função </a:t>
            </a:r>
            <a:r>
              <a:rPr lang="pt-BR" b="1" dirty="0" err="1">
                <a:latin typeface="Calibri" pitchFamily="34" charset="0"/>
                <a:cs typeface="Calibri" pitchFamily="34" charset="0"/>
              </a:rPr>
              <a:t>fflush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295308"/>
            <a:ext cx="8055002" cy="5016521"/>
          </a:xfrm>
        </p:spPr>
        <p:txBody>
          <a:bodyPr numCol="1">
            <a:normAutofit/>
          </a:bodyPr>
          <a:lstStyle/>
          <a:p>
            <a:pPr marL="87313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/>
              <a:t>A função </a:t>
            </a:r>
            <a:r>
              <a:rPr lang="pt-BR" sz="2000" i="1" dirty="0" err="1" smtClean="0"/>
              <a:t>fflush</a:t>
            </a:r>
            <a:r>
              <a:rPr lang="pt-BR" sz="2000" i="1" dirty="0" smtClean="0"/>
              <a:t>(</a:t>
            </a:r>
            <a:r>
              <a:rPr lang="pt-BR" sz="2000" i="1" dirty="0" err="1" smtClean="0"/>
              <a:t>stdin</a:t>
            </a:r>
            <a:r>
              <a:rPr lang="pt-BR" sz="2000" i="1" dirty="0" smtClean="0"/>
              <a:t>)</a:t>
            </a:r>
            <a:r>
              <a:rPr lang="pt-BR" sz="2000" dirty="0" smtClean="0"/>
              <a:t> tem o objetivo de limpar o buffer do teclado. Muitas vezes, quando você vai tenta ler uma variável do tipo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(</a:t>
            </a:r>
            <a:r>
              <a:rPr lang="pt-BR" sz="2000" i="1" dirty="0" err="1" smtClean="0"/>
              <a:t>char</a:t>
            </a:r>
            <a:r>
              <a:rPr lang="pt-BR" sz="2000" dirty="0" smtClean="0"/>
              <a:t>), pula para o próximo comando, sem que essa leitura seja realizada. Isso pode ocorrer pois o '\n' (</a:t>
            </a:r>
            <a:r>
              <a:rPr lang="pt-BR" sz="2000" dirty="0" err="1" smtClean="0"/>
              <a:t>enter</a:t>
            </a:r>
            <a:r>
              <a:rPr lang="pt-BR" sz="2000" dirty="0" smtClean="0"/>
              <a:t>) que foi digitado para a leitura anterior fica no </a:t>
            </a:r>
            <a:r>
              <a:rPr lang="pt-BR" sz="2000" i="1" dirty="0" smtClean="0"/>
              <a:t>buffer</a:t>
            </a:r>
            <a:r>
              <a:rPr lang="pt-BR" sz="2000" dirty="0" smtClean="0"/>
              <a:t> de entrada padrão (</a:t>
            </a:r>
            <a:r>
              <a:rPr lang="pt-BR" sz="2000" dirty="0" err="1" smtClean="0"/>
              <a:t>stdin</a:t>
            </a:r>
            <a:r>
              <a:rPr lang="pt-BR" sz="2000" dirty="0" smtClean="0"/>
              <a:t>) e quando o </a:t>
            </a:r>
            <a:r>
              <a:rPr lang="pt-BR" sz="2000" dirty="0" err="1" smtClean="0"/>
              <a:t>scanf</a:t>
            </a:r>
            <a:r>
              <a:rPr lang="pt-BR" sz="2000" dirty="0" smtClean="0"/>
              <a:t> é executado, ele pega esse '\n'.</a:t>
            </a:r>
            <a:endParaRPr lang="pt-B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48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A Estrutura Básica dos Programas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62663"/>
            <a:ext cx="8363272" cy="4930633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  <a:buNone/>
            </a:pPr>
            <a:r>
              <a:rPr lang="pt-BR" sz="1800" dirty="0" smtClean="0"/>
              <a:t>Ressaltando alguns pontos dos programas em </a:t>
            </a:r>
            <a:r>
              <a:rPr lang="pt-BR" sz="1800" i="1" dirty="0" smtClean="0"/>
              <a:t>C</a:t>
            </a:r>
            <a:r>
              <a:rPr lang="pt-BR" sz="1800" dirty="0" smtClean="0"/>
              <a:t>:</a:t>
            </a:r>
          </a:p>
          <a:p>
            <a:pPr algn="just">
              <a:spcAft>
                <a:spcPts val="300"/>
              </a:spcAft>
            </a:pPr>
            <a:r>
              <a:rPr lang="pt-BR" sz="1800" dirty="0" smtClean="0"/>
              <a:t>Os parênteses após o nome de uma função, como em </a:t>
            </a:r>
            <a:r>
              <a:rPr lang="pt-BR" sz="1800" b="1" i="1" dirty="0" err="1" smtClean="0"/>
              <a:t>main</a:t>
            </a:r>
            <a:r>
              <a:rPr lang="pt-BR" sz="1800" b="1" i="1" dirty="0" smtClean="0"/>
              <a:t>()</a:t>
            </a:r>
            <a:r>
              <a:rPr lang="pt-BR" sz="1800" dirty="0" smtClean="0"/>
              <a:t>, são obrigatórios. Além disso, o compilador distingue maiúsculas e minúsculas (case </a:t>
            </a:r>
            <a:r>
              <a:rPr lang="pt-BR" sz="1800" dirty="0" err="1" smtClean="0"/>
              <a:t>sensitive</a:t>
            </a:r>
            <a:r>
              <a:rPr lang="pt-BR" sz="1800" dirty="0" smtClean="0"/>
              <a:t>) e, portanto, o nome </a:t>
            </a:r>
            <a:r>
              <a:rPr lang="pt-BR" sz="1800" b="1" i="1" dirty="0" err="1" smtClean="0"/>
              <a:t>main</a:t>
            </a:r>
            <a:r>
              <a:rPr lang="pt-BR" sz="1800" dirty="0" smtClean="0"/>
              <a:t>  é reservado, mas </a:t>
            </a:r>
            <a:r>
              <a:rPr lang="pt-BR" sz="1800" dirty="0" err="1" smtClean="0"/>
              <a:t>Main</a:t>
            </a:r>
            <a:r>
              <a:rPr lang="pt-BR" sz="1800" dirty="0" smtClean="0"/>
              <a:t> não o é.</a:t>
            </a:r>
          </a:p>
          <a:p>
            <a:pPr algn="just">
              <a:spcAft>
                <a:spcPts val="300"/>
              </a:spcAft>
            </a:pPr>
            <a:r>
              <a:rPr lang="pt-BR" sz="1800" dirty="0" smtClean="0"/>
              <a:t>As chaves {	} servem para delimitar um bloco de instruções. As variáveis devem ser declaradas antes de serem utilizadas, logo no início do bloco.</a:t>
            </a:r>
          </a:p>
          <a:p>
            <a:pPr algn="just">
              <a:spcAft>
                <a:spcPts val="300"/>
              </a:spcAft>
            </a:pPr>
            <a:r>
              <a:rPr lang="pt-BR" sz="1800" dirty="0" smtClean="0"/>
              <a:t>A função </a:t>
            </a:r>
            <a:r>
              <a:rPr lang="pt-BR" sz="1800" b="1" i="1" dirty="0" err="1" smtClean="0"/>
              <a:t>clrscr</a:t>
            </a:r>
            <a:r>
              <a:rPr lang="pt-BR" sz="1800" b="1" i="1" dirty="0" smtClean="0"/>
              <a:t>()  </a:t>
            </a:r>
            <a:r>
              <a:rPr lang="pt-BR" sz="1800" dirty="0" smtClean="0"/>
              <a:t>serve para limpar a tela e as funções ou </a:t>
            </a:r>
            <a:r>
              <a:rPr lang="pt-BR" sz="1800" b="1" dirty="0" smtClean="0"/>
              <a:t>system(“</a:t>
            </a:r>
            <a:r>
              <a:rPr lang="pt-BR" sz="1800" b="1" dirty="0" err="1" smtClean="0"/>
              <a:t>cls</a:t>
            </a:r>
            <a:r>
              <a:rPr lang="pt-BR" sz="1800" b="1" dirty="0" smtClean="0"/>
              <a:t>”)</a:t>
            </a:r>
            <a:r>
              <a:rPr lang="pt-BR" sz="1800" dirty="0" smtClean="0"/>
              <a:t> quando usado o software DEV C.</a:t>
            </a:r>
          </a:p>
          <a:p>
            <a:pPr algn="just">
              <a:spcAft>
                <a:spcPts val="300"/>
              </a:spcAft>
            </a:pPr>
            <a:r>
              <a:rPr lang="pt-BR" sz="1800" dirty="0" smtClean="0"/>
              <a:t>Cálculos e comparações são efetuados com os operadores aritméticos, funções matemáticas e operadores relacionais convencionais. A atribuição de valores às variáveis é realizada pelo operador =.</a:t>
            </a:r>
          </a:p>
          <a:p>
            <a:pPr algn="just"/>
            <a:r>
              <a:rPr lang="pt-BR" sz="1800" dirty="0" smtClean="0"/>
              <a:t>A função </a:t>
            </a:r>
            <a:r>
              <a:rPr lang="pt-BR" sz="1800" b="1" i="1" dirty="0" err="1" smtClean="0"/>
              <a:t>getch</a:t>
            </a:r>
            <a:r>
              <a:rPr lang="pt-BR" sz="1800" b="1" i="1" dirty="0" smtClean="0"/>
              <a:t>()</a:t>
            </a:r>
            <a:r>
              <a:rPr lang="pt-BR" sz="1800" dirty="0" smtClean="0"/>
              <a:t> aguarda que uma tecla seja pressionada para que a execução do programa seja concluída. Isso permite que o usuário veja a saída do programa, antes de voltar à tela do ambiente integrado.</a:t>
            </a:r>
          </a:p>
          <a:p>
            <a:pPr algn="just"/>
            <a:r>
              <a:rPr lang="pt-BR" sz="1800" dirty="0" smtClean="0"/>
              <a:t>No C, quando temos mais de um parâmetro para uma função, eles serão separados por vírgula.</a:t>
            </a:r>
            <a:endParaRPr lang="pt-BR" sz="1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5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4526"/>
            <a:ext cx="8229600" cy="5865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Tipos de Dados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6</a:t>
            </a:fld>
            <a:endParaRPr lang="pt-BR" sz="1400" dirty="0"/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73664"/>
            <a:ext cx="8064896" cy="5075303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0" y="0"/>
            <a:ext cx="9144000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sz="850" b="1" dirty="0" smtClean="0">
                <a:solidFill>
                  <a:schemeClr val="tx1"/>
                </a:solidFill>
              </a:rPr>
              <a:t>Características -  </a:t>
            </a:r>
            <a:r>
              <a:rPr lang="pt-BR" sz="850" b="1" dirty="0" err="1" smtClean="0">
                <a:solidFill>
                  <a:schemeClr val="tx1"/>
                </a:solidFill>
              </a:rPr>
              <a:t>char</a:t>
            </a:r>
            <a:endParaRPr lang="pt-BR" sz="850" b="1" dirty="0" smtClean="0">
              <a:solidFill>
                <a:schemeClr val="tx1"/>
              </a:solidFill>
            </a:endParaRPr>
          </a:p>
          <a:p>
            <a:pPr lvl="0" algn="just"/>
            <a:r>
              <a:rPr lang="pt-BR" sz="850" dirty="0" smtClean="0">
                <a:solidFill>
                  <a:schemeClr val="tx1"/>
                </a:solidFill>
              </a:rPr>
              <a:t>O C trata os caracteres ('a', 'b', 'x', </a:t>
            </a:r>
            <a:r>
              <a:rPr lang="pt-BR" sz="850" dirty="0" err="1" smtClean="0">
                <a:solidFill>
                  <a:schemeClr val="tx1"/>
                </a:solidFill>
              </a:rPr>
              <a:t>etc</a:t>
            </a:r>
            <a:r>
              <a:rPr lang="pt-BR" sz="850" dirty="0" smtClean="0">
                <a:solidFill>
                  <a:schemeClr val="tx1"/>
                </a:solidFill>
              </a:rPr>
              <a:t> ...) como sendo variáveis de um byte (8 bits). </a:t>
            </a:r>
          </a:p>
          <a:p>
            <a:pPr lvl="0" algn="just"/>
            <a:r>
              <a:rPr lang="pt-BR" sz="850" dirty="0" smtClean="0">
                <a:solidFill>
                  <a:schemeClr val="tx1"/>
                </a:solidFill>
              </a:rPr>
              <a:t>Para indicar um caractere de texto usamos apóstrofes. </a:t>
            </a:r>
          </a:p>
          <a:p>
            <a:pPr lvl="0" algn="just"/>
            <a:r>
              <a:rPr lang="pt-BR" sz="850" dirty="0" smtClean="0">
                <a:solidFill>
                  <a:schemeClr val="tx1"/>
                </a:solidFill>
              </a:rPr>
              <a:t>Na linguagem C, também podemos usar um </a:t>
            </a:r>
            <a:r>
              <a:rPr lang="pt-BR" sz="850" dirty="0" err="1" smtClean="0">
                <a:solidFill>
                  <a:schemeClr val="tx1"/>
                </a:solidFill>
              </a:rPr>
              <a:t>char</a:t>
            </a:r>
            <a:r>
              <a:rPr lang="pt-BR" sz="850" dirty="0" smtClean="0">
                <a:solidFill>
                  <a:schemeClr val="tx1"/>
                </a:solidFill>
              </a:rPr>
              <a:t> para armazenar valores numéricos inteiros, além de usá-lo para armazenar caracteres de texto. Este número é conhecido como o código ASCII correspondente ao caractere. </a:t>
            </a:r>
            <a:endParaRPr lang="pt-BR" sz="8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sz="5400" b="1" dirty="0">
                <a:latin typeface="Calibri" pitchFamily="34" charset="0"/>
                <a:cs typeface="Calibri" pitchFamily="34" charset="0"/>
              </a:rPr>
              <a:t>Identificadores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82550" indent="0" algn="just">
              <a:spcAft>
                <a:spcPts val="1800"/>
              </a:spcAft>
              <a:buNone/>
            </a:pPr>
            <a:r>
              <a:rPr lang="pt-BR" sz="3200" dirty="0" smtClean="0"/>
              <a:t>São nomes usados para se fazer referência a variáveis, funções, rótulos e vários outros objetos definidos pelo usuário. O primeiro caractere deve ser uma letra ou um sublinhado. Os 32 primeiros caracteres de um identificador são significativos. É case </a:t>
            </a:r>
            <a:r>
              <a:rPr lang="pt-BR" sz="3200" dirty="0" err="1" smtClean="0"/>
              <a:t>sensitive</a:t>
            </a:r>
            <a:r>
              <a:rPr lang="pt-BR" sz="3200" dirty="0" smtClean="0"/>
              <a:t>, ou seja, as letras maiúsculas diferem das minúsculas.</a:t>
            </a:r>
          </a:p>
          <a:p>
            <a:pPr algn="just">
              <a:buNone/>
            </a:pPr>
            <a:r>
              <a:rPr lang="pt-BR" sz="3200" dirty="0" err="1" smtClean="0"/>
              <a:t>int</a:t>
            </a:r>
            <a:r>
              <a:rPr lang="pt-BR" sz="3200" dirty="0" smtClean="0"/>
              <a:t> x; /* é diferente de </a:t>
            </a:r>
            <a:r>
              <a:rPr lang="pt-BR" sz="3200" dirty="0" err="1" smtClean="0"/>
              <a:t>int</a:t>
            </a:r>
            <a:r>
              <a:rPr lang="pt-BR" sz="3200" dirty="0" smtClean="0"/>
              <a:t> X; */</a:t>
            </a:r>
          </a:p>
          <a:p>
            <a:pPr marL="85725" lvl="0" indent="0" algn="just">
              <a:buNone/>
            </a:pPr>
            <a:endParaRPr lang="pt-BR" sz="1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7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Declaração de Variáveis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85725" lvl="0" indent="0" algn="just">
              <a:buNone/>
            </a:pPr>
            <a:r>
              <a:rPr lang="pt-BR" sz="1400" dirty="0" smtClean="0"/>
              <a:t>As variáveis no C devem ser declaradas antes de serem usadas. A forma geral da declaração de variáveis é: </a:t>
            </a:r>
          </a:p>
          <a:p>
            <a:pPr marL="85725" indent="0" algn="just">
              <a:buNone/>
            </a:pPr>
            <a:r>
              <a:rPr lang="pt-BR" sz="1400" i="1" dirty="0" smtClean="0"/>
              <a:t>	</a:t>
            </a:r>
            <a:r>
              <a:rPr lang="pt-BR" sz="1400" i="1" dirty="0" err="1" smtClean="0"/>
              <a:t>tipo_da_variável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lista_de_variáveis</a:t>
            </a:r>
            <a:r>
              <a:rPr lang="pt-BR" sz="1400" i="1" dirty="0" smtClean="0"/>
              <a:t>;</a:t>
            </a:r>
            <a:r>
              <a:rPr lang="pt-BR" sz="1400" dirty="0" smtClean="0"/>
              <a:t> </a:t>
            </a:r>
          </a:p>
          <a:p>
            <a:pPr marL="85725" lvl="0" indent="0" algn="just">
              <a:buNone/>
            </a:pPr>
            <a:r>
              <a:rPr lang="pt-BR" sz="1400" dirty="0" smtClean="0"/>
              <a:t>Exemplos:</a:t>
            </a:r>
          </a:p>
          <a:p>
            <a:pPr marL="85725" lvl="1" indent="276225" algn="just">
              <a:buNone/>
            </a:pPr>
            <a:r>
              <a:rPr lang="pt-BR" sz="1400" dirty="0" err="1" smtClean="0"/>
              <a:t>int</a:t>
            </a:r>
            <a:r>
              <a:rPr lang="pt-BR" sz="1400" dirty="0" smtClean="0"/>
              <a:t> Dias;    </a:t>
            </a:r>
          </a:p>
          <a:p>
            <a:pPr marL="85725" lvl="1" indent="276225" algn="just">
              <a:buNone/>
            </a:pPr>
            <a:r>
              <a:rPr lang="pt-BR" sz="1400" dirty="0" err="1" smtClean="0"/>
              <a:t>float</a:t>
            </a:r>
            <a:r>
              <a:rPr lang="pt-BR" sz="1400" dirty="0" smtClean="0"/>
              <a:t> Anos;  </a:t>
            </a:r>
          </a:p>
          <a:p>
            <a:pPr marL="85725" lvl="1" indent="276225" algn="just">
              <a:buNone/>
            </a:pPr>
            <a:r>
              <a:rPr lang="pt-BR" sz="1400" dirty="0" err="1" smtClean="0"/>
              <a:t>float</a:t>
            </a:r>
            <a:r>
              <a:rPr lang="pt-BR" sz="1400" dirty="0" smtClean="0"/>
              <a:t> x,y;</a:t>
            </a:r>
          </a:p>
          <a:p>
            <a:pPr marL="85725" lvl="1" indent="276225" algn="just">
              <a:buNone/>
            </a:pPr>
            <a:r>
              <a:rPr lang="pt-BR" sz="1400" dirty="0" err="1" smtClean="0"/>
              <a:t>char</a:t>
            </a:r>
            <a:r>
              <a:rPr lang="pt-BR" sz="1400" dirty="0" smtClean="0"/>
              <a:t> </a:t>
            </a:r>
            <a:r>
              <a:rPr lang="pt-BR" sz="1400" dirty="0" err="1" smtClean="0"/>
              <a:t>Ch</a:t>
            </a:r>
            <a:r>
              <a:rPr lang="pt-BR" sz="1400" dirty="0" smtClean="0"/>
              <a:t>; </a:t>
            </a:r>
          </a:p>
          <a:p>
            <a:pPr marL="85725" lvl="1" indent="276225" algn="just">
              <a:spcAft>
                <a:spcPts val="1200"/>
              </a:spcAft>
              <a:buNone/>
            </a:pPr>
            <a:r>
              <a:rPr lang="en-US" sz="1400" dirty="0" smtClean="0"/>
              <a:t>char </a:t>
            </a:r>
            <a:r>
              <a:rPr lang="en-US" sz="1400" dirty="0" err="1" smtClean="0"/>
              <a:t>frase</a:t>
            </a:r>
            <a:r>
              <a:rPr lang="en-US" sz="1400" dirty="0" smtClean="0"/>
              <a:t>[100];   /* </a:t>
            </a:r>
            <a:r>
              <a:rPr lang="en-US" sz="1400" dirty="0" err="1" smtClean="0"/>
              <a:t>cadeia</a:t>
            </a:r>
            <a:r>
              <a:rPr lang="en-US" sz="1400" dirty="0" smtClean="0"/>
              <a:t> de </a:t>
            </a:r>
            <a:r>
              <a:rPr lang="en-US" sz="1400" dirty="0" err="1" smtClean="0"/>
              <a:t>caracteres</a:t>
            </a:r>
            <a:r>
              <a:rPr lang="en-US" sz="1400" dirty="0" smtClean="0"/>
              <a:t> */</a:t>
            </a:r>
            <a:endParaRPr lang="pt-BR" sz="1400" dirty="0" smtClean="0"/>
          </a:p>
          <a:p>
            <a:pPr marL="85725" lvl="2" indent="0" algn="just">
              <a:spcAft>
                <a:spcPts val="600"/>
              </a:spcAft>
              <a:buNone/>
            </a:pPr>
            <a:r>
              <a:rPr lang="pt-BR" sz="1400" i="1" dirty="0" smtClean="0"/>
              <a:t>	char </a:t>
            </a:r>
            <a:r>
              <a:rPr lang="pt-BR" sz="1400" i="1" dirty="0" err="1" smtClean="0"/>
              <a:t>nome_da_string</a:t>
            </a:r>
            <a:r>
              <a:rPr lang="pt-BR" sz="1400" i="1" dirty="0" smtClean="0"/>
              <a:t>[tamanho];</a:t>
            </a:r>
            <a:r>
              <a:rPr lang="pt-BR" sz="1400" dirty="0" smtClean="0"/>
              <a:t> </a:t>
            </a:r>
          </a:p>
          <a:p>
            <a:pPr marL="85725" lvl="0" indent="0" algn="just">
              <a:buNone/>
            </a:pPr>
            <a:r>
              <a:rPr lang="pt-BR" sz="1400" dirty="0" smtClean="0"/>
              <a:t>Podemos inicializar variáveis no momento de sua declaração. </a:t>
            </a:r>
          </a:p>
          <a:p>
            <a:pPr marL="85725" lvl="0" indent="0" algn="just">
              <a:spcAft>
                <a:spcPts val="600"/>
              </a:spcAft>
              <a:buNone/>
            </a:pPr>
            <a:r>
              <a:rPr lang="pt-BR" sz="1400" dirty="0" smtClean="0"/>
              <a:t>Para fazer isto podemos usar a forma geral</a:t>
            </a:r>
          </a:p>
          <a:p>
            <a:pPr marL="85725" indent="0" algn="just">
              <a:spcAft>
                <a:spcPts val="600"/>
              </a:spcAft>
              <a:buNone/>
            </a:pPr>
            <a:r>
              <a:rPr lang="pt-BR" sz="1400" i="1" dirty="0" smtClean="0"/>
              <a:t>	</a:t>
            </a:r>
            <a:r>
              <a:rPr lang="pt-BR" sz="1400" i="1" dirty="0" err="1" smtClean="0"/>
              <a:t>tipo_da_variável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nome_da_variável</a:t>
            </a:r>
            <a:r>
              <a:rPr lang="pt-BR" sz="1400" i="1" dirty="0" smtClean="0"/>
              <a:t> = constante;</a:t>
            </a:r>
            <a:r>
              <a:rPr lang="pt-BR" sz="1400" dirty="0" smtClean="0"/>
              <a:t> </a:t>
            </a:r>
          </a:p>
          <a:p>
            <a:pPr marL="85725" lvl="0" indent="0" algn="just">
              <a:buNone/>
            </a:pPr>
            <a:r>
              <a:rPr lang="pt-BR" sz="1400" dirty="0" smtClean="0"/>
              <a:t>Isto é importante pois quando o C cria uma variável ele </a:t>
            </a:r>
            <a:r>
              <a:rPr lang="pt-BR" sz="1400" i="1" dirty="0" smtClean="0"/>
              <a:t>não</a:t>
            </a:r>
            <a:r>
              <a:rPr lang="pt-BR" sz="1400" dirty="0" smtClean="0"/>
              <a:t> a inicializa. Isto significa que até que um primeiro valor seja atribuído à nova variável ela tem um valor </a:t>
            </a:r>
            <a:r>
              <a:rPr lang="pt-BR" sz="1400" i="1" dirty="0" smtClean="0"/>
              <a:t>indefinido</a:t>
            </a:r>
            <a:r>
              <a:rPr lang="pt-BR" sz="1400" dirty="0" smtClean="0"/>
              <a:t> e que não pode ser utilizado para nada. </a:t>
            </a:r>
            <a:r>
              <a:rPr lang="pt-BR" sz="1400" i="1" dirty="0" smtClean="0"/>
              <a:t>Nunca</a:t>
            </a:r>
            <a:r>
              <a:rPr lang="pt-BR" sz="1400" dirty="0" smtClean="0"/>
              <a:t> presuma que uma variável declarada vale zero ou qualquer outro valor.</a:t>
            </a:r>
          </a:p>
          <a:p>
            <a:pPr marL="85725" lvl="0" indent="0" algn="just">
              <a:buNone/>
            </a:pPr>
            <a:r>
              <a:rPr lang="pt-BR" sz="1400" dirty="0" smtClean="0"/>
              <a:t>Em C, uma variável tem que ser declarada no início de um bloco de código.</a:t>
            </a:r>
            <a:endParaRPr lang="pt-BR" sz="1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8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Escopo de Variáveis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85725" lvl="0" indent="0" algn="just">
              <a:buNone/>
            </a:pPr>
            <a:r>
              <a:rPr lang="pt-BR" dirty="0" smtClean="0"/>
              <a:t>Há </a:t>
            </a:r>
            <a:r>
              <a:rPr lang="pt-BR" dirty="0"/>
              <a:t>três lugares nos quais podemos declarar variáveis. O primeiro é fora de todas as funções do programa. Estas variáveis são chamadas</a:t>
            </a:r>
            <a:r>
              <a:rPr lang="pt-BR" b="1" dirty="0"/>
              <a:t> variáveis globais</a:t>
            </a:r>
            <a:r>
              <a:rPr lang="pt-BR" dirty="0"/>
              <a:t> e podem ser usadas a partir de qualquer lugar no programa. Pode-se dizer que, como elas estão fora de todas as funções, todas as funções as </a:t>
            </a:r>
            <a:r>
              <a:rPr lang="pt-BR" dirty="0" err="1"/>
              <a:t>vêem</a:t>
            </a:r>
            <a:r>
              <a:rPr lang="pt-BR" dirty="0"/>
              <a:t>. O segundo lugar no qual se pode declarar variáveis é </a:t>
            </a:r>
            <a:r>
              <a:rPr lang="pt-BR" b="1" dirty="0"/>
              <a:t>no início </a:t>
            </a:r>
            <a:r>
              <a:rPr lang="pt-BR" dirty="0"/>
              <a:t>de um bloco de código. Estas variáveis são chamadas</a:t>
            </a:r>
            <a:r>
              <a:rPr lang="pt-BR" b="1" dirty="0"/>
              <a:t> locais </a:t>
            </a:r>
            <a:r>
              <a:rPr lang="pt-BR" dirty="0"/>
              <a:t>e só têm validade dentro do bloco no qual são declaradas, isto é, só a função à qual ela pertence sabe da existência desta variável, dentro do bloco no qual foram declaradas.  O terceiro lugar onde se pode declarar variáveis é na </a:t>
            </a:r>
            <a:r>
              <a:rPr lang="pt-BR" b="1" dirty="0"/>
              <a:t>lista de parâmetros</a:t>
            </a:r>
            <a:r>
              <a:rPr lang="pt-BR" dirty="0"/>
              <a:t> de uma função. Mais uma vez, apesar de estas variáveis receberem valores externos, estas variáveis são conhecidas apenas pela função onde são declaradas.</a:t>
            </a:r>
            <a:endParaRPr lang="pt-BR" sz="2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9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1888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Branco">
  <a:themeElements>
    <a:clrScheme name="Apresentação3 1">
      <a:dk1>
        <a:srgbClr val="000000"/>
      </a:dk1>
      <a:lt1>
        <a:srgbClr val="FFFFFF"/>
      </a:lt1>
      <a:dk2>
        <a:srgbClr val="1F497D"/>
      </a:dk2>
      <a:lt2>
        <a:srgbClr val="000000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presentação3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presentação3 1">
        <a:dk1>
          <a:srgbClr val="000000"/>
        </a:dk1>
        <a:lt1>
          <a:srgbClr val="FFFFFF"/>
        </a:lt1>
        <a:dk2>
          <a:srgbClr val="1F497D"/>
        </a:dk2>
        <a:lt2>
          <a:srgbClr val="000000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ulaBranco" id="{91DF1BAD-42BA-427D-8556-5C3E5BFCAC67}" vid="{EB627339-1350-4E7B-977B-2234924CAD9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AulaBranco</Template>
  <TotalTime>4721</TotalTime>
  <Words>3380</Words>
  <Application>Microsoft Office PowerPoint</Application>
  <PresentationFormat>Apresentação na tela (4:3)</PresentationFormat>
  <Paragraphs>760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5" baseType="lpstr">
      <vt:lpstr>Arial</vt:lpstr>
      <vt:lpstr>Arial Narrow</vt:lpstr>
      <vt:lpstr>Calibri</vt:lpstr>
      <vt:lpstr>Times New Roman</vt:lpstr>
      <vt:lpstr>Verdana</vt:lpstr>
      <vt:lpstr>Wingdings</vt:lpstr>
      <vt:lpstr>AulaBranco</vt:lpstr>
      <vt:lpstr>Algoritmos e Lógica de Programação</vt:lpstr>
      <vt:lpstr>A Origem da Linguagem C</vt:lpstr>
      <vt:lpstr>A Estrutura Básica dos Programas</vt:lpstr>
      <vt:lpstr>A Estrutura Básica dos Programas</vt:lpstr>
      <vt:lpstr>A Estrutura Básica dos Programas</vt:lpstr>
      <vt:lpstr>Tipos de Dados</vt:lpstr>
      <vt:lpstr>Identificadores</vt:lpstr>
      <vt:lpstr>Declaração de Variáveis</vt:lpstr>
      <vt:lpstr>Escopo de Variáveis</vt:lpstr>
      <vt:lpstr>Sintaxe</vt:lpstr>
      <vt:lpstr>Operadores</vt:lpstr>
      <vt:lpstr>Operadores</vt:lpstr>
      <vt:lpstr>Operadores</vt:lpstr>
      <vt:lpstr>Precedência entre operadores</vt:lpstr>
      <vt:lpstr>Operador cast</vt:lpstr>
      <vt:lpstr>Matrizes em C</vt:lpstr>
      <vt:lpstr>Matrizes em C</vt:lpstr>
      <vt:lpstr>Matrizes em C</vt:lpstr>
      <vt:lpstr>Matrizes em C</vt:lpstr>
      <vt:lpstr>Matrizes em C</vt:lpstr>
      <vt:lpstr>Matrizes em C</vt:lpstr>
      <vt:lpstr>Matrizes em C</vt:lpstr>
      <vt:lpstr>Funções Básicas da Biblioteca C</vt:lpstr>
      <vt:lpstr>Funções Básicas da Biblioteca C</vt:lpstr>
      <vt:lpstr>Funções Básicas da Biblioteca C</vt:lpstr>
      <vt:lpstr>Funções Básicas da Biblioteca C</vt:lpstr>
      <vt:lpstr>Funções Básicas da Biblioteca C</vt:lpstr>
      <vt:lpstr>Funções Básicas da Biblioteca C</vt:lpstr>
      <vt:lpstr>Funções Básicas da Biblioteca C</vt:lpstr>
      <vt:lpstr>Operadores de Comparação</vt:lpstr>
      <vt:lpstr>Expressões Condicionais</vt:lpstr>
      <vt:lpstr>Expressões Condicionais</vt:lpstr>
      <vt:lpstr>Expressões Condicionais</vt:lpstr>
      <vt:lpstr>Expressões Condicionais</vt:lpstr>
      <vt:lpstr>Expressões Condicionais</vt:lpstr>
      <vt:lpstr>Expressões Condicionais</vt:lpstr>
      <vt:lpstr>Expressões Condicionais</vt:lpstr>
      <vt:lpstr>Expressões Condicionais</vt:lpstr>
      <vt:lpstr>Estrutura de repetição for</vt:lpstr>
      <vt:lpstr>Estrutura de repetição for: Exemplo</vt:lpstr>
      <vt:lpstr>Estrutura de repetição for: Exemplo</vt:lpstr>
      <vt:lpstr>Estrutura de repetição while</vt:lpstr>
      <vt:lpstr>Estrutura de repetição while: Exemplo</vt:lpstr>
      <vt:lpstr>Estrutura de repetição do-while</vt:lpstr>
      <vt:lpstr>Estrutura do/while: Exemplo</vt:lpstr>
      <vt:lpstr>O uso do break  e continue</vt:lpstr>
      <vt:lpstr>O uso do break no laço de repetição</vt:lpstr>
      <vt:lpstr>A função fflush</vt:lpstr>
    </vt:vector>
  </TitlesOfParts>
  <Company>atm informatica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airton kuada</dc:creator>
  <cp:lastModifiedBy>Gilvan Maiochi</cp:lastModifiedBy>
  <cp:revision>822</cp:revision>
  <dcterms:created xsi:type="dcterms:W3CDTF">2001-08-07T17:32:55Z</dcterms:created>
  <dcterms:modified xsi:type="dcterms:W3CDTF">2014-05-09T19:36:53Z</dcterms:modified>
</cp:coreProperties>
</file>