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332" r:id="rId3"/>
    <p:sldId id="333" r:id="rId4"/>
    <p:sldId id="334" r:id="rId5"/>
    <p:sldId id="335" r:id="rId6"/>
    <p:sldId id="336" r:id="rId7"/>
    <p:sldId id="339" r:id="rId8"/>
    <p:sldId id="337" r:id="rId9"/>
    <p:sldId id="340" r:id="rId10"/>
    <p:sldId id="338" r:id="rId11"/>
    <p:sldId id="341" r:id="rId12"/>
    <p:sldId id="342" r:id="rId13"/>
    <p:sldId id="345" r:id="rId14"/>
    <p:sldId id="347" r:id="rId15"/>
    <p:sldId id="346" r:id="rId1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208"/>
    <a:srgbClr val="B8FF09"/>
    <a:srgbClr val="B6FF0A"/>
    <a:srgbClr val="E3E3E3"/>
    <a:srgbClr val="FC0007"/>
    <a:srgbClr val="007DC8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64" y="-592"/>
      </p:cViewPr>
      <p:guideLst>
        <p:guide orient="horz"/>
        <p:guide pos="2867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032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8E5AB31-1F89-4542-9233-C907E6DED9AF}" type="datetimeFigureOut">
              <a:rPr lang="en-US"/>
              <a:pPr>
                <a:defRPr/>
              </a:pPr>
              <a:t>14/03/14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noProof="0" smtClean="0"/>
              <a:t>Click to edit Master text styles</a:t>
            </a:r>
          </a:p>
          <a:p>
            <a:pPr lvl="1"/>
            <a:r>
              <a:rPr lang="x-none" noProof="0" smtClean="0"/>
              <a:t>Second level</a:t>
            </a:r>
          </a:p>
          <a:p>
            <a:pPr lvl="2"/>
            <a:r>
              <a:rPr lang="x-none" noProof="0" smtClean="0"/>
              <a:t>Third level</a:t>
            </a:r>
          </a:p>
          <a:p>
            <a:pPr lvl="3"/>
            <a:r>
              <a:rPr lang="x-none" noProof="0" smtClean="0"/>
              <a:t>Fourth level</a:t>
            </a:r>
          </a:p>
          <a:p>
            <a:pPr lvl="4"/>
            <a:r>
              <a:rPr lang="x-none" noProof="0" smtClean="0"/>
              <a:t>Fifth level</a:t>
            </a:r>
            <a:endParaRPr lang="pt-BR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076A0B6-A1F9-2041-BA93-D7E5852A6B7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49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160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49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7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V</a:t>
            </a:r>
            <a:r>
              <a:rPr lang="pt-BR" err="1"/>
              <a:t>itor</a:t>
            </a:r>
            <a:r>
              <a:rPr lang="pt-BR"/>
              <a:t> </a:t>
            </a:r>
            <a:r>
              <a:rPr lang="pt-BR" err="1"/>
              <a:t>atair</a:t>
            </a:r>
            <a:r>
              <a:rPr lang="pt-BR"/>
              <a:t> </a:t>
            </a:r>
            <a:r>
              <a:rPr lang="en-US"/>
              <a:t>–</a:t>
            </a:r>
            <a:r>
              <a:rPr lang="pt-BR"/>
              <a:t> P&amp;D redes com fio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252413" y="-171450"/>
            <a:ext cx="9648826" cy="72009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7" name="Título 4"/>
          <p:cNvSpPr>
            <a:spLocks/>
          </p:cNvSpPr>
          <p:nvPr/>
        </p:nvSpPr>
        <p:spPr bwMode="auto">
          <a:xfrm>
            <a:off x="0" y="692150"/>
            <a:ext cx="9144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0">
                <a:solidFill>
                  <a:srgbClr val="007DC8"/>
                </a:solidFill>
                <a:latin typeface="Marker Felt" charset="0"/>
                <a:cs typeface="Marker Felt" charset="0"/>
              </a:rPr>
              <a:t>Cloud Computing</a:t>
            </a:r>
          </a:p>
        </p:txBody>
      </p:sp>
      <p:sp>
        <p:nvSpPr>
          <p:cNvPr id="9" name="Subtítulo 5"/>
          <p:cNvSpPr txBox="1">
            <a:spLocks/>
          </p:cNvSpPr>
          <p:nvPr/>
        </p:nvSpPr>
        <p:spPr bwMode="auto">
          <a:xfrm>
            <a:off x="0" y="2349500"/>
            <a:ext cx="91440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30000"/>
              </a:spcAft>
              <a:buClr>
                <a:srgbClr val="009DDF"/>
              </a:buClr>
              <a:buFont typeface="Wingdings" charset="0"/>
              <a:buNone/>
            </a:pPr>
            <a:r>
              <a:rPr lang="en-US" sz="3000" b="1">
                <a:solidFill>
                  <a:srgbClr val="007DC8"/>
                </a:solidFill>
                <a:latin typeface="Marker Felt" charset="0"/>
                <a:cs typeface="Marker Felt" charset="0"/>
              </a:rPr>
              <a:t>PaaS – IaaS - SaaS</a:t>
            </a:r>
            <a:endParaRPr lang="pt-BR" sz="3000" b="1">
              <a:solidFill>
                <a:srgbClr val="007DC8"/>
              </a:solidFill>
              <a:latin typeface="Marker Felt" charset="0"/>
              <a:cs typeface="Marker Felt" charset="0"/>
            </a:endParaRPr>
          </a:p>
        </p:txBody>
      </p:sp>
      <p:sp>
        <p:nvSpPr>
          <p:cNvPr id="3077" name="TextBox 2"/>
          <p:cNvSpPr txBox="1">
            <a:spLocks noChangeArrowheads="1"/>
          </p:cNvSpPr>
          <p:nvPr/>
        </p:nvSpPr>
        <p:spPr bwMode="auto">
          <a:xfrm>
            <a:off x="3995738" y="6308725"/>
            <a:ext cx="1152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FFFF"/>
                </a:solidFill>
                <a:latin typeface="Helvetica Neue UltraLight" charset="0"/>
                <a:cs typeface="Helvetica Neue UltraLight" charset="0"/>
              </a:rPr>
              <a:t>V</a:t>
            </a:r>
            <a:r>
              <a:rPr lang="pt-BR" sz="2000">
                <a:solidFill>
                  <a:srgbClr val="FFFFFF"/>
                </a:solidFill>
                <a:latin typeface="Helvetica Neue UltraLight" charset="0"/>
                <a:cs typeface="Helvetica Neue UltraLight" charset="0"/>
              </a:rPr>
              <a:t>itor Atair</a:t>
            </a:r>
          </a:p>
        </p:txBody>
      </p:sp>
      <p:sp>
        <p:nvSpPr>
          <p:cNvPr id="3" name="Rectangle 2"/>
          <p:cNvSpPr/>
          <p:nvPr/>
        </p:nvSpPr>
        <p:spPr>
          <a:xfrm>
            <a:off x="-973138" y="3573463"/>
            <a:ext cx="10801351" cy="158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079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rebuchet MS" charset="0"/>
            </a:endParaRPr>
          </a:p>
        </p:txBody>
      </p:sp>
      <p:pic>
        <p:nvPicPr>
          <p:cNvPr id="3080" name="Picture 4" descr="Captura de Tela 2013-07-11 às 14.37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89350"/>
            <a:ext cx="1666875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5" descr="Captura de Tela 2013-07-11 às 14.37.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3678238"/>
            <a:ext cx="1657350" cy="145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7" descr="Captura de Tela 2013-07-11 às 14.37.5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925" y="3644900"/>
            <a:ext cx="161607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252413" y="-171450"/>
            <a:ext cx="9648826" cy="72009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rebuchet MS" charset="0"/>
            </a:endParaRPr>
          </a:p>
        </p:txBody>
      </p:sp>
      <p:sp>
        <p:nvSpPr>
          <p:cNvPr id="8" name="Título 4"/>
          <p:cNvSpPr>
            <a:spLocks/>
          </p:cNvSpPr>
          <p:nvPr/>
        </p:nvSpPr>
        <p:spPr bwMode="auto">
          <a:xfrm>
            <a:off x="36513" y="115888"/>
            <a:ext cx="91440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5000">
                <a:solidFill>
                  <a:srgbClr val="007DC8"/>
                </a:solidFill>
                <a:latin typeface="Marker Felt" charset="0"/>
                <a:cs typeface="Marker Felt" charset="0"/>
              </a:rPr>
              <a:t>IaaS – </a:t>
            </a:r>
            <a:r>
              <a:rPr lang="en-US" sz="3000">
                <a:solidFill>
                  <a:srgbClr val="FFFFFF"/>
                </a:solidFill>
                <a:latin typeface="Helvetica Neue UltraLight" charset="0"/>
                <a:cs typeface="Helvetica Neue UltraLight" charset="0"/>
              </a:rPr>
              <a:t>Infrastructure </a:t>
            </a:r>
            <a:r>
              <a:rPr lang="pt-BR" sz="3000">
                <a:solidFill>
                  <a:srgbClr val="FFFFFF"/>
                </a:solidFill>
                <a:latin typeface="Helvetica Neue UltraLight" charset="0"/>
                <a:cs typeface="Helvetica Neue UltraLight" charset="0"/>
              </a:rPr>
              <a:t>as a Service</a:t>
            </a:r>
          </a:p>
        </p:txBody>
      </p:sp>
      <p:sp>
        <p:nvSpPr>
          <p:cNvPr id="12293" name="TextBox 2"/>
          <p:cNvSpPr txBox="1">
            <a:spLocks noChangeArrowheads="1"/>
          </p:cNvSpPr>
          <p:nvPr/>
        </p:nvSpPr>
        <p:spPr bwMode="auto">
          <a:xfrm>
            <a:off x="250825" y="2349500"/>
            <a:ext cx="846137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000">
                <a:solidFill>
                  <a:schemeClr val="bg1"/>
                </a:solidFill>
                <a:latin typeface="Helvetica Neue UltraLight" charset="0"/>
                <a:cs typeface="Helvetica Neue UltraLight" charset="0"/>
              </a:rPr>
              <a:t>recursos não controlados como um serviço</a:t>
            </a:r>
            <a:endParaRPr lang="pt-BR" sz="3000">
              <a:solidFill>
                <a:schemeClr val="bg1"/>
              </a:solidFill>
              <a:latin typeface="Helvetica Neue UltraLight" charset="0"/>
              <a:cs typeface="Helvetica Neue UltraLight" charset="0"/>
            </a:endParaRPr>
          </a:p>
        </p:txBody>
      </p:sp>
      <p:sp>
        <p:nvSpPr>
          <p:cNvPr id="12294" name="TextBox 9"/>
          <p:cNvSpPr txBox="1">
            <a:spLocks noChangeArrowheads="1"/>
          </p:cNvSpPr>
          <p:nvPr/>
        </p:nvSpPr>
        <p:spPr bwMode="auto">
          <a:xfrm>
            <a:off x="468313" y="3213100"/>
            <a:ext cx="84597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000">
                <a:solidFill>
                  <a:schemeClr val="bg1"/>
                </a:solidFill>
                <a:latin typeface="Helvetica Neue UltraLight" charset="0"/>
                <a:cs typeface="Helvetica Neue UltraLight" charset="0"/>
              </a:rPr>
              <a:t>custo variável</a:t>
            </a:r>
            <a:endParaRPr lang="pt-BR" sz="3000">
              <a:solidFill>
                <a:schemeClr val="bg1"/>
              </a:solidFill>
              <a:latin typeface="Helvetica Neue UltraLight" charset="0"/>
              <a:cs typeface="Helvetica Neue UltraLight" charset="0"/>
            </a:endParaRPr>
          </a:p>
        </p:txBody>
      </p:sp>
      <p:sp>
        <p:nvSpPr>
          <p:cNvPr id="12295" name="TextBox 12"/>
          <p:cNvSpPr txBox="1">
            <a:spLocks noChangeArrowheads="1"/>
          </p:cNvSpPr>
          <p:nvPr/>
        </p:nvSpPr>
        <p:spPr bwMode="auto">
          <a:xfrm>
            <a:off x="971550" y="4221163"/>
            <a:ext cx="84597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000">
                <a:solidFill>
                  <a:schemeClr val="bg1"/>
                </a:solidFill>
                <a:latin typeface="Helvetica Neue UltraLight" charset="0"/>
                <a:cs typeface="Helvetica Neue UltraLight" charset="0"/>
              </a:rPr>
              <a:t>alta escalabilidade com eficiência</a:t>
            </a:r>
            <a:endParaRPr lang="pt-BR" sz="3000">
              <a:solidFill>
                <a:schemeClr val="bg1"/>
              </a:solidFill>
              <a:latin typeface="Helvetica Neue UltraLight" charset="0"/>
              <a:cs typeface="Helvetica Neue UltraLight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252413" y="-171450"/>
            <a:ext cx="9648826" cy="72009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rebuchet MS" charset="0"/>
            </a:endParaRPr>
          </a:p>
        </p:txBody>
      </p:sp>
      <p:sp>
        <p:nvSpPr>
          <p:cNvPr id="8" name="Título 4"/>
          <p:cNvSpPr>
            <a:spLocks/>
          </p:cNvSpPr>
          <p:nvPr/>
        </p:nvSpPr>
        <p:spPr bwMode="auto">
          <a:xfrm>
            <a:off x="36513" y="115888"/>
            <a:ext cx="91440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5000">
                <a:solidFill>
                  <a:srgbClr val="007DC8"/>
                </a:solidFill>
                <a:latin typeface="Marker Felt" charset="0"/>
                <a:cs typeface="Marker Felt" charset="0"/>
              </a:rPr>
              <a:t>IaaS – </a:t>
            </a:r>
            <a:r>
              <a:rPr lang="en-US" sz="3000">
                <a:solidFill>
                  <a:srgbClr val="FFFFFF"/>
                </a:solidFill>
                <a:latin typeface="Helvetica Neue UltraLight" charset="0"/>
                <a:cs typeface="Helvetica Neue UltraLight" charset="0"/>
              </a:rPr>
              <a:t>Infrastructure </a:t>
            </a:r>
            <a:r>
              <a:rPr lang="pt-BR" sz="3000">
                <a:solidFill>
                  <a:srgbClr val="FFFFFF"/>
                </a:solidFill>
                <a:latin typeface="Helvetica Neue UltraLight" charset="0"/>
                <a:cs typeface="Helvetica Neue UltraLight" charset="0"/>
              </a:rPr>
              <a:t>as a Service</a:t>
            </a:r>
          </a:p>
        </p:txBody>
      </p:sp>
      <p:pic>
        <p:nvPicPr>
          <p:cNvPr id="1331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6" t="37500" r="3471" b="30208"/>
          <a:stretch>
            <a:fillRect/>
          </a:stretch>
        </p:blipFill>
        <p:spPr bwMode="auto">
          <a:xfrm>
            <a:off x="2863850" y="2921000"/>
            <a:ext cx="3598863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252413" y="-171450"/>
            <a:ext cx="9648826" cy="72009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-684213" y="-315913"/>
            <a:ext cx="10585451" cy="74898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0" y="1916113"/>
            <a:ext cx="91440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pt-BR" sz="9000">
                <a:latin typeface="Trebuchet MS" charset="0"/>
                <a:cs typeface="Trebuchet MS" charset="0"/>
              </a:rPr>
              <a:t>c</a:t>
            </a:r>
            <a:r>
              <a:rPr lang="en-US" sz="9000">
                <a:latin typeface="Trebuchet MS" charset="0"/>
                <a:cs typeface="Trebuchet MS" charset="0"/>
              </a:rPr>
              <a:t>l</a:t>
            </a:r>
            <a:r>
              <a:rPr lang="pt-BR" sz="9000">
                <a:latin typeface="Trebuchet MS" charset="0"/>
                <a:cs typeface="Trebuchet MS" charset="0"/>
              </a:rPr>
              <a:t>oud já é realidade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rebuchet MS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252413" y="-171450"/>
            <a:ext cx="9648826" cy="72009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rebuchet MS" charset="0"/>
            </a:endParaRPr>
          </a:p>
        </p:txBody>
      </p:sp>
      <p:sp>
        <p:nvSpPr>
          <p:cNvPr id="15364" name="TextBox 2"/>
          <p:cNvSpPr txBox="1">
            <a:spLocks noChangeArrowheads="1"/>
          </p:cNvSpPr>
          <p:nvPr/>
        </p:nvSpPr>
        <p:spPr bwMode="auto">
          <a:xfrm>
            <a:off x="341313" y="2382838"/>
            <a:ext cx="8461375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0">
                <a:solidFill>
                  <a:srgbClr val="007DC8"/>
                </a:solidFill>
                <a:latin typeface="Marker Felt" charset="0"/>
                <a:cs typeface="Marker Felt" charset="0"/>
              </a:rPr>
              <a:t>“</a:t>
            </a:r>
            <a:r>
              <a:rPr lang="en-US" altLang="ja-JP" sz="3000">
                <a:solidFill>
                  <a:schemeClr val="bg1"/>
                </a:solidFill>
                <a:latin typeface="Helvetica Neue UltraLight" charset="0"/>
                <a:cs typeface="Helvetica Neue UltraLight" charset="0"/>
              </a:rPr>
              <a:t>Todos usuários de tecnologia utilizam de alguma forma serviços em </a:t>
            </a:r>
            <a:r>
              <a:rPr lang="en-US" altLang="ja-JP" sz="3000">
                <a:solidFill>
                  <a:srgbClr val="007DC8"/>
                </a:solidFill>
                <a:latin typeface="Helvetica Neue UltraLight" charset="0"/>
                <a:cs typeface="Helvetica Neue UltraLight" charset="0"/>
              </a:rPr>
              <a:t>CLOUD</a:t>
            </a:r>
            <a:r>
              <a:rPr lang="en-US" altLang="ja-JP" sz="3000">
                <a:solidFill>
                  <a:schemeClr val="bg1"/>
                </a:solidFill>
                <a:latin typeface="Helvetica Neue UltraLight" charset="0"/>
                <a:cs typeface="Helvetica Neue UltraLight" charset="0"/>
              </a:rPr>
              <a:t>, isto já é uma realizada em inúmeros paises, inclusive no Brasil.</a:t>
            </a:r>
            <a:endParaRPr lang="en-US" sz="3000">
              <a:solidFill>
                <a:schemeClr val="bg1"/>
              </a:solidFill>
              <a:latin typeface="Helvetica Neue UltraLight" charset="0"/>
              <a:cs typeface="Helvetica Neue UltraLight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252413" y="-171450"/>
            <a:ext cx="9648826" cy="72009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rebuchet MS" charset="0"/>
            </a:endParaRPr>
          </a:p>
        </p:txBody>
      </p:sp>
      <p:sp>
        <p:nvSpPr>
          <p:cNvPr id="16388" name="TextBox 2"/>
          <p:cNvSpPr txBox="1">
            <a:spLocks noChangeArrowheads="1"/>
          </p:cNvSpPr>
          <p:nvPr/>
        </p:nvSpPr>
        <p:spPr bwMode="auto">
          <a:xfrm>
            <a:off x="323850" y="404813"/>
            <a:ext cx="8461375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altLang="ja-JP" sz="3000" dirty="0" smtClean="0">
                <a:solidFill>
                  <a:srgbClr val="007DC8"/>
                </a:solidFill>
                <a:latin typeface="Helvetica Neue UltraLight" charset="0"/>
                <a:cs typeface="Helvetica Neue UltraLight" charset="0"/>
              </a:rPr>
              <a:t>… and </a:t>
            </a:r>
            <a:r>
              <a:rPr lang="en-US" altLang="ja-JP" sz="4000" b="1" dirty="0" smtClean="0">
                <a:solidFill>
                  <a:srgbClr val="007DC8"/>
                </a:solidFill>
                <a:latin typeface="Helvetica Neue UltraLight" charset="0"/>
                <a:cs typeface="Helvetica Neue UltraLight" charset="0"/>
              </a:rPr>
              <a:t>here</a:t>
            </a:r>
            <a:r>
              <a:rPr lang="en-US" altLang="ja-JP" sz="3000" dirty="0" smtClean="0">
                <a:solidFill>
                  <a:srgbClr val="007DC8"/>
                </a:solidFill>
                <a:latin typeface="Helvetica Neue UltraLight" charset="0"/>
                <a:cs typeface="Helvetica Neue UltraLight" charset="0"/>
              </a:rPr>
              <a:t> …</a:t>
            </a:r>
            <a:br>
              <a:rPr lang="en-US" altLang="ja-JP" sz="3000" dirty="0" smtClean="0">
                <a:solidFill>
                  <a:srgbClr val="007DC8"/>
                </a:solidFill>
                <a:latin typeface="Helvetica Neue UltraLight" charset="0"/>
                <a:cs typeface="Helvetica Neue UltraLight" charset="0"/>
              </a:rPr>
            </a:br>
            <a:r>
              <a:rPr lang="en-US" altLang="ja-JP" sz="3000" dirty="0" smtClean="0">
                <a:solidFill>
                  <a:srgbClr val="007DC8"/>
                </a:solidFill>
                <a:latin typeface="Helvetica Neue UltraLight" charset="0"/>
                <a:cs typeface="Helvetica Neue UltraLight" charset="0"/>
              </a:rPr>
              <a:t/>
            </a:r>
            <a:br>
              <a:rPr lang="en-US" altLang="ja-JP" sz="3000" dirty="0" smtClean="0">
                <a:solidFill>
                  <a:srgbClr val="007DC8"/>
                </a:solidFill>
                <a:latin typeface="Helvetica Neue UltraLight" charset="0"/>
                <a:cs typeface="Helvetica Neue UltraLight" charset="0"/>
              </a:rPr>
            </a:br>
            <a:r>
              <a:rPr lang="pt-BR" altLang="ja-JP" sz="3000" dirty="0">
                <a:solidFill>
                  <a:srgbClr val="007DC8"/>
                </a:solidFill>
                <a:latin typeface="Helvetica Neue UltraLight" charset="0"/>
                <a:cs typeface="Helvetica Neue UltraLight" charset="0"/>
              </a:rPr>
              <a:t>Buscar produtos e ferramentas que auxiliem a vida das pessoas, fazendo com que se enxergue uma solução totalmente integrada.</a:t>
            </a:r>
            <a:endParaRPr lang="en-US" sz="3000" dirty="0">
              <a:solidFill>
                <a:schemeClr val="bg1"/>
              </a:solidFill>
              <a:latin typeface="Helvetica Neue UltraLight" charset="0"/>
              <a:cs typeface="Helvetica Neue UltraLight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3851275" y="3572594"/>
            <a:ext cx="1463675" cy="2952750"/>
          </a:xfrm>
          <a:prstGeom prst="down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52413" y="-171450"/>
            <a:ext cx="9648826" cy="72009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pic>
        <p:nvPicPr>
          <p:cNvPr id="1741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413" y="-171450"/>
            <a:ext cx="9901238" cy="726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pic>
        <p:nvPicPr>
          <p:cNvPr id="1741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650" y="2997200"/>
            <a:ext cx="27638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rebuchet MS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252413" y="-171450"/>
            <a:ext cx="9648826" cy="72009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rebuchet MS" charset="0"/>
            </a:endParaRPr>
          </a:p>
        </p:txBody>
      </p:sp>
      <p:sp>
        <p:nvSpPr>
          <p:cNvPr id="7" name="Título 4"/>
          <p:cNvSpPr>
            <a:spLocks/>
          </p:cNvSpPr>
          <p:nvPr/>
        </p:nvSpPr>
        <p:spPr bwMode="auto">
          <a:xfrm>
            <a:off x="179388" y="174625"/>
            <a:ext cx="87376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9000">
                <a:solidFill>
                  <a:srgbClr val="007DC8"/>
                </a:solidFill>
                <a:latin typeface="Marker Felt" charset="0"/>
                <a:cs typeface="Marker Felt" charset="0"/>
              </a:rPr>
              <a:t>Cloud Computing</a:t>
            </a:r>
          </a:p>
        </p:txBody>
      </p:sp>
      <p:sp>
        <p:nvSpPr>
          <p:cNvPr id="4101" name="TextBox 1"/>
          <p:cNvSpPr txBox="1">
            <a:spLocks noChangeArrowheads="1"/>
          </p:cNvSpPr>
          <p:nvPr/>
        </p:nvSpPr>
        <p:spPr bwMode="auto">
          <a:xfrm>
            <a:off x="323850" y="2446338"/>
            <a:ext cx="8569325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fr-FR" sz="3500">
                <a:solidFill>
                  <a:schemeClr val="bg1"/>
                </a:solidFill>
                <a:latin typeface="Helvetica Neue UltraLight" charset="0"/>
                <a:cs typeface="Helvetica Neue UltraLight" charset="0"/>
              </a:rPr>
              <a:t>É um conjunto de recursos compartilhados, como servidores, apps, redes, armazenamento</a:t>
            </a:r>
            <a:r>
              <a:rPr lang="en-US" sz="3500">
                <a:solidFill>
                  <a:schemeClr val="bg1"/>
                </a:solidFill>
                <a:latin typeface="Helvetica Neue UltraLight" charset="0"/>
                <a:cs typeface="Helvetica Neue UltraLight" charset="0"/>
              </a:rPr>
              <a:t>…</a:t>
            </a:r>
          </a:p>
          <a:p>
            <a:pPr eaLnBrk="1" hangingPunct="1"/>
            <a:endParaRPr lang="en-US" sz="3500">
              <a:solidFill>
                <a:schemeClr val="bg1"/>
              </a:solidFill>
              <a:latin typeface="Helvetica Neue UltraLight" charset="0"/>
              <a:cs typeface="Helvetica Neue UltraLight" charset="0"/>
            </a:endParaRPr>
          </a:p>
          <a:p>
            <a:pPr eaLnBrk="1" hangingPunct="1"/>
            <a:r>
              <a:rPr lang="en-US" sz="3500">
                <a:solidFill>
                  <a:schemeClr val="bg1"/>
                </a:solidFill>
                <a:latin typeface="Helvetica Neue UltraLight" charset="0"/>
                <a:cs typeface="Helvetica Neue UltraLight" charset="0"/>
              </a:rPr>
              <a:t>Não é representado por uma tecnologia, e sim por um modelo de TI que tem como base serviços e não produtos. </a:t>
            </a:r>
            <a:endParaRPr lang="pt-BR" sz="3500">
              <a:solidFill>
                <a:schemeClr val="bg1"/>
              </a:solidFill>
              <a:latin typeface="Helvetica Neue UltraLight" charset="0"/>
              <a:cs typeface="Helvetica Neue UltraLight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252413" y="-171450"/>
            <a:ext cx="9648826" cy="72009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rebuchet MS" charset="0"/>
            </a:endParaRPr>
          </a:p>
        </p:txBody>
      </p:sp>
      <p:sp>
        <p:nvSpPr>
          <p:cNvPr id="7" name="Título 4"/>
          <p:cNvSpPr>
            <a:spLocks/>
          </p:cNvSpPr>
          <p:nvPr/>
        </p:nvSpPr>
        <p:spPr bwMode="auto">
          <a:xfrm>
            <a:off x="179388" y="-892175"/>
            <a:ext cx="8737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9000">
                <a:solidFill>
                  <a:srgbClr val="007DC8"/>
                </a:solidFill>
                <a:latin typeface="Marker Felt" charset="0"/>
                <a:cs typeface="Marker Felt" charset="0"/>
              </a:rPr>
              <a:t>…</a:t>
            </a:r>
          </a:p>
        </p:txBody>
      </p:sp>
      <p:sp>
        <p:nvSpPr>
          <p:cNvPr id="5125" name="TextBox 1"/>
          <p:cNvSpPr txBox="1">
            <a:spLocks noChangeArrowheads="1"/>
          </p:cNvSpPr>
          <p:nvPr/>
        </p:nvSpPr>
        <p:spPr bwMode="auto">
          <a:xfrm>
            <a:off x="287338" y="1350963"/>
            <a:ext cx="8569325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3300">
                <a:solidFill>
                  <a:srgbClr val="007DC8"/>
                </a:solidFill>
                <a:latin typeface="Helvetica Light" charset="0"/>
                <a:cs typeface="Helvetica Light" charset="0"/>
              </a:rPr>
              <a:t>Infraestrutura compartilhada: </a:t>
            </a:r>
            <a:r>
              <a:rPr lang="pt-BR" sz="3300">
                <a:solidFill>
                  <a:schemeClr val="bg1"/>
                </a:solidFill>
                <a:latin typeface="Helvetica Neue UltraLight" charset="0"/>
                <a:cs typeface="Helvetica Neue UltraLight" charset="0"/>
              </a:rPr>
              <a:t>vários clientes dividem uma mesma plataforma tecnológica, o que inclui até uma mesma instância de determinado aplicativo; </a:t>
            </a:r>
          </a:p>
          <a:p>
            <a:pPr eaLnBrk="1" hangingPunct="1"/>
            <a:endParaRPr lang="pt-BR" sz="3300">
              <a:solidFill>
                <a:schemeClr val="bg1"/>
              </a:solidFill>
              <a:latin typeface="Helvetica Neue UltraLight" charset="0"/>
              <a:cs typeface="Helvetica Neue UltraLight" charset="0"/>
            </a:endParaRPr>
          </a:p>
          <a:p>
            <a:pPr eaLnBrk="1" hangingPunct="1"/>
            <a:r>
              <a:rPr lang="pt-BR" sz="3300">
                <a:solidFill>
                  <a:srgbClr val="007DC8"/>
                </a:solidFill>
                <a:latin typeface="Helvetica Light" charset="0"/>
                <a:cs typeface="Helvetica Light" charset="0"/>
              </a:rPr>
              <a:t>Serviços ondemand</a:t>
            </a:r>
            <a:r>
              <a:rPr lang="pt-BR" sz="3300">
                <a:solidFill>
                  <a:srgbClr val="007DC8"/>
                </a:solidFill>
                <a:latin typeface="Helvetica Neue UltraLight" charset="0"/>
                <a:cs typeface="Helvetica Neue UltraLight" charset="0"/>
              </a:rPr>
              <a:t>:</a:t>
            </a:r>
            <a:r>
              <a:rPr lang="pt-BR" sz="3300">
                <a:solidFill>
                  <a:schemeClr val="bg1"/>
                </a:solidFill>
                <a:latin typeface="Helvetica Neue UltraLight" charset="0"/>
                <a:cs typeface="Helvetica Neue UltraLight" charset="0"/>
              </a:rPr>
              <a:t> seja por número de usuários, transações ou a combinação entre vários ítens;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252413" y="-171450"/>
            <a:ext cx="9648826" cy="72009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rebuchet MS" charset="0"/>
            </a:endParaRPr>
          </a:p>
        </p:txBody>
      </p:sp>
      <p:sp>
        <p:nvSpPr>
          <p:cNvPr id="7" name="Título 4"/>
          <p:cNvSpPr>
            <a:spLocks/>
          </p:cNvSpPr>
          <p:nvPr/>
        </p:nvSpPr>
        <p:spPr bwMode="auto">
          <a:xfrm>
            <a:off x="179388" y="-892175"/>
            <a:ext cx="8737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9000">
                <a:solidFill>
                  <a:srgbClr val="007DC8"/>
                </a:solidFill>
                <a:latin typeface="Marker Felt" charset="0"/>
                <a:cs typeface="Marker Felt" charset="0"/>
              </a:rPr>
              <a:t>…</a:t>
            </a:r>
          </a:p>
        </p:txBody>
      </p:sp>
      <p:sp>
        <p:nvSpPr>
          <p:cNvPr id="6149" name="TextBox 1"/>
          <p:cNvSpPr txBox="1">
            <a:spLocks noChangeArrowheads="1"/>
          </p:cNvSpPr>
          <p:nvPr/>
        </p:nvSpPr>
        <p:spPr bwMode="auto">
          <a:xfrm>
            <a:off x="287338" y="549275"/>
            <a:ext cx="8569325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3300">
                <a:solidFill>
                  <a:srgbClr val="007DC8"/>
                </a:solidFill>
                <a:latin typeface="Helvetica Neue" charset="0"/>
                <a:cs typeface="Helvetica Neue" charset="0"/>
              </a:rPr>
              <a:t>Serviços são escalonáveis</a:t>
            </a:r>
            <a:r>
              <a:rPr lang="pt-BR" sz="3300">
                <a:solidFill>
                  <a:srgbClr val="007DC8"/>
                </a:solidFill>
                <a:latin typeface="Helvetica Neue UltraLight" charset="0"/>
                <a:cs typeface="Helvetica Neue UltraLight" charset="0"/>
              </a:rPr>
              <a:t>:</a:t>
            </a:r>
            <a:r>
              <a:rPr lang="pt-BR" sz="3300">
                <a:solidFill>
                  <a:schemeClr val="bg1"/>
                </a:solidFill>
                <a:latin typeface="Helvetica Neue UltraLight" charset="0"/>
                <a:cs typeface="Helvetica Neue UltraLight" charset="0"/>
              </a:rPr>
              <a:t> a partir da perspectiva do usuário, existe uma flexibilidade de requisitar uma ampliação das ofertas, sem qualquer limitação;</a:t>
            </a:r>
          </a:p>
          <a:p>
            <a:pPr eaLnBrk="1" hangingPunct="1"/>
            <a:endParaRPr lang="pt-BR" sz="3300">
              <a:solidFill>
                <a:schemeClr val="bg1"/>
              </a:solidFill>
              <a:latin typeface="Helvetica Neue UltraLight" charset="0"/>
              <a:cs typeface="Helvetica Neue UltraLight" charset="0"/>
            </a:endParaRPr>
          </a:p>
          <a:p>
            <a:pPr eaLnBrk="1" hangingPunct="1"/>
            <a:r>
              <a:rPr lang="pt-BR" sz="3300">
                <a:solidFill>
                  <a:srgbClr val="007DC8"/>
                </a:solidFill>
                <a:latin typeface="Helvetica Light" charset="0"/>
                <a:cs typeface="Helvetica Light" charset="0"/>
              </a:rPr>
              <a:t>Precificados com base no uso:</a:t>
            </a:r>
            <a:r>
              <a:rPr lang="pt-BR" sz="3300">
                <a:solidFill>
                  <a:schemeClr val="bg1"/>
                </a:solidFill>
                <a:latin typeface="Helvetica Light" charset="0"/>
                <a:cs typeface="Helvetica Light" charset="0"/>
              </a:rPr>
              <a:t> </a:t>
            </a:r>
            <a:r>
              <a:rPr lang="pt-BR" sz="3300">
                <a:solidFill>
                  <a:schemeClr val="bg1"/>
                </a:solidFill>
                <a:latin typeface="Helvetica Neue UltraLight" charset="0"/>
                <a:cs typeface="Helvetica Neue UltraLight" charset="0"/>
              </a:rPr>
              <a:t>prerrogativa de cobrança pelo serviço utilizado em um determinado período;</a:t>
            </a:r>
          </a:p>
          <a:p>
            <a:pPr eaLnBrk="1" hangingPunct="1"/>
            <a:endParaRPr lang="pt-BR" sz="3300">
              <a:solidFill>
                <a:schemeClr val="bg1"/>
              </a:solidFill>
              <a:latin typeface="Helvetica Neue UltraLight" charset="0"/>
              <a:cs typeface="Helvetica Neue UltraLight" charset="0"/>
            </a:endParaRPr>
          </a:p>
          <a:p>
            <a:pPr eaLnBrk="1" hangingPunct="1"/>
            <a:r>
              <a:rPr lang="pt-BR" sz="3300">
                <a:solidFill>
                  <a:srgbClr val="007DC8"/>
                </a:solidFill>
                <a:latin typeface="Helvetica Light" charset="0"/>
                <a:cs typeface="Helvetica Light" charset="0"/>
              </a:rPr>
              <a:t>Diversidade: </a:t>
            </a:r>
            <a:r>
              <a:rPr lang="pt-BR" sz="3300">
                <a:solidFill>
                  <a:schemeClr val="bg1"/>
                </a:solidFill>
                <a:latin typeface="Helvetica Neue UltraLight" charset="0"/>
                <a:cs typeface="Helvetica Neue UltraLight" charset="0"/>
              </a:rPr>
              <a:t>atuação em nuvens públicas e nuvens privadas de forma homogênea e transparente.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252413" y="-171450"/>
            <a:ext cx="9648826" cy="72009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rebuchet MS" charset="0"/>
            </a:endParaRPr>
          </a:p>
        </p:txBody>
      </p:sp>
      <p:sp>
        <p:nvSpPr>
          <p:cNvPr id="7" name="Título 4"/>
          <p:cNvSpPr>
            <a:spLocks/>
          </p:cNvSpPr>
          <p:nvPr/>
        </p:nvSpPr>
        <p:spPr bwMode="auto">
          <a:xfrm>
            <a:off x="0" y="2139950"/>
            <a:ext cx="9156700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9000">
                <a:solidFill>
                  <a:srgbClr val="007DC8"/>
                </a:solidFill>
                <a:latin typeface="Marker Felt" charset="0"/>
                <a:cs typeface="Marker Felt" charset="0"/>
              </a:rPr>
              <a:t>Camadas de Cloud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252413" y="-171450"/>
            <a:ext cx="9648826" cy="72009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rebuchet MS" charset="0"/>
            </a:endParaRPr>
          </a:p>
        </p:txBody>
      </p:sp>
      <p:sp>
        <p:nvSpPr>
          <p:cNvPr id="8" name="Título 4"/>
          <p:cNvSpPr>
            <a:spLocks/>
          </p:cNvSpPr>
          <p:nvPr/>
        </p:nvSpPr>
        <p:spPr bwMode="auto">
          <a:xfrm>
            <a:off x="36513" y="115888"/>
            <a:ext cx="91440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5000">
                <a:solidFill>
                  <a:srgbClr val="007DC8"/>
                </a:solidFill>
                <a:latin typeface="Marker Felt" charset="0"/>
                <a:cs typeface="Marker Felt" charset="0"/>
              </a:rPr>
              <a:t>SaaS - </a:t>
            </a:r>
            <a:r>
              <a:rPr lang="pt-BR" sz="3000">
                <a:solidFill>
                  <a:srgbClr val="FFFFFF"/>
                </a:solidFill>
                <a:latin typeface="Helvetica Neue UltraLight" charset="0"/>
                <a:cs typeface="Helvetica Neue UltraLight" charset="0"/>
              </a:rPr>
              <a:t>Software as a Service</a:t>
            </a:r>
          </a:p>
        </p:txBody>
      </p:sp>
      <p:sp>
        <p:nvSpPr>
          <p:cNvPr id="8197" name="TextBox 2"/>
          <p:cNvSpPr txBox="1">
            <a:spLocks noChangeArrowheads="1"/>
          </p:cNvSpPr>
          <p:nvPr/>
        </p:nvSpPr>
        <p:spPr bwMode="auto">
          <a:xfrm>
            <a:off x="611188" y="2082800"/>
            <a:ext cx="468153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000">
                <a:solidFill>
                  <a:schemeClr val="bg1"/>
                </a:solidFill>
                <a:latin typeface="Helvetica Neue UltraLight" charset="0"/>
                <a:cs typeface="Helvetica Neue UltraLight" charset="0"/>
              </a:rPr>
              <a:t>a</a:t>
            </a:r>
            <a:r>
              <a:rPr lang="pt-BR" sz="3000">
                <a:solidFill>
                  <a:schemeClr val="bg1"/>
                </a:solidFill>
                <a:latin typeface="Helvetica Neue UltraLight" charset="0"/>
                <a:cs typeface="Helvetica Neue UltraLight" charset="0"/>
              </a:rPr>
              <a:t>cesso a aplicação via WEB</a:t>
            </a:r>
          </a:p>
        </p:txBody>
      </p:sp>
      <p:sp>
        <p:nvSpPr>
          <p:cNvPr id="8198" name="TextBox 8"/>
          <p:cNvSpPr txBox="1">
            <a:spLocks noChangeArrowheads="1"/>
          </p:cNvSpPr>
          <p:nvPr/>
        </p:nvSpPr>
        <p:spPr bwMode="auto">
          <a:xfrm>
            <a:off x="2843213" y="2803525"/>
            <a:ext cx="52578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500">
                <a:solidFill>
                  <a:schemeClr val="bg1"/>
                </a:solidFill>
                <a:latin typeface="Helvetica Neue UltraLight" charset="0"/>
                <a:cs typeface="Helvetica Neue UltraLight" charset="0"/>
              </a:rPr>
              <a:t>gerenciamento centralizado</a:t>
            </a:r>
            <a:endParaRPr lang="pt-BR" sz="3500">
              <a:solidFill>
                <a:schemeClr val="bg1"/>
              </a:solidFill>
              <a:latin typeface="Helvetica Neue UltraLight" charset="0"/>
              <a:cs typeface="Helvetica Neue UltraLight" charset="0"/>
            </a:endParaRPr>
          </a:p>
        </p:txBody>
      </p:sp>
      <p:sp>
        <p:nvSpPr>
          <p:cNvPr id="8199" name="TextBox 9"/>
          <p:cNvSpPr txBox="1">
            <a:spLocks noChangeArrowheads="1"/>
          </p:cNvSpPr>
          <p:nvPr/>
        </p:nvSpPr>
        <p:spPr bwMode="auto">
          <a:xfrm>
            <a:off x="468313" y="3595688"/>
            <a:ext cx="748823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000">
                <a:solidFill>
                  <a:schemeClr val="bg1"/>
                </a:solidFill>
                <a:latin typeface="Helvetica Neue UltraLight" charset="0"/>
                <a:cs typeface="Helvetica Neue UltraLight" charset="0"/>
              </a:rPr>
              <a:t>usuário não se preocupa com atualizações</a:t>
            </a:r>
            <a:endParaRPr lang="pt-BR" sz="3000">
              <a:solidFill>
                <a:schemeClr val="bg1"/>
              </a:solidFill>
              <a:latin typeface="Helvetica Neue UltraLight" charset="0"/>
              <a:cs typeface="Helvetica Neue UltraLight" charset="0"/>
            </a:endParaRPr>
          </a:p>
        </p:txBody>
      </p:sp>
      <p:sp>
        <p:nvSpPr>
          <p:cNvPr id="8200" name="TextBox 10"/>
          <p:cNvSpPr txBox="1">
            <a:spLocks noChangeArrowheads="1"/>
          </p:cNvSpPr>
          <p:nvPr/>
        </p:nvSpPr>
        <p:spPr bwMode="auto">
          <a:xfrm>
            <a:off x="3276600" y="4387850"/>
            <a:ext cx="74882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500">
                <a:solidFill>
                  <a:schemeClr val="bg1"/>
                </a:solidFill>
                <a:latin typeface="Helvetica Neue UltraLight" charset="0"/>
                <a:cs typeface="Helvetica Neue UltraLight" charset="0"/>
              </a:rPr>
              <a:t>filosofia </a:t>
            </a:r>
            <a:r>
              <a:rPr lang="ja-JP" altLang="pt-BR" sz="3500">
                <a:solidFill>
                  <a:schemeClr val="bg1"/>
                </a:solidFill>
                <a:latin typeface="Helvetica Neue UltraLight" charset="0"/>
                <a:cs typeface="Helvetica Neue UltraLight" charset="0"/>
              </a:rPr>
              <a:t>“</a:t>
            </a:r>
            <a:r>
              <a:rPr lang="en-US" altLang="ja-JP" sz="3500">
                <a:solidFill>
                  <a:schemeClr val="bg1"/>
                </a:solidFill>
                <a:latin typeface="Helvetica Neue UltraLight" charset="0"/>
                <a:cs typeface="Helvetica Neue UltraLight" charset="0"/>
              </a:rPr>
              <a:t>um para muitos</a:t>
            </a:r>
            <a:r>
              <a:rPr lang="ja-JP" altLang="pt-BR" sz="3500">
                <a:solidFill>
                  <a:schemeClr val="bg1"/>
                </a:solidFill>
                <a:latin typeface="Helvetica Neue UltraLight" charset="0"/>
                <a:cs typeface="Helvetica Neue UltraLight" charset="0"/>
              </a:rPr>
              <a:t>”</a:t>
            </a:r>
            <a:endParaRPr lang="pt-BR" sz="3500">
              <a:solidFill>
                <a:schemeClr val="bg1"/>
              </a:solidFill>
              <a:latin typeface="Helvetica Neue UltraLight" charset="0"/>
              <a:cs typeface="Helvetica Neue UltraLight" charset="0"/>
            </a:endParaRPr>
          </a:p>
        </p:txBody>
      </p:sp>
      <p:sp>
        <p:nvSpPr>
          <p:cNvPr id="8201" name="TextBox 11"/>
          <p:cNvSpPr txBox="1">
            <a:spLocks noChangeArrowheads="1"/>
          </p:cNvSpPr>
          <p:nvPr/>
        </p:nvSpPr>
        <p:spPr bwMode="auto">
          <a:xfrm>
            <a:off x="468313" y="5180013"/>
            <a:ext cx="748823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000">
                <a:solidFill>
                  <a:schemeClr val="bg1"/>
                </a:solidFill>
                <a:latin typeface="Helvetica Neue UltraLight" charset="0"/>
                <a:cs typeface="Helvetica Neue UltraLight" charset="0"/>
              </a:rPr>
              <a:t>API para acesso ao mundo externo</a:t>
            </a:r>
            <a:endParaRPr lang="pt-BR" sz="3000">
              <a:solidFill>
                <a:schemeClr val="bg1"/>
              </a:solidFill>
              <a:latin typeface="Helvetica Neue UltraLight" charset="0"/>
              <a:cs typeface="Helvetica Neue UltraLight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252413" y="-171450"/>
            <a:ext cx="9648826" cy="72009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rebuchet MS" charset="0"/>
            </a:endParaRPr>
          </a:p>
        </p:txBody>
      </p:sp>
      <p:sp>
        <p:nvSpPr>
          <p:cNvPr id="8" name="Título 4"/>
          <p:cNvSpPr>
            <a:spLocks/>
          </p:cNvSpPr>
          <p:nvPr/>
        </p:nvSpPr>
        <p:spPr bwMode="auto">
          <a:xfrm>
            <a:off x="36513" y="115888"/>
            <a:ext cx="91440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5000">
                <a:solidFill>
                  <a:srgbClr val="007DC8"/>
                </a:solidFill>
                <a:latin typeface="Marker Felt" charset="0"/>
                <a:cs typeface="Marker Felt" charset="0"/>
              </a:rPr>
              <a:t>SaaS - </a:t>
            </a:r>
            <a:r>
              <a:rPr lang="pt-BR" sz="3000">
                <a:solidFill>
                  <a:srgbClr val="FFFFFF"/>
                </a:solidFill>
                <a:latin typeface="Helvetica Neue UltraLight" charset="0"/>
                <a:cs typeface="Helvetica Neue UltraLight" charset="0"/>
              </a:rPr>
              <a:t>Software as a Service</a:t>
            </a:r>
          </a:p>
        </p:txBody>
      </p:sp>
      <p:pic>
        <p:nvPicPr>
          <p:cNvPr id="9221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484313"/>
            <a:ext cx="3354388" cy="335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916832"/>
            <a:ext cx="2679733" cy="20098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223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1" t="4933" r="28667" b="40791"/>
          <a:stretch>
            <a:fillRect/>
          </a:stretch>
        </p:blipFill>
        <p:spPr bwMode="auto">
          <a:xfrm>
            <a:off x="3492500" y="4581525"/>
            <a:ext cx="2409825" cy="12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252413" y="-171450"/>
            <a:ext cx="9648826" cy="72009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rebuchet MS" charset="0"/>
            </a:endParaRPr>
          </a:p>
        </p:txBody>
      </p:sp>
      <p:sp>
        <p:nvSpPr>
          <p:cNvPr id="8" name="Título 4"/>
          <p:cNvSpPr>
            <a:spLocks/>
          </p:cNvSpPr>
          <p:nvPr/>
        </p:nvSpPr>
        <p:spPr bwMode="auto">
          <a:xfrm>
            <a:off x="36513" y="115888"/>
            <a:ext cx="91440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5000">
                <a:solidFill>
                  <a:srgbClr val="007DC8"/>
                </a:solidFill>
                <a:latin typeface="Marker Felt" charset="0"/>
                <a:cs typeface="Marker Felt" charset="0"/>
              </a:rPr>
              <a:t>PaaS – </a:t>
            </a:r>
            <a:r>
              <a:rPr lang="pt-BR" sz="3000">
                <a:solidFill>
                  <a:srgbClr val="FFFFFF"/>
                </a:solidFill>
                <a:latin typeface="Helvetica Neue UltraLight" charset="0"/>
                <a:cs typeface="Helvetica Neue UltraLight" charset="0"/>
              </a:rPr>
              <a:t>Platform as a Service</a:t>
            </a:r>
          </a:p>
        </p:txBody>
      </p:sp>
      <p:sp>
        <p:nvSpPr>
          <p:cNvPr id="10245" name="TextBox 2"/>
          <p:cNvSpPr txBox="1">
            <a:spLocks noChangeArrowheads="1"/>
          </p:cNvSpPr>
          <p:nvPr/>
        </p:nvSpPr>
        <p:spPr bwMode="auto">
          <a:xfrm>
            <a:off x="250825" y="2349500"/>
            <a:ext cx="846137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000">
                <a:solidFill>
                  <a:schemeClr val="bg1"/>
                </a:solidFill>
                <a:latin typeface="Helvetica Neue UltraLight" charset="0"/>
                <a:cs typeface="Helvetica Neue UltraLight" charset="0"/>
              </a:rPr>
              <a:t>ambiente para desenvolver, testar e manter aplicações</a:t>
            </a:r>
            <a:endParaRPr lang="pt-BR" sz="3000">
              <a:solidFill>
                <a:schemeClr val="bg1"/>
              </a:solidFill>
              <a:latin typeface="Helvetica Neue UltraLight" charset="0"/>
              <a:cs typeface="Helvetica Neue UltraLight" charset="0"/>
            </a:endParaRPr>
          </a:p>
        </p:txBody>
      </p:sp>
      <p:sp>
        <p:nvSpPr>
          <p:cNvPr id="10246" name="TextBox 8"/>
          <p:cNvSpPr txBox="1">
            <a:spLocks noChangeArrowheads="1"/>
          </p:cNvSpPr>
          <p:nvPr/>
        </p:nvSpPr>
        <p:spPr bwMode="auto">
          <a:xfrm>
            <a:off x="36513" y="3357563"/>
            <a:ext cx="91440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500">
                <a:solidFill>
                  <a:srgbClr val="007DC8"/>
                </a:solidFill>
                <a:latin typeface="Helvetica Neue UltraLight" charset="0"/>
                <a:cs typeface="Helvetica Neue UltraLight" charset="0"/>
              </a:rPr>
              <a:t>m</a:t>
            </a:r>
            <a:r>
              <a:rPr lang="pt-BR" sz="3500">
                <a:solidFill>
                  <a:srgbClr val="007DC8"/>
                </a:solidFill>
                <a:latin typeface="Helvetica Neue UltraLight" charset="0"/>
                <a:cs typeface="Helvetica Neue UltraLight" charset="0"/>
              </a:rPr>
              <a:t>ultitenant</a:t>
            </a:r>
            <a:r>
              <a:rPr lang="pt-BR" sz="3500">
                <a:solidFill>
                  <a:schemeClr val="bg1"/>
                </a:solidFill>
                <a:latin typeface="Helvetica Neue UltraLight" charset="0"/>
                <a:cs typeface="Helvetica Neue UltraLight" charset="0"/>
              </a:rPr>
              <a:t>,</a:t>
            </a:r>
            <a:r>
              <a:rPr lang="pt-BR" sz="3500">
                <a:solidFill>
                  <a:srgbClr val="007DC8"/>
                </a:solidFill>
                <a:latin typeface="Helvetica Neue UltraLight" charset="0"/>
                <a:cs typeface="Helvetica Neue UltraLight" charset="0"/>
              </a:rPr>
              <a:t> </a:t>
            </a:r>
            <a:r>
              <a:rPr lang="pt-BR" sz="3500">
                <a:solidFill>
                  <a:schemeClr val="bg1"/>
                </a:solidFill>
                <a:latin typeface="Helvetica Neue UltraLight" charset="0"/>
                <a:cs typeface="Helvetica Neue UltraLight" charset="0"/>
              </a:rPr>
              <a:t>vários usuários utilizando um aplicativo</a:t>
            </a:r>
          </a:p>
        </p:txBody>
      </p:sp>
      <p:sp>
        <p:nvSpPr>
          <p:cNvPr id="10247" name="TextBox 10"/>
          <p:cNvSpPr txBox="1">
            <a:spLocks noChangeArrowheads="1"/>
          </p:cNvSpPr>
          <p:nvPr/>
        </p:nvSpPr>
        <p:spPr bwMode="auto">
          <a:xfrm>
            <a:off x="468313" y="5373688"/>
            <a:ext cx="842327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500">
                <a:solidFill>
                  <a:schemeClr val="bg1"/>
                </a:solidFill>
                <a:latin typeface="Helvetica Neue UltraLight" charset="0"/>
                <a:cs typeface="Helvetica Neue UltraLight" charset="0"/>
              </a:rPr>
              <a:t>escalabilidade, incluindo loadbalance e failover</a:t>
            </a:r>
            <a:endParaRPr lang="pt-BR" sz="3500">
              <a:solidFill>
                <a:schemeClr val="bg1"/>
              </a:solidFill>
              <a:latin typeface="Helvetica Neue UltraLight" charset="0"/>
              <a:cs typeface="Helvetica Neue UltraLight" charset="0"/>
            </a:endParaRPr>
          </a:p>
        </p:txBody>
      </p:sp>
      <p:sp>
        <p:nvSpPr>
          <p:cNvPr id="10248" name="TextBox 11"/>
          <p:cNvSpPr txBox="1">
            <a:spLocks noChangeArrowheads="1"/>
          </p:cNvSpPr>
          <p:nvPr/>
        </p:nvSpPr>
        <p:spPr bwMode="auto">
          <a:xfrm>
            <a:off x="3419475" y="4437063"/>
            <a:ext cx="36004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000">
                <a:solidFill>
                  <a:schemeClr val="bg1"/>
                </a:solidFill>
                <a:latin typeface="Helvetica Neue UltraLight" charset="0"/>
                <a:cs typeface="Helvetica Neue UltraLight" charset="0"/>
              </a:rPr>
              <a:t>segurança integrada</a:t>
            </a:r>
            <a:endParaRPr lang="pt-BR" sz="3000">
              <a:solidFill>
                <a:schemeClr val="bg1"/>
              </a:solidFill>
              <a:latin typeface="Helvetica Neue UltraLight" charset="0"/>
              <a:cs typeface="Helvetica Neue UltraLight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252413" y="-171450"/>
            <a:ext cx="9648826" cy="72009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rebuchet MS" charset="0"/>
            </a:endParaRPr>
          </a:p>
        </p:txBody>
      </p:sp>
      <p:sp>
        <p:nvSpPr>
          <p:cNvPr id="8" name="Título 4"/>
          <p:cNvSpPr>
            <a:spLocks/>
          </p:cNvSpPr>
          <p:nvPr/>
        </p:nvSpPr>
        <p:spPr bwMode="auto">
          <a:xfrm>
            <a:off x="36513" y="115888"/>
            <a:ext cx="91440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5000">
                <a:solidFill>
                  <a:srgbClr val="007DC8"/>
                </a:solidFill>
                <a:latin typeface="Marker Felt" charset="0"/>
                <a:cs typeface="Marker Felt" charset="0"/>
              </a:rPr>
              <a:t>PaaS – </a:t>
            </a:r>
            <a:r>
              <a:rPr lang="pt-BR" sz="3000">
                <a:solidFill>
                  <a:srgbClr val="FFFFFF"/>
                </a:solidFill>
                <a:latin typeface="Helvetica Neue UltraLight" charset="0"/>
                <a:cs typeface="Helvetica Neue UltraLight" charset="0"/>
              </a:rPr>
              <a:t>Platfom as a Service</a:t>
            </a:r>
          </a:p>
        </p:txBody>
      </p:sp>
      <p:pic>
        <p:nvPicPr>
          <p:cNvPr id="1126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989138"/>
            <a:ext cx="5175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4508500"/>
            <a:ext cx="50800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1628775"/>
            <a:ext cx="2366962" cy="245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5560</TotalTime>
  <Words>281</Words>
  <Application>Microsoft Macintosh PowerPoint</Application>
  <PresentationFormat>On-screen Show (4:3)</PresentationFormat>
  <Paragraphs>39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Tela de descanso</dc:title>
  <dc:creator>Rodrigo Gutierres</dc:creator>
  <cp:lastModifiedBy>Vitor Atair</cp:lastModifiedBy>
  <cp:revision>579</cp:revision>
  <dcterms:created xsi:type="dcterms:W3CDTF">2012-05-30T12:54:36Z</dcterms:created>
  <dcterms:modified xsi:type="dcterms:W3CDTF">2014-03-14T13:50:57Z</dcterms:modified>
</cp:coreProperties>
</file>