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80" r:id="rId25"/>
    <p:sldId id="27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7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F4AF4-DD3C-49B4-9926-7B7DC29A8C07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2CA65-3CC7-482A-90A0-A45472245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71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Qualidade em Uso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Morandini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Sistema de controle de trafego aéreo</a:t>
            </a:r>
          </a:p>
          <a:p>
            <a:pPr lvl="1"/>
            <a:r>
              <a:rPr lang="pt-BR" dirty="0"/>
              <a:t>Segurança de Informação</a:t>
            </a:r>
          </a:p>
          <a:p>
            <a:pPr lvl="1"/>
            <a:r>
              <a:rPr lang="pt-BR" dirty="0"/>
              <a:t>Gestão de Erros</a:t>
            </a:r>
          </a:p>
          <a:p>
            <a:pPr lvl="1"/>
            <a:r>
              <a:rPr lang="pt-BR" dirty="0"/>
              <a:t>Interface simples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 mesma forma que a usabilidade é fator de sucesso, a falta dela pode ser fator de problemas tais como:</a:t>
            </a:r>
          </a:p>
          <a:p>
            <a:pPr lvl="1"/>
            <a:r>
              <a:rPr lang="pt-BR" dirty="0"/>
              <a:t>Dificuldade de operar um sistema</a:t>
            </a:r>
          </a:p>
          <a:p>
            <a:pPr lvl="1"/>
            <a:r>
              <a:rPr lang="pt-BR" dirty="0"/>
              <a:t>Problemas de memorização</a:t>
            </a:r>
          </a:p>
          <a:p>
            <a:pPr lvl="1"/>
            <a:r>
              <a:rPr lang="pt-BR" dirty="0"/>
              <a:t>Problemas de saúde como</a:t>
            </a:r>
          </a:p>
          <a:p>
            <a:pPr lvl="2"/>
            <a:r>
              <a:rPr lang="pt-BR" dirty="0"/>
              <a:t>Palpitações e Stress</a:t>
            </a:r>
          </a:p>
          <a:p>
            <a:pPr lvl="1"/>
            <a:r>
              <a:rPr lang="pt-BR" dirty="0"/>
              <a:t>Fatores psicológicos como</a:t>
            </a:r>
          </a:p>
          <a:p>
            <a:pPr lvl="2"/>
            <a:r>
              <a:rPr lang="pt-BR" dirty="0"/>
              <a:t>Falta de motivação</a:t>
            </a:r>
          </a:p>
          <a:p>
            <a:pPr lvl="2"/>
            <a:r>
              <a:rPr lang="pt-BR" dirty="0"/>
              <a:t>Medo</a:t>
            </a:r>
          </a:p>
          <a:p>
            <a:pPr lvl="2"/>
            <a:r>
              <a:rPr lang="pt-BR" dirty="0"/>
              <a:t>Sensação de inferioridade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Pode ser realizada por técnicas sistêmicas </a:t>
            </a:r>
          </a:p>
          <a:p>
            <a:pPr lvl="1"/>
            <a:r>
              <a:rPr lang="pt-BR" dirty="0"/>
              <a:t>Inspeção</a:t>
            </a:r>
          </a:p>
          <a:p>
            <a:pPr lvl="1"/>
            <a:r>
              <a:rPr lang="pt-BR" dirty="0"/>
              <a:t>Questionários</a:t>
            </a:r>
          </a:p>
          <a:p>
            <a:pPr lvl="1"/>
            <a:r>
              <a:rPr lang="pt-BR" dirty="0" err="1"/>
              <a:t>Think</a:t>
            </a:r>
            <a:r>
              <a:rPr lang="pt-BR" dirty="0"/>
              <a:t> </a:t>
            </a:r>
            <a:r>
              <a:rPr lang="pt-BR" dirty="0" err="1"/>
              <a:t>aloud</a:t>
            </a:r>
            <a:r>
              <a:rPr lang="pt-BR" dirty="0"/>
              <a:t> (Verbalização)</a:t>
            </a:r>
          </a:p>
          <a:p>
            <a:pPr lvl="1"/>
            <a:r>
              <a:rPr lang="pt-BR" dirty="0"/>
              <a:t>Filmagem</a:t>
            </a:r>
          </a:p>
          <a:p>
            <a:r>
              <a:rPr lang="pt-BR" dirty="0"/>
              <a:t>Pergunta que pode surgir:</a:t>
            </a:r>
          </a:p>
          <a:p>
            <a:pPr lvl="1"/>
            <a:r>
              <a:rPr lang="pt-BR" i="1" dirty="0"/>
              <a:t>Quais atributos devem existir em um sistema para que o mesmo apresente usabilidade???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usabilidade - Métricas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Segundo a ISO 9241</a:t>
            </a:r>
          </a:p>
          <a:p>
            <a:pPr lvl="1"/>
            <a:r>
              <a:rPr lang="pt-BR" dirty="0"/>
              <a:t>Facilidade de uso</a:t>
            </a:r>
          </a:p>
          <a:p>
            <a:pPr lvl="1"/>
            <a:r>
              <a:rPr lang="pt-BR" dirty="0"/>
              <a:t>Eficiente para usar</a:t>
            </a:r>
          </a:p>
          <a:p>
            <a:pPr lvl="1"/>
            <a:r>
              <a:rPr lang="pt-BR" dirty="0"/>
              <a:t>Memoriável</a:t>
            </a:r>
          </a:p>
          <a:p>
            <a:pPr lvl="1"/>
            <a:r>
              <a:rPr lang="pt-BR" dirty="0"/>
              <a:t>Erros de usuários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usabilidade - Métricas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Facilidade de Uso</a:t>
            </a:r>
          </a:p>
          <a:p>
            <a:pPr lvl="1"/>
            <a:r>
              <a:rPr lang="pt-BR" i="1" dirty="0"/>
              <a:t>É fácil para os usuários aprenderem a utilizar o sistema???</a:t>
            </a:r>
          </a:p>
          <a:p>
            <a:pPr lvl="1"/>
            <a:r>
              <a:rPr lang="pt-BR" i="1" dirty="0"/>
              <a:t>Quão fácil é para o usuário identificar e utilizar as funcionalidades do sistema em uma fase inicial?</a:t>
            </a:r>
          </a:p>
          <a:p>
            <a:pPr lvl="1"/>
            <a:endParaRPr lang="pt-BR" i="1" dirty="0"/>
          </a:p>
          <a:p>
            <a:r>
              <a:rPr lang="pt-BR" dirty="0"/>
              <a:t>Eficiente ao usar</a:t>
            </a:r>
          </a:p>
          <a:p>
            <a:pPr lvl="1"/>
            <a:r>
              <a:rPr lang="pt-BR" i="1" dirty="0"/>
              <a:t>Os usuários conseguem encontrar e obter informações rapidamente e efetivamente em seu produto???</a:t>
            </a:r>
          </a:p>
          <a:p>
            <a:pPr lvl="1"/>
            <a:r>
              <a:rPr lang="pt-BR" i="1" dirty="0"/>
              <a:t>O número de passos e ações necessárias para realizar uma tarefa são coerentes com o objetivo a ser atingido.</a:t>
            </a:r>
          </a:p>
          <a:p>
            <a:endParaRPr lang="pt-BR" i="1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da usabilidade - Métricas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Memoriável </a:t>
            </a:r>
          </a:p>
          <a:p>
            <a:pPr lvl="1"/>
            <a:r>
              <a:rPr lang="pt-BR" i="1" dirty="0"/>
              <a:t>Um usuário que retorne ao seu aplicativo conseguiu reter alguma experiência de aprendizado por ter visto anteriormente??</a:t>
            </a:r>
          </a:p>
          <a:p>
            <a:pPr lvl="1"/>
            <a:r>
              <a:rPr lang="pt-BR" i="1" dirty="0"/>
              <a:t>Um usuário que volte a utilizar o sistema após 6 meses sem utilizados, consegue realizar todas as tarefas sem maiores problemas???</a:t>
            </a:r>
          </a:p>
          <a:p>
            <a:endParaRPr lang="pt-BR" i="1" dirty="0"/>
          </a:p>
          <a:p>
            <a:r>
              <a:rPr lang="pt-BR" dirty="0"/>
              <a:t>Erros de usuários</a:t>
            </a:r>
          </a:p>
          <a:p>
            <a:pPr lvl="1"/>
            <a:r>
              <a:rPr lang="pt-BR" i="1" dirty="0"/>
              <a:t>É um falha do programador ou projetista quando o usuário experimenta um erro???</a:t>
            </a:r>
          </a:p>
          <a:p>
            <a:pPr lvl="1"/>
            <a:r>
              <a:rPr lang="pt-BR" i="1" dirty="0"/>
              <a:t>Quantos erros ocorrem na realização de uma tarefa de forma que ela leve o usuário para um caminho diferente do esperado?</a:t>
            </a:r>
          </a:p>
          <a:p>
            <a:endParaRPr lang="pt-BR" i="1" dirty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ISO 25010</a:t>
            </a:r>
          </a:p>
          <a:p>
            <a:pPr lvl="1"/>
            <a:r>
              <a:rPr lang="pt-BR" dirty="0"/>
              <a:t>Atualiza conceito de IHC</a:t>
            </a:r>
          </a:p>
          <a:p>
            <a:pPr lvl="1"/>
            <a:r>
              <a:rPr lang="pt-BR" i="1" dirty="0"/>
              <a:t>Medida que um sistema pela qual um produto pode ser usado por usuários específicos para atingir metas específicas com eficácia em uso, eficiência em uso e satisfação no uso em um contexto específico de operação</a:t>
            </a:r>
          </a:p>
          <a:p>
            <a:pPr lvl="1"/>
            <a:endParaRPr lang="pt-BR" i="1" dirty="0"/>
          </a:p>
          <a:p>
            <a:r>
              <a:rPr lang="pt-BR" dirty="0"/>
              <a:t>Usabilidade tratada como externo que pode ser testado observando o usuário utilizar o sistema.</a:t>
            </a:r>
          </a:p>
          <a:p>
            <a:pPr lvl="1"/>
            <a:endParaRPr lang="pt-BR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ISO 25010</a:t>
            </a:r>
          </a:p>
          <a:p>
            <a:pPr lvl="1"/>
            <a:r>
              <a:rPr lang="pt-BR" dirty="0"/>
              <a:t>Acrescenta os conceitos de </a:t>
            </a:r>
            <a:r>
              <a:rPr lang="pt-BR" b="1" dirty="0"/>
              <a:t>Flexibilidade em Uso </a:t>
            </a:r>
            <a:r>
              <a:rPr lang="pt-BR" dirty="0"/>
              <a:t>e </a:t>
            </a:r>
            <a:r>
              <a:rPr lang="pt-BR" b="1" dirty="0"/>
              <a:t>Segurança em Uso.</a:t>
            </a:r>
            <a:r>
              <a:rPr lang="pt-BR" dirty="0"/>
              <a:t> </a:t>
            </a:r>
          </a:p>
          <a:p>
            <a:r>
              <a:rPr lang="pt-BR" dirty="0"/>
              <a:t>Flexibilidade em uso</a:t>
            </a:r>
          </a:p>
          <a:p>
            <a:pPr lvl="1"/>
            <a:r>
              <a:rPr lang="pt-BR" dirty="0"/>
              <a:t>Capacidade de adequação a diversas formas de contexto</a:t>
            </a:r>
          </a:p>
          <a:p>
            <a:r>
              <a:rPr lang="pt-BR" dirty="0"/>
              <a:t>Segurança</a:t>
            </a:r>
          </a:p>
          <a:p>
            <a:pPr lvl="1"/>
            <a:r>
              <a:rPr lang="pt-BR" dirty="0"/>
              <a:t>Capacidade do sistema de evitar em evitar erros que possam comprometer quaisquer atributos relacionado ao sistema tais como saúde do usuário, integridade de dados e ambiente de uso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42493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65118" y="1232756"/>
            <a:ext cx="3630818" cy="5148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Conceitual de Usabilidade ISO 9241</a:t>
            </a:r>
          </a:p>
        </p:txBody>
      </p:sp>
      <p:sp>
        <p:nvSpPr>
          <p:cNvPr id="4" name="Retângulo 3"/>
          <p:cNvSpPr/>
          <p:nvPr/>
        </p:nvSpPr>
        <p:spPr>
          <a:xfrm>
            <a:off x="323528" y="1196752"/>
            <a:ext cx="8424936" cy="52565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5596" y="1340768"/>
            <a:ext cx="3240360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51620" y="1484784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787624" y="2357264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Tarefas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796899" y="3212976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Equipamentos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813489" y="4077072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Ambiente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04297" y="49411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Contexto de Uso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854004" y="5589240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652120" y="1484784"/>
            <a:ext cx="2736304" cy="7200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Objetivos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3995936" y="1822795"/>
            <a:ext cx="1656184" cy="220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6012160" y="3573016"/>
            <a:ext cx="2592289" cy="2808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331187" y="3753036"/>
            <a:ext cx="195423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Eficácia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331187" y="4249897"/>
            <a:ext cx="195423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Eficiência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6331187" y="4797152"/>
            <a:ext cx="195423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Satisfação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126730" y="5589240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Medidas de Usabilidade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995936" y="5739075"/>
            <a:ext cx="2016224" cy="255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054909" y="52905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do uso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54909" y="18816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</a:t>
            </a:r>
          </a:p>
          <a:p>
            <a:r>
              <a:rPr lang="pt-BR" dirty="0"/>
              <a:t> esperado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26201" y="2782439"/>
            <a:ext cx="457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Usabilidade: </a:t>
            </a:r>
            <a:r>
              <a:rPr lang="pt-BR" dirty="0"/>
              <a:t>grau de realização dos objetivos em termos de eficácia, eficiência e satisfação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506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em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Está relacionada à capacidade e à facilidade em relação à eficiência e à satisfação que um usuário atinge sua meta.</a:t>
            </a:r>
          </a:p>
          <a:p>
            <a:endParaRPr lang="pt-BR" dirty="0"/>
          </a:p>
          <a:p>
            <a:r>
              <a:rPr lang="pt-BR" dirty="0"/>
              <a:t>Fator que implica na aceitação ou rejeição do sistema para uso constante.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atingir bons níveis de Usabilidade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Centrado ao Usuário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Focar desde o inicio os usuários e tarefas.</a:t>
            </a:r>
          </a:p>
          <a:p>
            <a:r>
              <a:rPr lang="pt-BR" dirty="0"/>
              <a:t>Entender quem são os usuários</a:t>
            </a:r>
          </a:p>
          <a:p>
            <a:pPr lvl="1"/>
            <a:r>
              <a:rPr lang="pt-BR" dirty="0"/>
              <a:t>Estudo da natureza do trabalho.</a:t>
            </a:r>
          </a:p>
          <a:p>
            <a:pPr lvl="1"/>
            <a:r>
              <a:rPr lang="pt-BR" dirty="0"/>
              <a:t>Colocando o usuário na equipe de design</a:t>
            </a:r>
          </a:p>
          <a:p>
            <a:r>
              <a:rPr lang="pt-BR" dirty="0"/>
              <a:t>Medição empírica e constante avaliação</a:t>
            </a:r>
          </a:p>
          <a:p>
            <a:pPr lvl="1"/>
            <a:r>
              <a:rPr lang="pt-BR" dirty="0"/>
              <a:t>Considerar reações iniciais a protótipos e rascunhos.</a:t>
            </a:r>
          </a:p>
          <a:p>
            <a:pPr lvl="1"/>
            <a:r>
              <a:rPr lang="pt-BR" dirty="0"/>
              <a:t>Avaliar constantemente a interface (desde o projeto até o produto final)</a:t>
            </a:r>
          </a:p>
          <a:p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Centrado ao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Design Iterativo:</a:t>
            </a:r>
          </a:p>
          <a:p>
            <a:pPr lvl="1"/>
            <a:r>
              <a:rPr lang="pt-BR" dirty="0"/>
              <a:t>Ciclo de design</a:t>
            </a:r>
          </a:p>
          <a:p>
            <a:pPr lvl="1"/>
            <a:r>
              <a:rPr lang="pt-BR" dirty="0"/>
              <a:t>Análise, Design, Teste, Redesign.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2050" name="Picture 2" descr="http://www.dgz.org.br/ago13/Art03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8064896" cy="3462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constante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Avaliação constante da usabilidade.</a:t>
            </a:r>
          </a:p>
          <a:p>
            <a:pPr lvl="1"/>
            <a:r>
              <a:rPr lang="pt-BR" dirty="0"/>
              <a:t>Requisitos: Usando modelos existente</a:t>
            </a:r>
          </a:p>
          <a:p>
            <a:pPr lvl="1"/>
            <a:r>
              <a:rPr lang="pt-BR" dirty="0"/>
              <a:t>Implementação: Parte do software</a:t>
            </a:r>
          </a:p>
          <a:p>
            <a:pPr lvl="1"/>
            <a:r>
              <a:rPr lang="pt-BR" dirty="0"/>
              <a:t>Final: Testar (Interagir com) o software como um todo! (Observar o usuário).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Ergonômicos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Regras ou Diretrizes para a produção de Interfaces</a:t>
            </a:r>
          </a:p>
          <a:p>
            <a:endParaRPr lang="pt-BR" dirty="0"/>
          </a:p>
          <a:p>
            <a:r>
              <a:rPr lang="pt-BR" dirty="0"/>
              <a:t>Se baseiam em critérios que podem ser replicados nas interfaces.</a:t>
            </a:r>
          </a:p>
          <a:p>
            <a:endParaRPr lang="pt-BR" dirty="0"/>
          </a:p>
          <a:p>
            <a:r>
              <a:rPr lang="pt-BR" dirty="0"/>
              <a:t>Conjunto de critérios que devem ser avaliados quanto à necessidade e aplicação.</a:t>
            </a:r>
          </a:p>
        </p:txBody>
      </p:sp>
    </p:spTree>
    <p:extLst>
      <p:ext uri="{BB962C8B-B14F-4D97-AF65-F5344CB8AC3E}">
        <p14:creationId xmlns:p14="http://schemas.microsoft.com/office/powerpoint/2010/main" val="348076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Duvidas??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Conceitos de Qualidade em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  <a:p>
            <a:r>
              <a:rPr lang="pt-BR" dirty="0"/>
              <a:t>Acessibilidade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Segundo a ISO 9241: É a capacidade que um sistema interativo oferece a se usuário de realizar suas tarefas com eficácia, eficiência e satisfação.</a:t>
            </a:r>
          </a:p>
          <a:p>
            <a:endParaRPr lang="pt-BR" dirty="0"/>
          </a:p>
          <a:p>
            <a:r>
              <a:rPr lang="pt-BR" dirty="0"/>
              <a:t>Segundo a ISO25010: É a capacidade que um sistema interativo oferece ao usuário específico de realizar tarefas especificas dentro de contextos específicos com eficácia, eficiência e satisfação.</a:t>
            </a:r>
          </a:p>
          <a:p>
            <a:endParaRPr lang="pt-BR" dirty="0"/>
          </a:p>
          <a:p>
            <a:r>
              <a:rPr lang="pt-BR" dirty="0"/>
              <a:t>Eficácia: Completitude</a:t>
            </a:r>
          </a:p>
          <a:p>
            <a:r>
              <a:rPr lang="pt-BR" dirty="0"/>
              <a:t>Eficiência: Completitude e aproveitamento de recursos</a:t>
            </a:r>
          </a:p>
          <a:p>
            <a:r>
              <a:rPr lang="pt-BR" dirty="0"/>
              <a:t>Satisfação: Opinião do Usuário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Segundo </a:t>
            </a:r>
            <a:r>
              <a:rPr lang="pt-BR" dirty="0" err="1"/>
              <a:t>Jackob</a:t>
            </a:r>
            <a:r>
              <a:rPr lang="pt-BR" dirty="0"/>
              <a:t> Nielsen (1993, 2000) é um requisito de qualidade de software necessário e exigido para atingir a qualidade de um sistema computacional permitindo que o mesmo seja utilizável e fácil de aprender.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Fatores até o momento.</a:t>
            </a:r>
          </a:p>
          <a:p>
            <a:pPr lvl="1"/>
            <a:r>
              <a:rPr lang="pt-BR" dirty="0"/>
              <a:t>Eficaz</a:t>
            </a:r>
          </a:p>
          <a:p>
            <a:pPr lvl="1"/>
            <a:r>
              <a:rPr lang="pt-BR" dirty="0"/>
              <a:t>Eficiência</a:t>
            </a:r>
          </a:p>
          <a:p>
            <a:pPr lvl="1"/>
            <a:r>
              <a:rPr lang="pt-BR" dirty="0"/>
              <a:t>Traga satisfação ao usuário</a:t>
            </a:r>
          </a:p>
          <a:p>
            <a:pPr lvl="1"/>
            <a:r>
              <a:rPr lang="pt-BR" dirty="0"/>
              <a:t>Fácil de Aprender (Fácil de memorizar)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uma característica intrínseca da interface.</a:t>
            </a:r>
          </a:p>
          <a:p>
            <a:endParaRPr lang="pt-BR" dirty="0"/>
          </a:p>
          <a:p>
            <a:r>
              <a:rPr lang="pt-BR" i="1" u="sng" dirty="0"/>
              <a:t>Intrínseca </a:t>
            </a:r>
            <a:r>
              <a:rPr lang="pt-BR" i="1" dirty="0"/>
              <a:t>Adj. 1 - Que está no interior de uma pessoa coisa e lhe é próprio ou essencial. </a:t>
            </a:r>
            <a:br>
              <a:rPr lang="pt-BR" i="1" dirty="0"/>
            </a:br>
            <a:r>
              <a:rPr lang="pt-BR" i="1" dirty="0"/>
              <a:t>2 - Diz-se do valor que os objetos possuem independente de qualquer convenção. </a:t>
            </a:r>
            <a:br>
              <a:rPr lang="pt-BR" i="1" dirty="0"/>
            </a:br>
            <a:r>
              <a:rPr lang="pt-BR" i="1" dirty="0"/>
              <a:t>3 - Íntimo, inerente.</a:t>
            </a:r>
          </a:p>
          <a:p>
            <a:endParaRPr lang="pt-BR" dirty="0"/>
          </a:p>
          <a:p>
            <a:r>
              <a:rPr lang="pt-BR" dirty="0"/>
              <a:t>Conjunto de atributos que atuando de forma coerente levam uma aplicação a ter altos níveis de usabilidade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exemplo.</a:t>
            </a:r>
          </a:p>
          <a:p>
            <a:endParaRPr lang="pt-BR" dirty="0"/>
          </a:p>
          <a:p>
            <a:r>
              <a:rPr lang="pt-BR" b="1" dirty="0"/>
              <a:t>Home Banking: </a:t>
            </a:r>
          </a:p>
          <a:p>
            <a:pPr lvl="1"/>
            <a:r>
              <a:rPr lang="pt-BR" dirty="0"/>
              <a:t>Gestão de erros </a:t>
            </a:r>
          </a:p>
          <a:p>
            <a:pPr lvl="1"/>
            <a:r>
              <a:rPr lang="pt-BR" dirty="0"/>
              <a:t>boa visibilidade </a:t>
            </a:r>
          </a:p>
          <a:p>
            <a:pPr lvl="1"/>
            <a:r>
              <a:rPr lang="pt-BR" dirty="0"/>
              <a:t>Interface para todas as idades</a:t>
            </a:r>
          </a:p>
          <a:p>
            <a:pPr lvl="1"/>
            <a:r>
              <a:rPr lang="pt-BR" dirty="0"/>
              <a:t>Termos e palavras de fácil entendimento</a:t>
            </a:r>
          </a:p>
          <a:p>
            <a:endParaRPr lang="pt-BR" dirty="0"/>
          </a:p>
          <a:p>
            <a:pPr lvl="1">
              <a:buNone/>
            </a:pPr>
            <a:r>
              <a:rPr lang="pt-BR" dirty="0"/>
              <a:t>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1411</TotalTime>
  <Words>861</Words>
  <Application>Microsoft Office PowerPoint</Application>
  <PresentationFormat>Apresentação na tela (4:3)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Bookman Old Style</vt:lpstr>
      <vt:lpstr>Calibri</vt:lpstr>
      <vt:lpstr>Gill Sans MT</vt:lpstr>
      <vt:lpstr>Wingdings</vt:lpstr>
      <vt:lpstr>Wingdings 3</vt:lpstr>
      <vt:lpstr>Origem</vt:lpstr>
      <vt:lpstr>Qualidade em Uso</vt:lpstr>
      <vt:lpstr>Qualidade em uso</vt:lpstr>
      <vt:lpstr>Principais Conceitos de Qualidade em Uso</vt:lpstr>
      <vt:lpstr>USABILIDADE</vt:lpstr>
      <vt:lpstr>Usabilidade</vt:lpstr>
      <vt:lpstr>Usabilidade</vt:lpstr>
      <vt:lpstr>Usabilidade</vt:lpstr>
      <vt:lpstr>Usabilidade</vt:lpstr>
      <vt:lpstr>Usabilidade</vt:lpstr>
      <vt:lpstr>Usabilidade</vt:lpstr>
      <vt:lpstr>Usabilidade</vt:lpstr>
      <vt:lpstr>Avaliação da usabilidade</vt:lpstr>
      <vt:lpstr>Avaliação da usabilidade - Métricas</vt:lpstr>
      <vt:lpstr>Avaliação da usabilidade - Métricas</vt:lpstr>
      <vt:lpstr>Avaliação da usabilidade - Métricas</vt:lpstr>
      <vt:lpstr>Usabilidade</vt:lpstr>
      <vt:lpstr>Usabilidade</vt:lpstr>
      <vt:lpstr>Usabilidade</vt:lpstr>
      <vt:lpstr>Modelo Conceitual de Usabilidade ISO 9241</vt:lpstr>
      <vt:lpstr>Como atingir bons níveis de Usabilidade</vt:lpstr>
      <vt:lpstr>Design Centrado ao Usuário</vt:lpstr>
      <vt:lpstr>Design Centrado ao Usuário</vt:lpstr>
      <vt:lpstr>Avaliação constante</vt:lpstr>
      <vt:lpstr>Critérios Ergonômicos</vt:lpstr>
      <vt:lpstr>Duvidas??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em Uso</dc:title>
  <dc:creator>Thiago</dc:creator>
  <cp:lastModifiedBy>Marcelo Morandini</cp:lastModifiedBy>
  <cp:revision>46</cp:revision>
  <dcterms:created xsi:type="dcterms:W3CDTF">2015-03-26T16:13:18Z</dcterms:created>
  <dcterms:modified xsi:type="dcterms:W3CDTF">2021-06-08T12:50:20Z</dcterms:modified>
</cp:coreProperties>
</file>