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75" r:id="rId13"/>
    <p:sldId id="276" r:id="rId14"/>
    <p:sldId id="277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7C23-0C87-419A-9DBE-AF2ED7ED2A3D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8AD9-6253-4605-A081-ACE750744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13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7C23-0C87-419A-9DBE-AF2ED7ED2A3D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8AD9-6253-4605-A081-ACE750744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36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7C23-0C87-419A-9DBE-AF2ED7ED2A3D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8AD9-6253-4605-A081-ACE750744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16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7C23-0C87-419A-9DBE-AF2ED7ED2A3D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8AD9-6253-4605-A081-ACE750744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65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7C23-0C87-419A-9DBE-AF2ED7ED2A3D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8AD9-6253-4605-A081-ACE750744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8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7C23-0C87-419A-9DBE-AF2ED7ED2A3D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8AD9-6253-4605-A081-ACE750744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28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7C23-0C87-419A-9DBE-AF2ED7ED2A3D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8AD9-6253-4605-A081-ACE750744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26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7C23-0C87-419A-9DBE-AF2ED7ED2A3D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8AD9-6253-4605-A081-ACE750744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08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7C23-0C87-419A-9DBE-AF2ED7ED2A3D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8AD9-6253-4605-A081-ACE750744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85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7C23-0C87-419A-9DBE-AF2ED7ED2A3D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8AD9-6253-4605-A081-ACE750744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28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7C23-0C87-419A-9DBE-AF2ED7ED2A3D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8AD9-6253-4605-A081-ACE750744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D7C23-0C87-419A-9DBE-AF2ED7ED2A3D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38AD9-6253-4605-A081-ACE750744C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02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hadecodigo.com.br/artigo/3256/teste-de-desempenho-conceitos-objetivos-e-aplicacao-parte-1.aspx#ixzz5HY5TLX8Q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Teste de desempenho: Conceitos, Objetivos e Aplicação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Marcelo Morandini</a:t>
            </a:r>
          </a:p>
          <a:p>
            <a:r>
              <a:rPr lang="pt-BR" dirty="0"/>
              <a:t>EACH - USP</a:t>
            </a:r>
          </a:p>
        </p:txBody>
      </p:sp>
    </p:spTree>
    <p:extLst>
      <p:ext uri="{BB962C8B-B14F-4D97-AF65-F5344CB8AC3E}">
        <p14:creationId xmlns:p14="http://schemas.microsoft.com/office/powerpoint/2010/main" val="2915313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pt-BR" dirty="0"/>
              <a:t>À medida que a carga cresce constantemente para se analisar o comportamento do sistema, deve-se observar os gargalos(</a:t>
            </a:r>
            <a:r>
              <a:rPr lang="pt-BR" i="1" dirty="0" err="1"/>
              <a:t>bottlenecks</a:t>
            </a:r>
            <a:r>
              <a:rPr lang="pt-BR" dirty="0"/>
              <a:t>). Estes gargalos podem estar localizados nos seguintes lugares:</a:t>
            </a:r>
          </a:p>
          <a:p>
            <a:pPr fontAlgn="base"/>
            <a:r>
              <a:rPr lang="pt-BR" dirty="0"/>
              <a:t>- </a:t>
            </a:r>
            <a:r>
              <a:rPr lang="pt-BR" b="1" u="sng" dirty="0"/>
              <a:t>Aplicação</a:t>
            </a:r>
            <a:r>
              <a:rPr lang="pt-BR" dirty="0"/>
              <a:t>: Desenvolvedores podem usar ferramentas a fim de descobrir ineficiências em seus códigos(algoritmos de busca e localização);</a:t>
            </a:r>
          </a:p>
          <a:p>
            <a:pPr fontAlgn="base"/>
            <a:r>
              <a:rPr lang="pt-BR" dirty="0"/>
              <a:t>- </a:t>
            </a:r>
            <a:r>
              <a:rPr lang="pt-BR" b="1" u="sng" dirty="0"/>
              <a:t>Bando de Dados</a:t>
            </a:r>
            <a:r>
              <a:rPr lang="pt-BR" dirty="0"/>
              <a:t>: Desenvolvedores e </a:t>
            </a:r>
            <a:r>
              <a:rPr lang="pt-BR" dirty="0" err="1"/>
              <a:t>DBA’s</a:t>
            </a:r>
            <a:r>
              <a:rPr lang="pt-BR" dirty="0"/>
              <a:t> podem usar ferramentas de otimização para buscas(</a:t>
            </a:r>
            <a:r>
              <a:rPr lang="pt-BR" i="1" dirty="0"/>
              <a:t>queries</a:t>
            </a:r>
            <a:r>
              <a:rPr lang="pt-BR" dirty="0"/>
              <a:t>);</a:t>
            </a:r>
          </a:p>
          <a:p>
            <a:pPr fontAlgn="base"/>
            <a:r>
              <a:rPr lang="pt-BR" dirty="0"/>
              <a:t>- </a:t>
            </a:r>
            <a:r>
              <a:rPr lang="pt-BR" b="1" u="sng" dirty="0"/>
              <a:t>Sistema Operacional</a:t>
            </a:r>
            <a:r>
              <a:rPr lang="pt-BR" dirty="0"/>
              <a:t>: Desenvolvedores e analistas de sistemas podem usar ferramentas para monitorar o constante uso do hardware como memórias e </a:t>
            </a:r>
            <a:r>
              <a:rPr lang="pt-BR" dirty="0" err="1"/>
              <a:t>HD’s</a:t>
            </a:r>
            <a:r>
              <a:rPr lang="pt-BR" dirty="0"/>
              <a:t>;</a:t>
            </a:r>
          </a:p>
          <a:p>
            <a:pPr fontAlgn="base"/>
            <a:r>
              <a:rPr lang="pt-BR" dirty="0"/>
              <a:t>- </a:t>
            </a:r>
            <a:r>
              <a:rPr lang="pt-BR" b="1" u="sng" dirty="0"/>
              <a:t>Rede de Dados</a:t>
            </a:r>
            <a:r>
              <a:rPr lang="pt-BR" dirty="0"/>
              <a:t>: Engenheiros de rede podem fazer o uso de </a:t>
            </a:r>
            <a:r>
              <a:rPr lang="pt-BR" dirty="0" err="1"/>
              <a:t>sniffers</a:t>
            </a:r>
            <a:r>
              <a:rPr lang="pt-BR" dirty="0"/>
              <a:t> e analisadores de protocolos de rede a fim de monitorar o tráfego na rede de dados.</a:t>
            </a:r>
          </a:p>
        </p:txBody>
      </p:sp>
    </p:spTree>
    <p:extLst>
      <p:ext uri="{BB962C8B-B14F-4D97-AF65-F5344CB8AC3E}">
        <p14:creationId xmlns:p14="http://schemas.microsoft.com/office/powerpoint/2010/main" val="15033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Gargalos</a:t>
            </a:r>
            <a:r>
              <a:rPr lang="pt-BR" dirty="0"/>
              <a:t>(</a:t>
            </a:r>
            <a:r>
              <a:rPr lang="pt-BR" i="1" dirty="0" err="1"/>
              <a:t>Bottlenecks</a:t>
            </a:r>
            <a:r>
              <a:rPr lang="pt-BR" dirty="0"/>
              <a:t>) em uma aplicação Web  : São desenvolvidas em um ambiente </a:t>
            </a:r>
            <a:r>
              <a:rPr lang="pt-BR" dirty="0" err="1"/>
              <a:t>multi-operacional</a:t>
            </a:r>
            <a:r>
              <a:rPr lang="pt-BR" dirty="0"/>
              <a:t>. Módulos do servidor podem ser executados em Unix enquanto módulos do cliente podem rodar no Windows. A concepção global de arquitetura inclui servidor Web, servidor de aplicações, ambiente de rede, </a:t>
            </a:r>
            <a:r>
              <a:rPr lang="pt-BR" i="1" dirty="0"/>
              <a:t>firewalls</a:t>
            </a:r>
            <a:r>
              <a:rPr lang="pt-BR" dirty="0"/>
              <a:t>, etc.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685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Gargalos Típicos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pt-BR" dirty="0"/>
              <a:t>Alto consumo de recursos como CPU, memória, banda;</a:t>
            </a:r>
          </a:p>
          <a:p>
            <a:pPr fontAlgn="base"/>
            <a:r>
              <a:rPr lang="pt-BR" dirty="0"/>
              <a:t>- Design do banco de dados durante o desenvolvimento da aplicação;</a:t>
            </a:r>
          </a:p>
          <a:p>
            <a:pPr fontAlgn="base"/>
            <a:r>
              <a:rPr lang="pt-BR" dirty="0"/>
              <a:t>- Padrões de design de tabelas não são seguidos;</a:t>
            </a:r>
          </a:p>
          <a:p>
            <a:pPr fontAlgn="base"/>
            <a:r>
              <a:rPr lang="pt-BR" dirty="0"/>
              <a:t>- Baixa indexação de banco de dados;</a:t>
            </a:r>
          </a:p>
          <a:p>
            <a:pPr fontAlgn="base"/>
            <a:r>
              <a:rPr lang="pt-BR" dirty="0"/>
              <a:t>- Baixa qualidade nas lógicas de “</a:t>
            </a:r>
            <a:r>
              <a:rPr lang="pt-BR" i="1" dirty="0"/>
              <a:t>queries</a:t>
            </a:r>
            <a:r>
              <a:rPr lang="pt-BR" dirty="0"/>
              <a:t>”;</a:t>
            </a:r>
          </a:p>
          <a:p>
            <a:pPr fontAlgn="base"/>
            <a:r>
              <a:rPr lang="pt-BR" dirty="0"/>
              <a:t>- </a:t>
            </a:r>
            <a:r>
              <a:rPr lang="pt-BR" i="1" dirty="0" err="1"/>
              <a:t>Stored</a:t>
            </a:r>
            <a:r>
              <a:rPr lang="pt-BR" i="1" dirty="0"/>
              <a:t> Procedures </a:t>
            </a:r>
            <a:r>
              <a:rPr lang="pt-BR" dirty="0"/>
              <a:t>inapropriadas.</a:t>
            </a:r>
          </a:p>
        </p:txBody>
      </p:sp>
    </p:spTree>
    <p:extLst>
      <p:ext uri="{BB962C8B-B14F-4D97-AF65-F5344CB8AC3E}">
        <p14:creationId xmlns:p14="http://schemas.microsoft.com/office/powerpoint/2010/main" val="31628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Impactos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pt-BR" dirty="0"/>
              <a:t>Os gargalos impactam diretamente a aplicação, que por </a:t>
            </a:r>
            <a:r>
              <a:rPr lang="pt-BR" dirty="0" err="1"/>
              <a:t>conseqüência</a:t>
            </a:r>
            <a:r>
              <a:rPr lang="pt-BR" dirty="0"/>
              <a:t> impactará o cliente final com baixa performance. Considerando-se um site de E-Commerce, as seguintes reações dos usuários podem ser:</a:t>
            </a:r>
          </a:p>
          <a:p>
            <a:pPr fontAlgn="base"/>
            <a:r>
              <a:rPr lang="pt-BR" dirty="0"/>
              <a:t>- Interrupção temporária do acesso ao site e uma nova tentativa após algum tempo;</a:t>
            </a:r>
          </a:p>
          <a:p>
            <a:pPr fontAlgn="base"/>
            <a:r>
              <a:rPr lang="pt-BR" dirty="0"/>
              <a:t>- Abandono do site por alguns dias;</a:t>
            </a:r>
          </a:p>
          <a:p>
            <a:pPr fontAlgn="base"/>
            <a:r>
              <a:rPr lang="pt-BR" dirty="0"/>
              <a:t>- Abandono do site para sempre;</a:t>
            </a:r>
          </a:p>
          <a:p>
            <a:pPr fontAlgn="base"/>
            <a:r>
              <a:rPr lang="pt-BR" dirty="0"/>
              <a:t>- Clientes desencorajam outras pessoas para acessar o site.</a:t>
            </a:r>
          </a:p>
          <a:p>
            <a:pPr fontAlgn="base"/>
            <a:r>
              <a:rPr lang="pt-BR" dirty="0"/>
              <a:t>Com isso, os </a:t>
            </a:r>
            <a:r>
              <a:rPr lang="pt-BR" i="1" dirty="0" err="1"/>
              <a:t>stakeholders</a:t>
            </a:r>
            <a:r>
              <a:rPr lang="pt-BR" dirty="0"/>
              <a:t> do projeto têm expectativas como:</a:t>
            </a:r>
          </a:p>
          <a:p>
            <a:pPr fontAlgn="base"/>
            <a:r>
              <a:rPr lang="pt-BR" dirty="0"/>
              <a:t>- Disponibilidade 24X7;</a:t>
            </a:r>
          </a:p>
          <a:p>
            <a:pPr fontAlgn="base"/>
            <a:r>
              <a:rPr lang="pt-BR" dirty="0"/>
              <a:t>- Resposta rápida quando uma “</a:t>
            </a:r>
            <a:r>
              <a:rPr lang="pt-BR" i="1" dirty="0"/>
              <a:t>query</a:t>
            </a:r>
            <a:r>
              <a:rPr lang="pt-BR" dirty="0"/>
              <a:t>” for realizada;</a:t>
            </a:r>
          </a:p>
          <a:p>
            <a:pPr fontAlgn="base"/>
            <a:r>
              <a:rPr lang="pt-BR" dirty="0"/>
              <a:t>- Uso adequado da memória em ambos cliente e servidor;</a:t>
            </a:r>
          </a:p>
          <a:p>
            <a:pPr fontAlgn="base"/>
            <a:r>
              <a:rPr lang="pt-BR" dirty="0"/>
              <a:t>- Máximo de transações por segundo;</a:t>
            </a:r>
          </a:p>
          <a:p>
            <a:pPr fontAlgn="base"/>
            <a:r>
              <a:rPr lang="pt-BR" dirty="0"/>
              <a:t>- Quais outras expectativas você adicionaria como cliente final?</a:t>
            </a:r>
          </a:p>
        </p:txBody>
      </p:sp>
    </p:spTree>
    <p:extLst>
      <p:ext uri="{BB962C8B-B14F-4D97-AF65-F5344CB8AC3E}">
        <p14:creationId xmlns:p14="http://schemas.microsoft.com/office/powerpoint/2010/main" val="2068508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Por que executar os Testes de Performance?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pt-BR" dirty="0"/>
              <a:t>- Avaliar a release que será disponibilizada para a produção;</a:t>
            </a:r>
          </a:p>
          <a:p>
            <a:pPr fontAlgn="base"/>
            <a:r>
              <a:rPr lang="pt-BR" dirty="0"/>
              <a:t>- Avaliar uma </a:t>
            </a:r>
            <a:r>
              <a:rPr lang="pt-BR" dirty="0" err="1"/>
              <a:t>infra-estrutura</a:t>
            </a:r>
            <a:r>
              <a:rPr lang="pt-BR" dirty="0"/>
              <a:t> adequada:</a:t>
            </a:r>
          </a:p>
          <a:p>
            <a:pPr fontAlgn="base"/>
            <a:r>
              <a:rPr lang="pt-BR" dirty="0"/>
              <a:t>· Avaliar a capacidade atual;</a:t>
            </a:r>
          </a:p>
          <a:p>
            <a:pPr fontAlgn="base"/>
            <a:r>
              <a:rPr lang="pt-BR" dirty="0"/>
              <a:t>· Determinar a estabilidade;</a:t>
            </a:r>
          </a:p>
          <a:p>
            <a:pPr fontAlgn="base"/>
            <a:r>
              <a:rPr lang="pt-BR" dirty="0"/>
              <a:t>· Determinar a capacidade da </a:t>
            </a:r>
            <a:r>
              <a:rPr lang="pt-BR" dirty="0" err="1"/>
              <a:t>infra-estrutura</a:t>
            </a:r>
            <a:r>
              <a:rPr lang="pt-BR" dirty="0"/>
              <a:t> da aplicação, bem como determinar futuros recursos necessários a fim de atender aceitáveis níveis de performance;</a:t>
            </a:r>
          </a:p>
          <a:p>
            <a:pPr fontAlgn="base"/>
            <a:r>
              <a:rPr lang="pt-BR" dirty="0"/>
              <a:t>· Comparação entre diferentes configurações de sistemas para determinar qual </a:t>
            </a:r>
            <a:r>
              <a:rPr lang="pt-BR" dirty="0" err="1"/>
              <a:t>infra-estrutura</a:t>
            </a:r>
            <a:r>
              <a:rPr lang="pt-BR" dirty="0"/>
              <a:t> irá melhor atender ambos o negócio e a aplicação;</a:t>
            </a:r>
          </a:p>
          <a:p>
            <a:pPr fontAlgn="base"/>
            <a:r>
              <a:rPr lang="pt-BR" dirty="0"/>
              <a:t>- Melhoria da eficiência do performance </a:t>
            </a:r>
            <a:r>
              <a:rPr lang="pt-BR" i="1" dirty="0" err="1"/>
              <a:t>tuning</a:t>
            </a:r>
            <a:r>
              <a:rPr lang="pt-BR" dirty="0"/>
              <a:t>;</a:t>
            </a:r>
          </a:p>
          <a:p>
            <a:pPr fontAlgn="base"/>
            <a:r>
              <a:rPr lang="pt-BR" dirty="0"/>
              <a:t>- Avaliar a release que será disponibilizada para a produção;</a:t>
            </a:r>
          </a:p>
          <a:p>
            <a:pPr fontAlgn="base"/>
            <a:r>
              <a:rPr lang="pt-BR" dirty="0"/>
              <a:t>- Determinar se a aplicação pode suportar sua carga de trabalho pretendida;</a:t>
            </a:r>
          </a:p>
          <a:p>
            <a:pPr fontAlgn="base"/>
            <a:r>
              <a:rPr lang="pt-BR" dirty="0"/>
              <a:t>- Simulação de centenas ou até mesmo milhares de usuários virtuais, representando suas operações rotineiras do sistema em questão;</a:t>
            </a:r>
          </a:p>
        </p:txBody>
      </p:sp>
    </p:spTree>
    <p:extLst>
      <p:ext uri="{BB962C8B-B14F-4D97-AF65-F5344CB8AC3E}">
        <p14:creationId xmlns:p14="http://schemas.microsoft.com/office/powerpoint/2010/main" val="59106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pt-BR" dirty="0"/>
              <a:t>Avaliar o tempo de resposta da aplicação, sabendo assim quanto tempo o usuário fica esperando por uma resposta do sistema;</a:t>
            </a:r>
          </a:p>
          <a:p>
            <a:pPr fontAlgn="base"/>
            <a:r>
              <a:rPr lang="pt-BR" dirty="0"/>
              <a:t>- Garantir ao longo do tempo que a sua aplicação possui estabilidade o suficiente para aguentar o crescimento da carga de trabalho(</a:t>
            </a:r>
            <a:r>
              <a:rPr lang="pt-BR" i="1" dirty="0" err="1"/>
              <a:t>workload</a:t>
            </a:r>
            <a:r>
              <a:rPr lang="pt-BR" dirty="0"/>
              <a:t>).</a:t>
            </a:r>
          </a:p>
          <a:p>
            <a:pPr fontAlgn="base"/>
            <a:r>
              <a:rPr lang="pt-BR" dirty="0"/>
              <a:t>O Papel dos requisitos no Teste de Performance é muito importante, uma vez que as expectativas geradas estão documentadas e acordadas. Ou seja, devem ser cumpridas!</a:t>
            </a:r>
          </a:p>
          <a:p>
            <a:pPr fontAlgn="base"/>
            <a:r>
              <a:rPr lang="pt-BR" dirty="0"/>
              <a:t>- O Teste de Performance se enquadra no tipo de teste não-funcional; (requisito muito genérico e sem objetivo, mas existe!)</a:t>
            </a:r>
          </a:p>
          <a:p>
            <a:pPr fontAlgn="base"/>
            <a:r>
              <a:rPr lang="pt-BR" dirty="0"/>
              <a:t>- Um requisito de performance  é um requisito que impõe condições para um requisito funcional, ou seja, requisitos que especificam a velocidade, acurácia ou uso de memória dentro de uma funcionalidade que deverá ser realizada.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232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base"/>
            <a:r>
              <a:rPr lang="pt-BR" dirty="0"/>
              <a:t>- O processo de autenticação deverá ser completado rapidamente;</a:t>
            </a:r>
          </a:p>
          <a:p>
            <a:pPr fontAlgn="base"/>
            <a:r>
              <a:rPr lang="pt-BR" dirty="0"/>
              <a:t>- Depois que o usuário digita o nome de usuário e senha, e clicar no botão “Enviar” na página de “</a:t>
            </a:r>
            <a:r>
              <a:rPr lang="pt-BR" dirty="0" err="1"/>
              <a:t>Login</a:t>
            </a:r>
            <a:r>
              <a:rPr lang="pt-BR" dirty="0"/>
              <a:t>”, o tempo de resposta da autenticação não poderá exceder três segundos;</a:t>
            </a:r>
          </a:p>
          <a:p>
            <a:pPr fontAlgn="base"/>
            <a:r>
              <a:rPr lang="pt-BR" dirty="0"/>
              <a:t>Alguns exemplos de requisitos não-funcionais para performance podem ser:</a:t>
            </a:r>
          </a:p>
          <a:p>
            <a:pPr fontAlgn="base"/>
            <a:r>
              <a:rPr lang="pt-BR" dirty="0"/>
              <a:t>- Em média, este cenário acontece 20 vezes por minuto. Depois que o usuário abre a página de “</a:t>
            </a:r>
            <a:r>
              <a:rPr lang="pt-BR" dirty="0" err="1"/>
              <a:t>Login</a:t>
            </a:r>
            <a:r>
              <a:rPr lang="pt-BR" dirty="0"/>
              <a:t>”, o usuário digita o nome de usuário e senha válidos, e clicar no botão “Enviar,” o tempo de resposta deve ser inferior a 3 segundos 80% do tempo;</a:t>
            </a:r>
          </a:p>
          <a:p>
            <a:pPr fontAlgn="base"/>
            <a:r>
              <a:rPr lang="pt-BR" dirty="0"/>
              <a:t>- O sistema está sendo executado no âmbito da carga de trabalho mais pesada possível. A média de tempo de resposta para exibir a mensagem promocional sobre determinado produto após um cliente entra em uma página onde estão localizados os itens promocionais devem ser inferiores a 1 segundo;</a:t>
            </a:r>
          </a:p>
          <a:p>
            <a:pPr fontAlgn="base"/>
            <a:r>
              <a:rPr lang="pt-BR" dirty="0"/>
              <a:t>- Atualmente, você é capaz de definir os requisitos de performance do seu projeto?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2663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Questões a serem respondidas 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pt-BR" dirty="0"/>
              <a:t>- O problema está relacionado ao tempo de resposta?</a:t>
            </a:r>
          </a:p>
          <a:p>
            <a:pPr fontAlgn="base"/>
            <a:r>
              <a:rPr lang="pt-BR" dirty="0"/>
              <a:t>- O problema é indisponibilidade?</a:t>
            </a:r>
          </a:p>
          <a:p>
            <a:pPr fontAlgn="base"/>
            <a:r>
              <a:rPr lang="pt-BR" dirty="0"/>
              <a:t>- É um problema de </a:t>
            </a:r>
            <a:r>
              <a:rPr lang="pt-BR" dirty="0" err="1"/>
              <a:t>freqüentes</a:t>
            </a:r>
            <a:r>
              <a:rPr lang="pt-BR" dirty="0"/>
              <a:t> “</a:t>
            </a:r>
            <a:r>
              <a:rPr lang="pt-BR" i="1" dirty="0" err="1"/>
              <a:t>Time-outs</a:t>
            </a:r>
            <a:r>
              <a:rPr lang="pt-BR" dirty="0"/>
              <a:t>”?</a:t>
            </a:r>
          </a:p>
          <a:p>
            <a:pPr fontAlgn="base"/>
            <a:r>
              <a:rPr lang="pt-BR" dirty="0"/>
              <a:t>- O problema de lentidão está ocorrendo em todo o site ou para alguma transação especifica?</a:t>
            </a:r>
          </a:p>
          <a:p>
            <a:pPr fontAlgn="base"/>
            <a:r>
              <a:rPr lang="pt-BR" dirty="0"/>
              <a:t>- O problema está afetando todos os usuários ou apenas um certo grupo de usuários?</a:t>
            </a:r>
          </a:p>
        </p:txBody>
      </p:sp>
    </p:spTree>
    <p:extLst>
      <p:ext uri="{BB962C8B-B14F-4D97-AF65-F5344CB8AC3E}">
        <p14:creationId xmlns:p14="http://schemas.microsoft.com/office/powerpoint/2010/main" val="2483850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dirty="0"/>
              <a:t>- Um grupo de usuários </a:t>
            </a:r>
            <a:r>
              <a:rPr lang="pt-BR" dirty="0" err="1"/>
              <a:t>freqüentemente</a:t>
            </a:r>
            <a:r>
              <a:rPr lang="pt-BR" dirty="0"/>
              <a:t> relata o mesmo problema?</a:t>
            </a:r>
          </a:p>
          <a:p>
            <a:pPr fontAlgn="base"/>
            <a:r>
              <a:rPr lang="pt-BR" dirty="0"/>
              <a:t>Se sim, analise:</a:t>
            </a:r>
          </a:p>
          <a:p>
            <a:pPr fontAlgn="base"/>
            <a:r>
              <a:rPr lang="pt-BR" dirty="0"/>
              <a:t>- Verifique a velocidade do link;</a:t>
            </a:r>
          </a:p>
          <a:p>
            <a:pPr fontAlgn="base"/>
            <a:r>
              <a:rPr lang="pt-BR" dirty="0"/>
              <a:t>- O local de uso;</a:t>
            </a:r>
          </a:p>
          <a:p>
            <a:pPr fontAlgn="base"/>
            <a:r>
              <a:rPr lang="pt-BR" dirty="0"/>
              <a:t>- Tipo de conexão;</a:t>
            </a:r>
          </a:p>
          <a:p>
            <a:pPr fontAlgn="base"/>
            <a:r>
              <a:rPr lang="pt-BR" dirty="0"/>
              <a:t>- Verifique a interatividade do usuário com o sistema.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4149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pt-BR" dirty="0"/>
              <a:t>Será que o sistema é capaz de lidar com constantes aumentos de tráfego da Web, sem comprometer o tempo de resposta, segurança, confiabilidade e precisão?</a:t>
            </a:r>
          </a:p>
          <a:p>
            <a:pPr fontAlgn="base"/>
            <a:r>
              <a:rPr lang="pt-BR" dirty="0"/>
              <a:t>- Até que ponto a performance será degradada e qual componente será responsável pela degradação?</a:t>
            </a:r>
          </a:p>
          <a:p>
            <a:pPr fontAlgn="base"/>
            <a:r>
              <a:rPr lang="pt-BR" dirty="0"/>
              <a:t>- Qual o impacto a degradação da performance terá na empresa em termos de vendas e custos de suporte técnico</a:t>
            </a:r>
          </a:p>
          <a:p>
            <a:pPr fontAlgn="base"/>
            <a:r>
              <a:rPr lang="pt-BR" dirty="0"/>
              <a:t>- O que poderia ser o problema? Servidor, rede, banco de dados, ou a aplicação em </a:t>
            </a:r>
            <a:r>
              <a:rPr lang="pt-BR" dirty="0" err="1"/>
              <a:t>sí</a:t>
            </a:r>
            <a:r>
              <a:rPr lang="pt-BR" dirty="0"/>
              <a:t>?</a:t>
            </a:r>
          </a:p>
          <a:p>
            <a:pPr fontAlgn="base"/>
            <a:r>
              <a:rPr lang="pt-BR" dirty="0"/>
              <a:t>- É necessário controlar todos os componentes de hardware como roteador, firewall, servidores, links de rede ou apenas a monitoração padrão suficiente?</a:t>
            </a:r>
          </a:p>
        </p:txBody>
      </p:sp>
    </p:spTree>
    <p:extLst>
      <p:ext uri="{BB962C8B-B14F-4D97-AF65-F5344CB8AC3E}">
        <p14:creationId xmlns:p14="http://schemas.microsoft.com/office/powerpoint/2010/main" val="304413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pt-BR" b="1" dirty="0"/>
              <a:t>Teste de Performance</a:t>
            </a:r>
            <a:r>
              <a:rPr lang="pt-BR" dirty="0"/>
              <a:t> é uma parte crucial de um processo de Qualidade e teste de Software em uma aplicação Web.</a:t>
            </a:r>
          </a:p>
          <a:p>
            <a:pPr fontAlgn="base"/>
            <a:r>
              <a:rPr lang="pt-BR" dirty="0"/>
              <a:t>Na maioria dos modelos de processo de Engenharia de Software, o teste de software tem um papel importante na garantia da qualidade de um produto de software. Na maioria dos projetos, a maior parte do esforço vai para testes funcionais e alguns gerentes tendem a ignorar </a:t>
            </a:r>
            <a:r>
              <a:rPr lang="pt-BR" b="1" dirty="0"/>
              <a:t>Testes de Performance</a:t>
            </a:r>
            <a:r>
              <a:rPr lang="pt-BR" dirty="0"/>
              <a:t> completamente.</a:t>
            </a:r>
          </a:p>
          <a:p>
            <a:br>
              <a:rPr lang="pt-BR" dirty="0"/>
            </a:br>
            <a:br>
              <a:rPr lang="pt-BR" dirty="0"/>
            </a:br>
            <a:r>
              <a:rPr lang="pt-BR" dirty="0" err="1"/>
              <a:t>Read</a:t>
            </a:r>
            <a:r>
              <a:rPr lang="pt-BR" dirty="0"/>
              <a:t> more: </a:t>
            </a:r>
            <a:r>
              <a:rPr lang="pt-BR" dirty="0">
                <a:hlinkClick r:id="rId2"/>
              </a:rPr>
              <a:t>http://www.linhadecodigo.com.br/artigo/3256/teste-de-desempenho-conceitos-objetivos-e-aplicacao-parte-1.aspx#ixzz5HY5TLX8Q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4286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Benchmarking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pt-BR" b="1" dirty="0"/>
              <a:t>Benchmarking</a:t>
            </a:r>
            <a:r>
              <a:rPr lang="pt-BR" dirty="0"/>
              <a:t>: É o processo de comparação da performance do seu sistema com uma </a:t>
            </a:r>
            <a:r>
              <a:rPr lang="pt-BR" dirty="0" err="1"/>
              <a:t>baseline</a:t>
            </a:r>
            <a:r>
              <a:rPr lang="pt-BR" dirty="0"/>
              <a:t> que você tenha criado internamente ou uma comparação com um padrão de indústria realizado por outra organização.</a:t>
            </a:r>
          </a:p>
          <a:p>
            <a:pPr fontAlgn="base"/>
            <a:r>
              <a:rPr lang="pt-BR" dirty="0"/>
              <a:t>- No caso de um sistema Web, pode-se executar testes que estão em conformidade com as especificações de uma indústria de referência a fim de capturar métricas de desempenho, necessárias para o benchmark da sua aplicação. Então é considerada uma carga de trabalho(</a:t>
            </a:r>
            <a:r>
              <a:rPr lang="pt-BR" i="1" dirty="0" err="1"/>
              <a:t>workload</a:t>
            </a:r>
            <a:r>
              <a:rPr lang="pt-BR" dirty="0"/>
              <a:t>) fictícia a fim de simular o sistema no ambiente real de produção.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6530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Cargas de Trabalho</a:t>
            </a:r>
            <a:r>
              <a:rPr lang="pt-BR" dirty="0"/>
              <a:t>(</a:t>
            </a:r>
            <a:r>
              <a:rPr lang="pt-BR" i="1" dirty="0" err="1"/>
              <a:t>Workloads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objetivo das Cargas de Trabalho é derivar um modelo capaz de mostrar, capturar e reproduzir um comportamento da carga de trabalho e suas funcionalidades mais importantes.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0417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Existem basicamente quatro formas de </a:t>
            </a:r>
            <a:r>
              <a:rPr lang="pt-BR" i="1" dirty="0" err="1"/>
              <a:t>workload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pt-BR" b="1" i="1" dirty="0" err="1"/>
              <a:t>Goal</a:t>
            </a:r>
            <a:r>
              <a:rPr lang="pt-BR" b="1" i="1" dirty="0"/>
              <a:t> </a:t>
            </a:r>
            <a:r>
              <a:rPr lang="pt-BR" b="1" i="1" dirty="0" err="1"/>
              <a:t>Oriented</a:t>
            </a:r>
            <a:r>
              <a:rPr lang="pt-BR" dirty="0"/>
              <a:t>(Orientado a Meta/Objetivo): Um sistema quando desenvolvido metas definidas! Requisitos de performance são direcionados por estas metas. As metas são usadas para fazer o projeto de carga de trabalho do Teste de Performance;</a:t>
            </a:r>
          </a:p>
          <a:p>
            <a:pPr fontAlgn="base"/>
            <a:r>
              <a:rPr lang="pt-BR" dirty="0"/>
              <a:t>- </a:t>
            </a:r>
            <a:r>
              <a:rPr lang="pt-BR" b="1" i="1" dirty="0" err="1"/>
              <a:t>Transaction</a:t>
            </a:r>
            <a:r>
              <a:rPr lang="pt-BR" b="1" i="1" dirty="0"/>
              <a:t> </a:t>
            </a:r>
            <a:r>
              <a:rPr lang="pt-BR" b="1" i="1" dirty="0" err="1"/>
              <a:t>Based</a:t>
            </a:r>
            <a:r>
              <a:rPr lang="pt-BR" dirty="0"/>
              <a:t>(Baseado em Transação): O objetivo é analisar o desempenho do sistema para todas as transações de negócios que são relevantes ao dia-a-dia da empresa. Todas as transações identificadas devem ser usadas enquanto se projeta a carga de trabalho. O desempenho das metas para estas operações deve ser o de verificar a eficiência dos recursos para uma resposta aceitável e caudal.</a:t>
            </a:r>
          </a:p>
        </p:txBody>
      </p:sp>
    </p:spTree>
    <p:extLst>
      <p:ext uri="{BB962C8B-B14F-4D97-AF65-F5344CB8AC3E}">
        <p14:creationId xmlns:p14="http://schemas.microsoft.com/office/powerpoint/2010/main" val="740530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pt-BR" dirty="0"/>
              <a:t> </a:t>
            </a:r>
            <a:r>
              <a:rPr lang="pt-BR" b="1" i="1" dirty="0" err="1"/>
              <a:t>Architecture</a:t>
            </a:r>
            <a:r>
              <a:rPr lang="pt-BR" b="1" i="1" dirty="0"/>
              <a:t> </a:t>
            </a:r>
            <a:r>
              <a:rPr lang="pt-BR" b="1" i="1" dirty="0" err="1"/>
              <a:t>Based</a:t>
            </a:r>
            <a:r>
              <a:rPr lang="pt-BR" dirty="0"/>
              <a:t>(Baseado na Arquitetura): A arquitetura de sistema precisa de ser cuidadosamente ponderada na concepção do trabalho. As tendências de negócio e tecnologia que irá afetar a arquitetura precisam ser consideradas. A carga de trabalho deve ser projetada tendo em mente que estes fatores são parte do cenário do mundo real;</a:t>
            </a:r>
          </a:p>
          <a:p>
            <a:pPr fontAlgn="base"/>
            <a:r>
              <a:rPr lang="pt-BR" dirty="0"/>
              <a:t>- </a:t>
            </a:r>
            <a:r>
              <a:rPr lang="pt-BR" b="1" i="1" dirty="0" err="1"/>
              <a:t>Growth</a:t>
            </a:r>
            <a:r>
              <a:rPr lang="pt-BR" b="1" i="1" dirty="0"/>
              <a:t> </a:t>
            </a:r>
            <a:r>
              <a:rPr lang="pt-BR" b="1" i="1" dirty="0" err="1"/>
              <a:t>Based</a:t>
            </a:r>
            <a:r>
              <a:rPr lang="pt-BR" dirty="0"/>
              <a:t>(Baseado no Crescimento): À medida que o negócio cresce, o sistema exige mudanças na sua funcionalidade, desempenho e confiabilidade. Se o sistema não é desenvolvido tendo em vista manter o crescimento, modificações tornam-se mais caras e demoradas. Tendo então o conhecimento das perspectivas de crescimento, uma carga de trabalho detalhada será projetada para verificar a performance do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7023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Quais sistemas estão vulneráveis à performance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pt-BR" dirty="0"/>
              <a:t>- </a:t>
            </a:r>
            <a:r>
              <a:rPr lang="pt-BR" b="1" dirty="0"/>
              <a:t>Aplicações </a:t>
            </a:r>
            <a:r>
              <a:rPr lang="pt-BR" b="1" dirty="0" err="1"/>
              <a:t>Client</a:t>
            </a:r>
            <a:r>
              <a:rPr lang="pt-BR" b="1" dirty="0"/>
              <a:t>-Server</a:t>
            </a:r>
            <a:r>
              <a:rPr lang="pt-BR" dirty="0"/>
              <a:t>: Arquiteturas </a:t>
            </a:r>
            <a:r>
              <a:rPr lang="pt-BR" dirty="0" err="1"/>
              <a:t>Client</a:t>
            </a:r>
            <a:r>
              <a:rPr lang="pt-BR" dirty="0"/>
              <a:t>-Server representam um grande desafio, uma vez que problemas de performance, associados com transação/processamento, presença de vários hardwares diferentes, complexidade na rede de dados, etc. fazem com que toda essa combinação torne o teste ainda mais difícil, sendo ainda mais complicado achar a causa raiz do problema em questão;</a:t>
            </a:r>
          </a:p>
          <a:p>
            <a:pPr fontAlgn="base"/>
            <a:r>
              <a:rPr lang="pt-BR" dirty="0"/>
              <a:t>- </a:t>
            </a:r>
            <a:r>
              <a:rPr lang="pt-BR" b="1" dirty="0"/>
              <a:t>Aplicações Web</a:t>
            </a:r>
            <a:r>
              <a:rPr lang="pt-BR" dirty="0"/>
              <a:t>: Aplicações Web-</a:t>
            </a:r>
            <a:r>
              <a:rPr lang="pt-BR" dirty="0" err="1"/>
              <a:t>based</a:t>
            </a:r>
            <a:r>
              <a:rPr lang="pt-BR" dirty="0"/>
              <a:t>, têm evoluído a partir de aplicações </a:t>
            </a:r>
            <a:r>
              <a:rPr lang="pt-BR" dirty="0" err="1"/>
              <a:t>Client</a:t>
            </a:r>
            <a:r>
              <a:rPr lang="pt-BR" dirty="0"/>
              <a:t>-Server. Os conceitos de </a:t>
            </a:r>
            <a:r>
              <a:rPr lang="pt-BR" dirty="0" err="1"/>
              <a:t>Client</a:t>
            </a:r>
            <a:r>
              <a:rPr lang="pt-BR" dirty="0"/>
              <a:t>-Server são mantidos através de um Web-</a:t>
            </a:r>
            <a:r>
              <a:rPr lang="pt-BR" dirty="0" err="1"/>
              <a:t>Client</a:t>
            </a:r>
            <a:r>
              <a:rPr lang="pt-BR" dirty="0"/>
              <a:t> e um Web-Server. Estas são aplicações de software que interagem com os usuários ou outros sistemas usando </a:t>
            </a:r>
            <a:r>
              <a:rPr lang="pt-BR" i="1" dirty="0" err="1"/>
              <a:t>Hyper</a:t>
            </a:r>
            <a:r>
              <a:rPr lang="pt-BR" i="1" dirty="0"/>
              <a:t> </a:t>
            </a:r>
            <a:r>
              <a:rPr lang="pt-BR" i="1" dirty="0" err="1"/>
              <a:t>Text</a:t>
            </a:r>
            <a:r>
              <a:rPr lang="pt-BR" i="1" dirty="0"/>
              <a:t> </a:t>
            </a:r>
            <a:r>
              <a:rPr lang="pt-BR" i="1" dirty="0" err="1"/>
              <a:t>Transfer</a:t>
            </a:r>
            <a:r>
              <a:rPr lang="pt-BR" i="1" dirty="0"/>
              <a:t> </a:t>
            </a:r>
            <a:r>
              <a:rPr lang="pt-BR" i="1" dirty="0" err="1"/>
              <a:t>Protocol</a:t>
            </a:r>
            <a:r>
              <a:rPr lang="pt-BR" dirty="0"/>
              <a:t>(HTTP). O uso de aplicativos na Web pode variar de simples até tarefas mais complexas. Com a explosão do comércio eletrônico, as empresas estão simplificando os processos e acelerando as operações através da Web como um meio mais eficaz.</a:t>
            </a:r>
          </a:p>
        </p:txBody>
      </p:sp>
    </p:spTree>
    <p:extLst>
      <p:ext uri="{BB962C8B-B14F-4D97-AF65-F5344CB8AC3E}">
        <p14:creationId xmlns:p14="http://schemas.microsoft.com/office/powerpoint/2010/main" val="3830208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Fatores que impactam na performance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pt-BR" dirty="0"/>
              <a:t>Peculiaridades do Projeto:</a:t>
            </a:r>
          </a:p>
          <a:p>
            <a:pPr fontAlgn="base"/>
            <a:r>
              <a:rPr lang="pt-BR" dirty="0"/>
              <a:t>·   Natureza do Projeto;</a:t>
            </a:r>
          </a:p>
          <a:p>
            <a:pPr fontAlgn="base"/>
            <a:r>
              <a:rPr lang="pt-BR" dirty="0"/>
              <a:t>·   Metodologias;</a:t>
            </a:r>
          </a:p>
          <a:p>
            <a:pPr fontAlgn="base"/>
            <a:r>
              <a:rPr lang="pt-BR" dirty="0"/>
              <a:t> - Peculiaridades Técnicas:</a:t>
            </a:r>
          </a:p>
          <a:p>
            <a:pPr fontAlgn="base"/>
            <a:r>
              <a:rPr lang="pt-BR" dirty="0"/>
              <a:t>· Ameaças à Segurança(</a:t>
            </a:r>
            <a:r>
              <a:rPr lang="pt-BR" dirty="0" err="1"/>
              <a:t>SQL’s</a:t>
            </a:r>
            <a:r>
              <a:rPr lang="pt-BR" dirty="0"/>
              <a:t> </a:t>
            </a:r>
            <a:r>
              <a:rPr lang="pt-BR" dirty="0" err="1"/>
              <a:t>injection</a:t>
            </a:r>
            <a:r>
              <a:rPr lang="pt-BR" dirty="0"/>
              <a:t>);</a:t>
            </a:r>
          </a:p>
          <a:p>
            <a:pPr fontAlgn="base"/>
            <a:r>
              <a:rPr lang="pt-BR" dirty="0"/>
              <a:t>· Negligência por parte dos desenvolvedores;</a:t>
            </a:r>
          </a:p>
          <a:p>
            <a:pPr fontAlgn="base"/>
            <a:r>
              <a:rPr lang="pt-BR" dirty="0"/>
              <a:t>· Complexidade na interface com o usuário(usabilidade);</a:t>
            </a:r>
          </a:p>
          <a:p>
            <a:pPr fontAlgn="base"/>
            <a:r>
              <a:rPr lang="pt-BR" dirty="0"/>
              <a:t>  - Conteúdo dos Sites:</a:t>
            </a:r>
          </a:p>
        </p:txBody>
      </p:sp>
    </p:spTree>
    <p:extLst>
      <p:ext uri="{BB962C8B-B14F-4D97-AF65-F5344CB8AC3E}">
        <p14:creationId xmlns:p14="http://schemas.microsoft.com/office/powerpoint/2010/main" val="4004623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pt-BR" dirty="0"/>
              <a:t>HTML;</a:t>
            </a:r>
          </a:p>
          <a:p>
            <a:pPr fontAlgn="base"/>
            <a:r>
              <a:rPr lang="pt-BR" dirty="0"/>
              <a:t>· Imagens;</a:t>
            </a:r>
          </a:p>
          <a:p>
            <a:pPr fontAlgn="base"/>
            <a:r>
              <a:rPr lang="pt-BR" dirty="0"/>
              <a:t>· Multimídia;</a:t>
            </a:r>
          </a:p>
          <a:p>
            <a:pPr fontAlgn="base"/>
            <a:r>
              <a:rPr lang="pt-BR" dirty="0"/>
              <a:t>· Aplicações executáveis;</a:t>
            </a:r>
          </a:p>
          <a:p>
            <a:pPr fontAlgn="base"/>
            <a:r>
              <a:rPr lang="pt-BR" dirty="0"/>
              <a:t>- Ambiente do Cliente;</a:t>
            </a:r>
          </a:p>
          <a:p>
            <a:pPr fontAlgn="base"/>
            <a:r>
              <a:rPr lang="pt-BR" dirty="0"/>
              <a:t>· Diferentes Browsers;</a:t>
            </a:r>
          </a:p>
          <a:p>
            <a:pPr fontAlgn="base"/>
            <a:r>
              <a:rPr lang="pt-BR" dirty="0"/>
              <a:t>· Diferentes Plataformas;</a:t>
            </a:r>
          </a:p>
          <a:p>
            <a:pPr fontAlgn="base"/>
            <a:r>
              <a:rPr lang="pt-BR" dirty="0"/>
              <a:t>· Etc.</a:t>
            </a:r>
          </a:p>
          <a:p>
            <a:pPr fontAlgn="base"/>
            <a:r>
              <a:rPr lang="pt-BR" dirty="0"/>
              <a:t>- Ambiente do Servidor:</a:t>
            </a:r>
          </a:p>
          <a:p>
            <a:pPr fontAlgn="base"/>
            <a:r>
              <a:rPr lang="pt-BR" dirty="0"/>
              <a:t>·   Transferência de arquivos entre servidores;</a:t>
            </a:r>
          </a:p>
          <a:p>
            <a:pPr fontAlgn="base"/>
            <a:r>
              <a:rPr lang="pt-BR" dirty="0"/>
              <a:t>·   Localização do servidor;</a:t>
            </a:r>
          </a:p>
          <a:p>
            <a:pPr fontAlgn="base"/>
            <a:r>
              <a:rPr lang="pt-BR" dirty="0"/>
              <a:t>·   Servidor Web conectado a uma LAN;</a:t>
            </a:r>
          </a:p>
        </p:txBody>
      </p:sp>
    </p:spTree>
    <p:extLst>
      <p:ext uri="{BB962C8B-B14F-4D97-AF65-F5344CB8AC3E}">
        <p14:creationId xmlns:p14="http://schemas.microsoft.com/office/powerpoint/2010/main" val="1389637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http://www.linhadecodigo.com.br/artigo/3256/teste-de-desempenho-conceitos-objetivos-e-aplicacao-parte-1.aspx</a:t>
            </a:r>
          </a:p>
        </p:txBody>
      </p:sp>
    </p:spTree>
    <p:extLst>
      <p:ext uri="{BB962C8B-B14F-4D97-AF65-F5344CB8AC3E}">
        <p14:creationId xmlns:p14="http://schemas.microsoft.com/office/powerpoint/2010/main" val="182267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pt-BR" dirty="0"/>
              <a:t>Mesmo uma aplicação </a:t>
            </a:r>
            <a:r>
              <a:rPr lang="pt-BR" i="1" dirty="0"/>
              <a:t>bug-</a:t>
            </a:r>
            <a:r>
              <a:rPr lang="pt-BR" i="1" dirty="0" err="1"/>
              <a:t>free</a:t>
            </a:r>
            <a:r>
              <a:rPr lang="pt-BR" dirty="0"/>
              <a:t> estará fadada ao fracasso, apenas por “aguentar” um tráfego médio, mas não é capaz de lidar com um pico significativo na vida real de uma situação. Para garantir que uma aplicação Web satisfaz certos critérios como performance, </a:t>
            </a:r>
            <a:r>
              <a:rPr lang="pt-BR" i="1" dirty="0" err="1"/>
              <a:t>throughput</a:t>
            </a:r>
            <a:r>
              <a:rPr lang="pt-BR" dirty="0"/>
              <a:t> de dados ou tempo de resposta, testes em um ambiente semelhante ao de produção será necessário.</a:t>
            </a:r>
          </a:p>
          <a:p>
            <a:pPr fontAlgn="base"/>
            <a:endParaRPr lang="pt-BR" dirty="0"/>
          </a:p>
          <a:p>
            <a:pPr fontAlgn="base"/>
            <a:r>
              <a:rPr lang="pt-BR" dirty="0"/>
              <a:t>O </a:t>
            </a:r>
            <a:r>
              <a:rPr lang="pt-BR" b="1" dirty="0"/>
              <a:t>Teste de Performance</a:t>
            </a:r>
            <a:r>
              <a:rPr lang="pt-BR" dirty="0"/>
              <a:t> em sua mais pura definição é o tipo de teste realizado para se verificar o tempo de resposta de uma aplicação, determinando assim a sua escalabilidade e confiança levando-se em consideração uma carga(</a:t>
            </a:r>
            <a:r>
              <a:rPr lang="pt-BR" i="1" dirty="0" err="1"/>
              <a:t>load</a:t>
            </a:r>
            <a:r>
              <a:rPr lang="pt-BR" dirty="0"/>
              <a:t>).</a:t>
            </a:r>
          </a:p>
          <a:p>
            <a:pPr fontAlgn="base"/>
            <a:r>
              <a:rPr lang="pt-BR" dirty="0"/>
              <a:t>O </a:t>
            </a:r>
            <a:r>
              <a:rPr lang="pt-BR" b="1" dirty="0"/>
              <a:t>Teste de Performance</a:t>
            </a:r>
            <a:r>
              <a:rPr lang="pt-BR" dirty="0"/>
              <a:t> é usado também para se identificar os famosos gargalos(</a:t>
            </a:r>
            <a:r>
              <a:rPr lang="pt-BR" i="1" dirty="0" err="1"/>
              <a:t>bottlenecks</a:t>
            </a:r>
            <a:r>
              <a:rPr lang="pt-BR" dirty="0"/>
              <a:t>) de um sistema, determinar </a:t>
            </a:r>
            <a:r>
              <a:rPr lang="pt-BR" i="1" dirty="0" err="1"/>
              <a:t>compliance</a:t>
            </a:r>
            <a:r>
              <a:rPr lang="pt-BR" dirty="0"/>
              <a:t> com os requisitos não-funcionais de performance e coletar outras informações como hardware necessário para a operação da aplicação.</a:t>
            </a:r>
          </a:p>
        </p:txBody>
      </p:sp>
    </p:spTree>
    <p:extLst>
      <p:ext uri="{BB962C8B-B14F-4D97-AF65-F5344CB8AC3E}">
        <p14:creationId xmlns:p14="http://schemas.microsoft.com/office/powerpoint/2010/main" val="80741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Propósitos Teste Performance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pt-BR" dirty="0"/>
              <a:t>Determinar a probabilidade que o sistema irá atender aos </a:t>
            </a:r>
            <a:r>
              <a:rPr lang="pt-BR" b="1" dirty="0" err="1"/>
              <a:t>SLA’s</a:t>
            </a:r>
            <a:r>
              <a:rPr lang="pt-BR" dirty="0"/>
              <a:t>(</a:t>
            </a:r>
            <a:r>
              <a:rPr lang="pt-BR" i="1" dirty="0"/>
              <a:t>Service </a:t>
            </a:r>
            <a:r>
              <a:rPr lang="pt-BR" i="1" dirty="0" err="1"/>
              <a:t>Level</a:t>
            </a:r>
            <a:r>
              <a:rPr lang="pt-BR" i="1" dirty="0"/>
              <a:t> </a:t>
            </a:r>
            <a:r>
              <a:rPr lang="pt-BR" i="1" dirty="0" err="1"/>
              <a:t>Agreement</a:t>
            </a:r>
            <a:r>
              <a:rPr lang="pt-BR" dirty="0"/>
              <a:t>) acordados;</a:t>
            </a:r>
          </a:p>
          <a:p>
            <a:pPr fontAlgn="base"/>
            <a:r>
              <a:rPr lang="pt-BR" dirty="0"/>
              <a:t>- Não mitiga o risco diretamente, mas identifica e quantifica o risco;</a:t>
            </a:r>
          </a:p>
          <a:p>
            <a:pPr fontAlgn="base"/>
            <a:r>
              <a:rPr lang="pt-BR" dirty="0"/>
              <a:t>- Determina a configuração mínima que permitirá o sistema atender os </a:t>
            </a:r>
            <a:r>
              <a:rPr lang="pt-BR" dirty="0" err="1"/>
              <a:t>SLA’s</a:t>
            </a:r>
            <a:r>
              <a:rPr lang="pt-BR" dirty="0"/>
              <a:t>;</a:t>
            </a:r>
          </a:p>
          <a:p>
            <a:pPr fontAlgn="base"/>
            <a:r>
              <a:rPr lang="pt-BR" dirty="0"/>
              <a:t>- Determinar tempos de resposta em </a:t>
            </a:r>
            <a:r>
              <a:rPr lang="pt-BR" i="1" dirty="0" err="1"/>
              <a:t>throughputs</a:t>
            </a:r>
            <a:r>
              <a:rPr lang="pt-BR" dirty="0"/>
              <a:t>;</a:t>
            </a:r>
          </a:p>
          <a:p>
            <a:pPr fontAlgn="base"/>
            <a:r>
              <a:rPr lang="pt-BR" dirty="0"/>
              <a:t>- Determinar gargalos(</a:t>
            </a:r>
            <a:r>
              <a:rPr lang="pt-BR" b="1" dirty="0" err="1"/>
              <a:t>bottlenecks</a:t>
            </a:r>
            <a:r>
              <a:rPr lang="pt-BR" dirty="0"/>
              <a:t>) no sistema;</a:t>
            </a:r>
          </a:p>
          <a:p>
            <a:pPr fontAlgn="base"/>
            <a:r>
              <a:rPr lang="pt-BR" dirty="0"/>
              <a:t>- Comparação de diferentes plataformas de hardware e </a:t>
            </a:r>
            <a:r>
              <a:rPr lang="pt-BR" dirty="0" err="1"/>
              <a:t>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38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pt-BR" dirty="0"/>
              <a:t>Melhoria da qualidade do ponto de vista do usuário;</a:t>
            </a:r>
          </a:p>
          <a:p>
            <a:pPr fontAlgn="base"/>
            <a:r>
              <a:rPr lang="pt-BR" dirty="0"/>
              <a:t>- Redução do custo de mudanças;</a:t>
            </a:r>
          </a:p>
          <a:p>
            <a:pPr fontAlgn="base"/>
            <a:r>
              <a:rPr lang="pt-BR" dirty="0"/>
              <a:t>- Redução dos custos de sistema;</a:t>
            </a:r>
          </a:p>
          <a:p>
            <a:pPr fontAlgn="base"/>
            <a:r>
              <a:rPr lang="pt-BR" dirty="0"/>
              <a:t>- Aumento dos lucros;</a:t>
            </a:r>
          </a:p>
          <a:p>
            <a:pPr fontAlgn="base"/>
            <a:r>
              <a:rPr lang="pt-BR" dirty="0"/>
              <a:t>- Identificação antecipada dos defeitos mais críticos da aplicação como arquitetura do sistema;</a:t>
            </a:r>
          </a:p>
          <a:p>
            <a:pPr fontAlgn="base"/>
            <a:r>
              <a:rPr lang="pt-BR" dirty="0"/>
              <a:t>- Satisfação do usuário final;</a:t>
            </a:r>
          </a:p>
          <a:p>
            <a:pPr fontAlgn="base"/>
            <a:r>
              <a:rPr lang="pt-BR" dirty="0"/>
              <a:t>- Clareza na utilização dos recursos;</a:t>
            </a:r>
          </a:p>
          <a:p>
            <a:pPr fontAlgn="base"/>
            <a:r>
              <a:rPr lang="pt-BR" dirty="0"/>
              <a:t>- Teste de Performance também remove muitos mitos associados aos usuários.</a:t>
            </a:r>
          </a:p>
        </p:txBody>
      </p:sp>
    </p:spTree>
    <p:extLst>
      <p:ext uri="{BB962C8B-B14F-4D97-AF65-F5344CB8AC3E}">
        <p14:creationId xmlns:p14="http://schemas.microsoft.com/office/powerpoint/2010/main" val="153237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pt-BR" dirty="0"/>
              <a:t>Muito complexo;</a:t>
            </a:r>
          </a:p>
          <a:p>
            <a:pPr fontAlgn="base"/>
            <a:r>
              <a:rPr lang="pt-BR" dirty="0"/>
              <a:t>- As atividade de design, execução, análise e relatórios consome muito tempo;</a:t>
            </a:r>
          </a:p>
          <a:p>
            <a:pPr fontAlgn="base"/>
            <a:r>
              <a:rPr lang="pt-BR" dirty="0"/>
              <a:t> - Deve começar assim que os requisitos/</a:t>
            </a:r>
            <a:r>
              <a:rPr lang="pt-BR" dirty="0" err="1"/>
              <a:t>SLA’s</a:t>
            </a:r>
            <a:r>
              <a:rPr lang="pt-BR" dirty="0"/>
              <a:t> forem estabelecidos e acordados;</a:t>
            </a:r>
          </a:p>
          <a:p>
            <a:pPr fontAlgn="base"/>
            <a:r>
              <a:rPr lang="pt-BR" dirty="0"/>
              <a:t> - Requer a simulação de centenas/milhares de usuários simultâneos. Isso requer ferramentas de automação, as quais na maioria das vezes são caras;</a:t>
            </a:r>
          </a:p>
          <a:p>
            <a:pPr fontAlgn="base"/>
            <a:r>
              <a:rPr lang="pt-BR" dirty="0"/>
              <a:t> - Um ambiente propício como banda, configuração do sistema, usuários simultâneos é fundamental para que os resultados sejam os mais realísticos possíveis;</a:t>
            </a:r>
          </a:p>
          <a:p>
            <a:pPr fontAlgn="base"/>
            <a:r>
              <a:rPr lang="pt-BR" dirty="0"/>
              <a:t>- Ambiente real de produção não pode ser simulado, uma vez que para isso seria necessário muitos investimentos.</a:t>
            </a:r>
          </a:p>
        </p:txBody>
      </p:sp>
    </p:spTree>
    <p:extLst>
      <p:ext uri="{BB962C8B-B14F-4D97-AF65-F5344CB8AC3E}">
        <p14:creationId xmlns:p14="http://schemas.microsoft.com/office/powerpoint/2010/main" val="281349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 </a:t>
            </a:r>
            <a:r>
              <a:rPr lang="pt-BR" b="1" dirty="0"/>
              <a:t>Teste de Performance</a:t>
            </a:r>
            <a:r>
              <a:rPr lang="pt-BR" dirty="0"/>
              <a:t> é visto de maneiras diferentes com base nos objetivos estabelecidos para os indicadores de performance. Se o requisito está concentrado nas características específicas do sistema tais como tempo de resposta, </a:t>
            </a:r>
            <a:r>
              <a:rPr lang="pt-BR" i="1" dirty="0" err="1"/>
              <a:t>throughput</a:t>
            </a:r>
            <a:r>
              <a:rPr lang="pt-BR" dirty="0"/>
              <a:t>, capacidade, utilização dos recursos, então a percepção do </a:t>
            </a:r>
            <a:r>
              <a:rPr lang="pt-BR" b="1" dirty="0"/>
              <a:t>Teste de Performance</a:t>
            </a:r>
            <a:r>
              <a:rPr lang="pt-BR" dirty="0"/>
              <a:t> também difere.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347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pt-BR" b="1" u="sng" dirty="0"/>
              <a:t>Teste de Tempo de Resposta</a:t>
            </a:r>
            <a:r>
              <a:rPr lang="pt-BR" dirty="0"/>
              <a:t>(</a:t>
            </a:r>
            <a:r>
              <a:rPr lang="pt-BR" i="1" dirty="0"/>
              <a:t>Response Time </a:t>
            </a:r>
            <a:r>
              <a:rPr lang="pt-BR" i="1" dirty="0" err="1"/>
              <a:t>Testing</a:t>
            </a:r>
            <a:r>
              <a:rPr lang="pt-BR" dirty="0"/>
              <a:t>): Representa a percepção do usuário de quão rápido o sistema reage para uma “</a:t>
            </a:r>
            <a:r>
              <a:rPr lang="pt-BR" i="1" dirty="0" err="1"/>
              <a:t>Request</a:t>
            </a:r>
            <a:r>
              <a:rPr lang="pt-BR" dirty="0"/>
              <a:t>” ou “</a:t>
            </a:r>
            <a:r>
              <a:rPr lang="pt-BR" i="1" dirty="0"/>
              <a:t>Query</a:t>
            </a:r>
            <a:r>
              <a:rPr lang="pt-BR" dirty="0"/>
              <a:t>”. A reação pode ser lenta ou rápida com base no tipo de atividade e o tempo necessário para processar a requisição. A aceitação de um determinado tempo de resposta é um fator relacionado à psicologia humana. As expectativas variam de usuário para usuário! Um usuário que trabalhada com 5 segundos de tempo de reposta, iria ficar frustrado com 10 segundos tempo de resposta, por exemplo. Então, o tempo de resposta de uma aplicação para outra difere, assim como de um usuário para outro. Mas a indústria apresenta as seguintes normas:</a:t>
            </a:r>
          </a:p>
          <a:p>
            <a:pPr fontAlgn="base"/>
            <a:r>
              <a:rPr lang="pt-BR" dirty="0"/>
              <a:t>• Para um sistema multimídia interativo, o tempo de resposta deveria ser </a:t>
            </a:r>
            <a:r>
              <a:rPr lang="pt-BR" b="1" dirty="0"/>
              <a:t>0.1</a:t>
            </a:r>
            <a:r>
              <a:rPr lang="pt-BR" dirty="0"/>
              <a:t> segundo ou menos, </a:t>
            </a:r>
            <a:r>
              <a:rPr lang="pt-BR" b="1" dirty="0"/>
              <a:t>90%</a:t>
            </a:r>
            <a:r>
              <a:rPr lang="pt-BR" dirty="0"/>
              <a:t> do tempo;</a:t>
            </a:r>
          </a:p>
          <a:p>
            <a:pPr fontAlgn="base"/>
            <a:r>
              <a:rPr lang="pt-BR" dirty="0"/>
              <a:t>• Para sistemas online onde tarefas são inter-relacionadas, o tempo de resposta deveria ser menos que </a:t>
            </a:r>
            <a:r>
              <a:rPr lang="pt-BR" b="1" dirty="0"/>
              <a:t>0.5</a:t>
            </a:r>
            <a:r>
              <a:rPr lang="pt-BR" dirty="0"/>
              <a:t> segundos, </a:t>
            </a:r>
            <a:r>
              <a:rPr lang="pt-BR" b="1" dirty="0"/>
              <a:t>90%</a:t>
            </a:r>
            <a:r>
              <a:rPr lang="pt-BR" dirty="0"/>
              <a:t> do tempo;</a:t>
            </a:r>
          </a:p>
          <a:p>
            <a:pPr fontAlgn="base"/>
            <a:r>
              <a:rPr lang="pt-BR" dirty="0"/>
              <a:t>• Para sistemas online onde usuários fazem múltiplas tarefas simultaneamente, o tempo de resposta deveria ser </a:t>
            </a:r>
            <a:r>
              <a:rPr lang="pt-BR" b="1" dirty="0"/>
              <a:t>1</a:t>
            </a:r>
            <a:r>
              <a:rPr lang="pt-BR" dirty="0"/>
              <a:t> segundo ou menos, </a:t>
            </a:r>
            <a:r>
              <a:rPr lang="pt-BR" b="1" dirty="0"/>
              <a:t>90%</a:t>
            </a:r>
            <a:r>
              <a:rPr lang="pt-BR" dirty="0"/>
              <a:t> do tempo.</a:t>
            </a:r>
          </a:p>
        </p:txBody>
      </p:sp>
    </p:spTree>
    <p:extLst>
      <p:ext uri="{BB962C8B-B14F-4D97-AF65-F5344CB8AC3E}">
        <p14:creationId xmlns:p14="http://schemas.microsoft.com/office/powerpoint/2010/main" val="265562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pt-BR" dirty="0"/>
              <a:t>A consistência do tempo de resposta é medida em vários ciclos de teste, se a performance é calculada especificamente em termos de tempo de resposta.</a:t>
            </a:r>
          </a:p>
          <a:p>
            <a:pPr fontAlgn="base"/>
            <a:r>
              <a:rPr lang="pt-BR" b="1" u="sng" dirty="0"/>
              <a:t>Teste de </a:t>
            </a:r>
            <a:r>
              <a:rPr lang="pt-BR" b="1" i="1" u="sng" dirty="0" err="1"/>
              <a:t>Throughput</a:t>
            </a:r>
            <a:r>
              <a:rPr lang="pt-BR" dirty="0"/>
              <a:t>(</a:t>
            </a:r>
            <a:r>
              <a:rPr lang="pt-BR" i="1" dirty="0" err="1"/>
              <a:t>Throughput</a:t>
            </a:r>
            <a:r>
              <a:rPr lang="pt-BR" i="1" dirty="0"/>
              <a:t> </a:t>
            </a:r>
            <a:r>
              <a:rPr lang="pt-BR" i="1" dirty="0" err="1"/>
              <a:t>Testing</a:t>
            </a:r>
            <a:r>
              <a:rPr lang="pt-BR" dirty="0"/>
              <a:t>): Teste de </a:t>
            </a:r>
            <a:r>
              <a:rPr lang="pt-BR" i="1" dirty="0" err="1"/>
              <a:t>Throughput</a:t>
            </a:r>
            <a:r>
              <a:rPr lang="pt-BR" i="1" dirty="0"/>
              <a:t> </a:t>
            </a:r>
            <a:r>
              <a:rPr lang="pt-BR" dirty="0"/>
              <a:t>mede o </a:t>
            </a:r>
            <a:r>
              <a:rPr lang="pt-BR" dirty="0" err="1"/>
              <a:t>throughput</a:t>
            </a:r>
            <a:r>
              <a:rPr lang="pt-BR" dirty="0"/>
              <a:t> de um servidor em um sistema baseado em Web. Ele é uma medida do número de bytes enviados por unidade de tempo. </a:t>
            </a:r>
            <a:r>
              <a:rPr lang="pt-BR" i="1" dirty="0" err="1"/>
              <a:t>Throughput</a:t>
            </a:r>
            <a:r>
              <a:rPr lang="pt-BR" dirty="0"/>
              <a:t> de vários servidores em a arquitetura de sistema pode ser medido em </a:t>
            </a:r>
            <a:r>
              <a:rPr lang="pt-BR" dirty="0" err="1"/>
              <a:t>kilobits</a:t>
            </a:r>
            <a:r>
              <a:rPr lang="pt-BR" dirty="0"/>
              <a:t> por segundo, consultas em banco de dados por minuto, transações por hora, ou qualquer outra característica vinculada ao tempo.</a:t>
            </a:r>
          </a:p>
          <a:p>
            <a:pPr fontAlgn="base"/>
            <a:r>
              <a:rPr lang="pt-BR" b="1" u="sng" dirty="0"/>
              <a:t>Teste de Capacidade</a:t>
            </a:r>
            <a:r>
              <a:rPr lang="pt-BR" dirty="0"/>
              <a:t>(</a:t>
            </a:r>
            <a:r>
              <a:rPr lang="pt-BR" i="1" dirty="0" err="1"/>
              <a:t>Capacity</a:t>
            </a:r>
            <a:r>
              <a:rPr lang="pt-BR" i="1" dirty="0"/>
              <a:t> </a:t>
            </a:r>
            <a:r>
              <a:rPr lang="pt-BR" i="1" dirty="0" err="1"/>
              <a:t>Testing</a:t>
            </a:r>
            <a:r>
              <a:rPr lang="pt-BR" dirty="0"/>
              <a:t>): Mede a capacidade global do sistema e determina até que ponto o resposta tempo e </a:t>
            </a:r>
            <a:r>
              <a:rPr lang="pt-BR" i="1" dirty="0" err="1"/>
              <a:t>throughput</a:t>
            </a:r>
            <a:r>
              <a:rPr lang="pt-BR" dirty="0"/>
              <a:t> torna-se inaceitável. Teste de Capacidade é realizado com carga normal para determinar a capacidade extrema, onde o Stress é determinado por sobrecarregar o sistema até que ele falhe, o que também é chamado de carga de estresse, para determinar a capacidade máxima de um sistema.</a:t>
            </a:r>
          </a:p>
        </p:txBody>
      </p:sp>
    </p:spTree>
    <p:extLst>
      <p:ext uri="{BB962C8B-B14F-4D97-AF65-F5344CB8AC3E}">
        <p14:creationId xmlns:p14="http://schemas.microsoft.com/office/powerpoint/2010/main" val="1920671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2653</Words>
  <Application>Microsoft Office PowerPoint</Application>
  <PresentationFormat>Apresentação na tela (4:3)</PresentationFormat>
  <Paragraphs>142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0" baseType="lpstr">
      <vt:lpstr>Arial</vt:lpstr>
      <vt:lpstr>Calibri</vt:lpstr>
      <vt:lpstr>Tema do Office</vt:lpstr>
      <vt:lpstr>Teste de desempenho: Conceitos, Objetivos e Aplicação </vt:lpstr>
      <vt:lpstr>Apresentação do PowerPoint</vt:lpstr>
      <vt:lpstr>Apresentação do PowerPoint</vt:lpstr>
      <vt:lpstr>Propósitos Teste Performance</vt:lpstr>
      <vt:lpstr>Benefícios</vt:lpstr>
      <vt:lpstr>Restrições</vt:lpstr>
      <vt:lpstr>Apresentação do PowerPoint</vt:lpstr>
      <vt:lpstr>Percepções</vt:lpstr>
      <vt:lpstr>Percepções</vt:lpstr>
      <vt:lpstr>Apresentação do PowerPoint</vt:lpstr>
      <vt:lpstr>Apresentação do PowerPoint</vt:lpstr>
      <vt:lpstr>Gargalos Típicos</vt:lpstr>
      <vt:lpstr>Impactos</vt:lpstr>
      <vt:lpstr>Por que executar os Testes de Performance? </vt:lpstr>
      <vt:lpstr>Apresentação do PowerPoint</vt:lpstr>
      <vt:lpstr>Apresentação do PowerPoint</vt:lpstr>
      <vt:lpstr>Questões a serem respondidas : </vt:lpstr>
      <vt:lpstr>Apresentação do PowerPoint</vt:lpstr>
      <vt:lpstr>Apresentação do PowerPoint</vt:lpstr>
      <vt:lpstr>Benchmarking</vt:lpstr>
      <vt:lpstr>Cargas de Trabalho(Workloads)</vt:lpstr>
      <vt:lpstr>Existem basicamente quatro formas de workload:</vt:lpstr>
      <vt:lpstr>Apresentação do PowerPoint</vt:lpstr>
      <vt:lpstr>Quais sistemas estão vulneráveis à performance</vt:lpstr>
      <vt:lpstr>Fatores que impactam na performance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desempenho: Conceitos, Objetivos e Aplicação </dc:title>
  <dc:creator>Marcelo Morandini</dc:creator>
  <cp:lastModifiedBy>Marcelo Morandini</cp:lastModifiedBy>
  <cp:revision>3</cp:revision>
  <dcterms:created xsi:type="dcterms:W3CDTF">2018-06-05T11:18:19Z</dcterms:created>
  <dcterms:modified xsi:type="dcterms:W3CDTF">2021-11-18T18:12:34Z</dcterms:modified>
</cp:coreProperties>
</file>