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14" r:id="rId2"/>
    <p:sldId id="579" r:id="rId3"/>
    <p:sldId id="276" r:id="rId4"/>
    <p:sldId id="258" r:id="rId5"/>
    <p:sldId id="265" r:id="rId6"/>
    <p:sldId id="262" r:id="rId7"/>
    <p:sldId id="284" r:id="rId8"/>
    <p:sldId id="263" r:id="rId9"/>
    <p:sldId id="268" r:id="rId10"/>
    <p:sldId id="283" r:id="rId11"/>
    <p:sldId id="269" r:id="rId12"/>
    <p:sldId id="260" r:id="rId13"/>
    <p:sldId id="271" r:id="rId14"/>
    <p:sldId id="272" r:id="rId15"/>
    <p:sldId id="583" r:id="rId16"/>
    <p:sldId id="584" r:id="rId17"/>
    <p:sldId id="285" r:id="rId18"/>
    <p:sldId id="286" r:id="rId19"/>
    <p:sldId id="287" r:id="rId20"/>
    <p:sldId id="585" r:id="rId21"/>
    <p:sldId id="580" r:id="rId22"/>
    <p:sldId id="581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>
      <p:cViewPr varScale="1">
        <p:scale>
          <a:sx n="62" d="100"/>
          <a:sy n="62" d="100"/>
        </p:scale>
        <p:origin x="81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4B164-F6B7-410E-9416-0B7BDDF942F8}" type="datetimeFigureOut">
              <a:rPr lang="pt-BR" smtClean="0"/>
              <a:t>11/09/2022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2842B-681C-4BBF-9D9A-EE65033B638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66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31">
            <a:extLst>
              <a:ext uri="{FF2B5EF4-FFF2-40B4-BE49-F238E27FC236}">
                <a16:creationId xmlns:a16="http://schemas.microsoft.com/office/drawing/2014/main" id="{88333D5B-9CAA-8CB9-EA59-31D268F053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52604BC-CD65-4956-8C5E-4B94B1F49B98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DACFD903-DF28-32F6-58AD-7710C49B52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8CB5239A-2B0E-79C9-A333-0FC4F6633B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2842B-681C-4BBF-9D9A-EE65033B6381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72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89B15AB-98B8-D771-9494-11B402A01B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096ABF-BE39-D751-33D6-A30E5A1424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4230F1-90F4-9F3A-8D9F-6FA8B29721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95CA71-B0AC-4FF9-AD6A-92F901425D1F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7962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2459B36-5AD9-0E0A-96C7-76D29F001D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443545-D507-73EA-5DBA-D382F2E68A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E25BBE1-5B9A-9C9F-A586-F232689E8D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B1195B-57CD-41D3-A866-02BBF91D4BC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674470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D74B16-E4D3-DBF1-5E5F-6B7820672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C98B94-E960-358A-E62E-A6E2AE9ECD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19F1E6-BB33-19D1-33DB-E9ECF447A1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957A9-2602-4EF1-8D3B-FC4ABCD17EB6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9197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61FDA3-7E55-0926-3BF3-C09D79401E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5193736-B8B3-10A5-9B61-FC994347AC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79335D-F8A7-7FED-F714-45BD166AE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E0F95D-8C64-4805-BAAE-34366D14E491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8114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72099E-06F7-E9FC-CA87-42AE5EB12E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546FCD-46C8-7F5E-3481-AB1B2BC20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5D1D99-0810-AD8D-51D7-1689C671ED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07E4FA-8EEF-4EDD-A041-67BF5972B95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9625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B94BF1-6C07-4E84-E907-54DB3EFA3D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E782D5-7E74-7EAC-A0FA-3F4EBD38A1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910634-4F4C-8B1D-CAF4-40C3426F9C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4850F6-6C7C-46EF-B2C2-B754B3FD7772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871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2D7257-F432-B262-E007-88DE8DBDBE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63097F-E8C9-5C4D-5C26-E99D153858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6AE7C-B3E2-BAC2-4388-9AB9FD9FD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5856CB-446B-4E1C-8A65-AEC72FE5CD2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38855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5F0987-C700-17D8-47FE-0B9BB8A89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854972E-FB3E-9CD2-4105-3BB45834B3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1897CF7-128E-0603-2A6B-74D3BCBC21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F1427A-E9EA-42AE-91AA-8562EEB5A51D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60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AF7C2E5-8E3E-011B-9773-0B9FEB767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3222A1-CD06-DBC7-091A-2D192005D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E0951E2-2C8A-A117-2536-BD8C020B83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C84FA-D547-497F-88E0-3075E44F3578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875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FE2418-306C-519D-193F-9CFD41CFF6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5FE54BC-29F3-BA9C-F836-BBD6AB1CA6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E59C661-CB25-D935-DECD-ED6C74450C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5A6E19-E6B8-401C-9BBF-FFA602E2542C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1201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1BB48-4B90-730B-EBEE-9071B46C18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CE3EBB-104A-D7B9-85B0-D688BD74D7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B1E07B-DDBE-C8D2-AAD9-730C45A492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6A7F0C-B4CD-4B2B-8B12-B9575BBF9FE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89493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3C8C3C-381A-C663-28A4-2D21EB8353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F191D8-182A-9963-CAA8-F8C8E0F565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3EEE29-319B-3F64-D0C0-DB437C36A1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DBE34-F90B-4B74-B4B1-2445016D5A5B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7977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0B6BE82-FF47-FBE9-A988-B35E16D2D9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960B16F5-D83E-EF10-03E0-C5FBD66B9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9E2680A-5ADD-D664-AA05-B738B2CF567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9C8D53A-4179-45CA-195E-01EAB63F719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476CDE7-83A1-887E-D06F-9437768DE8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A203C0D-EC5E-4423-9286-158DCA1A10B7}" type="slidenum">
              <a:rPr lang="pt-BR" altLang="pt-BR"/>
              <a:pPr/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902D149-2132-6D06-8464-BA177C0CD6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3588" y="990600"/>
            <a:ext cx="7696200" cy="3505200"/>
          </a:xfrm>
        </p:spPr>
        <p:txBody>
          <a:bodyPr wrap="square" lIns="90000" tIns="46800" rIns="90000" bIns="46800" numCol="1" anchorCtr="0" compatLnSpc="1">
            <a:prstTxWarp prst="textNoShape">
              <a:avLst/>
            </a:prstTxWarp>
            <a:normAutofit fontScale="90000"/>
          </a:bodyPr>
          <a:lstStyle/>
          <a:p>
            <a:pPr marR="0" algn="ctr" defTabSz="449263" eaLnBrk="1" hangingPunct="1"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br>
              <a:rPr lang="pt-BR" sz="4400" i="1" cap="none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4400" b="0" cap="none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PLANEJAMENTO EXPERIMENTAL</a:t>
            </a:r>
            <a:br>
              <a:rPr lang="pt-BR" sz="4400" b="0" cap="none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pt-BR" sz="4400" b="0" cap="none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altLang="pt-BR" sz="4400" dirty="0"/>
              <a:t>Passos para a escolha de um teste estatístico</a:t>
            </a:r>
            <a:br>
              <a:rPr lang="pt-BR" altLang="pt-BR" sz="4400" b="1" i="1" dirty="0"/>
            </a:br>
            <a:br>
              <a:rPr lang="pt-BR" sz="4400" cap="none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3100" b="0" cap="none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Ana Amelia Benedito Silva</a:t>
            </a:r>
            <a:br>
              <a:rPr lang="pt-BR" sz="3100" b="0" cap="none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pt-BR" sz="2200" b="0" cap="none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aamelia@usp.br</a:t>
            </a:r>
            <a:br>
              <a:rPr lang="pt-BR" sz="4400" cap="none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pt-BR" sz="4400" cap="none" dirty="0">
              <a:solidFill>
                <a:srgbClr val="006633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989BDDC-8329-C28B-5566-A67E90B9DD15}"/>
              </a:ext>
            </a:extLst>
          </p:cNvPr>
          <p:cNvSpPr txBox="1"/>
          <p:nvPr/>
        </p:nvSpPr>
        <p:spPr>
          <a:xfrm>
            <a:off x="6156325" y="5875338"/>
            <a:ext cx="324008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pt-BR" dirty="0">
                <a:solidFill>
                  <a:srgbClr val="006633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disciplina: MQA2022</a:t>
            </a:r>
            <a:endParaRPr lang="pt-BR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2">
            <a:extLst>
              <a:ext uri="{FF2B5EF4-FFF2-40B4-BE49-F238E27FC236}">
                <a16:creationId xmlns:a16="http://schemas.microsoft.com/office/drawing/2014/main" id="{06C6EAC4-CE16-F50D-122D-2B3355A6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pPr marL="342900" indent="-342900" algn="l" eaLnBrk="1" hangingPunct="1">
              <a:lnSpc>
                <a:spcPct val="90000"/>
              </a:lnSpc>
              <a:spcBef>
                <a:spcPct val="20000"/>
              </a:spcBef>
              <a:defRPr/>
            </a:pPr>
            <a:r>
              <a:rPr lang="pt-BR" sz="3600" b="1" i="1" dirty="0">
                <a:solidFill>
                  <a:srgbClr val="339933"/>
                </a:solidFill>
                <a:latin typeface="+mn-lt"/>
                <a:ea typeface="+mn-ea"/>
                <a:cs typeface="Times New Roman" pitchFamily="18" charset="0"/>
              </a:rPr>
              <a:t>III – Relacionamento entre amostras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15A9D20D-4B2B-FCC5-46DE-E397E2F962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714500"/>
            <a:ext cx="7772400" cy="4381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 i="1">
                <a:solidFill>
                  <a:schemeClr val="accent2"/>
                </a:solidFill>
                <a:cs typeface="Times New Roman" panose="02020603050405020304" pitchFamily="18" charset="0"/>
              </a:rPr>
              <a:t>1. Amostras Independentes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>
                <a:cs typeface="Times New Roman" panose="02020603050405020304" pitchFamily="18" charset="0"/>
              </a:rPr>
              <a:t>	Após a administração das substâncias, a pressão arterial de cada paciente foi medida.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>
                <a:cs typeface="Times New Roman" panose="02020603050405020304" pitchFamily="18" charset="0"/>
              </a:rPr>
              <a:t>	As amostras de pressão arterial são </a:t>
            </a:r>
            <a:r>
              <a:rPr lang="pt-BR" altLang="pt-BR" sz="2800" b="1">
                <a:solidFill>
                  <a:schemeClr val="accent2"/>
                </a:solidFill>
                <a:cs typeface="Times New Roman" panose="02020603050405020304" pitchFamily="18" charset="0"/>
              </a:rPr>
              <a:t>independentes</a:t>
            </a:r>
            <a:r>
              <a:rPr lang="pt-BR" altLang="pt-BR" sz="2800" b="1">
                <a:cs typeface="Times New Roman" panose="02020603050405020304" pitchFamily="18" charset="0"/>
              </a:rPr>
              <a:t>, ou não-relacionadas, pois cada paciente recebeu um dentre dois tratamentos, remédio ou placebo.</a:t>
            </a:r>
            <a:r>
              <a:rPr lang="pt-BR" altLang="pt-BR" sz="2400" b="1" i="1"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F355DB0-DB11-698B-D47B-D0B4245E8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8625" y="457200"/>
            <a:ext cx="8143875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3600" b="1" i="1" dirty="0">
                <a:solidFill>
                  <a:srgbClr val="339933"/>
                </a:solidFill>
                <a:cs typeface="Times New Roman" panose="02020603050405020304" pitchFamily="18" charset="0"/>
              </a:rPr>
              <a:t>III – Relacionamento entre amostras</a:t>
            </a:r>
            <a:endParaRPr lang="pt-BR" altLang="pt-BR" sz="2800" b="1" i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pt-BR" altLang="pt-BR" sz="2800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2. Amostras dependentes ou relacionadas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 dirty="0">
                <a:cs typeface="Times New Roman" panose="02020603050405020304" pitchFamily="18" charset="0"/>
              </a:rPr>
              <a:t>	</a:t>
            </a:r>
            <a:r>
              <a:rPr lang="pt-BR" altLang="pt-BR" sz="2800" dirty="0">
                <a:cs typeface="Times New Roman" panose="02020603050405020304" pitchFamily="18" charset="0"/>
              </a:rPr>
              <a:t>Para estudar o efeito de um remédio para pressão alta, a pressão arterial pode ser medida antes e depois de se administrar o remédio a um único grupo de pacientes.</a:t>
            </a:r>
            <a:r>
              <a:rPr lang="pt-BR" altLang="pt-BR" sz="2400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800" dirty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altLang="pt-BR" sz="2400" dirty="0">
                <a:cs typeface="Times New Roman" panose="02020603050405020304" pitchFamily="18" charset="0"/>
              </a:rPr>
              <a:t>	</a:t>
            </a:r>
            <a:r>
              <a:rPr lang="pt-BR" altLang="pt-BR" sz="2800" dirty="0">
                <a:cs typeface="Times New Roman" panose="02020603050405020304" pitchFamily="18" charset="0"/>
              </a:rPr>
              <a:t>Neste caso, </a:t>
            </a:r>
            <a:r>
              <a:rPr lang="pt-BR" altLang="pt-BR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cada indivíduo é seu próprio controle</a:t>
            </a:r>
            <a:r>
              <a:rPr lang="pt-BR" altLang="pt-BR" sz="2800" dirty="0">
                <a:cs typeface="Times New Roman" panose="02020603050405020304" pitchFamily="18" charset="0"/>
              </a:rPr>
              <a:t>.</a:t>
            </a:r>
            <a:r>
              <a:rPr lang="pt-BR" altLang="pt-BR" sz="2400" dirty="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altLang="pt-BR" sz="2400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Tx/>
              <a:buNone/>
            </a:pPr>
            <a:r>
              <a:rPr lang="pt-BR" altLang="pt-BR" sz="2400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pt-BR" altLang="pt-BR" sz="2800" dirty="0">
                <a:cs typeface="Times New Roman" panose="02020603050405020304" pitchFamily="18" charset="0"/>
              </a:rPr>
              <a:t>As amostras de pressão arterial são </a:t>
            </a:r>
            <a:r>
              <a:rPr lang="pt-BR" altLang="pt-BR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dependentes ou relacionadas</a:t>
            </a:r>
            <a:r>
              <a:rPr lang="pt-BR" altLang="pt-BR" sz="2800" dirty="0">
                <a:cs typeface="Times New Roman" panose="02020603050405020304" pitchFamily="18" charset="0"/>
              </a:rPr>
              <a:t>.</a:t>
            </a:r>
            <a:r>
              <a:rPr lang="pt-BR" altLang="pt-BR" sz="2400" dirty="0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800" b="1" dirty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400" b="1" dirty="0">
                <a:cs typeface="Times New Roman" panose="02020603050405020304" pitchFamily="18" charset="0"/>
              </a:rPr>
              <a:t>	</a:t>
            </a:r>
            <a:r>
              <a:rPr lang="pt-BR" altLang="pt-BR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400" b="1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endParaRPr lang="pt-BR" altLang="pt-BR" sz="2400" b="1" i="1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70C4C20A-7C5C-AB67-56BB-5B0EE164A1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1816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pt-BR" altLang="pt-BR" sz="3600" b="1" i="1" dirty="0">
                <a:solidFill>
                  <a:srgbClr val="339933"/>
                </a:solidFill>
                <a:cs typeface="Times New Roman" panose="02020603050405020304" pitchFamily="18" charset="0"/>
              </a:rPr>
              <a:t>IV - Escolha do teste estatístico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endParaRPr lang="pt-BR" altLang="pt-BR" b="1" i="1" dirty="0"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1.	uma amostra</a:t>
            </a:r>
            <a:endParaRPr lang="pt-BR" altLang="pt-BR" sz="2800" b="1" dirty="0"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800" b="1" dirty="0">
                <a:cs typeface="Times New Roman" panose="02020603050405020304" pitchFamily="18" charset="0"/>
              </a:rPr>
              <a:t>	</a:t>
            </a:r>
            <a:r>
              <a:rPr lang="pt-BR" altLang="pt-BR" sz="2800" dirty="0">
                <a:cs typeface="Times New Roman" panose="02020603050405020304" pitchFamily="18" charset="0"/>
              </a:rPr>
              <a:t>Sabe-se que na população em geral a proporção H:M é 1:1.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800" b="1" dirty="0">
                <a:cs typeface="Times New Roman" panose="02020603050405020304" pitchFamily="18" charset="0"/>
              </a:rPr>
              <a:t>	</a:t>
            </a:r>
            <a:r>
              <a:rPr lang="pt-BR" altLang="pt-BR" sz="2800" dirty="0">
                <a:cs typeface="Times New Roman" panose="02020603050405020304" pitchFamily="18" charset="0"/>
              </a:rPr>
              <a:t>Será que uma amostra de 1000 alunos de uma faculdade, 450H e 550M, segue a proporção da população?</a:t>
            </a:r>
            <a:endParaRPr lang="pt-BR" altLang="pt-BR" sz="2800" dirty="0">
              <a:solidFill>
                <a:srgbClr val="FF0000"/>
              </a:solidFill>
            </a:endParaRP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800" dirty="0">
                <a:solidFill>
                  <a:srgbClr val="FF0000"/>
                </a:solidFill>
                <a:sym typeface="Symbol" panose="05050102010706020507" pitchFamily="18" charset="2"/>
              </a:rPr>
              <a:t>	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	</a:t>
            </a:r>
            <a:r>
              <a:rPr lang="pt-BR" altLang="pt-BR" sz="2800" b="1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teste mais adequado: </a:t>
            </a:r>
            <a:r>
              <a:rPr lang="pt-BR" altLang="pt-BR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pt-BR" altLang="pt-BR" sz="2800" b="1" dirty="0">
                <a:solidFill>
                  <a:srgbClr val="339933"/>
                </a:solidFill>
                <a:sym typeface="Symbol" panose="05050102010706020507" pitchFamily="18" charset="2"/>
              </a:rPr>
              <a:t></a:t>
            </a:r>
            <a:r>
              <a:rPr lang="pt-BR" altLang="pt-BR" sz="2800" b="1" baseline="30000" dirty="0">
                <a:solidFill>
                  <a:srgbClr val="339933"/>
                </a:solidFill>
                <a:sym typeface="Symbol" panose="05050102010706020507" pitchFamily="18" charset="2"/>
              </a:rPr>
              <a:t>2</a:t>
            </a:r>
            <a:r>
              <a:rPr lang="pt-BR" altLang="pt-BR" sz="2800" b="1" dirty="0">
                <a:solidFill>
                  <a:srgbClr val="339933"/>
                </a:solidFill>
                <a:sym typeface="Symbol" panose="05050102010706020507" pitchFamily="18" charset="2"/>
              </a:rPr>
              <a:t> para uma amostra</a:t>
            </a:r>
            <a:r>
              <a:rPr lang="pt-BR" altLang="pt-BR" sz="2400" dirty="0">
                <a:solidFill>
                  <a:srgbClr val="FF0000"/>
                </a:solidFill>
              </a:rPr>
              <a:t>	</a:t>
            </a:r>
            <a:endParaRPr lang="pt-BR" altLang="pt-B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9E2CF94-C0BF-7D3B-51A1-A7DECE3A6A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1816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pt-BR" sz="3600" b="1" i="1" dirty="0">
                <a:solidFill>
                  <a:srgbClr val="339933"/>
                </a:solidFill>
                <a:cs typeface="Times New Roman" pitchFamily="18" charset="0"/>
              </a:rPr>
              <a:t>IV - Escolha do teste estatístico</a:t>
            </a:r>
          </a:p>
          <a:p>
            <a:pPr marL="533400" indent="-533400" algn="just" eaLnBrk="1" hangingPunct="1">
              <a:lnSpc>
                <a:spcPct val="90000"/>
              </a:lnSpc>
              <a:buFontTx/>
              <a:buNone/>
              <a:defRPr/>
            </a:pPr>
            <a:endParaRPr lang="pt-BR" b="1" i="1" dirty="0">
              <a:cs typeface="Times New Roman" pitchFamily="18" charset="0"/>
            </a:endParaRPr>
          </a:p>
          <a:p>
            <a:pPr marL="514350" indent="-514350" algn="just" eaLnBrk="1" hangingPunct="1">
              <a:lnSpc>
                <a:spcPct val="90000"/>
              </a:lnSpc>
              <a:buFont typeface="+mj-lt"/>
              <a:buAutoNum type="arabicPeriod" startAt="2"/>
              <a:defRPr/>
            </a:pPr>
            <a:r>
              <a:rPr lang="pt-BR" sz="2800" b="1" dirty="0">
                <a:solidFill>
                  <a:schemeClr val="accent2"/>
                </a:solidFill>
                <a:cs typeface="Times New Roman" pitchFamily="18" charset="0"/>
              </a:rPr>
              <a:t>duas amostras independentes</a:t>
            </a:r>
            <a:r>
              <a:rPr lang="pt-BR" sz="2800" b="1" dirty="0">
                <a:cs typeface="Times New Roman" pitchFamily="18" charset="0"/>
              </a:rPr>
              <a:t>  </a:t>
            </a:r>
            <a:endParaRPr lang="pt-BR" sz="2800" b="1" dirty="0">
              <a:solidFill>
                <a:srgbClr val="FF0000"/>
              </a:solidFill>
              <a:latin typeface="Arial" pitchFamily="34" charset="0"/>
              <a:cs typeface="Times New Roman" pitchFamily="18" charset="0"/>
            </a:endParaRPr>
          </a:p>
          <a:p>
            <a:pPr marL="533400" indent="-533400" eaLnBrk="1" hangingPunct="1">
              <a:spcBef>
                <a:spcPts val="600"/>
              </a:spcBef>
              <a:buNone/>
              <a:defRPr/>
            </a:pPr>
            <a:r>
              <a:rPr lang="pt-BR" sz="2800" dirty="0"/>
              <a:t>	</a:t>
            </a:r>
            <a:r>
              <a:rPr lang="pt-BR" sz="2800" dirty="0">
                <a:cs typeface="Times New Roman" panose="02020603050405020304" pitchFamily="18" charset="0"/>
              </a:rPr>
              <a:t>No estudo sobre </a:t>
            </a:r>
            <a:r>
              <a:rPr lang="pt-BR" altLang="pt-BR" sz="2800" dirty="0">
                <a:cs typeface="Times New Roman" panose="02020603050405020304" pitchFamily="18" charset="0"/>
              </a:rPr>
              <a:t>o efeito de um remédio para pressão alta com 2 grupos de pacientes, em que um grupo tomou o remédio em teste e o outro grupo tomou placebo, </a:t>
            </a:r>
            <a:r>
              <a:rPr lang="pt-BR" sz="2800" dirty="0">
                <a:cs typeface="Times New Roman" panose="02020603050405020304" pitchFamily="18" charset="0"/>
              </a:rPr>
              <a:t>foram coletadas duas amostras independentes de dados, correspondentes à pressão arterial de cada paciente.</a:t>
            </a:r>
          </a:p>
          <a:p>
            <a:pPr marL="533400" indent="-533400" algn="just" eaLnBrk="1" hangingPunct="1">
              <a:spcBef>
                <a:spcPts val="600"/>
              </a:spcBef>
              <a:buNone/>
              <a:defRPr/>
            </a:pPr>
            <a:endParaRPr lang="pt-BR" sz="2800" dirty="0">
              <a:cs typeface="Times New Roman" panose="02020603050405020304" pitchFamily="18" charset="0"/>
            </a:endParaRPr>
          </a:p>
          <a:p>
            <a:pPr marL="533400" indent="-533400" eaLnBrk="1" hangingPunct="1">
              <a:spcBef>
                <a:spcPts val="600"/>
              </a:spcBef>
              <a:buFontTx/>
              <a:buNone/>
              <a:defRPr/>
            </a:pPr>
            <a:r>
              <a:rPr lang="pt-BR" sz="2800" b="1" dirty="0"/>
              <a:t>	</a:t>
            </a:r>
            <a:r>
              <a:rPr lang="pt-BR" altLang="pt-BR" sz="2800" b="1" dirty="0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teste mais adequado: </a:t>
            </a:r>
            <a:r>
              <a:rPr lang="pt-BR" sz="2800" b="1" dirty="0">
                <a:solidFill>
                  <a:srgbClr val="339933"/>
                </a:solidFill>
              </a:rPr>
              <a:t>teste t de </a:t>
            </a:r>
            <a:r>
              <a:rPr lang="pt-BR" sz="2800" b="1" dirty="0" err="1">
                <a:solidFill>
                  <a:srgbClr val="339933"/>
                </a:solidFill>
              </a:rPr>
              <a:t>Student</a:t>
            </a:r>
            <a:endParaRPr lang="pt-BR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A1CFD20-B79C-2986-19F1-408ED44C5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181600"/>
          </a:xfrm>
        </p:spPr>
        <p:txBody>
          <a:bodyPr/>
          <a:lstStyle/>
          <a:p>
            <a:pPr marL="533400" indent="-533400" algn="just" eaLnBrk="1" hangingPunct="1">
              <a:spcBef>
                <a:spcPts val="600"/>
              </a:spcBef>
              <a:buFontTx/>
              <a:buNone/>
            </a:pPr>
            <a:r>
              <a:rPr lang="pt-BR" altLang="pt-BR" sz="3600" b="1" i="1" dirty="0">
                <a:solidFill>
                  <a:srgbClr val="339933"/>
                </a:solidFill>
                <a:cs typeface="Times New Roman" panose="02020603050405020304" pitchFamily="18" charset="0"/>
              </a:rPr>
              <a:t>IV - Escolha do teste estatístico</a:t>
            </a:r>
            <a:endParaRPr lang="pt-BR" altLang="pt-BR" b="1" i="1" dirty="0"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spcBef>
                <a:spcPts val="600"/>
              </a:spcBef>
              <a:buFontTx/>
              <a:buNone/>
            </a:pPr>
            <a:endParaRPr lang="pt-BR" altLang="pt-BR" sz="1200" b="1" dirty="0"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spcBef>
                <a:spcPts val="600"/>
              </a:spcBef>
              <a:buFontTx/>
              <a:buNone/>
            </a:pPr>
            <a:r>
              <a:rPr lang="pt-BR" altLang="pt-BR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3.	duas amostras dependentes</a:t>
            </a:r>
            <a:r>
              <a:rPr lang="pt-BR" altLang="pt-BR" sz="2800" b="1" dirty="0">
                <a:cs typeface="Times New Roman" panose="02020603050405020304" pitchFamily="18" charset="0"/>
              </a:rPr>
              <a:t>  </a:t>
            </a:r>
            <a:endParaRPr lang="pt-BR" altLang="pt-BR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533400" indent="-533400" eaLnBrk="1" hangingPunct="1">
              <a:buNone/>
            </a:pPr>
            <a:r>
              <a:rPr lang="pt-BR" altLang="pt-BR" b="1" dirty="0">
                <a:cs typeface="Times New Roman" panose="02020603050405020304" pitchFamily="18" charset="0"/>
              </a:rPr>
              <a:t>	</a:t>
            </a:r>
            <a:r>
              <a:rPr lang="pt-BR" altLang="pt-BR" sz="2800" dirty="0"/>
              <a:t>No exemplo do remédio para hipertensão em que  um conjunto de pacientes tiveram sua pressão arterial medidas duas vezes, uma antes e outra ao final  do tratamento com o remédio, </a:t>
            </a:r>
            <a:r>
              <a:rPr lang="pt-BR" altLang="pt-BR" sz="2800" dirty="0">
                <a:solidFill>
                  <a:srgbClr val="FF0000"/>
                </a:solidFill>
              </a:rPr>
              <a:t>duas amostras</a:t>
            </a:r>
            <a:r>
              <a:rPr lang="pt-BR" altLang="pt-BR" sz="2800" dirty="0"/>
              <a:t> de dados dos mesmos pacientes foram coletadas.</a:t>
            </a:r>
          </a:p>
          <a:p>
            <a:pPr marL="533400" indent="-533400" eaLnBrk="1" hangingPunct="1">
              <a:buNone/>
            </a:pPr>
            <a:endParaRPr lang="pt-BR" altLang="pt-BR" sz="2800" dirty="0"/>
          </a:p>
          <a:p>
            <a:pPr marL="533400" indent="-533400" eaLnBrk="1" hangingPunct="1">
              <a:buFontTx/>
              <a:buNone/>
            </a:pPr>
            <a:r>
              <a:rPr lang="pt-BR" altLang="pt-BR" sz="2800" b="1" dirty="0"/>
              <a:t>	</a:t>
            </a:r>
            <a:r>
              <a:rPr lang="pt-BR" altLang="pt-BR" sz="2800" dirty="0">
                <a:solidFill>
                  <a:srgbClr val="0070C0"/>
                </a:solidFill>
              </a:rPr>
              <a:t>teste mais adequado</a:t>
            </a:r>
            <a:r>
              <a:rPr lang="pt-BR" altLang="pt-BR" sz="2800" b="1" dirty="0"/>
              <a:t>: </a:t>
            </a:r>
            <a:r>
              <a:rPr lang="pt-BR" altLang="pt-BR" sz="2800" b="1" dirty="0">
                <a:solidFill>
                  <a:srgbClr val="339933"/>
                </a:solidFill>
              </a:rPr>
              <a:t>teste t pareado</a:t>
            </a:r>
            <a:endParaRPr lang="pt-BR" altLang="pt-BR" sz="28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A1CFD20-B79C-2986-19F1-408ED44C58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181600"/>
          </a:xfrm>
        </p:spPr>
        <p:txBody>
          <a:bodyPr/>
          <a:lstStyle/>
          <a:p>
            <a:pPr marL="533400" indent="-533400" algn="just" eaLnBrk="1" hangingPunct="1">
              <a:spcBef>
                <a:spcPts val="600"/>
              </a:spcBef>
              <a:buFontTx/>
              <a:buNone/>
            </a:pPr>
            <a:r>
              <a:rPr lang="pt-BR" altLang="pt-BR" sz="3600" b="1" i="1" dirty="0">
                <a:solidFill>
                  <a:srgbClr val="339933"/>
                </a:solidFill>
                <a:cs typeface="Times New Roman" panose="02020603050405020304" pitchFamily="18" charset="0"/>
              </a:rPr>
              <a:t>IV - Escolha do teste estatístico</a:t>
            </a:r>
            <a:endParaRPr lang="pt-BR" altLang="pt-BR" b="1" i="1" dirty="0"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spcBef>
                <a:spcPts val="600"/>
              </a:spcBef>
              <a:buFontTx/>
              <a:buNone/>
            </a:pPr>
            <a:endParaRPr lang="pt-BR" altLang="pt-BR" sz="1200" b="1" dirty="0"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spcBef>
                <a:spcPts val="600"/>
              </a:spcBef>
              <a:buFontTx/>
              <a:buNone/>
            </a:pPr>
            <a:r>
              <a:rPr lang="pt-BR" altLang="pt-BR" sz="28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4.	Três ou mais amostras dependentes</a:t>
            </a:r>
            <a:r>
              <a:rPr lang="pt-BR" altLang="pt-BR" sz="2800" b="1" dirty="0">
                <a:cs typeface="Times New Roman" panose="02020603050405020304" pitchFamily="18" charset="0"/>
              </a:rPr>
              <a:t>  </a:t>
            </a:r>
            <a:endParaRPr lang="pt-BR" altLang="pt-BR" sz="28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533400" indent="-533400" eaLnBrk="1" hangingPunct="1">
              <a:buNone/>
            </a:pPr>
            <a:r>
              <a:rPr lang="pt-BR" altLang="pt-BR" b="1" dirty="0">
                <a:cs typeface="Times New Roman" panose="02020603050405020304" pitchFamily="18" charset="0"/>
              </a:rPr>
              <a:t>	</a:t>
            </a:r>
            <a:r>
              <a:rPr lang="pt-BR" sz="2800" b="0" i="0" u="none" strike="noStrike" baseline="0" dirty="0"/>
              <a:t>Considere o problema de comparar 3 tipos de rede de computadores, C1, C2 e C3, em termos do tempo médio de transmissão de pacotes de dados entre duas máquinas. </a:t>
            </a:r>
          </a:p>
          <a:p>
            <a:pPr marL="533400" indent="-533400" eaLnBrk="1" hangingPunct="1">
              <a:buNone/>
            </a:pPr>
            <a:r>
              <a:rPr lang="pt-BR" sz="2800" dirty="0"/>
              <a:t>	Neste caso tem-se </a:t>
            </a:r>
            <a:r>
              <a:rPr lang="pt-BR" sz="2800" dirty="0">
                <a:solidFill>
                  <a:srgbClr val="FF0000"/>
                </a:solidFill>
              </a:rPr>
              <a:t>3 amostras independentes de tempo de transmissão</a:t>
            </a:r>
            <a:r>
              <a:rPr lang="pt-BR" sz="2800" dirty="0"/>
              <a:t>.</a:t>
            </a:r>
            <a:r>
              <a:rPr lang="pt-BR" sz="2800" b="0" i="0" u="none" strike="noStrike" baseline="0" dirty="0"/>
              <a:t>  </a:t>
            </a:r>
            <a:endParaRPr lang="pt-BR" altLang="pt-BR" sz="2800" dirty="0"/>
          </a:p>
          <a:p>
            <a:pPr marL="533400" indent="-533400" eaLnBrk="1" hangingPunct="1">
              <a:buFontTx/>
              <a:buNone/>
            </a:pPr>
            <a:r>
              <a:rPr lang="pt-BR" altLang="pt-BR" sz="2800" b="1" dirty="0"/>
              <a:t>	</a:t>
            </a:r>
            <a:r>
              <a:rPr lang="pt-BR" altLang="pt-BR" sz="2800" dirty="0">
                <a:solidFill>
                  <a:srgbClr val="0070C0"/>
                </a:solidFill>
              </a:rPr>
              <a:t>teste mais adequado</a:t>
            </a:r>
            <a:r>
              <a:rPr lang="pt-BR" altLang="pt-BR" sz="2800" b="1" dirty="0"/>
              <a:t>: </a:t>
            </a:r>
            <a:r>
              <a:rPr lang="pt-BR" altLang="pt-BR" sz="2800" b="1" dirty="0">
                <a:solidFill>
                  <a:srgbClr val="339933"/>
                </a:solidFill>
              </a:rPr>
              <a:t>ANOVA para amostras independentes</a:t>
            </a:r>
            <a:endParaRPr lang="pt-BR" altLang="pt-BR" sz="2800" b="1" dirty="0"/>
          </a:p>
        </p:txBody>
      </p:sp>
    </p:spTree>
    <p:extLst>
      <p:ext uri="{BB962C8B-B14F-4D97-AF65-F5344CB8AC3E}">
        <p14:creationId xmlns:p14="http://schemas.microsoft.com/office/powerpoint/2010/main" val="331599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3AD3618-A54B-64CE-A672-79C336B9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88640"/>
            <a:ext cx="7772400" cy="1143000"/>
          </a:xfrm>
        </p:spPr>
        <p:txBody>
          <a:bodyPr/>
          <a:lstStyle/>
          <a:p>
            <a:r>
              <a:rPr lang="pt-BR" i="1" dirty="0"/>
              <a:t>Dados do experimento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C851036-F6D8-0D95-C7BB-ECB0863E0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333847"/>
            <a:ext cx="5238750" cy="454342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D57259B-7AD6-6598-7864-31F8816680A0}"/>
              </a:ext>
            </a:extLst>
          </p:cNvPr>
          <p:cNvSpPr txBox="1"/>
          <p:nvPr/>
        </p:nvSpPr>
        <p:spPr>
          <a:xfrm>
            <a:off x="2150815" y="5157192"/>
            <a:ext cx="14850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Soma</a:t>
            </a:r>
          </a:p>
          <a:p>
            <a:r>
              <a:rPr lang="pt-BR" sz="2000" dirty="0"/>
              <a:t>Média</a:t>
            </a:r>
          </a:p>
        </p:txBody>
      </p:sp>
    </p:spTree>
    <p:extLst>
      <p:ext uri="{BB962C8B-B14F-4D97-AF65-F5344CB8AC3E}">
        <p14:creationId xmlns:p14="http://schemas.microsoft.com/office/powerpoint/2010/main" val="21640036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D4A1EABF-1B0D-74DF-6AB4-3D642D582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1816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Tx/>
              <a:buNone/>
            </a:pPr>
            <a:r>
              <a:rPr lang="pt-BR" altLang="pt-BR" b="1" i="1">
                <a:solidFill>
                  <a:srgbClr val="339933"/>
                </a:solidFill>
                <a:cs typeface="Times New Roman" panose="02020603050405020304" pitchFamily="18" charset="0"/>
              </a:rPr>
              <a:t>IV - Escolha do teste estatístico</a:t>
            </a:r>
            <a:endParaRPr lang="pt-BR" altLang="pt-BR" b="1" i="1"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lnSpc>
                <a:spcPct val="80000"/>
              </a:lnSpc>
              <a:buFontTx/>
              <a:buNone/>
            </a:pPr>
            <a:endParaRPr lang="pt-BR" altLang="pt-BR" sz="1000" b="1">
              <a:cs typeface="Times New Roman" panose="02020603050405020304" pitchFamily="18" charset="0"/>
            </a:endParaRP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pt-BR" altLang="pt-BR" b="1">
                <a:solidFill>
                  <a:schemeClr val="accent2"/>
                </a:solidFill>
                <a:cs typeface="Times New Roman" panose="02020603050405020304" pitchFamily="18" charset="0"/>
              </a:rPr>
              <a:t>5.	</a:t>
            </a:r>
            <a:r>
              <a:rPr lang="pt-BR" altLang="pt-BR" sz="2800" b="1">
                <a:solidFill>
                  <a:schemeClr val="accent2"/>
                </a:solidFill>
                <a:cs typeface="Times New Roman" panose="02020603050405020304" pitchFamily="18" charset="0"/>
              </a:rPr>
              <a:t>Medida de associação entre 2 variáveis</a:t>
            </a:r>
            <a:r>
              <a:rPr lang="pt-BR" altLang="pt-BR" b="1">
                <a:cs typeface="Times New Roman" panose="02020603050405020304" pitchFamily="18" charset="0"/>
              </a:rPr>
              <a:t>  </a:t>
            </a:r>
            <a:endParaRPr lang="pt-BR" altLang="pt-BR" b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533400" indent="-533400" algn="just" eaLnBrk="1" hangingPunct="1">
              <a:lnSpc>
                <a:spcPct val="80000"/>
              </a:lnSpc>
              <a:buFontTx/>
              <a:buNone/>
            </a:pPr>
            <a:r>
              <a:rPr lang="pt-BR" altLang="pt-BR" b="1">
                <a:cs typeface="Times New Roman" panose="02020603050405020304" pitchFamily="18" charset="0"/>
              </a:rPr>
              <a:t>	Um técnico de voleibol deseja saber se existe relação entre os resultados de um teste de impulsão vertical e altura de bloqueio de seus atletas. Para tanto ele mediu as 2 variáveis em 11 atletas.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None/>
            </a:pPr>
            <a:r>
              <a:rPr lang="pt-BR" altLang="pt-BR" b="1">
                <a:solidFill>
                  <a:srgbClr val="339933"/>
                </a:solidFill>
                <a:cs typeface="Times New Roman" panose="02020603050405020304" pitchFamily="18" charset="0"/>
              </a:rPr>
              <a:t>	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None/>
            </a:pPr>
            <a:r>
              <a:rPr lang="pt-BR" altLang="pt-BR" b="1">
                <a:solidFill>
                  <a:srgbClr val="339933"/>
                </a:solidFill>
                <a:cs typeface="Times New Roman" panose="02020603050405020304" pitchFamily="18" charset="0"/>
              </a:rPr>
              <a:t>	Correlação de Pearson</a:t>
            </a:r>
          </a:p>
          <a:p>
            <a:pPr marL="533400" indent="-533400" algn="just" eaLnBrk="1" hangingPunct="1">
              <a:lnSpc>
                <a:spcPct val="80000"/>
              </a:lnSpc>
              <a:buFontTx/>
              <a:buNone/>
            </a:pPr>
            <a:endParaRPr lang="pt-BR" altLang="pt-BR" sz="2400" b="1"/>
          </a:p>
          <a:p>
            <a:pPr marL="533400" indent="-533400" algn="just" eaLnBrk="1" hangingPunct="1">
              <a:lnSpc>
                <a:spcPct val="80000"/>
              </a:lnSpc>
              <a:buFontTx/>
              <a:buNone/>
            </a:pPr>
            <a:r>
              <a:rPr lang="pt-BR" altLang="pt-BR" sz="2400" b="1"/>
              <a:t>	</a:t>
            </a:r>
            <a:endParaRPr lang="pt-BR" altLang="pt-BR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117" name="Group 301">
            <a:extLst>
              <a:ext uri="{FF2B5EF4-FFF2-40B4-BE49-F238E27FC236}">
                <a16:creationId xmlns:a16="http://schemas.microsoft.com/office/drawing/2014/main" id="{7AB315D1-4240-AB03-D53B-B35EBAF8DB75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685800" y="1052513"/>
          <a:ext cx="7772400" cy="4754808"/>
        </p:xfrm>
        <a:graphic>
          <a:graphicData uri="http://schemas.openxmlformats.org/drawingml/2006/table">
            <a:tbl>
              <a:tblPr/>
              <a:tblGrid>
                <a:gridCol w="311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atleta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impulsão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bloqueio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76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79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66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62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64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79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78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85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73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82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71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70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14"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11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74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81</a:t>
                      </a:r>
                      <a:endParaRPr kumimoji="0" lang="pt-B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17" marB="45717"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>
            <a:extLst>
              <a:ext uri="{FF2B5EF4-FFF2-40B4-BE49-F238E27FC236}">
                <a16:creationId xmlns:a16="http://schemas.microsoft.com/office/drawing/2014/main" id="{CBDB6DBC-B1A4-686E-41C6-46443BDE6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pt-BR" altLang="pt-BR"/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EA791D85-9A46-EF12-92F6-46860AE4822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258888" y="1981200"/>
          <a:ext cx="4325937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áfico" r:id="rId2" imgW="4876724" imgH="4638751" progId="Excel.Chart.8">
                  <p:embed/>
                </p:oleObj>
              </mc:Choice>
              <mc:Fallback>
                <p:oleObj name="Gráfico" r:id="rId2" imgW="4876724" imgH="4638751" progId="Excel.Char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981200"/>
                        <a:ext cx="4325937" cy="411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6">
            <a:extLst>
              <a:ext uri="{FF2B5EF4-FFF2-40B4-BE49-F238E27FC236}">
                <a16:creationId xmlns:a16="http://schemas.microsoft.com/office/drawing/2014/main" id="{83408CF9-4F14-A578-2787-78B01D9EF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963" y="3141663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pt-BR" altLang="pt-BR" sz="2800"/>
              <a:t>Correlação = 0,89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0" y="1419300"/>
            <a:ext cx="8973508" cy="3819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o explicativo em elipse 10"/>
          <p:cNvSpPr/>
          <p:nvPr/>
        </p:nvSpPr>
        <p:spPr>
          <a:xfrm>
            <a:off x="154360" y="5229200"/>
            <a:ext cx="2833464" cy="882388"/>
          </a:xfrm>
          <a:prstGeom prst="wedgeEllipseCallou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179512" y="5477162"/>
            <a:ext cx="2880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Testes não-paramétricos</a:t>
            </a:r>
          </a:p>
        </p:txBody>
      </p:sp>
      <p:sp>
        <p:nvSpPr>
          <p:cNvPr id="6" name="Seta: Curva para a Direita 5">
            <a:extLst>
              <a:ext uri="{FF2B5EF4-FFF2-40B4-BE49-F238E27FC236}">
                <a16:creationId xmlns:a16="http://schemas.microsoft.com/office/drawing/2014/main" id="{176D31C1-6040-90D2-7EB3-42B86A4C41F7}"/>
              </a:ext>
            </a:extLst>
          </p:cNvPr>
          <p:cNvSpPr/>
          <p:nvPr/>
        </p:nvSpPr>
        <p:spPr>
          <a:xfrm>
            <a:off x="323528" y="4005064"/>
            <a:ext cx="216024" cy="143363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0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6132BE1-D246-A6B2-66E9-5CA653D2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324114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99649-CDAE-B6F1-0D44-0C82E2E5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pt-BR" altLang="pt-BR" sz="3600" b="1" i="1" dirty="0">
                <a:solidFill>
                  <a:srgbClr val="339933"/>
                </a:solidFill>
                <a:cs typeface="Times New Roman" panose="02020603050405020304" pitchFamily="18" charset="0"/>
              </a:rPr>
              <a:t>III – Relacionamento entre amostras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8EF9A-2127-5407-4BAF-A8DA70DB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96211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32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1. Amostras Independentes</a:t>
            </a:r>
          </a:p>
          <a:p>
            <a:pPr marL="0" indent="0" algn="l">
              <a:buNone/>
            </a:pPr>
            <a:endParaRPr lang="pt-BR" sz="1800" b="0" i="0" u="none" strike="noStrike" baseline="0" dirty="0">
              <a:solidFill>
                <a:srgbClr val="3333CD"/>
              </a:solidFill>
              <a:latin typeface="Tahoma" panose="020B0604030504040204" pitchFamily="34" charset="0"/>
            </a:endParaRPr>
          </a:p>
          <a:p>
            <a:pPr marL="0" indent="0" algn="l">
              <a:buNone/>
            </a:pPr>
            <a:r>
              <a:rPr lang="pt-BR" sz="2400" b="0" i="0" u="none" strike="noStrike" baseline="0" dirty="0">
                <a:solidFill>
                  <a:srgbClr val="3333CD"/>
                </a:solidFill>
                <a:latin typeface="Tahoma" panose="020B0604030504040204" pitchFamily="34" charset="0"/>
              </a:rPr>
              <a:t>Deseja-se verificar se os catalisadores A e B têm efeitos diferentes no rendimento de uma certa reação química. As hipóteses são: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solidFill>
                  <a:srgbClr val="3333CD"/>
                </a:solidFill>
                <a:latin typeface="Tahoma" panose="020B0604030504040204" pitchFamily="34" charset="0"/>
              </a:rPr>
              <a:t>• H</a:t>
            </a:r>
            <a:r>
              <a:rPr lang="pt-BR" sz="2400" b="0" i="0" u="none" strike="noStrike" baseline="-25000" dirty="0">
                <a:solidFill>
                  <a:srgbClr val="3333CD"/>
                </a:solidFill>
                <a:latin typeface="Tahoma" panose="020B0604030504040204" pitchFamily="34" charset="0"/>
              </a:rPr>
              <a:t>0</a:t>
            </a:r>
            <a:r>
              <a:rPr lang="pt-BR" sz="2400" b="0" i="0" u="none" strike="noStrike" baseline="0" dirty="0">
                <a:solidFill>
                  <a:srgbClr val="3333CD"/>
                </a:solidFill>
                <a:latin typeface="Tahoma" panose="020B0604030504040204" pitchFamily="34" charset="0"/>
              </a:rPr>
              <a:t>: em média, os dois catalisadores são iguais em termos de rendimento; 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solidFill>
                  <a:srgbClr val="3333CD"/>
                </a:solidFill>
                <a:latin typeface="Tahoma" panose="020B0604030504040204" pitchFamily="34" charset="0"/>
              </a:rPr>
              <a:t>• H</a:t>
            </a:r>
            <a:r>
              <a:rPr lang="pt-BR" sz="2400" b="0" i="0" u="none" strike="noStrike" baseline="-25000" dirty="0">
                <a:solidFill>
                  <a:srgbClr val="3333CD"/>
                </a:solidFill>
                <a:latin typeface="Tahoma" panose="020B0604030504040204" pitchFamily="34" charset="0"/>
              </a:rPr>
              <a:t>1</a:t>
            </a:r>
            <a:r>
              <a:rPr lang="pt-BR" sz="2400" b="0" i="0" u="none" strike="noStrike" baseline="0" dirty="0">
                <a:solidFill>
                  <a:srgbClr val="3333CD"/>
                </a:solidFill>
                <a:latin typeface="Tahoma" panose="020B0604030504040204" pitchFamily="34" charset="0"/>
              </a:rPr>
              <a:t>: em média, os dois catalisadores são diferentes em termos de rendimento.</a:t>
            </a:r>
          </a:p>
        </p:txBody>
      </p:sp>
    </p:spTree>
    <p:extLst>
      <p:ext uri="{BB962C8B-B14F-4D97-AF65-F5344CB8AC3E}">
        <p14:creationId xmlns:p14="http://schemas.microsoft.com/office/powerpoint/2010/main" val="233361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99649-CDAE-B6F1-0D44-0C82E2E50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1143000"/>
          </a:xfrm>
        </p:spPr>
        <p:txBody>
          <a:bodyPr/>
          <a:lstStyle/>
          <a:p>
            <a:r>
              <a:rPr lang="pt-BR" altLang="pt-BR" sz="3600" b="1" i="1" dirty="0">
                <a:solidFill>
                  <a:srgbClr val="339933"/>
                </a:solidFill>
                <a:cs typeface="Times New Roman" panose="02020603050405020304" pitchFamily="18" charset="0"/>
              </a:rPr>
              <a:t>III – Relacionamento entre amostras</a:t>
            </a:r>
            <a:endParaRPr lang="pt-BR" sz="36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8EF9A-2127-5407-4BAF-A8DA70DBB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pt-BR" altLang="pt-BR" sz="32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1. Amostras Independentes</a:t>
            </a:r>
          </a:p>
          <a:p>
            <a:pPr marL="0" indent="0" algn="l">
              <a:buNone/>
            </a:pPr>
            <a:endParaRPr lang="pt-BR" sz="1800" b="0" i="0" u="none" strike="noStrike" baseline="0" dirty="0">
              <a:solidFill>
                <a:srgbClr val="3333CD"/>
              </a:solidFill>
              <a:latin typeface="Tahoma" panose="020B0604030504040204" pitchFamily="34" charset="0"/>
            </a:endParaRPr>
          </a:p>
          <a:p>
            <a:pPr marL="0" indent="0" algn="l">
              <a:buNone/>
            </a:pPr>
            <a:r>
              <a:rPr lang="pt-BR" sz="2400" b="0" i="0" u="none" strike="noStrike" baseline="0" dirty="0">
                <a:solidFill>
                  <a:srgbClr val="3333CD"/>
                </a:solidFill>
                <a:latin typeface="Tahoma" panose="020B0604030504040204" pitchFamily="34" charset="0"/>
              </a:rPr>
              <a:t>H</a:t>
            </a:r>
            <a:r>
              <a:rPr lang="pt-BR" sz="2400" b="0" i="0" u="none" strike="noStrike" baseline="-25000" dirty="0">
                <a:solidFill>
                  <a:srgbClr val="3333CD"/>
                </a:solidFill>
                <a:latin typeface="Tahoma" panose="020B0604030504040204" pitchFamily="34" charset="0"/>
              </a:rPr>
              <a:t>0</a:t>
            </a:r>
            <a:r>
              <a:rPr lang="pt-BR" sz="2400" b="0" i="0" u="none" strike="noStrike" baseline="0" dirty="0">
                <a:solidFill>
                  <a:srgbClr val="3333CD"/>
                </a:solidFill>
                <a:latin typeface="Tahoma" panose="020B0604030504040204" pitchFamily="34" charset="0"/>
              </a:rPr>
              <a:t>: em média, os dois catalisadores são iguais em termos de rendimento; 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solidFill>
                  <a:srgbClr val="3333CD"/>
                </a:solidFill>
                <a:latin typeface="Tahoma" panose="020B0604030504040204" pitchFamily="34" charset="0"/>
              </a:rPr>
              <a:t>H</a:t>
            </a:r>
            <a:r>
              <a:rPr lang="pt-BR" sz="2400" b="0" i="0" u="none" strike="noStrike" baseline="-25000" dirty="0">
                <a:solidFill>
                  <a:srgbClr val="3333CD"/>
                </a:solidFill>
                <a:latin typeface="Tahoma" panose="020B0604030504040204" pitchFamily="34" charset="0"/>
              </a:rPr>
              <a:t>1</a:t>
            </a:r>
            <a:r>
              <a:rPr lang="pt-BR" sz="2400" b="0" i="0" u="none" strike="noStrike" baseline="0" dirty="0">
                <a:solidFill>
                  <a:srgbClr val="3333CD"/>
                </a:solidFill>
                <a:latin typeface="Tahoma" panose="020B0604030504040204" pitchFamily="34" charset="0"/>
              </a:rPr>
              <a:t>: em média, os dois catalisadores são diferentes em termos de rendimento.</a:t>
            </a:r>
          </a:p>
          <a:p>
            <a:pPr marL="0" indent="0" algn="l">
              <a:buNone/>
            </a:pPr>
            <a:r>
              <a:rPr lang="pt-BR" sz="1800" b="0" i="0" u="none" strike="noStrike" baseline="0" dirty="0">
                <a:solidFill>
                  <a:srgbClr val="3333CD"/>
                </a:solidFill>
                <a:latin typeface="Tahoma" panose="020B060403050404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solidFill>
                  <a:srgbClr val="CD3300"/>
                </a:solidFill>
                <a:latin typeface="Tahoma" panose="020B0604030504040204" pitchFamily="34" charset="0"/>
              </a:rPr>
              <a:t>H</a:t>
            </a:r>
            <a:r>
              <a:rPr lang="pt-BR" sz="2400" b="0" i="0" u="none" strike="noStrike" baseline="-25000" dirty="0">
                <a:solidFill>
                  <a:srgbClr val="CD3300"/>
                </a:solidFill>
                <a:latin typeface="Tahoma" panose="020B0604030504040204" pitchFamily="34" charset="0"/>
              </a:rPr>
              <a:t>0</a:t>
            </a:r>
            <a:r>
              <a:rPr lang="pt-BR" sz="2400" b="0" i="0" u="none" strike="noStrike" baseline="0" dirty="0">
                <a:solidFill>
                  <a:srgbClr val="CD3300"/>
                </a:solidFill>
                <a:latin typeface="Tahoma" panose="020B0604030504040204" pitchFamily="34" charset="0"/>
              </a:rPr>
              <a:t>: </a:t>
            </a:r>
            <a:r>
              <a:rPr lang="pt-BR" sz="2400" b="0" i="0" u="none" strike="noStrike" baseline="0" dirty="0">
                <a:solidFill>
                  <a:srgbClr val="CD3300"/>
                </a:solidFill>
                <a:latin typeface="SymbolMT"/>
              </a:rPr>
              <a:t>μ</a:t>
            </a:r>
            <a:r>
              <a:rPr lang="pt-BR" sz="2400" b="0" i="0" u="none" strike="noStrike" baseline="-25000" dirty="0">
                <a:solidFill>
                  <a:srgbClr val="CD3300"/>
                </a:solidFill>
                <a:latin typeface="Tahoma" panose="020B0604030504040204" pitchFamily="34" charset="0"/>
              </a:rPr>
              <a:t>1</a:t>
            </a:r>
            <a:r>
              <a:rPr lang="pt-BR" sz="2400" b="0" i="0" u="none" strike="noStrike" baseline="0" dirty="0">
                <a:solidFill>
                  <a:srgbClr val="CD3300"/>
                </a:solidFill>
                <a:latin typeface="Tahoma" panose="020B0604030504040204" pitchFamily="34" charset="0"/>
              </a:rPr>
              <a:t> = </a:t>
            </a:r>
            <a:r>
              <a:rPr lang="pt-BR" sz="2400" b="0" i="0" u="none" strike="noStrike" baseline="0" dirty="0">
                <a:solidFill>
                  <a:srgbClr val="CD3300"/>
                </a:solidFill>
                <a:latin typeface="SymbolMT"/>
              </a:rPr>
              <a:t>μ</a:t>
            </a:r>
            <a:r>
              <a:rPr lang="pt-BR" sz="2400" b="0" i="0" u="none" strike="noStrike" baseline="-25000" dirty="0">
                <a:solidFill>
                  <a:srgbClr val="CD3300"/>
                </a:solidFill>
                <a:latin typeface="Tahoma" panose="020B0604030504040204" pitchFamily="34" charset="0"/>
              </a:rPr>
              <a:t>2</a:t>
            </a:r>
            <a:endParaRPr lang="pt-BR" sz="2400" b="0" i="0" u="none" strike="noStrike" baseline="0" dirty="0">
              <a:solidFill>
                <a:srgbClr val="CD3300"/>
              </a:solidFill>
              <a:latin typeface="Tahoma" panose="020B0604030504040204" pitchFamily="34" charset="0"/>
            </a:endParaRPr>
          </a:p>
          <a:p>
            <a:pPr marL="0" indent="0" algn="l">
              <a:buNone/>
            </a:pPr>
            <a:endParaRPr lang="pt-BR" sz="2400" b="0" i="0" u="none" strike="noStrike" baseline="0" dirty="0">
              <a:solidFill>
                <a:srgbClr val="CD3300"/>
              </a:solidFill>
              <a:latin typeface="Tahoma" panose="020B0604030504040204" pitchFamily="34" charset="0"/>
            </a:endParaRPr>
          </a:p>
          <a:p>
            <a:pPr marL="0" indent="0" algn="l">
              <a:buNone/>
            </a:pPr>
            <a:r>
              <a:rPr lang="pt-BR" sz="2400" b="0" i="0" u="none" strike="noStrike" baseline="0" dirty="0">
                <a:solidFill>
                  <a:srgbClr val="CD3300"/>
                </a:solidFill>
                <a:latin typeface="Tahoma" panose="020B0604030504040204" pitchFamily="34" charset="0"/>
              </a:rPr>
              <a:t>H</a:t>
            </a:r>
            <a:r>
              <a:rPr lang="pt-BR" sz="2400" b="0" i="0" u="none" strike="noStrike" baseline="-25000" dirty="0">
                <a:solidFill>
                  <a:srgbClr val="CD3300"/>
                </a:solidFill>
                <a:latin typeface="Tahoma" panose="020B0604030504040204" pitchFamily="34" charset="0"/>
              </a:rPr>
              <a:t>1</a:t>
            </a:r>
            <a:r>
              <a:rPr lang="pt-BR" sz="2400" b="0" i="0" u="none" strike="noStrike" baseline="0" dirty="0">
                <a:solidFill>
                  <a:srgbClr val="CD3300"/>
                </a:solidFill>
                <a:latin typeface="Tahoma" panose="020B0604030504040204" pitchFamily="34" charset="0"/>
              </a:rPr>
              <a:t>: </a:t>
            </a:r>
            <a:r>
              <a:rPr lang="pt-BR" sz="2400" b="0" i="0" u="none" strike="noStrike" baseline="0" dirty="0">
                <a:solidFill>
                  <a:srgbClr val="CD3300"/>
                </a:solidFill>
                <a:latin typeface="SymbolMT"/>
              </a:rPr>
              <a:t>μ</a:t>
            </a:r>
            <a:r>
              <a:rPr lang="pt-BR" sz="2400" b="0" i="0" u="none" strike="noStrike" baseline="-25000" dirty="0">
                <a:solidFill>
                  <a:srgbClr val="CD3300"/>
                </a:solidFill>
                <a:latin typeface="Tahoma" panose="020B0604030504040204" pitchFamily="34" charset="0"/>
              </a:rPr>
              <a:t>1</a:t>
            </a:r>
            <a:r>
              <a:rPr lang="pt-BR" sz="2400" b="0" i="0" u="none" strike="noStrike" baseline="0" dirty="0">
                <a:solidFill>
                  <a:srgbClr val="CD3300"/>
                </a:solidFill>
                <a:latin typeface="Tahoma" panose="020B0604030504040204" pitchFamily="34" charset="0"/>
              </a:rPr>
              <a:t> </a:t>
            </a:r>
            <a:r>
              <a:rPr lang="pt-BR" sz="2400" b="0" i="0" u="none" strike="noStrike" baseline="0" dirty="0">
                <a:solidFill>
                  <a:srgbClr val="CD3300"/>
                </a:solidFill>
                <a:latin typeface="SymbolMT"/>
              </a:rPr>
              <a:t>≠ μ</a:t>
            </a:r>
            <a:r>
              <a:rPr lang="pt-BR" sz="2400" b="0" i="0" u="none" strike="noStrike" baseline="-25000" dirty="0">
                <a:solidFill>
                  <a:srgbClr val="CD3300"/>
                </a:solidFill>
                <a:latin typeface="Tahoma" panose="020B0604030504040204" pitchFamily="34" charset="0"/>
              </a:rPr>
              <a:t>2</a:t>
            </a:r>
            <a:r>
              <a:rPr lang="pt-BR" sz="2400" b="0" i="0" u="none" strike="noStrike" baseline="0" dirty="0">
                <a:solidFill>
                  <a:srgbClr val="3333CD"/>
                </a:solidFill>
                <a:latin typeface="Tahoma" panose="020B0604030504040204" pitchFamily="34" charset="0"/>
              </a:rPr>
              <a:t>,</a:t>
            </a:r>
          </a:p>
          <a:p>
            <a:pPr marL="0" indent="0" algn="l">
              <a:buNone/>
            </a:pPr>
            <a:r>
              <a:rPr lang="pt-BR" sz="2400" b="0" i="0" u="none" strike="noStrike" baseline="0" dirty="0">
                <a:solidFill>
                  <a:srgbClr val="CD3300"/>
                </a:solidFill>
                <a:latin typeface="Tahoma" panose="020B0604030504040204" pitchFamily="34" charset="0"/>
              </a:rPr>
              <a:t>	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45C54FF-6873-D32C-4B79-618CDE33EDA9}"/>
              </a:ext>
            </a:extLst>
          </p:cNvPr>
          <p:cNvSpPr txBox="1"/>
          <p:nvPr/>
        </p:nvSpPr>
        <p:spPr>
          <a:xfrm>
            <a:off x="3203848" y="3861048"/>
            <a:ext cx="5832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1" indent="0">
              <a:buNone/>
            </a:pPr>
            <a:r>
              <a:rPr lang="pt-BR" sz="2400" b="0" i="0" u="none" strike="noStrike" baseline="0" dirty="0">
                <a:solidFill>
                  <a:srgbClr val="CD3300"/>
                </a:solidFill>
                <a:latin typeface="SymbolMT"/>
              </a:rPr>
              <a:t>μ</a:t>
            </a:r>
            <a:r>
              <a:rPr lang="pt-BR" sz="2400" b="0" i="0" u="none" strike="noStrike" baseline="-25000" dirty="0">
                <a:solidFill>
                  <a:srgbClr val="CD3300"/>
                </a:solidFill>
                <a:latin typeface="Tahoma" panose="020B0604030504040204" pitchFamily="34" charset="0"/>
              </a:rPr>
              <a:t>1</a:t>
            </a:r>
            <a:r>
              <a:rPr lang="pt-BR" sz="2400" b="0" i="0" u="none" strike="noStrike" baseline="0" dirty="0">
                <a:solidFill>
                  <a:srgbClr val="CD0000"/>
                </a:solidFill>
                <a:latin typeface="Tahoma" panose="020B0604030504040204" pitchFamily="34" charset="0"/>
              </a:rPr>
              <a:t>: rendimento esperado com o catalisador A; </a:t>
            </a:r>
          </a:p>
          <a:p>
            <a:pPr marL="400050" lvl="1" indent="0">
              <a:buNone/>
            </a:pPr>
            <a:endParaRPr lang="pt-BR" sz="2400" b="0" i="0" u="none" strike="noStrike" baseline="0" dirty="0">
              <a:solidFill>
                <a:srgbClr val="CD3300"/>
              </a:solidFill>
              <a:latin typeface="SymbolMT"/>
            </a:endParaRPr>
          </a:p>
          <a:p>
            <a:pPr marL="400050" lvl="1" indent="0">
              <a:buNone/>
            </a:pPr>
            <a:r>
              <a:rPr lang="pt-BR" sz="2400" b="0" i="0" u="none" strike="noStrike" baseline="0" dirty="0">
                <a:solidFill>
                  <a:srgbClr val="CD3300"/>
                </a:solidFill>
                <a:latin typeface="SymbolMT"/>
              </a:rPr>
              <a:t>μ</a:t>
            </a:r>
            <a:r>
              <a:rPr lang="pt-BR" sz="2400" b="0" i="0" u="none" strike="noStrike" baseline="-25000" dirty="0">
                <a:solidFill>
                  <a:srgbClr val="CD3300"/>
                </a:solidFill>
                <a:latin typeface="Tahoma" panose="020B0604030504040204" pitchFamily="34" charset="0"/>
              </a:rPr>
              <a:t>2</a:t>
            </a:r>
            <a:r>
              <a:rPr lang="pt-BR" sz="2400" b="0" i="0" u="none" strike="noStrike" baseline="0" dirty="0">
                <a:solidFill>
                  <a:srgbClr val="CD0000"/>
                </a:solidFill>
                <a:latin typeface="Tahoma" panose="020B0604030504040204" pitchFamily="34" charset="0"/>
              </a:rPr>
              <a:t>: rendimento esperado com o catalisador B.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9380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38B3DBD-14DF-43C4-2081-6CDFCE5607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3600" b="1" i="1"/>
              <a:t>Para a escolha do teste estatístico</a:t>
            </a:r>
            <a:endParaRPr lang="pt-BR" altLang="pt-B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E4B3F1A-B9B3-19DF-B8E6-AB6525896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981200"/>
            <a:ext cx="75438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2800" b="1">
                <a:solidFill>
                  <a:srgbClr val="339933"/>
                </a:solidFill>
                <a:cs typeface="Times New Roman" panose="02020603050405020304" pitchFamily="18" charset="0"/>
              </a:rPr>
              <a:t>	I – 	 Tipo de variável</a:t>
            </a:r>
          </a:p>
          <a:p>
            <a:pPr eaLnBrk="1" hangingPunct="1">
              <a:buFontTx/>
              <a:buNone/>
            </a:pPr>
            <a:r>
              <a:rPr lang="pt-BR" altLang="pt-BR" sz="2800" b="1">
                <a:solidFill>
                  <a:srgbClr val="339933"/>
                </a:solidFill>
                <a:cs typeface="Times New Roman" panose="02020603050405020304" pitchFamily="18" charset="0"/>
              </a:rPr>
              <a:t>	II -  Variáveis independentes ou dependentes</a:t>
            </a:r>
          </a:p>
          <a:p>
            <a:pPr eaLnBrk="1" hangingPunct="1">
              <a:buFontTx/>
              <a:buNone/>
            </a:pPr>
            <a:r>
              <a:rPr lang="pt-BR" altLang="pt-BR" sz="2800" b="1">
                <a:solidFill>
                  <a:srgbClr val="339933"/>
                </a:solidFill>
                <a:cs typeface="Times New Roman" panose="02020603050405020304" pitchFamily="18" charset="0"/>
              </a:rPr>
              <a:t>	III –Tipo de relacionamento entre amostras</a:t>
            </a:r>
            <a:endParaRPr lang="pt-BR" altLang="pt-BR" sz="3600" b="1" i="1">
              <a:solidFill>
                <a:srgbClr val="339933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pt-BR" altLang="pt-BR" sz="3600" b="1" i="1">
              <a:solidFill>
                <a:srgbClr val="339933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pt-BR" altLang="pt-BR" sz="3600" b="1" i="1">
              <a:solidFill>
                <a:srgbClr val="339933"/>
              </a:solidFill>
              <a:cs typeface="Times New Roman" panose="02020603050405020304" pitchFamily="18" charset="0"/>
            </a:endParaRPr>
          </a:p>
          <a:p>
            <a:pPr eaLnBrk="1" hangingPunct="1"/>
            <a:endParaRPr lang="pt-BR" altLang="pt-BR" sz="3600" b="1" i="1">
              <a:solidFill>
                <a:srgbClr val="339933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>
            <a:extLst>
              <a:ext uri="{FF2B5EF4-FFF2-40B4-BE49-F238E27FC236}">
                <a16:creationId xmlns:a16="http://schemas.microsoft.com/office/drawing/2014/main" id="{3006D13D-CE07-8E0C-912E-CCDD7E81A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3600" b="1" i="1">
                <a:solidFill>
                  <a:srgbClr val="339933"/>
                </a:solidFill>
                <a:cs typeface="Times New Roman" panose="02020603050405020304" pitchFamily="18" charset="0"/>
              </a:rPr>
              <a:t>I – Tipo de variável</a:t>
            </a:r>
            <a:endParaRPr lang="pt-BR" altLang="pt-BR" sz="2800" b="1" i="1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pt-BR" altLang="pt-BR" sz="2800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800" b="1">
                <a:cs typeface="Times New Roman" panose="02020603050405020304" pitchFamily="18" charset="0"/>
              </a:rPr>
              <a:t>	</a:t>
            </a:r>
            <a:r>
              <a:rPr lang="pt-BR" altLang="pt-BR" sz="2800" b="1">
                <a:solidFill>
                  <a:schemeClr val="accent2"/>
                </a:solidFill>
                <a:cs typeface="Times New Roman" panose="02020603050405020304" pitchFamily="18" charset="0"/>
              </a:rPr>
              <a:t>Variável qualitativa ou categórica: palavra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solidFill>
                  <a:srgbClr val="FF0000"/>
                </a:solidFill>
                <a:cs typeface="Times New Roman" panose="02020603050405020304" pitchFamily="18" charset="0"/>
              </a:rPr>
              <a:t>		</a:t>
            </a:r>
            <a:r>
              <a:rPr lang="pt-BR" altLang="pt-BR" sz="2800" b="1">
                <a:solidFill>
                  <a:srgbClr val="FF0000"/>
                </a:solidFill>
                <a:cs typeface="Times New Roman" panose="02020603050405020304" pitchFamily="18" charset="0"/>
              </a:rPr>
              <a:t>variável categórica nominal</a:t>
            </a:r>
            <a:endParaRPr lang="pt-BR" altLang="pt-BR" sz="2800" b="1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cs typeface="Times New Roman" panose="02020603050405020304" pitchFamily="18" charset="0"/>
              </a:rPr>
              <a:t>			sexo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cs typeface="Times New Roman" panose="02020603050405020304" pitchFamily="18" charset="0"/>
              </a:rPr>
              <a:t>			time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cs typeface="Times New Roman" panose="02020603050405020304" pitchFamily="18" charset="0"/>
              </a:rPr>
              <a:t>			tipo sangüíneo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BR" altLang="pt-BR" b="1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solidFill>
                  <a:srgbClr val="FF0000"/>
                </a:solidFill>
                <a:cs typeface="Times New Roman" panose="02020603050405020304" pitchFamily="18" charset="0"/>
              </a:rPr>
              <a:t>		variável categórica ordinal</a:t>
            </a:r>
            <a:endParaRPr lang="pt-BR" altLang="pt-BR" b="1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cs typeface="Times New Roman" panose="02020603050405020304" pitchFamily="18" charset="0"/>
              </a:rPr>
              <a:t>			nível sócio econômico (A,B,C,D,E)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cs typeface="Times New Roman" panose="02020603050405020304" pitchFamily="18" charset="0"/>
              </a:rPr>
              <a:t>			faixa etária (jovem, adulto, idoso)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7F2402D-B743-E63F-8067-597A6763D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5486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3600" b="1" i="1">
                <a:solidFill>
                  <a:srgbClr val="339933"/>
                </a:solidFill>
                <a:cs typeface="Times New Roman" panose="02020603050405020304" pitchFamily="18" charset="0"/>
              </a:rPr>
              <a:t>I – Tipo de variável</a:t>
            </a:r>
            <a:endParaRPr lang="pt-BR" altLang="pt-BR" sz="2800" b="1" i="1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endParaRPr lang="pt-BR" altLang="pt-BR" sz="2800" i="1">
              <a:solidFill>
                <a:srgbClr val="FF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sz="2800" b="1">
                <a:cs typeface="Times New Roman" panose="02020603050405020304" pitchFamily="18" charset="0"/>
              </a:rPr>
              <a:t>	</a:t>
            </a:r>
            <a:r>
              <a:rPr lang="pt-BR" altLang="pt-BR" sz="2800" b="1">
                <a:solidFill>
                  <a:schemeClr val="accent2"/>
                </a:solidFill>
                <a:cs typeface="Times New Roman" panose="02020603050405020304" pitchFamily="18" charset="0"/>
              </a:rPr>
              <a:t>Variável quantitativa ou numérica: número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solidFill>
                  <a:srgbClr val="FF0000"/>
                </a:solidFill>
                <a:cs typeface="Times New Roman" panose="02020603050405020304" pitchFamily="18" charset="0"/>
              </a:rPr>
              <a:t>		</a:t>
            </a:r>
            <a:r>
              <a:rPr lang="pt-BR" altLang="pt-BR" sz="2800" b="1">
                <a:solidFill>
                  <a:srgbClr val="FF0000"/>
                </a:solidFill>
                <a:cs typeface="Times New Roman" panose="02020603050405020304" pitchFamily="18" charset="0"/>
              </a:rPr>
              <a:t>variável numérica discreta</a:t>
            </a:r>
            <a:endParaRPr lang="pt-BR" altLang="pt-BR" sz="2800" b="1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cs typeface="Times New Roman" panose="02020603050405020304" pitchFamily="18" charset="0"/>
              </a:rPr>
              <a:t>			n° de filhos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cs typeface="Times New Roman" panose="02020603050405020304" pitchFamily="18" charset="0"/>
              </a:rPr>
              <a:t>			n° de gols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cs typeface="Times New Roman" panose="02020603050405020304" pitchFamily="18" charset="0"/>
              </a:rPr>
              <a:t>			n° de times no campeonato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pt-BR" altLang="pt-BR" b="1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solidFill>
                  <a:srgbClr val="FF0000"/>
                </a:solidFill>
                <a:cs typeface="Times New Roman" panose="02020603050405020304" pitchFamily="18" charset="0"/>
              </a:rPr>
              <a:t>	variável numérica contínua</a:t>
            </a:r>
            <a:endParaRPr lang="pt-BR" altLang="pt-BR" b="1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cs typeface="Times New Roman" panose="02020603050405020304" pitchFamily="18" charset="0"/>
              </a:rPr>
              <a:t>			peso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pt-BR" altLang="pt-BR" b="1">
                <a:cs typeface="Times New Roman" panose="02020603050405020304" pitchFamily="18" charset="0"/>
              </a:rPr>
              <a:t>			estatura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AD1A42B9-EC6D-037F-AABB-A4EE953C6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534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3600" b="1" i="1">
                <a:solidFill>
                  <a:srgbClr val="339933"/>
                </a:solidFill>
                <a:cs typeface="Times New Roman" panose="02020603050405020304" pitchFamily="18" charset="0"/>
              </a:rPr>
              <a:t>II - Variáveis independentes e dependentes </a:t>
            </a:r>
          </a:p>
          <a:p>
            <a:pPr eaLnBrk="1" hangingPunct="1">
              <a:buFontTx/>
              <a:buNone/>
            </a:pPr>
            <a:r>
              <a:rPr lang="pt-BR" altLang="pt-BR" sz="3600" b="1" i="1">
                <a:solidFill>
                  <a:srgbClr val="339933"/>
                </a:solidFill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altLang="pt-BR" sz="2800" b="1" i="1">
                <a:cs typeface="Times New Roman" panose="02020603050405020304" pitchFamily="18" charset="0"/>
              </a:rPr>
              <a:t>	</a:t>
            </a:r>
            <a:r>
              <a:rPr lang="pt-BR" altLang="pt-BR" sz="2800" b="1">
                <a:cs typeface="Times New Roman" panose="02020603050405020304" pitchFamily="18" charset="0"/>
              </a:rPr>
              <a:t>Variáveis independentes, explicativas ou fatores</a:t>
            </a:r>
            <a:r>
              <a:rPr lang="pt-BR" altLang="pt-BR" sz="2800" b="1" i="1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pt-BR" altLang="pt-BR" sz="2800" b="1" i="1">
                <a:cs typeface="Times New Roman" panose="02020603050405020304" pitchFamily="18" charset="0"/>
              </a:rPr>
              <a:t>	</a:t>
            </a:r>
            <a:r>
              <a:rPr lang="pt-BR" altLang="pt-BR" sz="2800" b="1" i="1">
                <a:cs typeface="Times New Roman" panose="02020603050405020304" pitchFamily="18" charset="0"/>
                <a:sym typeface="Symbol" panose="05050102010706020507" pitchFamily="18" charset="2"/>
              </a:rPr>
              <a:t> 	</a:t>
            </a:r>
            <a:r>
              <a:rPr lang="pt-BR" altLang="pt-BR" sz="2800" b="1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aquelas que são controladas ou manipuladas</a:t>
            </a:r>
            <a:endParaRPr lang="pt-BR" altLang="pt-BR" sz="2800" b="1">
              <a:solidFill>
                <a:schemeClr val="accent2"/>
              </a:solidFill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pt-BR" altLang="pt-BR" sz="2800" b="1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altLang="pt-BR" sz="2800" b="1">
                <a:solidFill>
                  <a:schemeClr val="accent2"/>
                </a:solidFill>
                <a:cs typeface="Times New Roman" panose="02020603050405020304" pitchFamily="18" charset="0"/>
              </a:rPr>
              <a:t>	</a:t>
            </a:r>
            <a:r>
              <a:rPr lang="pt-BR" altLang="pt-BR" sz="2800" b="1">
                <a:cs typeface="Times New Roman" panose="02020603050405020304" pitchFamily="18" charset="0"/>
              </a:rPr>
              <a:t>Variáveis dependentes ou variáveis-resposta</a:t>
            </a:r>
          </a:p>
          <a:p>
            <a:pPr eaLnBrk="1" hangingPunct="1">
              <a:buFontTx/>
              <a:buNone/>
            </a:pPr>
            <a:r>
              <a:rPr lang="pt-BR" altLang="pt-BR" sz="2800" b="1" i="1">
                <a:cs typeface="Times New Roman" panose="02020603050405020304" pitchFamily="18" charset="0"/>
                <a:sym typeface="Symbol" panose="05050102010706020507" pitchFamily="18" charset="2"/>
              </a:rPr>
              <a:t> 	</a:t>
            </a:r>
            <a:r>
              <a:rPr lang="pt-BR" altLang="pt-BR" sz="2800" b="1" i="1">
                <a:solidFill>
                  <a:schemeClr val="accent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aquelas que são medidas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C8E8823-6B7F-B283-8BDD-21929A852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609600"/>
            <a:ext cx="847725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3600" b="1" i="1">
                <a:solidFill>
                  <a:srgbClr val="339933"/>
                </a:solidFill>
                <a:cs typeface="Times New Roman" panose="02020603050405020304" pitchFamily="18" charset="0"/>
              </a:rPr>
              <a:t>II - Variáveis independentes e dependentes</a:t>
            </a:r>
            <a:endParaRPr lang="pt-BR" altLang="pt-BR" sz="2800" b="1" i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"/>
              </a:lnSpc>
              <a:buFontTx/>
              <a:buNone/>
            </a:pPr>
            <a:r>
              <a:rPr lang="pt-BR" altLang="pt-BR" sz="2800" b="1" i="1">
                <a:cs typeface="Times New Roman" panose="02020603050405020304" pitchFamily="18" charset="0"/>
              </a:rPr>
              <a:t>	</a:t>
            </a:r>
            <a:r>
              <a:rPr lang="pt-BR" altLang="pt-BR" sz="800" b="1" i="1"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 i="1">
                <a:cs typeface="Times New Roman" panose="02020603050405020304" pitchFamily="18" charset="0"/>
              </a:rPr>
              <a:t>	</a:t>
            </a:r>
            <a:r>
              <a:rPr lang="pt-BR" altLang="pt-BR" sz="2800" b="1" i="1">
                <a:solidFill>
                  <a:schemeClr val="accent2"/>
                </a:solidFill>
                <a:cs typeface="Times New Roman" panose="02020603050405020304" pitchFamily="18" charset="0"/>
              </a:rPr>
              <a:t>Exemplo: 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pt-BR" altLang="pt-BR" sz="2800" b="1" i="1">
                <a:solidFill>
                  <a:schemeClr val="accent2"/>
                </a:solidFill>
                <a:cs typeface="Times New Roman" panose="02020603050405020304" pitchFamily="18" charset="0"/>
              </a:rPr>
              <a:t>	</a:t>
            </a:r>
            <a:r>
              <a:rPr lang="pt-BR" altLang="pt-BR" sz="2800" b="1">
                <a:cs typeface="Times New Roman" panose="02020603050405020304" pitchFamily="18" charset="0"/>
              </a:rPr>
              <a:t>Desejava-se comparar o consumo de oxigênio em um grupo de atletas de voleibol e em um grupo de atletas de natação.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>
                <a:solidFill>
                  <a:srgbClr val="FF0000"/>
                </a:solidFill>
                <a:cs typeface="Times New Roman" panose="02020603050405020304" pitchFamily="18" charset="0"/>
              </a:rPr>
              <a:t>variável independente</a:t>
            </a:r>
            <a:r>
              <a:rPr lang="pt-BR" altLang="pt-BR" sz="2800" b="1">
                <a:cs typeface="Times New Roman" panose="02020603050405020304" pitchFamily="18" charset="0"/>
              </a:rPr>
              <a:t> – grupo (voleibol, natação)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>
                <a:cs typeface="Times New Roman" panose="02020603050405020304" pitchFamily="18" charset="0"/>
              </a:rPr>
              <a:t> </a:t>
            </a:r>
            <a:r>
              <a:rPr lang="pt-BR" altLang="pt-BR" sz="2800" b="1">
                <a:solidFill>
                  <a:srgbClr val="FF0000"/>
                </a:solidFill>
                <a:cs typeface="Times New Roman" panose="02020603050405020304" pitchFamily="18" charset="0"/>
              </a:rPr>
              <a:t>variável dependente</a:t>
            </a:r>
            <a:r>
              <a:rPr lang="pt-BR" altLang="pt-BR" sz="2800" b="1">
                <a:cs typeface="Times New Roman" panose="02020603050405020304" pitchFamily="18" charset="0"/>
              </a:rPr>
              <a:t> – consumo de oxigênio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4AFF3E0A-5D72-2C9A-1F22-36AD874286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572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pt-BR" sz="3600" b="1" i="1" dirty="0">
                <a:solidFill>
                  <a:srgbClr val="339933"/>
                </a:solidFill>
                <a:cs typeface="Times New Roman" panose="02020603050405020304" pitchFamily="18" charset="0"/>
              </a:rPr>
              <a:t>III – Tipo de relacionamento entre amostras</a:t>
            </a:r>
            <a:endParaRPr lang="pt-BR" altLang="pt-BR" b="1" i="1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pt-BR" altLang="pt-BR" b="1" i="1" dirty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pt-BR" altLang="pt-BR" b="1" i="1" dirty="0">
                <a:cs typeface="Times New Roman" panose="02020603050405020304" pitchFamily="18" charset="0"/>
              </a:rPr>
              <a:t>	</a:t>
            </a:r>
            <a:r>
              <a:rPr lang="pt-BR" altLang="pt-BR" b="1" dirty="0">
                <a:cs typeface="Times New Roman" panose="02020603050405020304" pitchFamily="18" charset="0"/>
              </a:rPr>
              <a:t>Amostras Independentes</a:t>
            </a:r>
          </a:p>
          <a:p>
            <a:pPr eaLnBrk="1" hangingPunct="1">
              <a:buFontTx/>
              <a:buNone/>
            </a:pPr>
            <a:r>
              <a:rPr lang="pt-BR" altLang="pt-BR" b="1" dirty="0">
                <a:cs typeface="Times New Roman" panose="02020603050405020304" pitchFamily="18" charset="0"/>
              </a:rPr>
              <a:t>	Amostras relacionadas</a:t>
            </a:r>
            <a:endParaRPr lang="pt-BR" altLang="pt-BR" b="1" i="1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2">
            <a:extLst>
              <a:ext uri="{FF2B5EF4-FFF2-40B4-BE49-F238E27FC236}">
                <a16:creationId xmlns:a16="http://schemas.microsoft.com/office/drawing/2014/main" id="{E568F69A-BA78-0DBD-E4C2-B52FB2C3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752600"/>
          </a:xfrm>
        </p:spPr>
        <p:txBody>
          <a:bodyPr/>
          <a:lstStyle/>
          <a:p>
            <a:r>
              <a:rPr lang="pt-BR" altLang="pt-BR" sz="3600" b="1" i="1" dirty="0">
                <a:solidFill>
                  <a:srgbClr val="339933"/>
                </a:solidFill>
                <a:cs typeface="Times New Roman" panose="02020603050405020304" pitchFamily="18" charset="0"/>
              </a:rPr>
              <a:t>III – Relacionamento entre amostras</a:t>
            </a:r>
            <a:endParaRPr lang="pt-BR" altLang="pt-BR" sz="3600" dirty="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D7C88EE-094D-5677-1D1B-FCF7606889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8625" y="1714500"/>
            <a:ext cx="8286750" cy="43815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 i="1" dirty="0">
                <a:solidFill>
                  <a:schemeClr val="accent2"/>
                </a:solidFill>
                <a:cs typeface="Times New Roman" panose="02020603050405020304" pitchFamily="18" charset="0"/>
              </a:rPr>
              <a:t>1. Amostras Independentes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 dirty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 dirty="0">
                <a:cs typeface="Times New Roman" panose="02020603050405020304" pitchFamily="18" charset="0"/>
              </a:rPr>
              <a:t>	Para se estudar o efeito de um remédio para pressão alta formaram-se 2 grupos de pacientes: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 dirty="0">
                <a:cs typeface="Times New Roman" panose="02020603050405020304" pitchFamily="18" charset="0"/>
              </a:rPr>
              <a:t>		</a:t>
            </a:r>
            <a:r>
              <a:rPr lang="pt-BR" altLang="pt-BR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grupo experimental</a:t>
            </a:r>
            <a:r>
              <a:rPr lang="pt-BR" altLang="pt-BR" sz="2800" b="1" dirty="0">
                <a:cs typeface="Times New Roman" panose="02020603050405020304" pitchFamily="18" charset="0"/>
              </a:rPr>
              <a:t> 	-  toma remédio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altLang="pt-BR" sz="2800" b="1" dirty="0">
                <a:cs typeface="Times New Roman" panose="02020603050405020304" pitchFamily="18" charset="0"/>
              </a:rPr>
              <a:t>		</a:t>
            </a:r>
            <a:r>
              <a:rPr lang="pt-BR" altLang="pt-BR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grupo controle</a:t>
            </a:r>
            <a:r>
              <a:rPr lang="pt-BR" altLang="pt-BR" sz="2800" b="1" dirty="0">
                <a:cs typeface="Times New Roman" panose="02020603050405020304" pitchFamily="18" charset="0"/>
              </a:rPr>
              <a:t> 		–  toma placebo</a:t>
            </a:r>
            <a:endParaRPr lang="pt-BR" altLang="pt-BR" sz="2800" b="1" i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">
      <a:dk1>
        <a:srgbClr val="000000"/>
      </a:dk1>
      <a:lt1>
        <a:srgbClr val="DDDDDD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EBEBEB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944</Words>
  <Application>Microsoft Office PowerPoint</Application>
  <PresentationFormat>Apresentação na tela (4:3)</PresentationFormat>
  <Paragraphs>165</Paragraphs>
  <Slides>22</Slides>
  <Notes>2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Calibri</vt:lpstr>
      <vt:lpstr>SymbolMT</vt:lpstr>
      <vt:lpstr>Tahoma</vt:lpstr>
      <vt:lpstr>Times New Roman</vt:lpstr>
      <vt:lpstr>Estrutura padrão</vt:lpstr>
      <vt:lpstr>Gráfico</vt:lpstr>
      <vt:lpstr> PLANEJAMENTO EXPERIMENTAL  Passos para a escolha de um teste estatístico  Ana Amelia Benedito Silva aamelia@usp.br </vt:lpstr>
      <vt:lpstr>Apresentação do PowerPoint</vt:lpstr>
      <vt:lpstr>Para a escolha do teste estatístico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III – Relacionamento entre amostras</vt:lpstr>
      <vt:lpstr>III – Relacionamento entre amostras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Dados do experimento</vt:lpstr>
      <vt:lpstr>Apresentação do PowerPoint</vt:lpstr>
      <vt:lpstr>Apresentação do PowerPoint</vt:lpstr>
      <vt:lpstr>Apresentação do PowerPoint</vt:lpstr>
      <vt:lpstr>FIM</vt:lpstr>
      <vt:lpstr>III – Relacionamento entre amostras</vt:lpstr>
      <vt:lpstr>III – Relacionamento entre amostras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Escolha do teste estatístico</dc:title>
  <dc:creator>Ana Amelia</dc:creator>
  <cp:lastModifiedBy>Ana Amelia Benedito-Silva</cp:lastModifiedBy>
  <cp:revision>54</cp:revision>
  <dcterms:created xsi:type="dcterms:W3CDTF">2006-09-20T19:59:39Z</dcterms:created>
  <dcterms:modified xsi:type="dcterms:W3CDTF">2022-09-12T00:05:37Z</dcterms:modified>
</cp:coreProperties>
</file>