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92" r:id="rId2"/>
    <p:sldId id="393" r:id="rId3"/>
    <p:sldId id="606" r:id="rId4"/>
    <p:sldId id="415" r:id="rId5"/>
    <p:sldId id="416" r:id="rId6"/>
    <p:sldId id="443" r:id="rId7"/>
    <p:sldId id="579" r:id="rId8"/>
    <p:sldId id="419" r:id="rId9"/>
    <p:sldId id="420" r:id="rId10"/>
    <p:sldId id="442" r:id="rId11"/>
    <p:sldId id="592" r:id="rId12"/>
    <p:sldId id="408" r:id="rId13"/>
    <p:sldId id="582" r:id="rId14"/>
    <p:sldId id="406" r:id="rId15"/>
    <p:sldId id="593" r:id="rId16"/>
    <p:sldId id="352" r:id="rId17"/>
    <p:sldId id="379" r:id="rId18"/>
    <p:sldId id="604" r:id="rId19"/>
    <p:sldId id="427" r:id="rId20"/>
    <p:sldId id="431" r:id="rId21"/>
    <p:sldId id="432" r:id="rId22"/>
    <p:sldId id="433" r:id="rId23"/>
    <p:sldId id="598" r:id="rId24"/>
    <p:sldId id="390" r:id="rId25"/>
    <p:sldId id="435" r:id="rId26"/>
    <p:sldId id="603" r:id="rId27"/>
    <p:sldId id="437" r:id="rId28"/>
    <p:sldId id="605" r:id="rId29"/>
    <p:sldId id="586" r:id="rId30"/>
    <p:sldId id="583" r:id="rId31"/>
    <p:sldId id="587" r:id="rId32"/>
    <p:sldId id="451" r:id="rId33"/>
    <p:sldId id="588" r:id="rId34"/>
    <p:sldId id="444" r:id="rId35"/>
    <p:sldId id="602" r:id="rId36"/>
    <p:sldId id="394" r:id="rId37"/>
    <p:sldId id="599" r:id="rId38"/>
    <p:sldId id="600" r:id="rId39"/>
    <p:sldId id="601" r:id="rId40"/>
    <p:sldId id="421" r:id="rId41"/>
  </p:sldIdLst>
  <p:sldSz cx="9144000" cy="6858000" type="screen4x3"/>
  <p:notesSz cx="6858000" cy="9774238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000000"/>
    <a:srgbClr val="FF0000"/>
    <a:srgbClr val="CC3300"/>
    <a:srgbClr val="339966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DBED569-4797-4DF1-A0F4-6AAB3CD982D8}" styleName="Estilo Claro 3 - Ênfas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Estilo com Tema 2 - Ênfas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8603FDC-E32A-4AB5-989C-0864C3EAD2B8}" styleName="Estilo com Tema 2 - Ênfase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Estilo com Tema 2 - Ênfase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1" autoAdjust="0"/>
    <p:restoredTop sz="90909" autoAdjust="0"/>
  </p:normalViewPr>
  <p:slideViewPr>
    <p:cSldViewPr>
      <p:cViewPr varScale="1">
        <p:scale>
          <a:sx n="60" d="100"/>
          <a:sy n="60" d="100"/>
        </p:scale>
        <p:origin x="96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3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2910" y="42"/>
      </p:cViewPr>
      <p:guideLst>
        <p:guide orient="horz" pos="307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pt-BR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pt-BR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85288"/>
            <a:ext cx="29718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pt-BR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285288"/>
            <a:ext cx="29718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9D17D9E-C35A-4024-9D69-759C0FFEE6F7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71183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pt-BR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pt-BR"/>
          </a:p>
        </p:txBody>
      </p:sp>
      <p:sp>
        <p:nvSpPr>
          <p:cNvPr id="563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20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63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64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pt-BR"/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2964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382460D-8A5C-4ADE-A147-E1E1B23DB066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64326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8A7E6F-339B-4F9B-8A98-943BAC4A8F50}" type="slidenum">
              <a:rPr lang="pt-BR"/>
              <a:pPr/>
              <a:t>1</a:t>
            </a:fld>
            <a:endParaRPr lang="pt-BR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85838" y="733425"/>
            <a:ext cx="4886325" cy="36655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734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643438"/>
            <a:ext cx="5029200" cy="43973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6595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2460D-8A5C-4ADE-A147-E1E1B23DB066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4001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43C73-41B0-4868-9415-FE11F1A7F19A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55101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2460D-8A5C-4ADE-A147-E1E1B23DB066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20441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2460D-8A5C-4ADE-A147-E1E1B23DB066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73547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2460D-8A5C-4ADE-A147-E1E1B23DB066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15802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2460D-8A5C-4ADE-A147-E1E1B23DB066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75863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2460D-8A5C-4ADE-A147-E1E1B23DB066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48175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2460D-8A5C-4ADE-A147-E1E1B23DB066}" type="slidenum">
              <a:rPr lang="pt-BR" smtClean="0"/>
              <a:pPr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17583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2460D-8A5C-4ADE-A147-E1E1B23DB066}" type="slidenum">
              <a:rPr lang="pt-BR" smtClean="0"/>
              <a:pPr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3181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2460D-8A5C-4ADE-A147-E1E1B23DB066}" type="slidenum">
              <a:rPr lang="pt-BR" smtClean="0"/>
              <a:pPr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8737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2460D-8A5C-4ADE-A147-E1E1B23DB066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60721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2460D-8A5C-4ADE-A147-E1E1B23DB066}" type="slidenum">
              <a:rPr lang="pt-BR" smtClean="0"/>
              <a:pPr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48222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2460D-8A5C-4ADE-A147-E1E1B23DB066}" type="slidenum">
              <a:rPr lang="pt-BR" smtClean="0"/>
              <a:pPr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16097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2460D-8A5C-4ADE-A147-E1E1B23DB066}" type="slidenum">
              <a:rPr lang="pt-BR" smtClean="0"/>
              <a:pPr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99439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2460D-8A5C-4ADE-A147-E1E1B23DB066}" type="slidenum">
              <a:rPr lang="pt-BR" smtClean="0"/>
              <a:pPr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9467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2460D-8A5C-4ADE-A147-E1E1B23DB066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5834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2460D-8A5C-4ADE-A147-E1E1B23DB066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1563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2460D-8A5C-4ADE-A147-E1E1B23DB066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584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2460D-8A5C-4ADE-A147-E1E1B23DB066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1844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2460D-8A5C-4ADE-A147-E1E1B23DB066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1408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2460D-8A5C-4ADE-A147-E1E1B23DB066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29790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2460D-8A5C-4ADE-A147-E1E1B23DB066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728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8D8670-E9BE-422B-B332-A82E70BF63F4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2949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74A14B-D01B-40AB-9AA1-8E209BCA7340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1342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C2E79A-24FC-4625-A003-2900A2C5259F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10626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D7B9B55-28D0-4402-9B05-F640084689DD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70096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B5F97B5-8051-4C14-B9C0-47D3516BC7CC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5304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ítulo, texto e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Gráfico 3"/>
          <p:cNvSpPr>
            <a:spLocks noGrp="1"/>
          </p:cNvSpPr>
          <p:nvPr>
            <p:ph type="ch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294C8E4-E4CC-4A7F-A613-3584B9B7B8B1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4045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7CD463-FB1E-4B7D-9A1A-75EA5DCA3642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026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15471D-3B7C-4632-B079-534E4167DFEF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1902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D29A21-3C4F-4480-A609-8BD2C3B9E50E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3861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EC4846-57C6-4396-8DD5-DF0BE48B5590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170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220969-1CA2-4B75-B76C-F821D140048D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7506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F66F67-680A-444A-9D82-C85C08E48985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0361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C5CD8D-D530-4899-9BE5-079E5DC68D80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897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62AFF7-25B6-4716-BA25-638693274ADE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9336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E5E48FA-EB58-4C05-902B-AFFA7CDDC537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01775"/>
            <a:ext cx="7772400" cy="1470025"/>
          </a:xfrm>
        </p:spPr>
        <p:txBody>
          <a:bodyPr/>
          <a:lstStyle/>
          <a:p>
            <a:br>
              <a:rPr lang="pt-BR" i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pt-BR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ANOVA</a:t>
            </a:r>
            <a:br>
              <a:rPr lang="pt-BR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pt-BR" i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Análise de Variância</a:t>
            </a:r>
            <a:br>
              <a:rPr lang="pt-BR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996717FE-4C70-4A14-B8DE-8BE7A84007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Profa</a:t>
            </a:r>
            <a:r>
              <a:rPr lang="pt-BR" dirty="0"/>
              <a:t> Ana Amélia Benedito Silva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pt-BR" sz="3200" cap="none" dirty="0">
                <a:solidFill>
                  <a:schemeClr val="tx1"/>
                </a:solidFill>
              </a:rPr>
              <a:t>Qual o melhor teste </a:t>
            </a:r>
            <a:r>
              <a:rPr lang="pt-BR" sz="3200" dirty="0">
                <a:solidFill>
                  <a:schemeClr val="tx1"/>
                </a:solidFill>
              </a:rPr>
              <a:t>de hipóteses</a:t>
            </a:r>
            <a:r>
              <a:rPr lang="pt-BR" sz="3200" cap="none" dirty="0">
                <a:solidFill>
                  <a:schemeClr val="tx1"/>
                </a:solidFill>
              </a:rPr>
              <a:t>?</a:t>
            </a:r>
            <a:endParaRPr lang="pt-BR" sz="3200" cap="none" dirty="0"/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53135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lang="pt-BR" altLang="pt-BR" sz="2800" b="1" dirty="0">
                <a:solidFill>
                  <a:srgbClr val="FF0000"/>
                </a:solidFill>
              </a:rPr>
              <a:t>1)</a:t>
            </a:r>
            <a:r>
              <a:rPr lang="pt-BR" altLang="pt-BR" sz="2800" dirty="0">
                <a:solidFill>
                  <a:srgbClr val="FF0000"/>
                </a:solidFill>
              </a:rPr>
              <a:t> </a:t>
            </a:r>
            <a:r>
              <a:rPr lang="pt-BR" altLang="pt-BR" sz="2800" b="1" dirty="0">
                <a:solidFill>
                  <a:srgbClr val="FF0000"/>
                </a:solidFill>
              </a:rPr>
              <a:t>Determinação da variável em estudo </a:t>
            </a:r>
          </a:p>
          <a:p>
            <a:pPr marL="0" lvl="0" indent="0">
              <a:buNone/>
            </a:pPr>
            <a:r>
              <a:rPr lang="pt-BR" sz="2800" dirty="0"/>
              <a:t>	taxa de glicemia</a:t>
            </a:r>
          </a:p>
          <a:p>
            <a:pPr marL="0" lvl="0" indent="0">
              <a:buNone/>
            </a:pPr>
            <a:endParaRPr lang="pt-BR" sz="2800" dirty="0"/>
          </a:p>
          <a:p>
            <a:pPr marL="0" indent="0">
              <a:buNone/>
            </a:pPr>
            <a:r>
              <a:rPr lang="pt-BR" altLang="pt-BR" sz="2800" b="1" dirty="0">
                <a:solidFill>
                  <a:srgbClr val="FF0000"/>
                </a:solidFill>
              </a:rPr>
              <a:t>2) Tipo da variável dependente</a:t>
            </a:r>
          </a:p>
          <a:p>
            <a:pPr marL="0" lvl="0" indent="0">
              <a:buNone/>
            </a:pPr>
            <a:r>
              <a:rPr lang="pt-BR" sz="2800" dirty="0"/>
              <a:t>	quantitativa contínua</a:t>
            </a:r>
          </a:p>
          <a:p>
            <a:pPr marL="0" lvl="0" indent="0">
              <a:buNone/>
            </a:pPr>
            <a:endParaRPr lang="pt-BR" sz="2800" dirty="0"/>
          </a:p>
          <a:p>
            <a:pPr>
              <a:buNone/>
            </a:pPr>
            <a:r>
              <a:rPr lang="pt-BR" altLang="pt-BR" sz="2800" b="1" dirty="0">
                <a:solidFill>
                  <a:srgbClr val="FF0000"/>
                </a:solidFill>
              </a:rPr>
              <a:t>3) N° de Amostras</a:t>
            </a:r>
            <a:endParaRPr lang="pt-BR" altLang="pt-BR" sz="2400" dirty="0">
              <a:solidFill>
                <a:srgbClr val="FF0000"/>
              </a:solidFill>
              <a:latin typeface="Arial" pitchFamily="34" charset="0"/>
            </a:endParaRPr>
          </a:p>
          <a:p>
            <a:pPr>
              <a:buNone/>
            </a:pPr>
            <a:r>
              <a:rPr lang="pt-BR" sz="2800" dirty="0"/>
              <a:t>		3 amostras</a:t>
            </a:r>
          </a:p>
          <a:p>
            <a:pPr>
              <a:buNone/>
            </a:pPr>
            <a:r>
              <a:rPr lang="pt-BR" altLang="pt-BR" sz="2800" dirty="0"/>
              <a:t>	</a:t>
            </a:r>
          </a:p>
          <a:p>
            <a:pPr>
              <a:buNone/>
            </a:pPr>
            <a:r>
              <a:rPr lang="pt-BR" altLang="pt-BR" sz="2800" b="1" dirty="0">
                <a:solidFill>
                  <a:srgbClr val="FF0000"/>
                </a:solidFill>
              </a:rPr>
              <a:t>4) Relacionamento entre as amostras</a:t>
            </a:r>
            <a:endParaRPr lang="pt-BR" altLang="pt-BR" sz="2800" b="1" i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pt-BR" altLang="pt-BR" sz="2800" dirty="0"/>
              <a:t>		Independentes </a:t>
            </a:r>
          </a:p>
          <a:p>
            <a:pPr>
              <a:buNone/>
            </a:pPr>
            <a:endParaRPr lang="pt-BR" sz="2800" dirty="0"/>
          </a:p>
          <a:p>
            <a:pPr eaLnBrk="1" hangingPunct="1">
              <a:buFont typeface="Monotype Sorts"/>
              <a:buNone/>
            </a:pPr>
            <a:r>
              <a:rPr lang="pt-BR" sz="3300" dirty="0">
                <a:latin typeface="Arial" pitchFamily="34" charset="0"/>
              </a:rPr>
              <a:t>			</a:t>
            </a:r>
            <a:endParaRPr lang="pt-BR" sz="3500" dirty="0">
              <a:latin typeface="Arial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382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30" y="1419300"/>
            <a:ext cx="8973508" cy="3819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CaixaDeTexto 15"/>
          <p:cNvSpPr txBox="1"/>
          <p:nvPr/>
        </p:nvSpPr>
        <p:spPr>
          <a:xfrm>
            <a:off x="15280" y="5257800"/>
            <a:ext cx="2423120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1800" dirty="0"/>
              <a:t>Testes não-paramétricos</a:t>
            </a:r>
          </a:p>
        </p:txBody>
      </p:sp>
      <p:cxnSp>
        <p:nvCxnSpPr>
          <p:cNvPr id="17" name="Conector em curva 16"/>
          <p:cNvCxnSpPr>
            <a:cxnSpLocks/>
          </p:cNvCxnSpPr>
          <p:nvPr/>
        </p:nvCxnSpPr>
        <p:spPr>
          <a:xfrm rot="5400000">
            <a:off x="-99957" y="4475313"/>
            <a:ext cx="1168394" cy="358879"/>
          </a:xfrm>
          <a:prstGeom prst="curvedConnector3">
            <a:avLst>
              <a:gd name="adj1" fmla="val 3574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ipse 1">
            <a:extLst>
              <a:ext uri="{FF2B5EF4-FFF2-40B4-BE49-F238E27FC236}">
                <a16:creationId xmlns:a16="http://schemas.microsoft.com/office/drawing/2014/main" id="{87A167D3-C3F8-4FE4-B941-3BA2491786D8}"/>
              </a:ext>
            </a:extLst>
          </p:cNvPr>
          <p:cNvSpPr/>
          <p:nvPr/>
        </p:nvSpPr>
        <p:spPr>
          <a:xfrm>
            <a:off x="6553200" y="4419600"/>
            <a:ext cx="990600" cy="81934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2937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>
            <a:noAutofit/>
          </a:bodyPr>
          <a:lstStyle/>
          <a:p>
            <a:pPr eaLnBrk="1" hangingPunct="1"/>
            <a:r>
              <a:rPr lang="pt-BR" altLang="pt-BR" sz="3600" dirty="0"/>
              <a:t>Exemplo 3: </a:t>
            </a:r>
            <a:r>
              <a:rPr lang="pt-BR" altLang="pt-BR" sz="3600" dirty="0">
                <a:solidFill>
                  <a:schemeClr val="tx1"/>
                </a:solidFill>
              </a:rPr>
              <a:t>hemoglobina </a:t>
            </a:r>
            <a:r>
              <a:rPr lang="pt-BR" altLang="pt-BR" sz="3600" dirty="0" err="1">
                <a:solidFill>
                  <a:schemeClr val="tx1"/>
                </a:solidFill>
              </a:rPr>
              <a:t>glicada</a:t>
            </a:r>
            <a:r>
              <a:rPr lang="pt-BR" altLang="pt-BR" sz="3600" dirty="0">
                <a:solidFill>
                  <a:schemeClr val="tx1"/>
                </a:solidFill>
              </a:rPr>
              <a:t> em gestantes</a:t>
            </a:r>
          </a:p>
        </p:txBody>
      </p:sp>
      <p:sp>
        <p:nvSpPr>
          <p:cNvPr id="6147" name="Rectangle 5"/>
          <p:cNvSpPr>
            <a:spLocks noGrp="1" noChangeArrowheads="1"/>
          </p:cNvSpPr>
          <p:nvPr>
            <p:ph sz="half" idx="1"/>
          </p:nvPr>
        </p:nvSpPr>
        <p:spPr>
          <a:xfrm>
            <a:off x="228600" y="1295400"/>
            <a:ext cx="4267200" cy="4525963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eaLnBrk="1" hangingPunct="1"/>
            <a:r>
              <a:rPr lang="pt-BR" altLang="pt-BR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Situação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pt-BR" altLang="pt-BR" sz="240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pt-BR" sz="2400" dirty="0"/>
              <a:t>Um pesquisador na área da endocrinologia acredita que a hemoglobina glicada é diferente entre 3 grupos de gestantes:</a:t>
            </a:r>
          </a:p>
          <a:p>
            <a:r>
              <a:rPr lang="pt-BR" altLang="pt-BR" sz="2000" dirty="0"/>
              <a:t>com diabetes (CD)</a:t>
            </a:r>
          </a:p>
          <a:p>
            <a:r>
              <a:rPr lang="pt-BR" altLang="pt-BR" sz="2000" dirty="0"/>
              <a:t>com diabetes gestacional (DG)</a:t>
            </a:r>
          </a:p>
          <a:p>
            <a:r>
              <a:rPr lang="pt-BR" altLang="pt-BR" sz="2000" dirty="0"/>
              <a:t>sem diabetes (SD)</a:t>
            </a:r>
          </a:p>
          <a:p>
            <a:pPr marL="0" indent="0" eaLnBrk="1" hangingPunct="1">
              <a:buNone/>
            </a:pPr>
            <a:endParaRPr lang="pt-BR" altLang="pt-BR" sz="2400" dirty="0"/>
          </a:p>
          <a:p>
            <a:pPr marL="0" indent="0" eaLnBrk="1" hangingPunct="1">
              <a:buNone/>
            </a:pPr>
            <a:endParaRPr lang="pt-BR" altLang="pt-BR" sz="2400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419600" cy="4525963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pt-BR" altLang="pt-BR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Evidência amostral</a:t>
            </a:r>
          </a:p>
          <a:p>
            <a:pPr marL="0" indent="0">
              <a:spcBef>
                <a:spcPts val="0"/>
              </a:spcBef>
              <a:buNone/>
            </a:pPr>
            <a:endParaRPr lang="pt-BR" altLang="pt-BR" sz="2400" dirty="0"/>
          </a:p>
          <a:p>
            <a:pPr marL="0" indent="0">
              <a:spcBef>
                <a:spcPts val="0"/>
              </a:spcBef>
              <a:buNone/>
            </a:pPr>
            <a:r>
              <a:rPr lang="pt-BR" altLang="pt-BR" sz="2400" dirty="0"/>
              <a:t>Para verificar se o pesquisador está correto, foram selecionadas 30 gestantes: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altLang="pt-BR" sz="2400" dirty="0"/>
              <a:t> </a:t>
            </a:r>
          </a:p>
          <a:p>
            <a:r>
              <a:rPr lang="pt-BR" altLang="pt-BR" sz="2000" dirty="0"/>
              <a:t>10 com diabetes (CD)</a:t>
            </a:r>
          </a:p>
          <a:p>
            <a:r>
              <a:rPr lang="pt-BR" altLang="pt-BR" sz="2000" dirty="0"/>
              <a:t>10 com diabetes gestacional (DG)</a:t>
            </a:r>
          </a:p>
          <a:p>
            <a:r>
              <a:rPr lang="pt-BR" altLang="pt-BR" sz="2000" dirty="0"/>
              <a:t>10 sem diabetes (SD)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40099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4166" name="Group 326"/>
          <p:cNvGraphicFramePr>
            <a:graphicFrameLocks noGrp="1"/>
          </p:cNvGraphicFramePr>
          <p:nvPr>
            <p:ph type="tbl" idx="1"/>
          </p:nvPr>
        </p:nvGraphicFramePr>
        <p:xfrm>
          <a:off x="228600" y="152400"/>
          <a:ext cx="8915401" cy="6089904"/>
        </p:xfrm>
        <a:graphic>
          <a:graphicData uri="http://schemas.openxmlformats.org/drawingml/2006/table">
            <a:tbl>
              <a:tblPr/>
              <a:tblGrid>
                <a:gridCol w="148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12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Grupo  SD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Grupo DG</a:t>
                      </a:r>
                      <a:endParaRPr kumimoji="0" lang="pt-B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Grupo CD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7,86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6,20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9,67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6,38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7,82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8,08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6,90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8,50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9,25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7,78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6,50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8,20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8,17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8,09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8,64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6,26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6,90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9,67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6,30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7,82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9,23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7,86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7,45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10,43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28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7,42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8,63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7,75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7,43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9,97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9,59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777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Média 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7,36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7,45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9,27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média geral=8,02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Variância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0,717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0,516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0,580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pt-BR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</a:t>
                      </a: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pacientes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8950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/>
          <a:lstStyle/>
          <a:p>
            <a:r>
              <a:rPr lang="pt-BR" sz="3200" dirty="0">
                <a:solidFill>
                  <a:schemeClr val="tx1"/>
                </a:solidFill>
              </a:rPr>
              <a:t>Qual o melhor teste de hipóteses</a:t>
            </a:r>
            <a:r>
              <a:rPr lang="pt-BR" altLang="pt-BR" sz="3200" dirty="0">
                <a:solidFill>
                  <a:schemeClr val="tx1"/>
                </a:solidFill>
              </a:rPr>
              <a:t>?</a:t>
            </a:r>
            <a:endParaRPr lang="pt-BR" sz="3200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pt-BR" altLang="pt-BR" sz="2800" b="1" dirty="0">
                <a:solidFill>
                  <a:srgbClr val="FF0000"/>
                </a:solidFill>
              </a:rPr>
              <a:t>Determinação da variável dependente</a:t>
            </a:r>
            <a:r>
              <a:rPr lang="pt-BR" altLang="pt-BR" sz="2800" dirty="0">
                <a:solidFill>
                  <a:srgbClr val="FF0000"/>
                </a:solidFill>
              </a:rPr>
              <a:t> </a:t>
            </a:r>
          </a:p>
          <a:p>
            <a:pPr marL="0" indent="0" eaLnBrk="1" hangingPunct="1">
              <a:buNone/>
            </a:pPr>
            <a:r>
              <a:rPr lang="pt-BR" altLang="pt-BR" sz="2800" dirty="0"/>
              <a:t>	 hemoglobina </a:t>
            </a:r>
            <a:r>
              <a:rPr lang="pt-BR" altLang="pt-BR" sz="2800" dirty="0" err="1"/>
              <a:t>glicada</a:t>
            </a:r>
            <a:r>
              <a:rPr lang="pt-BR" altLang="pt-BR" sz="2800" dirty="0"/>
              <a:t> </a:t>
            </a:r>
          </a:p>
          <a:p>
            <a:pPr marL="514350" indent="-514350">
              <a:buFont typeface="+mj-lt"/>
              <a:buAutoNum type="arabicParenR" startAt="2"/>
            </a:pPr>
            <a:r>
              <a:rPr lang="pt-BR" altLang="pt-BR" sz="2800" b="1" dirty="0">
                <a:solidFill>
                  <a:srgbClr val="FF0000"/>
                </a:solidFill>
              </a:rPr>
              <a:t>Tipo da variável dependente</a:t>
            </a:r>
          </a:p>
          <a:p>
            <a:pPr marL="457200" lvl="1" indent="0" eaLnBrk="1" hangingPunct="1">
              <a:buNone/>
            </a:pPr>
            <a:r>
              <a:rPr lang="pt-BR" altLang="pt-BR" dirty="0"/>
              <a:t>	quantitativa contínua</a:t>
            </a:r>
          </a:p>
          <a:p>
            <a:pPr marL="514350" indent="-514350">
              <a:buFont typeface="+mj-lt"/>
              <a:buAutoNum type="arabicParenR" startAt="3"/>
            </a:pPr>
            <a:r>
              <a:rPr lang="pt-BR" altLang="pt-BR" sz="2800" b="1" dirty="0">
                <a:solidFill>
                  <a:srgbClr val="FF0000"/>
                </a:solidFill>
              </a:rPr>
              <a:t>N° de Amostras</a:t>
            </a:r>
            <a:endParaRPr lang="pt-BR" altLang="pt-BR" sz="2800" dirty="0">
              <a:latin typeface="Arial" pitchFamily="34" charset="0"/>
            </a:endParaRPr>
          </a:p>
          <a:p>
            <a:pPr marL="0" indent="0">
              <a:buNone/>
            </a:pPr>
            <a:r>
              <a:rPr lang="pt-BR" altLang="pt-BR" sz="2800" dirty="0"/>
              <a:t>	3</a:t>
            </a:r>
            <a:r>
              <a:rPr lang="pt-BR" altLang="pt-BR" sz="2800" dirty="0">
                <a:latin typeface="Arial" pitchFamily="34" charset="0"/>
              </a:rPr>
              <a:t> </a:t>
            </a:r>
            <a:r>
              <a:rPr lang="pt-BR" altLang="pt-BR" sz="2800" dirty="0"/>
              <a:t>amostras</a:t>
            </a:r>
          </a:p>
          <a:p>
            <a:pPr marL="514350" indent="-514350">
              <a:buFont typeface="+mj-lt"/>
              <a:buAutoNum type="arabicParenR" startAt="4"/>
            </a:pPr>
            <a:r>
              <a:rPr lang="pt-BR" altLang="pt-BR" sz="2800" b="1" dirty="0">
                <a:solidFill>
                  <a:srgbClr val="FF0000"/>
                </a:solidFill>
              </a:rPr>
              <a:t>Relacionamento entre as amostras</a:t>
            </a:r>
            <a:endParaRPr lang="pt-BR" altLang="pt-BR" sz="2800" b="1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altLang="pt-BR" sz="2800" dirty="0"/>
              <a:t>	Independentes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0670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30" y="1419300"/>
            <a:ext cx="8973508" cy="3819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CaixaDeTexto 15"/>
          <p:cNvSpPr txBox="1"/>
          <p:nvPr/>
        </p:nvSpPr>
        <p:spPr>
          <a:xfrm>
            <a:off x="15280" y="5257800"/>
            <a:ext cx="2423120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1800" dirty="0"/>
              <a:t>Testes não-paramétricos</a:t>
            </a:r>
          </a:p>
        </p:txBody>
      </p:sp>
      <p:cxnSp>
        <p:nvCxnSpPr>
          <p:cNvPr id="17" name="Conector em curva 16"/>
          <p:cNvCxnSpPr>
            <a:cxnSpLocks/>
          </p:cNvCxnSpPr>
          <p:nvPr/>
        </p:nvCxnSpPr>
        <p:spPr>
          <a:xfrm rot="5400000">
            <a:off x="-99957" y="4475313"/>
            <a:ext cx="1168394" cy="358879"/>
          </a:xfrm>
          <a:prstGeom prst="curvedConnector3">
            <a:avLst>
              <a:gd name="adj1" fmla="val 3574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ipse 1">
            <a:extLst>
              <a:ext uri="{FF2B5EF4-FFF2-40B4-BE49-F238E27FC236}">
                <a16:creationId xmlns:a16="http://schemas.microsoft.com/office/drawing/2014/main" id="{87A167D3-C3F8-4FE4-B941-3BA2491786D8}"/>
              </a:ext>
            </a:extLst>
          </p:cNvPr>
          <p:cNvSpPr/>
          <p:nvPr/>
        </p:nvSpPr>
        <p:spPr>
          <a:xfrm>
            <a:off x="6553200" y="4419600"/>
            <a:ext cx="990600" cy="81934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1071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algn="l"/>
            <a:br>
              <a:rPr lang="pt-BR" sz="3200" dirty="0"/>
            </a:br>
            <a:r>
              <a:rPr lang="pt-BR" altLang="pt-BR" sz="3200" dirty="0"/>
              <a:t>Exemplo 3: </a:t>
            </a:r>
            <a:r>
              <a:rPr lang="pt-BR" altLang="pt-BR" sz="3200" dirty="0">
                <a:solidFill>
                  <a:schemeClr val="tx1"/>
                </a:solidFill>
              </a:rPr>
              <a:t>hemoglobina </a:t>
            </a:r>
            <a:r>
              <a:rPr lang="pt-BR" altLang="pt-BR" sz="3200" dirty="0" err="1">
                <a:solidFill>
                  <a:schemeClr val="tx1"/>
                </a:solidFill>
              </a:rPr>
              <a:t>glicada</a:t>
            </a:r>
            <a:r>
              <a:rPr lang="pt-BR" altLang="pt-BR" sz="3200" dirty="0">
                <a:solidFill>
                  <a:schemeClr val="tx1"/>
                </a:solidFill>
              </a:rPr>
              <a:t> em gestantes</a:t>
            </a:r>
            <a:r>
              <a:rPr lang="pt-BR" sz="3200" dirty="0"/>
              <a:t> </a:t>
            </a:r>
            <a:br>
              <a:rPr lang="pt-BR" sz="3200" dirty="0"/>
            </a:br>
            <a:endParaRPr lang="pt-BR" sz="3200" dirty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pt-BR" sz="3600" dirty="0"/>
              <a:t>Hipóteses estatísticas:</a:t>
            </a:r>
          </a:p>
          <a:p>
            <a:pPr>
              <a:buFontTx/>
              <a:buNone/>
            </a:pPr>
            <a:r>
              <a:rPr lang="pt-BR" sz="3600" dirty="0"/>
              <a:t>	</a:t>
            </a:r>
            <a:r>
              <a:rPr lang="pt-BR" dirty="0"/>
              <a:t>H</a:t>
            </a:r>
            <a:r>
              <a:rPr lang="pt-BR" baseline="-25000" dirty="0"/>
              <a:t>0</a:t>
            </a:r>
            <a:r>
              <a:rPr lang="pt-BR" dirty="0"/>
              <a:t> : </a:t>
            </a:r>
            <a:r>
              <a:rPr lang="pt-BR" dirty="0">
                <a:sym typeface="Symbol" pitchFamily="18" charset="2"/>
              </a:rPr>
              <a:t></a:t>
            </a:r>
            <a:r>
              <a:rPr lang="pt-BR" dirty="0">
                <a:cs typeface="Arial" charset="0"/>
              </a:rPr>
              <a:t> </a:t>
            </a:r>
            <a:r>
              <a:rPr lang="pt-BR" baseline="-25000" dirty="0">
                <a:cs typeface="Arial" charset="0"/>
              </a:rPr>
              <a:t>SD</a:t>
            </a:r>
            <a:r>
              <a:rPr lang="pt-BR" dirty="0"/>
              <a:t> = </a:t>
            </a:r>
            <a:r>
              <a:rPr lang="pt-BR" dirty="0">
                <a:sym typeface="Symbol" pitchFamily="18" charset="2"/>
              </a:rPr>
              <a:t></a:t>
            </a:r>
            <a:r>
              <a:rPr lang="pt-BR" dirty="0">
                <a:cs typeface="Arial" charset="0"/>
              </a:rPr>
              <a:t> </a:t>
            </a:r>
            <a:r>
              <a:rPr lang="pt-BR" baseline="-25000" dirty="0">
                <a:cs typeface="Arial" charset="0"/>
              </a:rPr>
              <a:t>DG </a:t>
            </a:r>
            <a:r>
              <a:rPr lang="pt-BR" dirty="0"/>
              <a:t>= </a:t>
            </a:r>
            <a:r>
              <a:rPr lang="pt-BR" dirty="0">
                <a:sym typeface="Symbol" pitchFamily="18" charset="2"/>
              </a:rPr>
              <a:t></a:t>
            </a:r>
            <a:r>
              <a:rPr lang="pt-BR" dirty="0">
                <a:cs typeface="Arial" charset="0"/>
              </a:rPr>
              <a:t> </a:t>
            </a:r>
            <a:r>
              <a:rPr lang="pt-BR" baseline="-25000" dirty="0">
                <a:cs typeface="Arial" charset="0"/>
              </a:rPr>
              <a:t>CD</a:t>
            </a:r>
            <a:endParaRPr lang="pt-BR" dirty="0"/>
          </a:p>
          <a:p>
            <a:pPr>
              <a:buFontTx/>
              <a:buNone/>
            </a:pPr>
            <a:r>
              <a:rPr lang="pt-BR" sz="3600" dirty="0"/>
              <a:t>	</a:t>
            </a:r>
            <a:r>
              <a:rPr lang="pt-BR" dirty="0"/>
              <a:t>H</a:t>
            </a:r>
            <a:r>
              <a:rPr lang="pt-BR" baseline="-25000" dirty="0"/>
              <a:t>1</a:t>
            </a:r>
            <a:r>
              <a:rPr lang="pt-BR" dirty="0"/>
              <a:t> : as médias não são todas iguais entre si</a:t>
            </a:r>
          </a:p>
          <a:p>
            <a:pPr>
              <a:buFontTx/>
              <a:buNone/>
            </a:pPr>
            <a:endParaRPr lang="pt-BR" sz="3600" dirty="0"/>
          </a:p>
          <a:p>
            <a:pPr>
              <a:buFontTx/>
              <a:buNone/>
            </a:pPr>
            <a:r>
              <a:rPr lang="pt-BR" sz="3600" dirty="0"/>
              <a:t>	Fixa-se </a:t>
            </a:r>
            <a:r>
              <a:rPr lang="pt-BR" sz="3600" dirty="0">
                <a:sym typeface="Symbol" pitchFamily="18" charset="2"/>
              </a:rPr>
              <a:t> 	</a:t>
            </a:r>
            <a:endParaRPr lang="pt-BR" sz="2800" dirty="0">
              <a:cs typeface="Arial" charset="0"/>
            </a:endParaRPr>
          </a:p>
        </p:txBody>
      </p:sp>
      <p:sp>
        <p:nvSpPr>
          <p:cNvPr id="132100" name="AutoShape 4"/>
          <p:cNvSpPr>
            <a:spLocks/>
          </p:cNvSpPr>
          <p:nvPr/>
        </p:nvSpPr>
        <p:spPr bwMode="auto">
          <a:xfrm>
            <a:off x="838200" y="2590800"/>
            <a:ext cx="152400" cy="1143000"/>
          </a:xfrm>
          <a:prstGeom prst="leftBrace">
            <a:avLst>
              <a:gd name="adj1" fmla="val 62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4166" name="Group 326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3962323093"/>
              </p:ext>
            </p:extLst>
          </p:nvPr>
        </p:nvGraphicFramePr>
        <p:xfrm>
          <a:off x="228600" y="152400"/>
          <a:ext cx="8399750" cy="6216586"/>
        </p:xfrm>
        <a:graphic>
          <a:graphicData uri="http://schemas.openxmlformats.org/drawingml/2006/table">
            <a:tbl>
              <a:tblPr/>
              <a:tblGrid>
                <a:gridCol w="148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Grupo  SD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Grupo DG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Grupo CD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7,86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6,20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9,67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6,38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7,82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8,08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6,90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8,50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9,25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7,78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6,50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8,20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8,17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8,09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8,64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6,26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6,90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9,67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6,30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7,82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9,23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7,86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7,45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10,43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433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7,42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8,63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7,75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7,43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9,97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9,59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433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376513"/>
                  </a:ext>
                </a:extLst>
              </a:tr>
              <a:tr h="5777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Média 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7,36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7,45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9,27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média geral=8,02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Variância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0,717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0,516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0,580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pt-BR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</a:t>
                      </a: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pacientes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1356" name="Group 108"/>
          <p:cNvGraphicFramePr>
            <a:graphicFrameLocks noGrp="1"/>
          </p:cNvGraphicFramePr>
          <p:nvPr>
            <p:ph type="tbl" idx="1"/>
          </p:nvPr>
        </p:nvGraphicFramePr>
        <p:xfrm>
          <a:off x="308643" y="60989"/>
          <a:ext cx="8763000" cy="6180933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75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2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13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30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925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Grupo  SD</a:t>
                      </a:r>
                    </a:p>
                  </a:txBody>
                  <a:tcPr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Grupo DG</a:t>
                      </a:r>
                    </a:p>
                  </a:txBody>
                  <a:tcPr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Grupo CD</a:t>
                      </a:r>
                    </a:p>
                  </a:txBody>
                  <a:tcPr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r>
                        <a:rPr kumimoji="0" lang="pt-BR" sz="1600" b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SD,1 </a:t>
                      </a:r>
                      <a:r>
                        <a:rPr kumimoji="0" lang="pt-BR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= 7,86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r>
                        <a:rPr kumimoji="0" lang="pt-BR" sz="1600" b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DG,1 </a:t>
                      </a:r>
                      <a:r>
                        <a:rPr kumimoji="0" lang="pt-BR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= 6,20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r>
                        <a:rPr kumimoji="0" lang="pt-BR" sz="1600" b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CD,1 </a:t>
                      </a:r>
                      <a:r>
                        <a:rPr kumimoji="0" lang="pt-BR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= 9,67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r>
                        <a:rPr kumimoji="0" lang="pt-BR" sz="1600" b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SD,2 </a:t>
                      </a:r>
                      <a:r>
                        <a:rPr kumimoji="0" lang="pt-BR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= 6,38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r>
                        <a:rPr kumimoji="0" lang="pt-BR" sz="1600" b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DG,2 </a:t>
                      </a:r>
                      <a:r>
                        <a:rPr kumimoji="0" lang="pt-BR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= 7,82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r>
                        <a:rPr kumimoji="0" lang="pt-BR" sz="1600" b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CD,2 </a:t>
                      </a:r>
                      <a:r>
                        <a:rPr kumimoji="0" lang="pt-BR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= 8,08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r>
                        <a:rPr kumimoji="0" lang="pt-BR" sz="1600" b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SD,3 </a:t>
                      </a:r>
                      <a:r>
                        <a:rPr kumimoji="0" lang="pt-BR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= 6,90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r>
                        <a:rPr kumimoji="0" lang="pt-BR" sz="1600" b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DG,3 </a:t>
                      </a:r>
                      <a:r>
                        <a:rPr kumimoji="0" lang="pt-BR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= 8,50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r>
                        <a:rPr kumimoji="0" lang="pt-BR" sz="1600" b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CD,3 </a:t>
                      </a:r>
                      <a:r>
                        <a:rPr kumimoji="0" lang="pt-BR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= 9,25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r>
                        <a:rPr kumimoji="0" lang="pt-BR" sz="1600" b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SD,4 </a:t>
                      </a:r>
                      <a:r>
                        <a:rPr kumimoji="0" lang="pt-BR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= 7,78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r>
                        <a:rPr kumimoji="0" lang="pt-BR" sz="1600" b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DG,4 </a:t>
                      </a:r>
                      <a:r>
                        <a:rPr kumimoji="0" lang="pt-BR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= 6,50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r>
                        <a:rPr kumimoji="0" lang="pt-BR" sz="1600" b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CD,4 </a:t>
                      </a:r>
                      <a:r>
                        <a:rPr kumimoji="0" lang="pt-BR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= 8,20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r>
                        <a:rPr kumimoji="0" lang="pt-BR" sz="1600" b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SD,5 </a:t>
                      </a:r>
                      <a:r>
                        <a:rPr kumimoji="0" lang="pt-BR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= 8,17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r>
                        <a:rPr kumimoji="0" lang="pt-BR" sz="1600" b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DG,5 </a:t>
                      </a:r>
                      <a:r>
                        <a:rPr kumimoji="0" lang="pt-BR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= 8,09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r>
                        <a:rPr kumimoji="0" lang="pt-BR" sz="1600" b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CD,5 </a:t>
                      </a:r>
                      <a:r>
                        <a:rPr kumimoji="0" lang="pt-BR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= 8,64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r>
                        <a:rPr kumimoji="0" lang="pt-BR" sz="1600" b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SD,6 </a:t>
                      </a:r>
                      <a:r>
                        <a:rPr kumimoji="0" lang="pt-BR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= 6,26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r>
                        <a:rPr kumimoji="0" lang="pt-BR" sz="1600" b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DG,6 </a:t>
                      </a:r>
                      <a:r>
                        <a:rPr kumimoji="0" lang="pt-BR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= 6,90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r>
                        <a:rPr kumimoji="0" lang="pt-BR" sz="1600" b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CD,6 </a:t>
                      </a:r>
                      <a:r>
                        <a:rPr kumimoji="0" lang="pt-BR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= 9,67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r>
                        <a:rPr kumimoji="0" lang="pt-BR" sz="1600" b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SD,7 </a:t>
                      </a:r>
                      <a:r>
                        <a:rPr kumimoji="0" lang="pt-BR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= 6,30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r>
                        <a:rPr kumimoji="0" lang="pt-BR" sz="1600" b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DG,7 </a:t>
                      </a:r>
                      <a:r>
                        <a:rPr kumimoji="0" lang="pt-BR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= 7,82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r>
                        <a:rPr kumimoji="0" lang="pt-BR" sz="1600" b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CD,7 </a:t>
                      </a:r>
                      <a:r>
                        <a:rPr kumimoji="0" lang="pt-BR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= 9,23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r>
                        <a:rPr kumimoji="0" lang="pt-BR" sz="1600" b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SD,8 </a:t>
                      </a:r>
                      <a:r>
                        <a:rPr kumimoji="0" lang="pt-BR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= 7,86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r>
                        <a:rPr kumimoji="0" lang="pt-BR" sz="1600" b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DG,8 </a:t>
                      </a:r>
                      <a:r>
                        <a:rPr kumimoji="0" lang="pt-BR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= 7,45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r>
                        <a:rPr kumimoji="0" lang="pt-BR" sz="1600" b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CD,8 </a:t>
                      </a:r>
                      <a:r>
                        <a:rPr kumimoji="0" lang="pt-BR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= 10,43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60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r>
                        <a:rPr kumimoji="0" lang="pt-BR" sz="1600" b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SD,9 </a:t>
                      </a:r>
                      <a:r>
                        <a:rPr kumimoji="0" lang="pt-BR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= 7,42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r>
                        <a:rPr kumimoji="0" lang="pt-BR" sz="1600" b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DG,9 </a:t>
                      </a:r>
                      <a:r>
                        <a:rPr kumimoji="0" lang="pt-BR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= 7,75 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r>
                        <a:rPr kumimoji="0" lang="pt-BR" sz="1600" b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CD,9 </a:t>
                      </a:r>
                      <a:r>
                        <a:rPr kumimoji="0" lang="pt-BR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= 9,97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035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r>
                        <a:rPr kumimoji="0" lang="pt-BR" sz="1600" b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SD,10 </a:t>
                      </a:r>
                      <a:r>
                        <a:rPr kumimoji="0" lang="pt-BR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= 8,63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r>
                        <a:rPr kumimoji="0" lang="pt-BR" sz="1600" b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DG,10 </a:t>
                      </a:r>
                      <a:r>
                        <a:rPr kumimoji="0" lang="pt-BR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= 7,43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r>
                        <a:rPr kumimoji="0" lang="pt-BR" sz="1600" b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CD,10 </a:t>
                      </a:r>
                      <a:r>
                        <a:rPr kumimoji="0" lang="pt-BR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= 9,59</a:t>
                      </a:r>
                      <a:endParaRPr lang="pt-BR" sz="1600" dirty="0"/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9848719"/>
                  </a:ext>
                </a:extLst>
              </a:tr>
              <a:tr h="5000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média</a:t>
                      </a:r>
                      <a:endParaRPr kumimoji="0" lang="pt-B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T>
                      <a:noFill/>
                    </a:lnT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        = 7,36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    = 7,45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= 9,27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= 8,02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T>
                      <a:noFill/>
                    </a:lnT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815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variância</a:t>
                      </a:r>
                      <a:endParaRPr kumimoji="0" lang="pt-B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r>
                        <a:rPr kumimoji="0" lang="pt-BR" sz="1800" b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kumimoji="0" lang="pt-BR" sz="1800" b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SD</a:t>
                      </a:r>
                      <a:r>
                        <a:rPr kumimoji="0" lang="pt-BR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=  0,717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r>
                        <a:rPr kumimoji="0" lang="pt-BR" sz="1800" b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kumimoji="0" lang="pt-BR" sz="1800" b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DG</a:t>
                      </a:r>
                      <a:r>
                        <a:rPr kumimoji="0" lang="pt-BR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= 0,516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r>
                        <a:rPr kumimoji="0" lang="pt-BR" sz="1800" b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kumimoji="0" lang="pt-BR" sz="1800" b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CD</a:t>
                      </a:r>
                      <a:r>
                        <a:rPr kumimoji="0" lang="pt-BR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= 0,580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81344" name="Rectangle 96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181348" name="Rectangle 100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181350" name="Rectangle 102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181352" name="Rectangle 104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1351" name="Object 103"/>
              <p:cNvSpPr txBox="1"/>
              <p:nvPr/>
            </p:nvSpPr>
            <p:spPr bwMode="auto">
              <a:xfrm>
                <a:off x="7273113" y="5299112"/>
                <a:ext cx="533400" cy="425450"/>
              </a:xfrm>
              <a:prstGeom prst="rect">
                <a:avLst/>
              </a:prstGeom>
              <a:noFill/>
            </p:spPr>
            <p:txBody>
              <a:bodyPr>
                <a:normAutofit fontScale="6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pt-BR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pt-B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𝑔𝑒𝑟𝑎𝑙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1351" name="Object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73113" y="5299112"/>
                <a:ext cx="533400" cy="425450"/>
              </a:xfrm>
              <a:prstGeom prst="rect">
                <a:avLst/>
              </a:prstGeom>
              <a:blipFill>
                <a:blip r:embed="rId3"/>
                <a:stretch>
                  <a:fillRect r="-159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1354" name="Rectangle 106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to 4"/>
              <p:cNvSpPr txBox="1"/>
              <p:nvPr/>
            </p:nvSpPr>
            <p:spPr>
              <a:xfrm>
                <a:off x="4054475" y="5293895"/>
                <a:ext cx="365125" cy="421105"/>
              </a:xfrm>
              <a:prstGeom prst="rect">
                <a:avLst/>
              </a:prstGeom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pt-BR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pt-BR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𝐷𝐺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5" name="Obje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475" y="5293895"/>
                <a:ext cx="365125" cy="421105"/>
              </a:xfrm>
              <a:prstGeom prst="rect">
                <a:avLst/>
              </a:prstGeom>
              <a:blipFill>
                <a:blip r:embed="rId4"/>
                <a:stretch>
                  <a:fillRect r="-1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to 6"/>
              <p:cNvSpPr txBox="1"/>
              <p:nvPr/>
            </p:nvSpPr>
            <p:spPr>
              <a:xfrm>
                <a:off x="5713413" y="5257800"/>
                <a:ext cx="458787" cy="436563"/>
              </a:xfrm>
              <a:prstGeom prst="rect">
                <a:avLst/>
              </a:prstGeom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pt-BR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pt-B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𝐶𝐷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Obje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3413" y="5257800"/>
                <a:ext cx="458787" cy="436563"/>
              </a:xfrm>
              <a:prstGeom prst="rect">
                <a:avLst/>
              </a:prstGeom>
              <a:blipFill>
                <a:blip r:embed="rId6"/>
                <a:stretch>
                  <a:fillRect r="-118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ixaDeTexto 11">
            <a:extLst>
              <a:ext uri="{FF2B5EF4-FFF2-40B4-BE49-F238E27FC236}">
                <a16:creationId xmlns:a16="http://schemas.microsoft.com/office/drawing/2014/main" id="{461C4E21-5F47-408A-B47A-29FC6EE83B95}"/>
              </a:ext>
            </a:extLst>
          </p:cNvPr>
          <p:cNvSpPr txBox="1"/>
          <p:nvPr/>
        </p:nvSpPr>
        <p:spPr>
          <a:xfrm>
            <a:off x="0" y="60989"/>
            <a:ext cx="1889760" cy="1015663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rgbClr val="FF0000"/>
                </a:solidFill>
              </a:rPr>
              <a:t>Voltando ao exemplo das gestantes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to 6">
                <a:extLst>
                  <a:ext uri="{FF2B5EF4-FFF2-40B4-BE49-F238E27FC236}">
                    <a16:creationId xmlns:a16="http://schemas.microsoft.com/office/drawing/2014/main" id="{E774A735-F6F6-49E6-9620-9B1E198C6E0E}"/>
                  </a:ext>
                </a:extLst>
              </p:cNvPr>
              <p:cNvSpPr txBox="1"/>
              <p:nvPr/>
            </p:nvSpPr>
            <p:spPr>
              <a:xfrm>
                <a:off x="2286000" y="5257800"/>
                <a:ext cx="458787" cy="436563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pt-BR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pt-B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pt-B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Objeto 6">
                <a:extLst>
                  <a:ext uri="{FF2B5EF4-FFF2-40B4-BE49-F238E27FC236}">
                    <a16:creationId xmlns:a16="http://schemas.microsoft.com/office/drawing/2014/main" id="{E774A735-F6F6-49E6-9620-9B1E198C6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5257800"/>
                <a:ext cx="458787" cy="436563"/>
              </a:xfrm>
              <a:prstGeom prst="rect">
                <a:avLst/>
              </a:prstGeom>
              <a:blipFill>
                <a:blip r:embed="rId7"/>
                <a:stretch>
                  <a:fillRect r="-14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72357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49" y="457200"/>
            <a:ext cx="8404722" cy="579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1123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de Variância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800" dirty="0"/>
              <a:t>Teste de comparação de médias de mais de duas populações </a:t>
            </a:r>
          </a:p>
          <a:p>
            <a:r>
              <a:rPr lang="pt-BR" sz="2800" u="sng" dirty="0"/>
              <a:t>Exige</a:t>
            </a:r>
            <a:r>
              <a:rPr lang="pt-BR" sz="2800" dirty="0"/>
              <a:t> que a variável dependente seja quantitativa</a:t>
            </a:r>
          </a:p>
          <a:p>
            <a:r>
              <a:rPr lang="pt-BR" sz="2800" u="sng" dirty="0"/>
              <a:t>Exige</a:t>
            </a:r>
            <a:r>
              <a:rPr lang="pt-BR" sz="2800" dirty="0"/>
              <a:t> que a distribuição da variável dependente siga uma distribuição normal dentro de cada grupo</a:t>
            </a:r>
          </a:p>
          <a:p>
            <a:r>
              <a:rPr lang="pt-BR" sz="2800" u="sng" dirty="0"/>
              <a:t>Exige</a:t>
            </a:r>
            <a:r>
              <a:rPr lang="pt-BR" sz="2800" dirty="0"/>
              <a:t> que as variâncias dos grupos sejam semelhantes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568" y="202256"/>
            <a:ext cx="7722632" cy="5378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ítulo 3"/>
          <p:cNvSpPr>
            <a:spLocks noGrp="1"/>
          </p:cNvSpPr>
          <p:nvPr>
            <p:ph type="title"/>
          </p:nvPr>
        </p:nvSpPr>
        <p:spPr>
          <a:xfrm>
            <a:off x="685800" y="5638800"/>
            <a:ext cx="7772400" cy="823912"/>
          </a:xfrm>
        </p:spPr>
        <p:txBody>
          <a:bodyPr/>
          <a:lstStyle/>
          <a:p>
            <a:r>
              <a:rPr lang="pt-BR" sz="3600" dirty="0" err="1"/>
              <a:t>SQ</a:t>
            </a:r>
            <a:r>
              <a:rPr lang="pt-BR" sz="3600" baseline="-25000" dirty="0" err="1"/>
              <a:t>Tot</a:t>
            </a:r>
            <a:r>
              <a:rPr lang="pt-BR" sz="3600" dirty="0"/>
              <a:t> : Soma dos Quadrados Total</a:t>
            </a:r>
          </a:p>
        </p:txBody>
      </p:sp>
    </p:spTree>
    <p:extLst>
      <p:ext uri="{BB962C8B-B14F-4D97-AF65-F5344CB8AC3E}">
        <p14:creationId xmlns:p14="http://schemas.microsoft.com/office/powerpoint/2010/main" val="26405798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8600"/>
            <a:ext cx="7776066" cy="527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82134" y="5562600"/>
            <a:ext cx="7772400" cy="1143000"/>
          </a:xfrm>
        </p:spPr>
        <p:txBody>
          <a:bodyPr/>
          <a:lstStyle/>
          <a:p>
            <a:r>
              <a:rPr lang="pt-BR" sz="2400" dirty="0" err="1"/>
              <a:t>SQ</a:t>
            </a:r>
            <a:r>
              <a:rPr lang="pt-BR" sz="2400" baseline="-25000" dirty="0" err="1"/>
              <a:t>Trat</a:t>
            </a:r>
            <a:r>
              <a:rPr lang="pt-BR" sz="2400" dirty="0"/>
              <a:t> : </a:t>
            </a:r>
            <a:r>
              <a:rPr lang="pt-BR" sz="2400" b="1" dirty="0"/>
              <a:t>S</a:t>
            </a:r>
            <a:r>
              <a:rPr lang="pt-BR" sz="2400" dirty="0"/>
              <a:t>oma dos </a:t>
            </a:r>
            <a:r>
              <a:rPr lang="pt-BR" sz="2400" b="1" dirty="0"/>
              <a:t>Q</a:t>
            </a:r>
            <a:r>
              <a:rPr lang="pt-BR" sz="2400" dirty="0"/>
              <a:t>uadrados entre </a:t>
            </a:r>
            <a:r>
              <a:rPr lang="pt-BR" sz="2400" b="1" dirty="0"/>
              <a:t>Trat</a:t>
            </a:r>
            <a:r>
              <a:rPr lang="pt-BR" sz="2400" dirty="0"/>
              <a:t>amentos (ou grupos)</a:t>
            </a:r>
          </a:p>
        </p:txBody>
      </p:sp>
    </p:spTree>
    <p:extLst>
      <p:ext uri="{BB962C8B-B14F-4D97-AF65-F5344CB8AC3E}">
        <p14:creationId xmlns:p14="http://schemas.microsoft.com/office/powerpoint/2010/main" val="26232672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459" y="340895"/>
            <a:ext cx="7143750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ítulo 3">
            <a:extLst>
              <a:ext uri="{FF2B5EF4-FFF2-40B4-BE49-F238E27FC236}">
                <a16:creationId xmlns:a16="http://schemas.microsoft.com/office/drawing/2014/main" id="{693E5A0A-8220-4DC5-8791-E957D76EE197}"/>
              </a:ext>
            </a:extLst>
          </p:cNvPr>
          <p:cNvSpPr txBox="1">
            <a:spLocks/>
          </p:cNvSpPr>
          <p:nvPr/>
        </p:nvSpPr>
        <p:spPr bwMode="auto">
          <a:xfrm>
            <a:off x="682134" y="54102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pt-BR" sz="2000" kern="0" dirty="0" err="1"/>
              <a:t>SQ</a:t>
            </a:r>
            <a:r>
              <a:rPr lang="pt-BR" sz="2000" kern="0" baseline="-25000" dirty="0" err="1"/>
              <a:t>Erro</a:t>
            </a:r>
            <a:r>
              <a:rPr lang="pt-BR" sz="2000" kern="0" dirty="0"/>
              <a:t> : </a:t>
            </a:r>
            <a:r>
              <a:rPr lang="pt-BR" sz="2000" b="1" kern="0" dirty="0"/>
              <a:t>S</a:t>
            </a:r>
            <a:r>
              <a:rPr lang="pt-BR" sz="2000" kern="0" dirty="0"/>
              <a:t>oma de </a:t>
            </a:r>
            <a:r>
              <a:rPr lang="pt-BR" sz="2000" b="1" kern="0" dirty="0"/>
              <a:t>Q</a:t>
            </a:r>
            <a:r>
              <a:rPr lang="pt-BR" sz="2000" kern="0" dirty="0"/>
              <a:t>uadrados do </a:t>
            </a:r>
            <a:r>
              <a:rPr lang="pt-BR" sz="2000" b="1" kern="0" dirty="0"/>
              <a:t>Erro</a:t>
            </a:r>
            <a:r>
              <a:rPr lang="pt-BR" sz="2000" kern="0" dirty="0"/>
              <a:t> (</a:t>
            </a:r>
            <a:r>
              <a:rPr lang="pt-BR" sz="2000" kern="0" dirty="0" err="1"/>
              <a:t>intra</a:t>
            </a:r>
            <a:r>
              <a:rPr lang="pt-BR" sz="2000" kern="0" dirty="0"/>
              <a:t> tratamentos ou resíduos)</a:t>
            </a:r>
          </a:p>
        </p:txBody>
      </p:sp>
    </p:spTree>
    <p:extLst>
      <p:ext uri="{BB962C8B-B14F-4D97-AF65-F5344CB8AC3E}">
        <p14:creationId xmlns:p14="http://schemas.microsoft.com/office/powerpoint/2010/main" val="25373500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6A4FDD50-0ECA-4A48-8D36-A4265C402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59" y="-14514"/>
            <a:ext cx="7772400" cy="1143000"/>
          </a:xfrm>
        </p:spPr>
        <p:txBody>
          <a:bodyPr/>
          <a:lstStyle/>
          <a:p>
            <a:r>
              <a:rPr lang="pt-BR" sz="2800" dirty="0">
                <a:solidFill>
                  <a:schemeClr val="accent6"/>
                </a:solidFill>
              </a:rPr>
              <a:t>Análise de variância de um fator</a:t>
            </a:r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A0E91E6E-CAB3-43A3-A197-77AAB32E1B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1802043"/>
              </p:ext>
            </p:extLst>
          </p:nvPr>
        </p:nvGraphicFramePr>
        <p:xfrm>
          <a:off x="609600" y="1447800"/>
          <a:ext cx="8070280" cy="378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000">
                  <a:extLst>
                    <a:ext uri="{9D8B030D-6E8A-4147-A177-3AD203B41FA5}">
                      <a16:colId xmlns:a16="http://schemas.microsoft.com/office/drawing/2014/main" val="1713330038"/>
                    </a:ext>
                  </a:extLst>
                </a:gridCol>
                <a:gridCol w="1585570">
                  <a:extLst>
                    <a:ext uri="{9D8B030D-6E8A-4147-A177-3AD203B41FA5}">
                      <a16:colId xmlns:a16="http://schemas.microsoft.com/office/drawing/2014/main" val="820799589"/>
                    </a:ext>
                  </a:extLst>
                </a:gridCol>
                <a:gridCol w="1585570">
                  <a:extLst>
                    <a:ext uri="{9D8B030D-6E8A-4147-A177-3AD203B41FA5}">
                      <a16:colId xmlns:a16="http://schemas.microsoft.com/office/drawing/2014/main" val="488666227"/>
                    </a:ext>
                  </a:extLst>
                </a:gridCol>
                <a:gridCol w="1585570">
                  <a:extLst>
                    <a:ext uri="{9D8B030D-6E8A-4147-A177-3AD203B41FA5}">
                      <a16:colId xmlns:a16="http://schemas.microsoft.com/office/drawing/2014/main" val="348233427"/>
                    </a:ext>
                  </a:extLst>
                </a:gridCol>
                <a:gridCol w="1585570">
                  <a:extLst>
                    <a:ext uri="{9D8B030D-6E8A-4147-A177-3AD203B41FA5}">
                      <a16:colId xmlns:a16="http://schemas.microsoft.com/office/drawing/2014/main" val="416824936"/>
                    </a:ext>
                  </a:extLst>
                </a:gridCol>
              </a:tblGrid>
              <a:tr h="545900">
                <a:tc>
                  <a:txBody>
                    <a:bodyPr/>
                    <a:lstStyle/>
                    <a:p>
                      <a:r>
                        <a:rPr lang="pt-BR" sz="1400" dirty="0"/>
                        <a:t>Fonte de variação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Soma de quadrados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/>
                        <a:t>gl</a:t>
                      </a:r>
                      <a:r>
                        <a:rPr lang="pt-BR" sz="1400" dirty="0"/>
                        <a:t>: graus de liberdade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Quadrados médios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Razão 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51843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Entre tratamentos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err="1"/>
                        <a:t>SQ</a:t>
                      </a:r>
                      <a:r>
                        <a:rPr lang="pt-BR" sz="1800" baseline="-25000" dirty="0" err="1"/>
                        <a:t>Trat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g - 1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err="1"/>
                        <a:t>QM</a:t>
                      </a:r>
                      <a:r>
                        <a:rPr lang="pt-BR" sz="1800" baseline="-25000" dirty="0" err="1"/>
                        <a:t>trat</a:t>
                      </a:r>
                      <a:r>
                        <a:rPr lang="pt-BR" sz="1800" dirty="0"/>
                        <a:t> = </a:t>
                      </a:r>
                    </a:p>
                    <a:p>
                      <a:pPr algn="ctr"/>
                      <a:r>
                        <a:rPr lang="pt-BR" sz="1800" dirty="0" err="1"/>
                        <a:t>SQ</a:t>
                      </a:r>
                      <a:r>
                        <a:rPr lang="pt-BR" sz="1800" baseline="-25000" dirty="0" err="1"/>
                        <a:t>trat</a:t>
                      </a:r>
                      <a:r>
                        <a:rPr lang="pt-BR" sz="1800" baseline="0" dirty="0"/>
                        <a:t>/(g-1)</a:t>
                      </a:r>
                      <a:endParaRPr lang="pt-BR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 = </a:t>
                      </a:r>
                      <a:r>
                        <a:rPr lang="pt-BR" sz="1800" dirty="0" err="1"/>
                        <a:t>QM</a:t>
                      </a:r>
                      <a:r>
                        <a:rPr lang="pt-BR" sz="1800" baseline="-25000" dirty="0" err="1"/>
                        <a:t>trat</a:t>
                      </a:r>
                      <a:r>
                        <a:rPr lang="pt-BR" sz="1800" dirty="0"/>
                        <a:t> / </a:t>
                      </a:r>
                      <a:r>
                        <a:rPr lang="pt-BR" sz="1800" kern="0" dirty="0" err="1"/>
                        <a:t>QM</a:t>
                      </a:r>
                      <a:r>
                        <a:rPr lang="pt-BR" sz="1800" kern="0" baseline="-25000" dirty="0" err="1"/>
                        <a:t>Erro</a:t>
                      </a:r>
                      <a:r>
                        <a:rPr lang="pt-BR" sz="1800" kern="0" dirty="0"/>
                        <a:t> 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985248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Erro (</a:t>
                      </a:r>
                      <a:r>
                        <a:rPr lang="pt-BR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intra-tratamentos</a:t>
                      </a:r>
                      <a:r>
                        <a:rPr lang="pt-B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ou resíduos)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0" dirty="0" err="1"/>
                        <a:t>SQ</a:t>
                      </a:r>
                      <a:r>
                        <a:rPr lang="pt-BR" sz="1800" kern="0" baseline="-25000" dirty="0" err="1"/>
                        <a:t>Erro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 - 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0" dirty="0" err="1"/>
                        <a:t>QM</a:t>
                      </a:r>
                      <a:r>
                        <a:rPr lang="pt-BR" sz="1800" kern="0" baseline="-25000" dirty="0" err="1"/>
                        <a:t>Erro</a:t>
                      </a:r>
                      <a:r>
                        <a:rPr lang="pt-BR" sz="1800" kern="0" dirty="0"/>
                        <a:t> = </a:t>
                      </a:r>
                    </a:p>
                    <a:p>
                      <a:pPr algn="ctr"/>
                      <a:r>
                        <a:rPr lang="pt-BR" sz="1800" kern="0" dirty="0" err="1"/>
                        <a:t>SQ</a:t>
                      </a:r>
                      <a:r>
                        <a:rPr lang="pt-BR" sz="1800" kern="0" baseline="-25000" dirty="0" err="1"/>
                        <a:t>Erro</a:t>
                      </a:r>
                      <a:r>
                        <a:rPr lang="pt-BR" sz="1800" kern="0" baseline="-25000" dirty="0"/>
                        <a:t> </a:t>
                      </a:r>
                      <a:r>
                        <a:rPr lang="pt-BR" sz="1800" kern="0" baseline="0" dirty="0"/>
                        <a:t>/(</a:t>
                      </a:r>
                      <a:r>
                        <a:rPr lang="pt-BR" sz="1800" kern="0" baseline="0" dirty="0" err="1"/>
                        <a:t>N-g</a:t>
                      </a:r>
                      <a:r>
                        <a:rPr lang="pt-BR" sz="1800" kern="0" baseline="0" dirty="0"/>
                        <a:t>)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0142963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SQT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2266291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F7305737-F700-49FB-90A8-86BE96477B34}"/>
              </a:ext>
            </a:extLst>
          </p:cNvPr>
          <p:cNvSpPr txBox="1"/>
          <p:nvPr/>
        </p:nvSpPr>
        <p:spPr>
          <a:xfrm>
            <a:off x="1721759" y="5410200"/>
            <a:ext cx="571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Estatística do teste: F</a:t>
            </a:r>
          </a:p>
        </p:txBody>
      </p:sp>
    </p:spTree>
    <p:extLst>
      <p:ext uri="{BB962C8B-B14F-4D97-AF65-F5344CB8AC3E}">
        <p14:creationId xmlns:p14="http://schemas.microsoft.com/office/powerpoint/2010/main" val="32500848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15" name="Rectangle 11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Tx/>
              <a:buNone/>
            </a:pPr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pPr>
              <a:buFontTx/>
              <a:buNone/>
            </a:pPr>
            <a:endParaRPr lang="pt-BR" sz="2800" dirty="0"/>
          </a:p>
          <a:p>
            <a:endParaRPr lang="pt-BR" sz="2800" dirty="0"/>
          </a:p>
        </p:txBody>
      </p:sp>
      <p:graphicFrame>
        <p:nvGraphicFramePr>
          <p:cNvPr id="200712" name="Object 8"/>
          <p:cNvGraphicFramePr>
            <a:graphicFrameLocks noGrp="1" noChangeAspect="1"/>
          </p:cNvGraphicFramePr>
          <p:nvPr>
            <p:ph type="chart" sz="half" idx="2"/>
            <p:extLst>
              <p:ext uri="{D42A27DB-BD31-4B8C-83A1-F6EECF244321}">
                <p14:modId xmlns:p14="http://schemas.microsoft.com/office/powerpoint/2010/main" val="2300981057"/>
              </p:ext>
            </p:extLst>
          </p:nvPr>
        </p:nvGraphicFramePr>
        <p:xfrm>
          <a:off x="6684963" y="1981200"/>
          <a:ext cx="1849437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2" imgW="704784" imgH="789265" progId="Equation.3">
                  <p:embed/>
                </p:oleObj>
              </mc:Choice>
              <mc:Fallback>
                <p:oleObj name="Equação" r:id="rId2" imgW="704784" imgH="78926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4963" y="1981200"/>
                        <a:ext cx="1849437" cy="207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071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0717" name="Object 13"/>
              <p:cNvSpPr txBox="1"/>
              <p:nvPr/>
            </p:nvSpPr>
            <p:spPr bwMode="auto">
              <a:xfrm>
                <a:off x="578533" y="2429581"/>
                <a:ext cx="5898467" cy="1601788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pt-B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pt-B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pt-BR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desvio</m:t>
                              </m:r>
                              <m:r>
                                <m:rPr>
                                  <m:nor/>
                                </m:rPr>
                                <a:rPr lang="pt-BR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pt-BR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quadr</m:t>
                              </m:r>
                              <m:r>
                                <m:rPr>
                                  <m:nor/>
                                </m:rPr>
                                <a:rPr lang="pt-BR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á</m:t>
                              </m:r>
                              <m:r>
                                <m:rPr>
                                  <m:nor/>
                                </m:rPr>
                                <a:rPr lang="pt-BR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ticos</m:t>
                              </m:r>
                              <m:r>
                                <m:rPr>
                                  <m:nor/>
                                </m:rPr>
                                <a:rPr lang="pt-BR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pt-BR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entre</m:t>
                              </m:r>
                              <m:r>
                                <m:rPr>
                                  <m:nor/>
                                </m:rPr>
                                <a:rPr lang="pt-BR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pt-BR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grupos</m:t>
                              </m:r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pt-BR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m:rPr>
                                  <m:nor/>
                                </m:rPr>
                                <a:rPr lang="pt-BR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ú</m:t>
                              </m:r>
                              <m:r>
                                <m:rPr>
                                  <m:nor/>
                                </m:rPr>
                                <a:rPr lang="pt-BR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mero</m:t>
                              </m:r>
                              <m:r>
                                <m:rPr>
                                  <m:nor/>
                                </m:rPr>
                                <a:rPr lang="pt-BR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pt-BR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de</m:t>
                              </m:r>
                              <m:r>
                                <m:rPr>
                                  <m:nor/>
                                </m:rPr>
                                <a:rPr lang="pt-BR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pt-BR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grupos</m:t>
                              </m:r>
                              <m:r>
                                <a:rPr lang="pt-B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pt-B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pt-BR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desvio</m:t>
                              </m:r>
                              <m:r>
                                <m:rPr>
                                  <m:nor/>
                                </m:rPr>
                                <a:rPr lang="pt-BR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pt-BR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quadr</m:t>
                              </m:r>
                              <m:r>
                                <m:rPr>
                                  <m:nor/>
                                </m:rPr>
                                <a:rPr lang="pt-BR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á</m:t>
                              </m:r>
                              <m:r>
                                <m:rPr>
                                  <m:nor/>
                                </m:rPr>
                                <a:rPr lang="pt-BR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tico</m:t>
                              </m:r>
                              <m:r>
                                <m:rPr>
                                  <m:nor/>
                                </m:rPr>
                                <a:rPr lang="pt-BR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pt-BR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intra</m:t>
                              </m:r>
                              <m:r>
                                <m:rPr>
                                  <m:nor/>
                                </m:rPr>
                                <a:rPr lang="pt-BR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pt-BR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os</m:t>
                              </m:r>
                              <m:r>
                                <m:rPr>
                                  <m:nor/>
                                </m:rPr>
                                <a:rPr lang="pt-BR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pt-BR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grupos</m:t>
                              </m:r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pt-BR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m:rPr>
                                  <m:nor/>
                                </m:rPr>
                                <a:rPr lang="pt-BR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ú</m:t>
                              </m:r>
                              <m:r>
                                <m:rPr>
                                  <m:nor/>
                                </m:rPr>
                                <a:rPr lang="pt-BR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mero</m:t>
                              </m:r>
                              <m:r>
                                <m:rPr>
                                  <m:nor/>
                                </m:rPr>
                                <a:rPr lang="pt-BR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pt-BR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total</m:t>
                              </m:r>
                              <m:r>
                                <m:rPr>
                                  <m:nor/>
                                </m:rPr>
                                <a:rPr lang="pt-BR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pt-BR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de</m:t>
                              </m:r>
                              <m:r>
                                <m:rPr>
                                  <m:nor/>
                                </m:rPr>
                                <a:rPr lang="pt-BR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pt-BR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sujeitos</m:t>
                              </m:r>
                              <m:r>
                                <a:rPr lang="pt-B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pt-BR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m:rPr>
                                  <m:nor/>
                                </m:rPr>
                                <a:rPr lang="pt-BR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ú</m:t>
                              </m:r>
                              <m:r>
                                <m:rPr>
                                  <m:nor/>
                                </m:rPr>
                                <a:rPr lang="pt-BR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mero</m:t>
                              </m:r>
                              <m:r>
                                <m:rPr>
                                  <m:nor/>
                                </m:rPr>
                                <a:rPr lang="pt-BR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pt-BR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de</m:t>
                              </m:r>
                              <m:r>
                                <m:rPr>
                                  <m:nor/>
                                </m:rPr>
                                <a:rPr lang="pt-BR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pt-BR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grupos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0717" name="Object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8533" y="2429581"/>
                <a:ext cx="5898467" cy="16017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2">
            <a:extLst>
              <a:ext uri="{FF2B5EF4-FFF2-40B4-BE49-F238E27FC236}">
                <a16:creationId xmlns:a16="http://schemas.microsoft.com/office/drawing/2014/main" id="{8EA326BC-A7D4-40B2-8946-57D07748D6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7657" y="238612"/>
            <a:ext cx="7772400" cy="1143000"/>
          </a:xfrm>
        </p:spPr>
        <p:txBody>
          <a:bodyPr/>
          <a:lstStyle/>
          <a:p>
            <a:pPr algn="l"/>
            <a:br>
              <a:rPr lang="pt-BR" sz="3200" dirty="0"/>
            </a:br>
            <a:r>
              <a:rPr lang="pt-BR" altLang="pt-BR" sz="3200" dirty="0"/>
              <a:t>Exemplo 3: </a:t>
            </a:r>
            <a:r>
              <a:rPr lang="pt-BR" altLang="pt-BR" sz="3200" dirty="0">
                <a:solidFill>
                  <a:schemeClr val="tx1"/>
                </a:solidFill>
              </a:rPr>
              <a:t>hemoglobina </a:t>
            </a:r>
            <a:r>
              <a:rPr lang="pt-BR" altLang="pt-BR" sz="3200" dirty="0" err="1">
                <a:solidFill>
                  <a:schemeClr val="tx1"/>
                </a:solidFill>
              </a:rPr>
              <a:t>glicada</a:t>
            </a:r>
            <a:r>
              <a:rPr lang="pt-BR" altLang="pt-BR" sz="3200" dirty="0">
                <a:solidFill>
                  <a:schemeClr val="tx1"/>
                </a:solidFill>
              </a:rPr>
              <a:t> em gestantes</a:t>
            </a:r>
            <a:r>
              <a:rPr lang="pt-BR" sz="3200" dirty="0"/>
              <a:t> </a:t>
            </a:r>
            <a:br>
              <a:rPr lang="pt-BR" sz="3200" dirty="0"/>
            </a:br>
            <a:endParaRPr lang="pt-BR" sz="32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74992B4-F659-4EAA-A061-507AC80F0105}"/>
              </a:ext>
            </a:extLst>
          </p:cNvPr>
          <p:cNvSpPr txBox="1"/>
          <p:nvPr/>
        </p:nvSpPr>
        <p:spPr>
          <a:xfrm>
            <a:off x="228601" y="4248918"/>
            <a:ext cx="8211456" cy="96032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000" dirty="0">
                <a:solidFill>
                  <a:srgbClr val="FF0000"/>
                </a:solidFill>
              </a:rPr>
              <a:t>F corresponde à razão entre a variância </a:t>
            </a:r>
            <a:r>
              <a:rPr lang="pt-BR" sz="2000" dirty="0" err="1">
                <a:solidFill>
                  <a:srgbClr val="FF0000"/>
                </a:solidFill>
              </a:rPr>
              <a:t>entre-grupos</a:t>
            </a:r>
            <a:r>
              <a:rPr lang="pt-BR" sz="2000" dirty="0">
                <a:solidFill>
                  <a:srgbClr val="FF0000"/>
                </a:solidFill>
              </a:rPr>
              <a:t> e a variância </a:t>
            </a:r>
            <a:r>
              <a:rPr lang="pt-BR" sz="2000" dirty="0" err="1">
                <a:solidFill>
                  <a:srgbClr val="FF0000"/>
                </a:solidFill>
              </a:rPr>
              <a:t>intra-grupos</a:t>
            </a:r>
            <a:endParaRPr lang="pt-BR" sz="2000" dirty="0">
              <a:solidFill>
                <a:srgbClr val="FF0000"/>
              </a:solidFill>
            </a:endParaRPr>
          </a:p>
          <a:p>
            <a:pPr algn="ctr">
              <a:lnSpc>
                <a:spcPct val="150000"/>
              </a:lnSpc>
            </a:pPr>
            <a:endParaRPr lang="pt-BR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63690"/>
            <a:ext cx="7772400" cy="1143000"/>
          </a:xfrm>
        </p:spPr>
        <p:txBody>
          <a:bodyPr/>
          <a:lstStyle/>
          <a:p>
            <a:r>
              <a:rPr lang="pt-BR" sz="2800" b="1" dirty="0">
                <a:solidFill>
                  <a:schemeClr val="accent6"/>
                </a:solidFill>
              </a:rPr>
              <a:t>Teste F</a:t>
            </a:r>
            <a:endParaRPr lang="pt-BR" sz="2800" dirty="0">
              <a:solidFill>
                <a:schemeClr val="accent6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9A1A0D-069C-4A4B-89B0-F2A0A6DE0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114800"/>
          </a:xfrm>
        </p:spPr>
        <p:txBody>
          <a:bodyPr/>
          <a:lstStyle/>
          <a:p>
            <a:pPr marL="0" indent="0" algn="ctr">
              <a:buNone/>
            </a:pPr>
            <a:r>
              <a:rPr lang="pt-BR" sz="2000" dirty="0"/>
              <a:t>A estatística F tem distribuição F com (g-1) graus de liberdade no numerador e (</a:t>
            </a:r>
            <a:r>
              <a:rPr lang="pt-BR" sz="2000" dirty="0" err="1"/>
              <a:t>N-g</a:t>
            </a:r>
            <a:r>
              <a:rPr lang="pt-BR" sz="2000" dirty="0"/>
              <a:t>) graus de liberdade no denominador*</a:t>
            </a:r>
          </a:p>
          <a:p>
            <a:pPr marL="0" indent="0" algn="ctr">
              <a:buNone/>
            </a:pPr>
            <a:endParaRPr lang="pt-BR" sz="20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B6175DB-E5CA-425D-AF98-DFF0F1B0BFBD}"/>
              </a:ext>
            </a:extLst>
          </p:cNvPr>
          <p:cNvSpPr txBox="1"/>
          <p:nvPr/>
        </p:nvSpPr>
        <p:spPr>
          <a:xfrm>
            <a:off x="4743904" y="5047461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6"/>
                </a:solidFill>
              </a:rPr>
              <a:t>F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4076D77-5BD8-480F-BD66-C069C2335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125" y="2187287"/>
            <a:ext cx="4857750" cy="29337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D3B5A6F-BD1C-4202-B3C2-E80CAD43F163}"/>
              </a:ext>
            </a:extLst>
          </p:cNvPr>
          <p:cNvSpPr txBox="1"/>
          <p:nvPr/>
        </p:nvSpPr>
        <p:spPr>
          <a:xfrm>
            <a:off x="228600" y="62484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/>
              <a:t>* Ver livro </a:t>
            </a:r>
            <a:r>
              <a:rPr lang="pt-BR" sz="1800" dirty="0" err="1"/>
              <a:t>Barbetta</a:t>
            </a:r>
            <a:r>
              <a:rPr lang="pt-BR" sz="1800" dirty="0"/>
              <a:t> – Tabela 6 </a:t>
            </a:r>
          </a:p>
        </p:txBody>
      </p:sp>
    </p:spTree>
    <p:extLst>
      <p:ext uri="{BB962C8B-B14F-4D97-AF65-F5344CB8AC3E}">
        <p14:creationId xmlns:p14="http://schemas.microsoft.com/office/powerpoint/2010/main" val="34135841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1356" name="Group 108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3792506163"/>
              </p:ext>
            </p:extLst>
          </p:nvPr>
        </p:nvGraphicFramePr>
        <p:xfrm>
          <a:off x="308643" y="60989"/>
          <a:ext cx="8763000" cy="6180933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75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2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13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30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925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Grupo  SD</a:t>
                      </a:r>
                    </a:p>
                  </a:txBody>
                  <a:tcPr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Grupo DG</a:t>
                      </a:r>
                    </a:p>
                  </a:txBody>
                  <a:tcPr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Grupo CD</a:t>
                      </a:r>
                    </a:p>
                  </a:txBody>
                  <a:tcPr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r>
                        <a:rPr kumimoji="0" lang="pt-BR" sz="1600" b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SD,1 </a:t>
                      </a:r>
                      <a:r>
                        <a:rPr kumimoji="0" lang="pt-BR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= 7,86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r>
                        <a:rPr kumimoji="0" lang="pt-BR" sz="1600" b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DG,1 </a:t>
                      </a:r>
                      <a:r>
                        <a:rPr kumimoji="0" lang="pt-BR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= 6,20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r>
                        <a:rPr kumimoji="0" lang="pt-BR" sz="1600" b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CD,1 </a:t>
                      </a:r>
                      <a:r>
                        <a:rPr kumimoji="0" lang="pt-BR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= 9,67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r>
                        <a:rPr kumimoji="0" lang="pt-BR" sz="1600" b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SD,2 </a:t>
                      </a:r>
                      <a:r>
                        <a:rPr kumimoji="0" lang="pt-BR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= 6,38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r>
                        <a:rPr kumimoji="0" lang="pt-BR" sz="1600" b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DG,2 </a:t>
                      </a:r>
                      <a:r>
                        <a:rPr kumimoji="0" lang="pt-BR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= 7,82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r>
                        <a:rPr kumimoji="0" lang="pt-BR" sz="1600" b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CD,2 </a:t>
                      </a:r>
                      <a:r>
                        <a:rPr kumimoji="0" lang="pt-BR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= 8,08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r>
                        <a:rPr kumimoji="0" lang="pt-BR" sz="1600" b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SD,3 </a:t>
                      </a:r>
                      <a:r>
                        <a:rPr kumimoji="0" lang="pt-BR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= 6,90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r>
                        <a:rPr kumimoji="0" lang="pt-BR" sz="1600" b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DG,3 </a:t>
                      </a:r>
                      <a:r>
                        <a:rPr kumimoji="0" lang="pt-BR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= 8,50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r>
                        <a:rPr kumimoji="0" lang="pt-BR" sz="1600" b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CD,3 </a:t>
                      </a:r>
                      <a:r>
                        <a:rPr kumimoji="0" lang="pt-BR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= 9,25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r>
                        <a:rPr kumimoji="0" lang="pt-BR" sz="1600" b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SD,4 </a:t>
                      </a:r>
                      <a:r>
                        <a:rPr kumimoji="0" lang="pt-BR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= 7,78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r>
                        <a:rPr kumimoji="0" lang="pt-BR" sz="1600" b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DG,4 </a:t>
                      </a:r>
                      <a:r>
                        <a:rPr kumimoji="0" lang="pt-BR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= 6,50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r>
                        <a:rPr kumimoji="0" lang="pt-BR" sz="1600" b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CD,4 </a:t>
                      </a:r>
                      <a:r>
                        <a:rPr kumimoji="0" lang="pt-BR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= 8,20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r>
                        <a:rPr kumimoji="0" lang="pt-BR" sz="1600" b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SD,5 </a:t>
                      </a:r>
                      <a:r>
                        <a:rPr kumimoji="0" lang="pt-BR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= 8,17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r>
                        <a:rPr kumimoji="0" lang="pt-BR" sz="1600" b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DG,5 </a:t>
                      </a:r>
                      <a:r>
                        <a:rPr kumimoji="0" lang="pt-BR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= 8,09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r>
                        <a:rPr kumimoji="0" lang="pt-BR" sz="1600" b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CD,5 </a:t>
                      </a:r>
                      <a:r>
                        <a:rPr kumimoji="0" lang="pt-BR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= 8,64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r>
                        <a:rPr kumimoji="0" lang="pt-BR" sz="1600" b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SD,6 </a:t>
                      </a:r>
                      <a:r>
                        <a:rPr kumimoji="0" lang="pt-BR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= 6,26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r>
                        <a:rPr kumimoji="0" lang="pt-BR" sz="1600" b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DG,6 </a:t>
                      </a:r>
                      <a:r>
                        <a:rPr kumimoji="0" lang="pt-BR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= 6,90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r>
                        <a:rPr kumimoji="0" lang="pt-BR" sz="1600" b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CD,6 </a:t>
                      </a:r>
                      <a:r>
                        <a:rPr kumimoji="0" lang="pt-BR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= 9,67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r>
                        <a:rPr kumimoji="0" lang="pt-BR" sz="1600" b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SD,7 </a:t>
                      </a:r>
                      <a:r>
                        <a:rPr kumimoji="0" lang="pt-BR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= 6,30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r>
                        <a:rPr kumimoji="0" lang="pt-BR" sz="1600" b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DG,7 </a:t>
                      </a:r>
                      <a:r>
                        <a:rPr kumimoji="0" lang="pt-BR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= 7,82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r>
                        <a:rPr kumimoji="0" lang="pt-BR" sz="1600" b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CD,7 </a:t>
                      </a:r>
                      <a:r>
                        <a:rPr kumimoji="0" lang="pt-BR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= 9,23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r>
                        <a:rPr kumimoji="0" lang="pt-BR" sz="1600" b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SD,8 </a:t>
                      </a:r>
                      <a:r>
                        <a:rPr kumimoji="0" lang="pt-BR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= 7,86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r>
                        <a:rPr kumimoji="0" lang="pt-BR" sz="1600" b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DG,8 </a:t>
                      </a:r>
                      <a:r>
                        <a:rPr kumimoji="0" lang="pt-BR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= 7,45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r>
                        <a:rPr kumimoji="0" lang="pt-BR" sz="1600" b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CD,8 </a:t>
                      </a:r>
                      <a:r>
                        <a:rPr kumimoji="0" lang="pt-BR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= 10,43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60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r>
                        <a:rPr kumimoji="0" lang="pt-BR" sz="1600" b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SD,9 </a:t>
                      </a:r>
                      <a:r>
                        <a:rPr kumimoji="0" lang="pt-BR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= 7,42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r>
                        <a:rPr kumimoji="0" lang="pt-BR" sz="1600" b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DG,9 </a:t>
                      </a:r>
                      <a:r>
                        <a:rPr kumimoji="0" lang="pt-BR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= 7,75 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r>
                        <a:rPr kumimoji="0" lang="pt-BR" sz="1600" b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CD,9 </a:t>
                      </a:r>
                      <a:r>
                        <a:rPr kumimoji="0" lang="pt-BR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= 9,97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035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r>
                        <a:rPr kumimoji="0" lang="pt-BR" sz="1600" b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SD,10 </a:t>
                      </a:r>
                      <a:r>
                        <a:rPr kumimoji="0" lang="pt-BR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= 8,63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r>
                        <a:rPr kumimoji="0" lang="pt-BR" sz="1600" b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DG,10 </a:t>
                      </a:r>
                      <a:r>
                        <a:rPr kumimoji="0" lang="pt-BR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= 7,43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r>
                        <a:rPr kumimoji="0" lang="pt-BR" sz="1600" b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CD,10 </a:t>
                      </a:r>
                      <a:r>
                        <a:rPr kumimoji="0" lang="pt-BR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= 9,59</a:t>
                      </a:r>
                      <a:endParaRPr lang="pt-BR" sz="1600" dirty="0"/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9848719"/>
                  </a:ext>
                </a:extLst>
              </a:tr>
              <a:tr h="5000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média</a:t>
                      </a:r>
                      <a:endParaRPr kumimoji="0" lang="pt-B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T>
                      <a:noFill/>
                    </a:lnT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        = 7,36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    = 7,45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= 9,27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= 8,02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T>
                      <a:noFill/>
                    </a:lnT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815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variância</a:t>
                      </a:r>
                      <a:endParaRPr kumimoji="0" lang="pt-B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r>
                        <a:rPr kumimoji="0" lang="pt-BR" sz="1800" b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kumimoji="0" lang="pt-BR" sz="1800" b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SD</a:t>
                      </a:r>
                      <a:r>
                        <a:rPr kumimoji="0" lang="pt-BR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=  0,717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r>
                        <a:rPr kumimoji="0" lang="pt-BR" sz="1800" b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kumimoji="0" lang="pt-BR" sz="1800" b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DG</a:t>
                      </a:r>
                      <a:r>
                        <a:rPr kumimoji="0" lang="pt-BR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= 0,516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r>
                        <a:rPr kumimoji="0" lang="pt-BR" sz="1800" b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kumimoji="0" lang="pt-BR" sz="1800" b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CD</a:t>
                      </a:r>
                      <a:r>
                        <a:rPr kumimoji="0" lang="pt-BR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= 0,580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81344" name="Rectangle 96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181348" name="Rectangle 100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181350" name="Rectangle 102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181352" name="Rectangle 104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1351" name="Object 103"/>
              <p:cNvSpPr txBox="1"/>
              <p:nvPr/>
            </p:nvSpPr>
            <p:spPr bwMode="auto">
              <a:xfrm>
                <a:off x="7273113" y="5299112"/>
                <a:ext cx="533400" cy="425450"/>
              </a:xfrm>
              <a:prstGeom prst="rect">
                <a:avLst/>
              </a:prstGeom>
              <a:noFill/>
            </p:spPr>
            <p:txBody>
              <a:bodyPr>
                <a:normAutofit fontScale="6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pt-BR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pt-B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𝑔𝑒𝑟𝑎𝑙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1351" name="Object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73113" y="5299112"/>
                <a:ext cx="533400" cy="425450"/>
              </a:xfrm>
              <a:prstGeom prst="rect">
                <a:avLst/>
              </a:prstGeom>
              <a:blipFill>
                <a:blip r:embed="rId3"/>
                <a:stretch>
                  <a:fillRect r="-159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1354" name="Rectangle 106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to 4"/>
              <p:cNvSpPr txBox="1"/>
              <p:nvPr/>
            </p:nvSpPr>
            <p:spPr>
              <a:xfrm>
                <a:off x="4054475" y="5293895"/>
                <a:ext cx="365125" cy="421105"/>
              </a:xfrm>
              <a:prstGeom prst="rect">
                <a:avLst/>
              </a:prstGeom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pt-BR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pt-BR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𝐷𝐺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5" name="Obje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475" y="5293895"/>
                <a:ext cx="365125" cy="421105"/>
              </a:xfrm>
              <a:prstGeom prst="rect">
                <a:avLst/>
              </a:prstGeom>
              <a:blipFill>
                <a:blip r:embed="rId4"/>
                <a:stretch>
                  <a:fillRect r="-1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to 6"/>
              <p:cNvSpPr txBox="1"/>
              <p:nvPr/>
            </p:nvSpPr>
            <p:spPr>
              <a:xfrm>
                <a:off x="5713413" y="5257800"/>
                <a:ext cx="458787" cy="436563"/>
              </a:xfrm>
              <a:prstGeom prst="rect">
                <a:avLst/>
              </a:prstGeom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pt-BR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pt-B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𝐶𝐷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Obje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3413" y="5257800"/>
                <a:ext cx="458787" cy="436563"/>
              </a:xfrm>
              <a:prstGeom prst="rect">
                <a:avLst/>
              </a:prstGeom>
              <a:blipFill>
                <a:blip r:embed="rId6"/>
                <a:stretch>
                  <a:fillRect r="-118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ixaDeTexto 11">
            <a:extLst>
              <a:ext uri="{FF2B5EF4-FFF2-40B4-BE49-F238E27FC236}">
                <a16:creationId xmlns:a16="http://schemas.microsoft.com/office/drawing/2014/main" id="{461C4E21-5F47-408A-B47A-29FC6EE83B95}"/>
              </a:ext>
            </a:extLst>
          </p:cNvPr>
          <p:cNvSpPr txBox="1"/>
          <p:nvPr/>
        </p:nvSpPr>
        <p:spPr>
          <a:xfrm>
            <a:off x="0" y="60989"/>
            <a:ext cx="1889760" cy="1015663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rgbClr val="FF0000"/>
                </a:solidFill>
              </a:rPr>
              <a:t>Voltando ao exemplo das gestantes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to 6">
                <a:extLst>
                  <a:ext uri="{FF2B5EF4-FFF2-40B4-BE49-F238E27FC236}">
                    <a16:creationId xmlns:a16="http://schemas.microsoft.com/office/drawing/2014/main" id="{E774A735-F6F6-49E6-9620-9B1E198C6E0E}"/>
                  </a:ext>
                </a:extLst>
              </p:cNvPr>
              <p:cNvSpPr txBox="1"/>
              <p:nvPr/>
            </p:nvSpPr>
            <p:spPr>
              <a:xfrm>
                <a:off x="2286000" y="5257800"/>
                <a:ext cx="458787" cy="436563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pt-BR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pt-B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pt-B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Objeto 6">
                <a:extLst>
                  <a:ext uri="{FF2B5EF4-FFF2-40B4-BE49-F238E27FC236}">
                    <a16:creationId xmlns:a16="http://schemas.microsoft.com/office/drawing/2014/main" id="{E774A735-F6F6-49E6-9620-9B1E198C6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5257800"/>
                <a:ext cx="458787" cy="436563"/>
              </a:xfrm>
              <a:prstGeom prst="rect">
                <a:avLst/>
              </a:prstGeom>
              <a:blipFill>
                <a:blip r:embed="rId7"/>
                <a:stretch>
                  <a:fillRect r="-14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2396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D88B6A2-93EA-459F-8D9D-F738750FA5EB}"/>
              </a:ext>
            </a:extLst>
          </p:cNvPr>
          <p:cNvSpPr txBox="1"/>
          <p:nvPr/>
        </p:nvSpPr>
        <p:spPr>
          <a:xfrm>
            <a:off x="1138238" y="2105561"/>
            <a:ext cx="686752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600" dirty="0">
              <a:solidFill>
                <a:srgbClr val="000000"/>
              </a:solidFill>
            </a:endParaRPr>
          </a:p>
          <a:p>
            <a:endParaRPr lang="en-US" sz="1600" dirty="0">
              <a:solidFill>
                <a:srgbClr val="000000"/>
              </a:solidFill>
            </a:endParaRPr>
          </a:p>
          <a:p>
            <a:r>
              <a:rPr lang="en-US" sz="1600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854CADE-F581-4E66-9BDB-7489DC7C2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76481"/>
            <a:ext cx="7772400" cy="1143000"/>
          </a:xfrm>
        </p:spPr>
        <p:txBody>
          <a:bodyPr/>
          <a:lstStyle/>
          <a:p>
            <a:r>
              <a:rPr lang="pt-BR" dirty="0"/>
              <a:t>Avaliação das suposições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95940A20-A81B-49F6-8FDD-3A5E725E7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36821"/>
            <a:ext cx="7772400" cy="41148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pt-BR" sz="2000" dirty="0"/>
              <a:t>A distribuição da variável dependente segue uma distribuição normal dentro de cada grupo?</a:t>
            </a:r>
          </a:p>
          <a:p>
            <a:pPr>
              <a:buFont typeface="+mj-lt"/>
              <a:buAutoNum type="arabicPeriod"/>
            </a:pPr>
            <a:endParaRPr lang="pt-BR" sz="2000" dirty="0"/>
          </a:p>
          <a:p>
            <a:pPr marL="400050" lvl="1" indent="0">
              <a:buNone/>
            </a:pPr>
            <a:r>
              <a:rPr lang="pt-BR" sz="2000" dirty="0"/>
              <a:t>Deve-se aplicar o teste de normalidade de </a:t>
            </a:r>
            <a:r>
              <a:rPr lang="pt-BR" sz="2000" b="1" dirty="0"/>
              <a:t>Shapiro-</a:t>
            </a:r>
            <a:r>
              <a:rPr lang="pt-BR" sz="2000" b="1" dirty="0" err="1"/>
              <a:t>Wilks</a:t>
            </a:r>
            <a:endParaRPr lang="pt-BR" sz="2000" b="1" dirty="0"/>
          </a:p>
          <a:p>
            <a:pPr marL="400050" lvl="1" indent="0">
              <a:buNone/>
            </a:pPr>
            <a:endParaRPr lang="pt-BR" sz="2000" dirty="0"/>
          </a:p>
          <a:p>
            <a:pPr marL="400050" lvl="1" indent="0">
              <a:buNone/>
            </a:pPr>
            <a:r>
              <a:rPr lang="pt-BR" sz="2000" dirty="0"/>
              <a:t>H</a:t>
            </a:r>
            <a:r>
              <a:rPr lang="pt-BR" sz="2000" baseline="-25000" dirty="0"/>
              <a:t>0</a:t>
            </a:r>
            <a:r>
              <a:rPr lang="pt-BR" sz="2000" dirty="0"/>
              <a:t> : distribuição da variável dependente segue uma normal (em cada grupo)</a:t>
            </a:r>
          </a:p>
          <a:p>
            <a:pPr marL="400050" lvl="1" indent="-457200"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pt-BR" sz="2000" dirty="0"/>
              <a:t>H</a:t>
            </a:r>
            <a:r>
              <a:rPr lang="pt-BR" sz="2000" baseline="-25000" dirty="0"/>
              <a:t>1</a:t>
            </a:r>
            <a:r>
              <a:rPr lang="pt-BR" sz="2000" dirty="0"/>
              <a:t> : distribuição da variável dependente </a:t>
            </a:r>
            <a:r>
              <a:rPr lang="pt-BR" sz="2000" b="1" dirty="0"/>
              <a:t>não</a:t>
            </a:r>
            <a:r>
              <a:rPr lang="pt-BR" sz="2000" dirty="0"/>
              <a:t> segue uma normal (em cada grupo)</a:t>
            </a:r>
          </a:p>
          <a:p>
            <a:pPr marL="400050" lvl="1" indent="-457200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400050" lvl="1" indent="-457200"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000000"/>
                </a:solidFill>
              </a:rPr>
              <a:t>Resultado</a:t>
            </a:r>
            <a:r>
              <a:rPr lang="en-US" sz="2000" dirty="0">
                <a:solidFill>
                  <a:srgbClr val="000000"/>
                </a:solidFill>
              </a:rPr>
              <a:t>: Como p&gt;0,05, </a:t>
            </a:r>
            <a:r>
              <a:rPr lang="en-US" sz="2000" dirty="0" err="1">
                <a:solidFill>
                  <a:srgbClr val="000000"/>
                </a:solidFill>
              </a:rPr>
              <a:t>aceito</a:t>
            </a:r>
            <a:r>
              <a:rPr lang="en-US" sz="2000" dirty="0">
                <a:solidFill>
                  <a:srgbClr val="000000"/>
                </a:solidFill>
              </a:rPr>
              <a:t> H</a:t>
            </a:r>
            <a:r>
              <a:rPr lang="en-US" sz="2000" baseline="-25000" dirty="0">
                <a:solidFill>
                  <a:srgbClr val="000000"/>
                </a:solidFill>
              </a:rPr>
              <a:t>0</a:t>
            </a:r>
            <a:r>
              <a:rPr lang="en-US" sz="2000" dirty="0">
                <a:solidFill>
                  <a:srgbClr val="000000"/>
                </a:solidFill>
              </a:rPr>
              <a:t>.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5483842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D88B6A2-93EA-459F-8D9D-F738750FA5EB}"/>
              </a:ext>
            </a:extLst>
          </p:cNvPr>
          <p:cNvSpPr txBox="1"/>
          <p:nvPr/>
        </p:nvSpPr>
        <p:spPr>
          <a:xfrm>
            <a:off x="1138238" y="2105561"/>
            <a:ext cx="686752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600" dirty="0">
              <a:solidFill>
                <a:srgbClr val="000000"/>
              </a:solidFill>
            </a:endParaRPr>
          </a:p>
          <a:p>
            <a:endParaRPr lang="en-US" sz="1600" dirty="0">
              <a:solidFill>
                <a:srgbClr val="000000"/>
              </a:solidFill>
            </a:endParaRPr>
          </a:p>
          <a:p>
            <a:r>
              <a:rPr lang="en-US" sz="1600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854CADE-F581-4E66-9BDB-7489DC7C2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76481"/>
            <a:ext cx="7772400" cy="1143000"/>
          </a:xfrm>
        </p:spPr>
        <p:txBody>
          <a:bodyPr/>
          <a:lstStyle/>
          <a:p>
            <a:r>
              <a:rPr lang="pt-BR" dirty="0"/>
              <a:t>Avaliação das suposições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95940A20-A81B-49F6-8FDD-3A5E725E7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36821"/>
            <a:ext cx="7772400" cy="4114800"/>
          </a:xfrm>
        </p:spPr>
        <p:txBody>
          <a:bodyPr/>
          <a:lstStyle/>
          <a:p>
            <a:pPr>
              <a:buFont typeface="+mj-lt"/>
              <a:buAutoNum type="arabicPeriod" startAt="2"/>
            </a:pPr>
            <a:r>
              <a:rPr lang="pt-BR" sz="2000" dirty="0"/>
              <a:t>As variâncias dos grupos são semelhantes?</a:t>
            </a:r>
          </a:p>
          <a:p>
            <a:pPr marL="400050" lvl="1" indent="0">
              <a:buNone/>
            </a:pPr>
            <a:r>
              <a:rPr lang="pt-BR" sz="2000" dirty="0"/>
              <a:t>Deve-se aplicar o teste de homoscedasticidade de </a:t>
            </a:r>
            <a:r>
              <a:rPr lang="pt-BR" sz="2000" b="1" dirty="0"/>
              <a:t>Levene</a:t>
            </a:r>
          </a:p>
          <a:p>
            <a:pPr marL="400050" lvl="1" indent="0">
              <a:buNone/>
            </a:pPr>
            <a:endParaRPr lang="pt-BR" sz="2000" dirty="0"/>
          </a:p>
          <a:p>
            <a:pPr marL="400050" lvl="1" indent="0">
              <a:buNone/>
            </a:pPr>
            <a:r>
              <a:rPr lang="pt-BR" sz="2000" dirty="0"/>
              <a:t>H</a:t>
            </a:r>
            <a:r>
              <a:rPr lang="pt-BR" sz="2000" baseline="-25000" dirty="0"/>
              <a:t>0</a:t>
            </a:r>
            <a:r>
              <a:rPr lang="pt-BR" sz="2000" dirty="0"/>
              <a:t> : variâncias dos 3 grupos são semelhantes</a:t>
            </a:r>
          </a:p>
          <a:p>
            <a:pPr marL="400050" lvl="1" indent="-457200"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pt-BR" sz="2000" dirty="0"/>
              <a:t>H</a:t>
            </a:r>
            <a:r>
              <a:rPr lang="pt-BR" sz="2000" baseline="-25000" dirty="0"/>
              <a:t>1</a:t>
            </a:r>
            <a:r>
              <a:rPr lang="pt-BR" sz="2000" dirty="0"/>
              <a:t> : variâncias dos 3 grupos não são semelhantes</a:t>
            </a:r>
            <a:endParaRPr lang="en-US" sz="2000" dirty="0">
              <a:solidFill>
                <a:srgbClr val="000000"/>
              </a:solidFill>
            </a:endParaRPr>
          </a:p>
          <a:p>
            <a:pPr marL="400050" lvl="1" indent="-457200"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</a:p>
          <a:p>
            <a:pPr marL="800100" lvl="2" indent="-457200">
              <a:buNone/>
            </a:pPr>
            <a:r>
              <a:rPr lang="en-US" sz="2000" dirty="0" err="1">
                <a:solidFill>
                  <a:srgbClr val="000000"/>
                </a:solidFill>
              </a:rPr>
              <a:t>Resultado</a:t>
            </a:r>
            <a:r>
              <a:rPr lang="en-US" sz="2000" dirty="0">
                <a:solidFill>
                  <a:srgbClr val="000000"/>
                </a:solidFill>
              </a:rPr>
              <a:t>: Como p&gt;0,05, </a:t>
            </a:r>
            <a:r>
              <a:rPr lang="en-US" sz="2000" dirty="0" err="1">
                <a:solidFill>
                  <a:srgbClr val="000000"/>
                </a:solidFill>
              </a:rPr>
              <a:t>aceito</a:t>
            </a:r>
            <a:r>
              <a:rPr lang="en-US" sz="2000" dirty="0">
                <a:solidFill>
                  <a:srgbClr val="000000"/>
                </a:solidFill>
              </a:rPr>
              <a:t> H</a:t>
            </a:r>
            <a:r>
              <a:rPr lang="en-US" sz="2000" baseline="-25000" dirty="0">
                <a:solidFill>
                  <a:srgbClr val="000000"/>
                </a:solidFill>
              </a:rPr>
              <a:t>0</a:t>
            </a:r>
            <a:r>
              <a:rPr lang="en-US" sz="2000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01651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739869"/>
            <a:ext cx="7722632" cy="5378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ítulo 3"/>
          <p:cNvSpPr>
            <a:spLocks noGrp="1"/>
          </p:cNvSpPr>
          <p:nvPr>
            <p:ph type="title"/>
          </p:nvPr>
        </p:nvSpPr>
        <p:spPr>
          <a:xfrm>
            <a:off x="685800" y="14288"/>
            <a:ext cx="7772400" cy="725581"/>
          </a:xfrm>
        </p:spPr>
        <p:txBody>
          <a:bodyPr/>
          <a:lstStyle/>
          <a:p>
            <a:r>
              <a:rPr lang="pt-BR" sz="3600" u="sng" dirty="0">
                <a:solidFill>
                  <a:schemeClr val="tx1"/>
                </a:solidFill>
              </a:rPr>
              <a:t>Soma dos Quadrados Total</a:t>
            </a:r>
          </a:p>
        </p:txBody>
      </p:sp>
    </p:spTree>
    <p:extLst>
      <p:ext uri="{BB962C8B-B14F-4D97-AF65-F5344CB8AC3E}">
        <p14:creationId xmlns:p14="http://schemas.microsoft.com/office/powerpoint/2010/main" val="677916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40DF0B-D3DB-7E51-B0CB-DE6CDDC72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FF66EF-978D-C272-2D30-676B82C07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7FAD40-F3DD-4C87-404C-0496363B2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1262062"/>
            <a:ext cx="695325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4260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967691"/>
              </p:ext>
            </p:extLst>
          </p:nvPr>
        </p:nvGraphicFramePr>
        <p:xfrm>
          <a:off x="381000" y="1066800"/>
          <a:ext cx="8581799" cy="53097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07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286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SD</a:t>
                      </a:r>
                    </a:p>
                  </a:txBody>
                  <a:tcPr marT="41564" marB="41564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DG</a:t>
                      </a:r>
                    </a:p>
                  </a:txBody>
                  <a:tcPr marT="41564" marB="41564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CD</a:t>
                      </a:r>
                    </a:p>
                  </a:txBody>
                  <a:tcPr marT="41564" marB="41564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1564" marB="41564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SD</a:t>
                      </a:r>
                    </a:p>
                  </a:txBody>
                  <a:tcPr marT="41564" marB="41564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DG</a:t>
                      </a:r>
                    </a:p>
                  </a:txBody>
                  <a:tcPr marT="41564" marB="41564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CD</a:t>
                      </a:r>
                    </a:p>
                  </a:txBody>
                  <a:tcPr marT="41564" marB="41564" anchor="ctr" horzOverflow="overflow"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1564" marB="41564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3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(7,86-8,02)</a:t>
                      </a:r>
                      <a:r>
                        <a:rPr kumimoji="0" lang="pt-BR" sz="16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marT="41564" marB="41564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(6,20-8,02)</a:t>
                      </a:r>
                      <a:r>
                        <a:rPr kumimoji="0" lang="pt-BR" sz="16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1564" marB="41564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(9,67-8,02)</a:t>
                      </a:r>
                      <a:r>
                        <a:rPr kumimoji="0" lang="pt-BR" sz="16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1564" marB="41564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865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0,03</a:t>
                      </a:r>
                    </a:p>
                  </a:txBody>
                  <a:tcPr marL="9525" marR="9525" marT="865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3,33</a:t>
                      </a:r>
                    </a:p>
                  </a:txBody>
                  <a:tcPr marL="9525" marR="9525" marT="865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2,71</a:t>
                      </a:r>
                    </a:p>
                  </a:txBody>
                  <a:tcPr marL="9525" marR="9525" marT="8659" marB="0" anchor="ctr"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865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3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(6,3-8,02)</a:t>
                      </a:r>
                      <a:r>
                        <a:rPr kumimoji="0" lang="pt-BR" sz="16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1564" marB="41564" horzOverflow="overflow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(7,82-8,02)</a:t>
                      </a:r>
                      <a:r>
                        <a:rPr kumimoji="0" lang="pt-BR" sz="16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1564" marB="41564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(8,08-8,02)</a:t>
                      </a:r>
                      <a:r>
                        <a:rPr kumimoji="0" lang="pt-BR" sz="16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1564" marB="41564" horzOverflow="overflow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865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2,71</a:t>
                      </a:r>
                    </a:p>
                  </a:txBody>
                  <a:tcPr marL="9525" marR="9525" marT="8659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0,04</a:t>
                      </a:r>
                    </a:p>
                  </a:txBody>
                  <a:tcPr marL="9525" marR="9525" marT="865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9525" marR="9525" marT="8659" marB="0" anchor="ctr">
                    <a:lnR w="12700" cmpd="sng">
                      <a:noFill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865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3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6,90,,,</a:t>
                      </a:r>
                    </a:p>
                  </a:txBody>
                  <a:tcPr marT="41564" marB="41564" horzOverflow="overflow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8,50,,,</a:t>
                      </a:r>
                    </a:p>
                  </a:txBody>
                  <a:tcPr marT="41564" marB="41564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9,25,,,</a:t>
                      </a:r>
                    </a:p>
                  </a:txBody>
                  <a:tcPr marT="41564" marB="41564" horzOverflow="overflow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865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1,27</a:t>
                      </a:r>
                    </a:p>
                  </a:txBody>
                  <a:tcPr marL="9525" marR="9525" marT="8659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0,23</a:t>
                      </a:r>
                    </a:p>
                  </a:txBody>
                  <a:tcPr marL="9525" marR="9525" marT="865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1,50</a:t>
                      </a:r>
                    </a:p>
                  </a:txBody>
                  <a:tcPr marL="9525" marR="9525" marT="8659" marB="0" anchor="ctr">
                    <a:lnR w="12700" cmpd="sng">
                      <a:noFill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865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3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7,78,,,</a:t>
                      </a:r>
                    </a:p>
                  </a:txBody>
                  <a:tcPr marT="41564" marB="41564" horzOverflow="overflow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6,50,,,</a:t>
                      </a:r>
                    </a:p>
                  </a:txBody>
                  <a:tcPr marT="41564" marB="41564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8,20,,,</a:t>
                      </a:r>
                    </a:p>
                  </a:txBody>
                  <a:tcPr marT="41564" marB="41564" horzOverflow="overflow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865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0,06</a:t>
                      </a:r>
                    </a:p>
                  </a:txBody>
                  <a:tcPr marL="9525" marR="9525" marT="8659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2,33</a:t>
                      </a:r>
                    </a:p>
                  </a:txBody>
                  <a:tcPr marL="9525" marR="9525" marT="865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0,03</a:t>
                      </a:r>
                    </a:p>
                  </a:txBody>
                  <a:tcPr marL="9525" marR="9525" marT="8659" marB="0" anchor="ctr">
                    <a:lnR w="12700" cmpd="sng">
                      <a:noFill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865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3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8,17,,,</a:t>
                      </a:r>
                    </a:p>
                  </a:txBody>
                  <a:tcPr marT="41564" marB="41564" horzOverflow="overflow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8,09,,,</a:t>
                      </a:r>
                    </a:p>
                  </a:txBody>
                  <a:tcPr marT="41564" marB="41564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8,64,,,</a:t>
                      </a:r>
                    </a:p>
                  </a:txBody>
                  <a:tcPr marT="41564" marB="41564" horzOverflow="overflow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865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0,02</a:t>
                      </a:r>
                    </a:p>
                  </a:txBody>
                  <a:tcPr marL="9525" marR="9525" marT="8659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9525" marR="9525" marT="865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0,38</a:t>
                      </a:r>
                    </a:p>
                  </a:txBody>
                  <a:tcPr marL="9525" marR="9525" marT="8659" marB="0" anchor="ctr">
                    <a:lnR w="12700" cmpd="sng">
                      <a:noFill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865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8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6,26,,,</a:t>
                      </a:r>
                    </a:p>
                  </a:txBody>
                  <a:tcPr marT="41564" marB="41564" horzOverflow="overflow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6,90,,,</a:t>
                      </a:r>
                    </a:p>
                  </a:txBody>
                  <a:tcPr marT="41564" marB="41564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9,67,,,,</a:t>
                      </a:r>
                    </a:p>
                  </a:txBody>
                  <a:tcPr marT="41564" marB="41564" horzOverflow="overflow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865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3,12</a:t>
                      </a:r>
                    </a:p>
                  </a:txBody>
                  <a:tcPr marL="9525" marR="9525" marT="8659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1,27</a:t>
                      </a:r>
                    </a:p>
                  </a:txBody>
                  <a:tcPr marL="9525" marR="9525" marT="865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2,71</a:t>
                      </a:r>
                    </a:p>
                  </a:txBody>
                  <a:tcPr marL="9525" marR="9525" marT="8659" marB="0" anchor="ctr">
                    <a:lnR w="12700" cmpd="sng">
                      <a:noFill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865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03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6,30,,,</a:t>
                      </a:r>
                    </a:p>
                  </a:txBody>
                  <a:tcPr marT="41564" marB="41564" horzOverflow="overflow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7,82,,,</a:t>
                      </a:r>
                    </a:p>
                  </a:txBody>
                  <a:tcPr marT="41564" marB="41564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9,23,,,,</a:t>
                      </a:r>
                    </a:p>
                  </a:txBody>
                  <a:tcPr marT="41564" marB="41564" horzOverflow="overflow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865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2,98</a:t>
                      </a:r>
                    </a:p>
                  </a:txBody>
                  <a:tcPr marL="9525" marR="9525" marT="8659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0,04</a:t>
                      </a:r>
                    </a:p>
                  </a:txBody>
                  <a:tcPr marL="9525" marR="9525" marT="865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1,45</a:t>
                      </a:r>
                    </a:p>
                  </a:txBody>
                  <a:tcPr marL="9525" marR="9525" marT="8659" marB="0" anchor="ctr">
                    <a:lnR w="12700" cmpd="sng">
                      <a:noFill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865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03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7,86,,,</a:t>
                      </a:r>
                    </a:p>
                  </a:txBody>
                  <a:tcPr marT="41564" marB="41564" horzOverflow="overflow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7,45,,,</a:t>
                      </a:r>
                    </a:p>
                  </a:txBody>
                  <a:tcPr marT="41564" marB="41564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10,43,,,,</a:t>
                      </a:r>
                    </a:p>
                  </a:txBody>
                  <a:tcPr marT="41564" marB="41564" horzOverflow="overflow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865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0,03</a:t>
                      </a:r>
                    </a:p>
                  </a:txBody>
                  <a:tcPr marL="9525" marR="9525" marT="8659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0,33</a:t>
                      </a:r>
                    </a:p>
                  </a:txBody>
                  <a:tcPr marL="9525" marR="9525" marT="865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5,78</a:t>
                      </a:r>
                    </a:p>
                  </a:txBody>
                  <a:tcPr marL="9525" marR="9525" marT="8659" marB="0" anchor="ctr">
                    <a:lnR w="12700" cmpd="sng">
                      <a:noFill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865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03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7,42,,,</a:t>
                      </a:r>
                    </a:p>
                  </a:txBody>
                  <a:tcPr marT="41564" marB="41564" horzOverflow="overflow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7,75,,,</a:t>
                      </a:r>
                    </a:p>
                  </a:txBody>
                  <a:tcPr marT="41564" marB="41564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9,97,,,,</a:t>
                      </a:r>
                    </a:p>
                  </a:txBody>
                  <a:tcPr marT="41564" marB="41564" horzOverflow="overflow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865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0,37</a:t>
                      </a:r>
                    </a:p>
                  </a:txBody>
                  <a:tcPr marL="9525" marR="9525" marT="8659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0,08</a:t>
                      </a:r>
                    </a:p>
                  </a:txBody>
                  <a:tcPr marL="9525" marR="9525" marT="865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3,78</a:t>
                      </a:r>
                    </a:p>
                  </a:txBody>
                  <a:tcPr marL="9525" marR="9525" marT="8659" marB="0" anchor="ctr">
                    <a:lnR w="12700" cmpd="sng">
                      <a:noFill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865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238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8,63,,,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8659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7,43,,,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8659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9,59,,,,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8659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8659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0,37</a:t>
                      </a:r>
                    </a:p>
                  </a:txBody>
                  <a:tcPr marL="9525" marR="9525" marT="8659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0,35</a:t>
                      </a:r>
                    </a:p>
                  </a:txBody>
                  <a:tcPr marL="9525" marR="9525" marT="8659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2,45</a:t>
                      </a:r>
                    </a:p>
                  </a:txBody>
                  <a:tcPr marL="9525" marR="9525" marT="8659" marB="0" anchor="ctr"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865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80196">
                <a:tc>
                  <a:txBody>
                    <a:bodyPr/>
                    <a:lstStyle/>
                    <a:p>
                      <a:pPr algn="ctr" fontAlgn="b"/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865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865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865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865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pt-BR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865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pt-BR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865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pt-BR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8659" marB="0" anchor="ctr"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865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80196">
                <a:tc>
                  <a:txBody>
                    <a:bodyPr/>
                    <a:lstStyle/>
                    <a:p>
                      <a:pPr algn="ctr" fontAlgn="b"/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8659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Média geral=</a:t>
                      </a:r>
                    </a:p>
                  </a:txBody>
                  <a:tcPr marL="9525" marR="9525" marT="8659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8,02</a:t>
                      </a:r>
                    </a:p>
                  </a:txBody>
                  <a:tcPr marL="9525" marR="9525" marT="8659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8659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10,93</a:t>
                      </a:r>
                    </a:p>
                  </a:txBody>
                  <a:tcPr marL="9525" marR="9525" marT="8659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8,00</a:t>
                      </a:r>
                    </a:p>
                  </a:txBody>
                  <a:tcPr marL="9525" marR="9525" marT="8659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20,79</a:t>
                      </a:r>
                    </a:p>
                  </a:txBody>
                  <a:tcPr marL="9525" marR="9525" marT="8659" marB="0" anchor="ctr"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865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0380">
                <a:tc>
                  <a:txBody>
                    <a:bodyPr/>
                    <a:lstStyle/>
                    <a:p>
                      <a:pPr algn="ctr" fontAlgn="b"/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8659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9525" marR="9525" marT="8659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9525" marR="9525" marT="865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8659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9525" marR="9525" marT="8659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9525" marR="9525" marT="8659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9525" marR="9525" marT="8659" marB="0" anchor="ctr"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9525" marR="9525" marT="865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8" name="Retângulo de cantos arredondados 7"/>
          <p:cNvSpPr/>
          <p:nvPr/>
        </p:nvSpPr>
        <p:spPr>
          <a:xfrm>
            <a:off x="1504675" y="5548922"/>
            <a:ext cx="2438400" cy="5696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/>
          </a:p>
        </p:txBody>
      </p:sp>
      <p:sp>
        <p:nvSpPr>
          <p:cNvPr id="6" name="Retângulo de cantos arredondados 5"/>
          <p:cNvSpPr/>
          <p:nvPr/>
        </p:nvSpPr>
        <p:spPr>
          <a:xfrm>
            <a:off x="4213020" y="5548922"/>
            <a:ext cx="4085999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 em curva para baixo 8"/>
          <p:cNvSpPr/>
          <p:nvPr/>
        </p:nvSpPr>
        <p:spPr>
          <a:xfrm>
            <a:off x="533400" y="990600"/>
            <a:ext cx="4267200" cy="304800"/>
          </a:xfrm>
          <a:prstGeom prst="curved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>
            <a:off x="0" y="123689"/>
            <a:ext cx="9144000" cy="714511"/>
          </a:xfrm>
        </p:spPr>
        <p:txBody>
          <a:bodyPr anchor="t"/>
          <a:lstStyle/>
          <a:p>
            <a:r>
              <a:rPr lang="pt-BR" sz="3200" dirty="0">
                <a:solidFill>
                  <a:schemeClr val="tx1"/>
                </a:solidFill>
              </a:rPr>
              <a:t>Cálculo de </a:t>
            </a:r>
            <a:r>
              <a:rPr lang="pt-BR" sz="3200" dirty="0" err="1">
                <a:solidFill>
                  <a:schemeClr val="tx1"/>
                </a:solidFill>
              </a:rPr>
              <a:t>SQ</a:t>
            </a:r>
            <a:r>
              <a:rPr lang="pt-BR" sz="3200" baseline="-25000" dirty="0" err="1">
                <a:solidFill>
                  <a:schemeClr val="tx1"/>
                </a:solidFill>
              </a:rPr>
              <a:t>total</a:t>
            </a:r>
            <a:r>
              <a:rPr lang="pt-BR" sz="3200" dirty="0">
                <a:solidFill>
                  <a:schemeClr val="tx1"/>
                </a:solidFill>
              </a:rPr>
              <a:t>: soma dos quadrados total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4800600" y="3200400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+</a:t>
            </a:r>
          </a:p>
        </p:txBody>
      </p:sp>
      <p:sp>
        <p:nvSpPr>
          <p:cNvPr id="16" name="Elipse 15"/>
          <p:cNvSpPr/>
          <p:nvPr/>
        </p:nvSpPr>
        <p:spPr>
          <a:xfrm>
            <a:off x="4838700" y="1447800"/>
            <a:ext cx="876300" cy="3733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8" name="Conector de seta reta 17"/>
          <p:cNvCxnSpPr/>
          <p:nvPr/>
        </p:nvCxnSpPr>
        <p:spPr>
          <a:xfrm>
            <a:off x="5029200" y="3662065"/>
            <a:ext cx="304800" cy="205293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5806440" y="1447800"/>
            <a:ext cx="899160" cy="3733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" name="Conector de seta reta 19"/>
          <p:cNvCxnSpPr/>
          <p:nvPr/>
        </p:nvCxnSpPr>
        <p:spPr>
          <a:xfrm>
            <a:off x="6096000" y="3662065"/>
            <a:ext cx="152400" cy="205293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ipse 20"/>
          <p:cNvSpPr/>
          <p:nvPr/>
        </p:nvSpPr>
        <p:spPr>
          <a:xfrm>
            <a:off x="6858000" y="1447800"/>
            <a:ext cx="762000" cy="3733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" name="Conector de seta reta 21"/>
          <p:cNvCxnSpPr>
            <a:stCxn id="24" idx="2"/>
          </p:cNvCxnSpPr>
          <p:nvPr/>
        </p:nvCxnSpPr>
        <p:spPr>
          <a:xfrm flipH="1">
            <a:off x="7239000" y="3662065"/>
            <a:ext cx="266700" cy="205293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5867400" y="3200400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+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7391400" y="3200400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+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627C35B-9D2C-4F23-AAAA-407A8C7AEF92}"/>
              </a:ext>
            </a:extLst>
          </p:cNvPr>
          <p:cNvSpPr txBox="1"/>
          <p:nvPr/>
        </p:nvSpPr>
        <p:spPr>
          <a:xfrm>
            <a:off x="5181600" y="6295889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"/>
            <a:r>
              <a:rPr lang="pt-BR" sz="2400" b="1" i="0" u="none" strike="noStrike" dirty="0" err="1">
                <a:solidFill>
                  <a:srgbClr val="000000"/>
                </a:solidFill>
                <a:effectLst/>
                <a:latin typeface="Calibri"/>
              </a:rPr>
              <a:t>SQ</a:t>
            </a:r>
            <a:r>
              <a:rPr lang="pt-BR" sz="2400" b="1" i="0" u="none" strike="noStrike" baseline="-25000" dirty="0" err="1">
                <a:solidFill>
                  <a:srgbClr val="000000"/>
                </a:solidFill>
                <a:effectLst/>
                <a:latin typeface="Calibri"/>
              </a:rPr>
              <a:t>total</a:t>
            </a:r>
            <a:r>
              <a:rPr lang="pt-BR" sz="2400" b="1" i="0" u="none" strike="noStrike" dirty="0">
                <a:solidFill>
                  <a:srgbClr val="000000"/>
                </a:solidFill>
                <a:effectLst/>
                <a:latin typeface="Calibri"/>
              </a:rPr>
              <a:t>=39,72</a:t>
            </a:r>
          </a:p>
        </p:txBody>
      </p:sp>
    </p:spTree>
    <p:extLst>
      <p:ext uri="{BB962C8B-B14F-4D97-AF65-F5344CB8AC3E}">
        <p14:creationId xmlns:p14="http://schemas.microsoft.com/office/powerpoint/2010/main" val="10347143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34" y="1143000"/>
            <a:ext cx="7776066" cy="527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pt-BR" sz="3600" u="sng" dirty="0">
                <a:solidFill>
                  <a:schemeClr val="tx1"/>
                </a:solidFill>
              </a:rPr>
              <a:t>Soma de Quadrados dos Tratamentos (grupos)</a:t>
            </a:r>
          </a:p>
        </p:txBody>
      </p:sp>
    </p:spTree>
    <p:extLst>
      <p:ext uri="{BB962C8B-B14F-4D97-AF65-F5344CB8AC3E}">
        <p14:creationId xmlns:p14="http://schemas.microsoft.com/office/powerpoint/2010/main" val="17706502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453582"/>
              </p:ext>
            </p:extLst>
          </p:nvPr>
        </p:nvGraphicFramePr>
        <p:xfrm>
          <a:off x="240632" y="448845"/>
          <a:ext cx="9063951" cy="61805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7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7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7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7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37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20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01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3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3861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797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24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SD</a:t>
                      </a:r>
                    </a:p>
                  </a:txBody>
                  <a:tcPr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DG</a:t>
                      </a:r>
                    </a:p>
                  </a:txBody>
                  <a:tcPr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CD</a:t>
                      </a:r>
                    </a:p>
                  </a:txBody>
                  <a:tcPr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6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7,86</a:t>
                      </a:r>
                    </a:p>
                  </a:txBody>
                  <a:tcPr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6,20</a:t>
                      </a:r>
                    </a:p>
                  </a:txBody>
                  <a:tcPr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9,67</a:t>
                      </a:r>
                    </a:p>
                  </a:txBody>
                  <a:tcPr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6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6,38</a:t>
                      </a:r>
                    </a:p>
                  </a:txBody>
                  <a:tcPr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7,82</a:t>
                      </a:r>
                    </a:p>
                  </a:txBody>
                  <a:tcPr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8,08</a:t>
                      </a:r>
                    </a:p>
                  </a:txBody>
                  <a:tcPr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6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6,90</a:t>
                      </a:r>
                    </a:p>
                  </a:txBody>
                  <a:tcPr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8,50</a:t>
                      </a:r>
                    </a:p>
                  </a:txBody>
                  <a:tcPr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9,25</a:t>
                      </a:r>
                    </a:p>
                  </a:txBody>
                  <a:tcPr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6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7,78</a:t>
                      </a:r>
                    </a:p>
                  </a:txBody>
                  <a:tcPr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6,50</a:t>
                      </a:r>
                    </a:p>
                  </a:txBody>
                  <a:tcPr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8,20</a:t>
                      </a:r>
                    </a:p>
                  </a:txBody>
                  <a:tcPr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6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8,17</a:t>
                      </a:r>
                    </a:p>
                  </a:txBody>
                  <a:tcPr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8,09</a:t>
                      </a:r>
                    </a:p>
                  </a:txBody>
                  <a:tcPr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8,64</a:t>
                      </a:r>
                    </a:p>
                  </a:txBody>
                  <a:tcPr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6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6,26</a:t>
                      </a:r>
                    </a:p>
                  </a:txBody>
                  <a:tcPr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6,90</a:t>
                      </a:r>
                    </a:p>
                  </a:txBody>
                  <a:tcPr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9,67</a:t>
                      </a:r>
                    </a:p>
                  </a:txBody>
                  <a:tcPr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4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6,30</a:t>
                      </a:r>
                    </a:p>
                  </a:txBody>
                  <a:tcPr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7,82</a:t>
                      </a:r>
                    </a:p>
                  </a:txBody>
                  <a:tcPr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9,23</a:t>
                      </a:r>
                    </a:p>
                  </a:txBody>
                  <a:tcPr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96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7,86</a:t>
                      </a:r>
                    </a:p>
                  </a:txBody>
                  <a:tcPr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7,45</a:t>
                      </a:r>
                    </a:p>
                  </a:txBody>
                  <a:tcPr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10,43</a:t>
                      </a:r>
                    </a:p>
                  </a:txBody>
                  <a:tcPr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724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7,42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8,63</a:t>
                      </a:r>
                    </a:p>
                  </a:txBody>
                  <a:tcPr anchor="ctr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7,75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7,43</a:t>
                      </a:r>
                    </a:p>
                  </a:txBody>
                  <a:tcPr anchor="ctr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9,97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9,59</a:t>
                      </a:r>
                    </a:p>
                  </a:txBody>
                  <a:tcPr anchor="ctr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156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Média grupos</a:t>
                      </a:r>
                    </a:p>
                  </a:txBody>
                  <a:tcPr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7,36</a:t>
                      </a:r>
                    </a:p>
                  </a:txBody>
                  <a:tcPr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7,45</a:t>
                      </a:r>
                    </a:p>
                  </a:txBody>
                  <a:tcPr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9,27</a:t>
                      </a:r>
                    </a:p>
                  </a:txBody>
                  <a:tcPr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65463">
                <a:tc>
                  <a:txBody>
                    <a:bodyPr/>
                    <a:lstStyle/>
                    <a:p>
                      <a:pPr algn="ctr" fontAlgn="b"/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9630">
                <a:tc>
                  <a:txBody>
                    <a:bodyPr/>
                    <a:lstStyle/>
                    <a:p>
                      <a:pPr algn="ctr" fontAlgn="b"/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9630"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9630"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4" name="CaixaDeTexto 3"/>
          <p:cNvSpPr txBox="1"/>
          <p:nvPr/>
        </p:nvSpPr>
        <p:spPr>
          <a:xfrm>
            <a:off x="228600" y="5638800"/>
            <a:ext cx="8686800" cy="40011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pt-BR" sz="2000" b="1" dirty="0" err="1"/>
              <a:t>SQ</a:t>
            </a:r>
            <a:r>
              <a:rPr lang="pt-BR" sz="2000" b="1" baseline="-25000" dirty="0" err="1"/>
              <a:t>trat</a:t>
            </a:r>
            <a:r>
              <a:rPr lang="pt-BR" sz="2000" b="1" dirty="0"/>
              <a:t>=10*(7,36-8,02)</a:t>
            </a:r>
            <a:r>
              <a:rPr lang="pt-BR" sz="2000" b="1" baseline="30000" dirty="0"/>
              <a:t>2  </a:t>
            </a:r>
            <a:r>
              <a:rPr lang="pt-BR" sz="2000" b="1" dirty="0"/>
              <a:t>+  10*(7,45-8,02)</a:t>
            </a:r>
            <a:r>
              <a:rPr lang="pt-BR" sz="2000" b="1" baseline="30000" dirty="0"/>
              <a:t>2 </a:t>
            </a:r>
            <a:r>
              <a:rPr lang="pt-BR" sz="2000" b="1" dirty="0"/>
              <a:t>+ 10*(9,27-8,02)</a:t>
            </a:r>
            <a:r>
              <a:rPr lang="pt-BR" sz="2000" b="1" baseline="30000" dirty="0"/>
              <a:t>2 </a:t>
            </a:r>
            <a:r>
              <a:rPr lang="pt-BR" sz="2000" b="1" dirty="0"/>
              <a:t>= 23,40</a:t>
            </a:r>
            <a:endParaRPr lang="pt-BR" sz="20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CF0167D-6AB4-4D2D-8746-459D8FC2648F}"/>
              </a:ext>
            </a:extLst>
          </p:cNvPr>
          <p:cNvSpPr txBox="1"/>
          <p:nvPr/>
        </p:nvSpPr>
        <p:spPr>
          <a:xfrm>
            <a:off x="4953000" y="4567535"/>
            <a:ext cx="3048000" cy="46166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/>
              <a:t>média geral = 8,02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8228D80-4ED0-4113-92EF-83A6366BD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1373" y="2107833"/>
            <a:ext cx="396240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5588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243263"/>
            <a:ext cx="7143750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pt-BR" sz="3600" u="sng" dirty="0">
                <a:solidFill>
                  <a:schemeClr val="tx1"/>
                </a:solidFill>
              </a:rPr>
              <a:t>Soma de Quadrados do Erro </a:t>
            </a:r>
          </a:p>
        </p:txBody>
      </p:sp>
    </p:spTree>
    <p:extLst>
      <p:ext uri="{BB962C8B-B14F-4D97-AF65-F5344CB8AC3E}">
        <p14:creationId xmlns:p14="http://schemas.microsoft.com/office/powerpoint/2010/main" val="33088329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>
            <a:off x="152400" y="29029"/>
            <a:ext cx="8839200" cy="681335"/>
          </a:xfrm>
        </p:spPr>
        <p:txBody>
          <a:bodyPr/>
          <a:lstStyle/>
          <a:p>
            <a:r>
              <a:rPr lang="pt-BR" sz="3200" u="sng" dirty="0">
                <a:solidFill>
                  <a:schemeClr val="tx1"/>
                </a:solidFill>
              </a:rPr>
              <a:t>Soma de Quadrados dos Erros</a:t>
            </a:r>
          </a:p>
        </p:txBody>
      </p:sp>
      <p:graphicFrame>
        <p:nvGraphicFramePr>
          <p:cNvPr id="12" name="Espaço Reservado para Conteúdo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9047374"/>
              </p:ext>
            </p:extLst>
          </p:nvPr>
        </p:nvGraphicFramePr>
        <p:xfrm>
          <a:off x="0" y="750469"/>
          <a:ext cx="9144003" cy="50164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7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30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30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13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74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974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6218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86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76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SD</a:t>
                      </a:r>
                    </a:p>
                  </a:txBody>
                  <a:tcPr horzOverflow="overflow"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DG</a:t>
                      </a: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CD</a:t>
                      </a: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SD</a:t>
                      </a: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DG</a:t>
                      </a: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CD</a:t>
                      </a:r>
                    </a:p>
                  </a:txBody>
                  <a:tcPr horzOverflow="overflow"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5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(7,86-7,36)</a:t>
                      </a:r>
                      <a:r>
                        <a:rPr kumimoji="0" lang="pt-BR" sz="16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(6,20-7,45)</a:t>
                      </a:r>
                      <a:r>
                        <a:rPr kumimoji="0" lang="pt-BR" sz="16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(9,67-9,27)</a:t>
                      </a:r>
                      <a:r>
                        <a:rPr kumimoji="0" lang="pt-BR" sz="16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0,25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1,55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0,16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5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(6,3-7,36)</a:t>
                      </a:r>
                      <a:r>
                        <a:rPr kumimoji="0" lang="pt-BR" sz="16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(7,82-7,45)</a:t>
                      </a:r>
                      <a:r>
                        <a:rPr kumimoji="0" lang="pt-BR" sz="16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(8,08-9,27)</a:t>
                      </a:r>
                      <a:r>
                        <a:rPr kumimoji="0" lang="pt-BR" sz="16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0,95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0,14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1,42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mpd="sng">
                      <a:noFill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5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(6,90-7,36)</a:t>
                      </a:r>
                      <a:r>
                        <a:rPr kumimoji="0" lang="pt-BR" sz="16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(8,50-7,45)</a:t>
                      </a:r>
                      <a:r>
                        <a:rPr kumimoji="0" lang="pt-BR" sz="16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(9,25-9,27)</a:t>
                      </a:r>
                      <a:r>
                        <a:rPr kumimoji="0" lang="pt-BR" sz="16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2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0,21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1,11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0,00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mpd="sng">
                      <a:noFill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5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(7,78-7,36)</a:t>
                      </a:r>
                      <a:r>
                        <a:rPr kumimoji="0" lang="pt-BR" sz="16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(6,50-7,45)</a:t>
                      </a:r>
                      <a:r>
                        <a:rPr kumimoji="0" lang="pt-BR" sz="16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(8,20-9,27)</a:t>
                      </a:r>
                      <a:r>
                        <a:rPr kumimoji="0" lang="pt-BR" sz="16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2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0,18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0,89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1,15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mpd="sng">
                      <a:noFill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5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(8,17-7,36)</a:t>
                      </a:r>
                      <a:r>
                        <a:rPr kumimoji="0" lang="pt-BR" sz="16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(8,09-7,45)</a:t>
                      </a:r>
                      <a:r>
                        <a:rPr kumimoji="0" lang="pt-BR" sz="16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(8,64-9,27)</a:t>
                      </a:r>
                      <a:r>
                        <a:rPr kumimoji="0" lang="pt-BR" sz="16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2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0,66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0,41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0,40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mpd="sng">
                      <a:noFill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5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(6,26-7,36)</a:t>
                      </a:r>
                      <a:r>
                        <a:rPr kumimoji="0" lang="pt-BR" sz="16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(6,90-7,45)</a:t>
                      </a:r>
                      <a:r>
                        <a:rPr kumimoji="0" lang="pt-BR" sz="16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(9,67-9,27)</a:t>
                      </a:r>
                      <a:r>
                        <a:rPr kumimoji="0" lang="pt-BR" sz="16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2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1,20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0,30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0,16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mpd="sng">
                      <a:noFill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5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(6,30-7,36)</a:t>
                      </a:r>
                      <a:r>
                        <a:rPr kumimoji="0" lang="pt-BR" sz="16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(7,82-7,45)</a:t>
                      </a:r>
                      <a:r>
                        <a:rPr kumimoji="0" lang="pt-BR" sz="16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(9,23-9,27)</a:t>
                      </a:r>
                      <a:r>
                        <a:rPr kumimoji="0" lang="pt-BR" sz="16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2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1,12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0,14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0,00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mpd="sng">
                      <a:noFill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5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(7,86-7,36)</a:t>
                      </a:r>
                      <a:r>
                        <a:rPr kumimoji="0" lang="pt-BR" sz="16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(7,45-7,45)</a:t>
                      </a:r>
                      <a:r>
                        <a:rPr kumimoji="0" lang="pt-BR" sz="16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(10,43-9,27)</a:t>
                      </a:r>
                      <a:r>
                        <a:rPr kumimoji="0" lang="pt-BR" sz="16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2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0,25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0,00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1,34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mpd="sng">
                      <a:noFill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5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(7,42-7,36)</a:t>
                      </a:r>
                      <a:r>
                        <a:rPr kumimoji="0" lang="pt-BR" sz="16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(7,75-7,45)</a:t>
                      </a:r>
                      <a:r>
                        <a:rPr kumimoji="0" lang="pt-BR" sz="16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(9,97-9,27)</a:t>
                      </a:r>
                      <a:r>
                        <a:rPr kumimoji="0" lang="pt-BR" sz="16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2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0,00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0,09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0,49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mpd="sng">
                      <a:noFill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5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(8,63-7,36)</a:t>
                      </a:r>
                      <a:r>
                        <a:rPr kumimoji="0" lang="pt-BR" sz="16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pt-BR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7,43</a:t>
                      </a: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-7,45)</a:t>
                      </a:r>
                      <a:r>
                        <a:rPr kumimoji="0" lang="pt-BR" sz="16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pt-B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pt-BR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9,59</a:t>
                      </a: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-9,27)</a:t>
                      </a:r>
                      <a:r>
                        <a:rPr kumimoji="0" lang="pt-BR" sz="16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2</a:t>
                      </a:r>
                      <a:endParaRPr kumimoji="0" lang="pt-B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1,62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0,00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0,10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83495">
                <a:tc>
                  <a:txBody>
                    <a:bodyPr/>
                    <a:lstStyle/>
                    <a:p>
                      <a:pPr algn="ctr" fontAlgn="b"/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7,36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7,45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9,27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>
                          <a:effectLst/>
                        </a:rPr>
                        <a:t>6,45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>
                          <a:effectLst/>
                        </a:rPr>
                        <a:t>4,64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>
                          <a:effectLst/>
                        </a:rPr>
                        <a:t>5,22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7669">
                <a:tc>
                  <a:txBody>
                    <a:bodyPr/>
                    <a:lstStyle/>
                    <a:p>
                      <a:pPr algn="ctr" fontAlgn="b"/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"/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"/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"/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4" name="CaixaDeTexto 13"/>
          <p:cNvSpPr txBox="1"/>
          <p:nvPr/>
        </p:nvSpPr>
        <p:spPr>
          <a:xfrm>
            <a:off x="3657600" y="5943600"/>
            <a:ext cx="4343400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SQR= 6,45+4,64+5,22 = 16,32</a:t>
            </a:r>
          </a:p>
        </p:txBody>
      </p:sp>
      <p:sp>
        <p:nvSpPr>
          <p:cNvPr id="2" name="Retângulo 1"/>
          <p:cNvSpPr/>
          <p:nvPr/>
        </p:nvSpPr>
        <p:spPr>
          <a:xfrm>
            <a:off x="5022508" y="1143000"/>
            <a:ext cx="844892" cy="365760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5562600" y="25146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ym typeface="Symbol"/>
              </a:rPr>
              <a:t></a:t>
            </a:r>
            <a:endParaRPr lang="pt-BR" dirty="0"/>
          </a:p>
        </p:txBody>
      </p:sp>
      <p:cxnSp>
        <p:nvCxnSpPr>
          <p:cNvPr id="6" name="Conector de seta reta 5"/>
          <p:cNvCxnSpPr>
            <a:cxnSpLocks/>
          </p:cNvCxnSpPr>
          <p:nvPr/>
        </p:nvCxnSpPr>
        <p:spPr>
          <a:xfrm flipH="1">
            <a:off x="5562600" y="2943726"/>
            <a:ext cx="201403" cy="199886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CFE8477-7347-4C99-A616-07D3F077AA0F}"/>
              </a:ext>
            </a:extLst>
          </p:cNvPr>
          <p:cNvSpPr txBox="1"/>
          <p:nvPr/>
        </p:nvSpPr>
        <p:spPr>
          <a:xfrm>
            <a:off x="6781800" y="25146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ym typeface="Symbol"/>
              </a:rPr>
              <a:t></a:t>
            </a:r>
            <a:endParaRPr lang="pt-BR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4DDA2BB-4B29-437F-8E75-ED284C2A308B}"/>
              </a:ext>
            </a:extLst>
          </p:cNvPr>
          <p:cNvSpPr txBox="1"/>
          <p:nvPr/>
        </p:nvSpPr>
        <p:spPr>
          <a:xfrm>
            <a:off x="7972926" y="2510135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ym typeface="Symbol"/>
              </a:rPr>
              <a:t></a:t>
            </a:r>
            <a:endParaRPr lang="pt-BR" dirty="0"/>
          </a:p>
        </p:txBody>
      </p:sp>
      <p:cxnSp>
        <p:nvCxnSpPr>
          <p:cNvPr id="23" name="Conector de seta reta 5">
            <a:extLst>
              <a:ext uri="{FF2B5EF4-FFF2-40B4-BE49-F238E27FC236}">
                <a16:creationId xmlns:a16="http://schemas.microsoft.com/office/drawing/2014/main" id="{DE490D74-90D8-47BB-8D3C-81BFF9E1317D}"/>
              </a:ext>
            </a:extLst>
          </p:cNvPr>
          <p:cNvCxnSpPr>
            <a:cxnSpLocks/>
          </p:cNvCxnSpPr>
          <p:nvPr/>
        </p:nvCxnSpPr>
        <p:spPr>
          <a:xfrm flipH="1">
            <a:off x="6715852" y="2886416"/>
            <a:ext cx="256448" cy="205617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5">
            <a:extLst>
              <a:ext uri="{FF2B5EF4-FFF2-40B4-BE49-F238E27FC236}">
                <a16:creationId xmlns:a16="http://schemas.microsoft.com/office/drawing/2014/main" id="{35ED0D4E-B92B-42E8-B747-9BEA6A65BA26}"/>
              </a:ext>
            </a:extLst>
          </p:cNvPr>
          <p:cNvCxnSpPr>
            <a:cxnSpLocks/>
          </p:cNvCxnSpPr>
          <p:nvPr/>
        </p:nvCxnSpPr>
        <p:spPr>
          <a:xfrm flipH="1">
            <a:off x="7811296" y="2943726"/>
            <a:ext cx="323260" cy="197078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ângulo 27">
            <a:extLst>
              <a:ext uri="{FF2B5EF4-FFF2-40B4-BE49-F238E27FC236}">
                <a16:creationId xmlns:a16="http://schemas.microsoft.com/office/drawing/2014/main" id="{69DF1EBE-144D-4F55-84E1-55539A04991B}"/>
              </a:ext>
            </a:extLst>
          </p:cNvPr>
          <p:cNvSpPr/>
          <p:nvPr/>
        </p:nvSpPr>
        <p:spPr>
          <a:xfrm>
            <a:off x="6241708" y="1143000"/>
            <a:ext cx="844892" cy="3657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95A8B83F-170B-49B7-9CF6-80AE265B503E}"/>
              </a:ext>
            </a:extLst>
          </p:cNvPr>
          <p:cNvSpPr/>
          <p:nvPr/>
        </p:nvSpPr>
        <p:spPr>
          <a:xfrm>
            <a:off x="7384708" y="1143000"/>
            <a:ext cx="844892" cy="3657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42952D4-8F2E-4D86-9F91-734CA7C75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" y="5774719"/>
            <a:ext cx="24003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743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6A4FDD50-0ECA-4A48-8D36-A4265C402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59" y="-152400"/>
            <a:ext cx="7772400" cy="1143000"/>
          </a:xfrm>
        </p:spPr>
        <p:txBody>
          <a:bodyPr/>
          <a:lstStyle/>
          <a:p>
            <a:r>
              <a:rPr lang="pt-BR" sz="28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Análise de variância de um fator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a 5">
                <a:extLst>
                  <a:ext uri="{FF2B5EF4-FFF2-40B4-BE49-F238E27FC236}">
                    <a16:creationId xmlns:a16="http://schemas.microsoft.com/office/drawing/2014/main" id="{A0E91E6E-CAB3-43A3-A197-77AAB32E1BB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02384427"/>
                  </p:ext>
                </p:extLst>
              </p:nvPr>
            </p:nvGraphicFramePr>
            <p:xfrm>
              <a:off x="197896" y="838200"/>
              <a:ext cx="8424000" cy="484973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12000">
                      <a:extLst>
                        <a:ext uri="{9D8B030D-6E8A-4147-A177-3AD203B41FA5}">
                          <a16:colId xmlns:a16="http://schemas.microsoft.com/office/drawing/2014/main" val="1713330038"/>
                        </a:ext>
                      </a:extLst>
                    </a:gridCol>
                    <a:gridCol w="1656000">
                      <a:extLst>
                        <a:ext uri="{9D8B030D-6E8A-4147-A177-3AD203B41FA5}">
                          <a16:colId xmlns:a16="http://schemas.microsoft.com/office/drawing/2014/main" val="820799589"/>
                        </a:ext>
                      </a:extLst>
                    </a:gridCol>
                    <a:gridCol w="1584000">
                      <a:extLst>
                        <a:ext uri="{9D8B030D-6E8A-4147-A177-3AD203B41FA5}">
                          <a16:colId xmlns:a16="http://schemas.microsoft.com/office/drawing/2014/main" val="488666227"/>
                        </a:ext>
                      </a:extLst>
                    </a:gridCol>
                    <a:gridCol w="2268000">
                      <a:extLst>
                        <a:ext uri="{9D8B030D-6E8A-4147-A177-3AD203B41FA5}">
                          <a16:colId xmlns:a16="http://schemas.microsoft.com/office/drawing/2014/main" val="348233427"/>
                        </a:ext>
                      </a:extLst>
                    </a:gridCol>
                    <a:gridCol w="1404000">
                      <a:extLst>
                        <a:ext uri="{9D8B030D-6E8A-4147-A177-3AD203B41FA5}">
                          <a16:colId xmlns:a16="http://schemas.microsoft.com/office/drawing/2014/main" val="416824936"/>
                        </a:ext>
                      </a:extLst>
                    </a:gridCol>
                  </a:tblGrid>
                  <a:tr h="6613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800" dirty="0"/>
                            <a:t>Fonte de variação</a:t>
                          </a:r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800" dirty="0"/>
                            <a:t>Soma de quadrados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800" dirty="0" err="1"/>
                            <a:t>gl</a:t>
                          </a:r>
                          <a:r>
                            <a:rPr lang="pt-BR" sz="1800" dirty="0"/>
                            <a:t>: graus de liberdade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800" dirty="0"/>
                            <a:t>Quadrados médios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800" dirty="0"/>
                            <a:t>Razão 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0518430"/>
                      </a:ext>
                    </a:extLst>
                  </a:tr>
                  <a:tr h="14400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pt-BR" sz="18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Entre tratamentos</a:t>
                          </a:r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800" dirty="0" err="1"/>
                            <a:t>SQ</a:t>
                          </a:r>
                          <a:r>
                            <a:rPr lang="pt-BR" sz="1800" baseline="-25000" dirty="0" err="1"/>
                            <a:t>Trat</a:t>
                          </a:r>
                          <a:r>
                            <a:rPr lang="pt-BR" sz="1800" baseline="-25000" dirty="0"/>
                            <a:t> </a:t>
                          </a:r>
                          <a:r>
                            <a:rPr lang="pt-BR" sz="1800" baseline="0" dirty="0"/>
                            <a:t>= 23,40</a:t>
                          </a:r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g – 1</a:t>
                          </a:r>
                        </a:p>
                        <a:p>
                          <a:pPr algn="ctr"/>
                          <a:endParaRPr lang="pt-BR" dirty="0"/>
                        </a:p>
                        <a:p>
                          <a:pPr algn="ctr"/>
                          <a:r>
                            <a:rPr lang="pt-BR" dirty="0"/>
                            <a:t>(3 – 1) = 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800" dirty="0" err="1"/>
                            <a:t>QM</a:t>
                          </a:r>
                          <a:r>
                            <a:rPr lang="pt-BR" sz="1800" baseline="-25000" dirty="0" err="1"/>
                            <a:t>trat</a:t>
                          </a:r>
                          <a:r>
                            <a:rPr lang="pt-BR" sz="1800" dirty="0"/>
                            <a:t> = </a:t>
                          </a:r>
                          <a:r>
                            <a:rPr lang="pt-BR" sz="1800" dirty="0" err="1"/>
                            <a:t>SQ</a:t>
                          </a:r>
                          <a:r>
                            <a:rPr lang="pt-BR" sz="1800" baseline="-25000" dirty="0" err="1"/>
                            <a:t>trat</a:t>
                          </a:r>
                          <a:r>
                            <a:rPr lang="pt-BR" sz="1800" baseline="0" dirty="0"/>
                            <a:t>/(g-1)</a:t>
                          </a:r>
                        </a:p>
                        <a:p>
                          <a:pPr algn="ctr"/>
                          <a:endParaRPr lang="pt-BR" sz="1800" baseline="0" dirty="0"/>
                        </a:p>
                        <a:p>
                          <a:pPr algn="ctr"/>
                          <a:r>
                            <a:rPr lang="pt-BR" sz="1800" baseline="0" dirty="0"/>
                            <a:t>(23,40/2) = 11,7</a:t>
                          </a:r>
                          <a:endParaRPr lang="pt-BR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F =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pt-BR" sz="1800" dirty="0" smtClean="0"/>
                                    <m:t>QM</m:t>
                                  </m:r>
                                  <m:r>
                                    <m:rPr>
                                      <m:nor/>
                                    </m:rPr>
                                    <a:rPr lang="pt-BR" sz="1800" baseline="-25000" dirty="0" smtClean="0"/>
                                    <m:t>trat</m:t>
                                  </m:r>
                                  <m:r>
                                    <m:rPr>
                                      <m:nor/>
                                    </m:rPr>
                                    <a:rPr lang="pt-BR" sz="1800" dirty="0" smtClean="0"/>
                                    <m:t> 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pt-BR" sz="1800" kern="0" dirty="0" smtClean="0"/>
                                    <m:t>QM</m:t>
                                  </m:r>
                                  <m:r>
                                    <m:rPr>
                                      <m:nor/>
                                    </m:rPr>
                                    <a:rPr lang="pt-BR" sz="1800" kern="0" baseline="-25000" dirty="0" smtClean="0"/>
                                    <m:t>Erro</m:t>
                                  </m:r>
                                </m:den>
                              </m:f>
                            </m:oMath>
                          </a14:m>
                          <a:endParaRPr lang="pt-B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69852486"/>
                      </a:ext>
                    </a:extLst>
                  </a:tr>
                  <a:tr h="14400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pt-BR" sz="18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Erro (</a:t>
                          </a:r>
                          <a:r>
                            <a:rPr lang="pt-BR" sz="1800" b="1" kern="1200" dirty="0" err="1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intra-tratamentos</a:t>
                          </a:r>
                          <a:r>
                            <a:rPr lang="pt-BR" sz="18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ou resíduos)</a:t>
                          </a:r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800" kern="0" dirty="0" err="1"/>
                            <a:t>SQ</a:t>
                          </a:r>
                          <a:r>
                            <a:rPr lang="pt-BR" sz="1800" kern="0" baseline="-25000" dirty="0" err="1"/>
                            <a:t>Erro</a:t>
                          </a:r>
                          <a:r>
                            <a:rPr lang="pt-BR" sz="1800" kern="0" baseline="-25000" dirty="0"/>
                            <a:t> </a:t>
                          </a:r>
                          <a:r>
                            <a:rPr lang="pt-BR" sz="1800" kern="0" baseline="0" dirty="0"/>
                            <a:t>= 16,32</a:t>
                          </a:r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N – g</a:t>
                          </a:r>
                        </a:p>
                        <a:p>
                          <a:pPr algn="ctr"/>
                          <a:endParaRPr lang="pt-BR" dirty="0"/>
                        </a:p>
                        <a:p>
                          <a:pPr algn="ctr"/>
                          <a:r>
                            <a:rPr lang="pt-BR" dirty="0"/>
                            <a:t>(30 – 3) = 27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800" kern="0" dirty="0" err="1"/>
                            <a:t>QM</a:t>
                          </a:r>
                          <a:r>
                            <a:rPr lang="pt-BR" sz="1800" kern="0" baseline="-25000" dirty="0" err="1"/>
                            <a:t>Erro</a:t>
                          </a:r>
                          <a:r>
                            <a:rPr lang="pt-BR" sz="1800" kern="0" dirty="0"/>
                            <a:t> = </a:t>
                          </a:r>
                          <a:r>
                            <a:rPr lang="pt-BR" sz="1800" kern="0" dirty="0" err="1"/>
                            <a:t>SQ</a:t>
                          </a:r>
                          <a:r>
                            <a:rPr lang="pt-BR" sz="1800" kern="0" baseline="-25000" dirty="0" err="1"/>
                            <a:t>Erro</a:t>
                          </a:r>
                          <a:r>
                            <a:rPr lang="pt-BR" sz="1800" kern="0" baseline="-25000" dirty="0"/>
                            <a:t> </a:t>
                          </a:r>
                          <a:r>
                            <a:rPr lang="pt-BR" sz="1800" kern="0" baseline="0" dirty="0"/>
                            <a:t>/(</a:t>
                          </a:r>
                          <a:r>
                            <a:rPr lang="pt-BR" sz="1800" kern="0" baseline="0" dirty="0" err="1"/>
                            <a:t>N-g</a:t>
                          </a:r>
                          <a:r>
                            <a:rPr lang="pt-BR" sz="1800" kern="0" baseline="0" dirty="0"/>
                            <a:t>)</a:t>
                          </a:r>
                        </a:p>
                        <a:p>
                          <a:pPr algn="ctr"/>
                          <a:endParaRPr lang="pt-BR" sz="1800" kern="0" baseline="0" dirty="0"/>
                        </a:p>
                        <a:p>
                          <a:pPr algn="ctr"/>
                          <a:r>
                            <a:rPr lang="pt-BR" sz="1800" kern="0" baseline="0" dirty="0"/>
                            <a:t>(16,32/27) = 0,60</a:t>
                          </a:r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60142963"/>
                      </a:ext>
                    </a:extLst>
                  </a:tr>
                  <a:tr h="130839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pt-BR" sz="18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Total</a:t>
                          </a:r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800" dirty="0"/>
                            <a:t>SQT = 39,72 </a:t>
                          </a:r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N-1</a:t>
                          </a:r>
                        </a:p>
                        <a:p>
                          <a:pPr algn="ctr"/>
                          <a:endParaRPr lang="pt-BR" dirty="0"/>
                        </a:p>
                        <a:p>
                          <a:pPr algn="ctr"/>
                          <a:r>
                            <a:rPr lang="pt-BR" dirty="0"/>
                            <a:t>(30 – 1) = 29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222662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a 5">
                <a:extLst>
                  <a:ext uri="{FF2B5EF4-FFF2-40B4-BE49-F238E27FC236}">
                    <a16:creationId xmlns:a16="http://schemas.microsoft.com/office/drawing/2014/main" id="{A0E91E6E-CAB3-43A3-A197-77AAB32E1BB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02384427"/>
                  </p:ext>
                </p:extLst>
              </p:nvPr>
            </p:nvGraphicFramePr>
            <p:xfrm>
              <a:off x="197896" y="838200"/>
              <a:ext cx="8424000" cy="484973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12000">
                      <a:extLst>
                        <a:ext uri="{9D8B030D-6E8A-4147-A177-3AD203B41FA5}">
                          <a16:colId xmlns:a16="http://schemas.microsoft.com/office/drawing/2014/main" val="1713330038"/>
                        </a:ext>
                      </a:extLst>
                    </a:gridCol>
                    <a:gridCol w="1656000">
                      <a:extLst>
                        <a:ext uri="{9D8B030D-6E8A-4147-A177-3AD203B41FA5}">
                          <a16:colId xmlns:a16="http://schemas.microsoft.com/office/drawing/2014/main" val="820799589"/>
                        </a:ext>
                      </a:extLst>
                    </a:gridCol>
                    <a:gridCol w="1584000">
                      <a:extLst>
                        <a:ext uri="{9D8B030D-6E8A-4147-A177-3AD203B41FA5}">
                          <a16:colId xmlns:a16="http://schemas.microsoft.com/office/drawing/2014/main" val="488666227"/>
                        </a:ext>
                      </a:extLst>
                    </a:gridCol>
                    <a:gridCol w="2268000">
                      <a:extLst>
                        <a:ext uri="{9D8B030D-6E8A-4147-A177-3AD203B41FA5}">
                          <a16:colId xmlns:a16="http://schemas.microsoft.com/office/drawing/2014/main" val="348233427"/>
                        </a:ext>
                      </a:extLst>
                    </a:gridCol>
                    <a:gridCol w="1404000">
                      <a:extLst>
                        <a:ext uri="{9D8B030D-6E8A-4147-A177-3AD203B41FA5}">
                          <a16:colId xmlns:a16="http://schemas.microsoft.com/office/drawing/2014/main" val="416824936"/>
                        </a:ext>
                      </a:extLst>
                    </a:gridCol>
                  </a:tblGrid>
                  <a:tr h="6613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800" dirty="0"/>
                            <a:t>Fonte de variação</a:t>
                          </a:r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800" dirty="0"/>
                            <a:t>Soma de quadrados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800" dirty="0" err="1"/>
                            <a:t>gl</a:t>
                          </a:r>
                          <a:r>
                            <a:rPr lang="pt-BR" sz="1800" dirty="0"/>
                            <a:t>: graus de liberdade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800" dirty="0"/>
                            <a:t>Quadrados médios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800" dirty="0"/>
                            <a:t>Razão 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0518430"/>
                      </a:ext>
                    </a:extLst>
                  </a:tr>
                  <a:tr h="14400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pt-BR" sz="18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Entre tratamentos</a:t>
                          </a:r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800" dirty="0" err="1"/>
                            <a:t>SQ</a:t>
                          </a:r>
                          <a:r>
                            <a:rPr lang="pt-BR" sz="1800" baseline="-25000" dirty="0" err="1"/>
                            <a:t>Trat</a:t>
                          </a:r>
                          <a:r>
                            <a:rPr lang="pt-BR" sz="1800" baseline="-25000" dirty="0"/>
                            <a:t> </a:t>
                          </a:r>
                          <a:r>
                            <a:rPr lang="pt-BR" sz="1800" baseline="0" dirty="0"/>
                            <a:t>= 23,40</a:t>
                          </a:r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g – 1</a:t>
                          </a:r>
                        </a:p>
                        <a:p>
                          <a:pPr algn="ctr"/>
                          <a:endParaRPr lang="pt-BR" dirty="0"/>
                        </a:p>
                        <a:p>
                          <a:pPr algn="ctr"/>
                          <a:r>
                            <a:rPr lang="pt-BR" dirty="0"/>
                            <a:t>(3 – 1) = 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800" dirty="0" err="1"/>
                            <a:t>QM</a:t>
                          </a:r>
                          <a:r>
                            <a:rPr lang="pt-BR" sz="1800" baseline="-25000" dirty="0" err="1"/>
                            <a:t>trat</a:t>
                          </a:r>
                          <a:r>
                            <a:rPr lang="pt-BR" sz="1800" dirty="0"/>
                            <a:t> = </a:t>
                          </a:r>
                          <a:r>
                            <a:rPr lang="pt-BR" sz="1800" dirty="0" err="1"/>
                            <a:t>SQ</a:t>
                          </a:r>
                          <a:r>
                            <a:rPr lang="pt-BR" sz="1800" baseline="-25000" dirty="0" err="1"/>
                            <a:t>trat</a:t>
                          </a:r>
                          <a:r>
                            <a:rPr lang="pt-BR" sz="1800" baseline="0" dirty="0"/>
                            <a:t>/(g-1)</a:t>
                          </a:r>
                        </a:p>
                        <a:p>
                          <a:pPr algn="ctr"/>
                          <a:endParaRPr lang="pt-BR" sz="1800" baseline="0" dirty="0"/>
                        </a:p>
                        <a:p>
                          <a:pPr algn="ctr"/>
                          <a:r>
                            <a:rPr lang="pt-BR" sz="1800" baseline="0" dirty="0"/>
                            <a:t>(23,40/2) = 11,7</a:t>
                          </a:r>
                          <a:endParaRPr lang="pt-BR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01739" t="-48305" r="-1739" b="-1923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9852486"/>
                      </a:ext>
                    </a:extLst>
                  </a:tr>
                  <a:tr h="14400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pt-BR" sz="18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Erro (</a:t>
                          </a:r>
                          <a:r>
                            <a:rPr lang="pt-BR" sz="1800" b="1" kern="1200" dirty="0" err="1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intra-tratamentos</a:t>
                          </a:r>
                          <a:r>
                            <a:rPr lang="pt-BR" sz="18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ou resíduos)</a:t>
                          </a:r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800" kern="0" dirty="0" err="1"/>
                            <a:t>SQ</a:t>
                          </a:r>
                          <a:r>
                            <a:rPr lang="pt-BR" sz="1800" kern="0" baseline="-25000" dirty="0" err="1"/>
                            <a:t>Erro</a:t>
                          </a:r>
                          <a:r>
                            <a:rPr lang="pt-BR" sz="1800" kern="0" baseline="-25000" dirty="0"/>
                            <a:t> </a:t>
                          </a:r>
                          <a:r>
                            <a:rPr lang="pt-BR" sz="1800" kern="0" baseline="0" dirty="0"/>
                            <a:t>= 16,32</a:t>
                          </a:r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N – g</a:t>
                          </a:r>
                        </a:p>
                        <a:p>
                          <a:pPr algn="ctr"/>
                          <a:endParaRPr lang="pt-BR" dirty="0"/>
                        </a:p>
                        <a:p>
                          <a:pPr algn="ctr"/>
                          <a:r>
                            <a:rPr lang="pt-BR" dirty="0"/>
                            <a:t>(30 – 3) = 27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800" kern="0" dirty="0" err="1"/>
                            <a:t>QM</a:t>
                          </a:r>
                          <a:r>
                            <a:rPr lang="pt-BR" sz="1800" kern="0" baseline="-25000" dirty="0" err="1"/>
                            <a:t>Erro</a:t>
                          </a:r>
                          <a:r>
                            <a:rPr lang="pt-BR" sz="1800" kern="0" dirty="0"/>
                            <a:t> = </a:t>
                          </a:r>
                          <a:r>
                            <a:rPr lang="pt-BR" sz="1800" kern="0" dirty="0" err="1"/>
                            <a:t>SQ</a:t>
                          </a:r>
                          <a:r>
                            <a:rPr lang="pt-BR" sz="1800" kern="0" baseline="-25000" dirty="0" err="1"/>
                            <a:t>Erro</a:t>
                          </a:r>
                          <a:r>
                            <a:rPr lang="pt-BR" sz="1800" kern="0" baseline="-25000" dirty="0"/>
                            <a:t> </a:t>
                          </a:r>
                          <a:r>
                            <a:rPr lang="pt-BR" sz="1800" kern="0" baseline="0" dirty="0"/>
                            <a:t>/(</a:t>
                          </a:r>
                          <a:r>
                            <a:rPr lang="pt-BR" sz="1800" kern="0" baseline="0" dirty="0" err="1"/>
                            <a:t>N-g</a:t>
                          </a:r>
                          <a:r>
                            <a:rPr lang="pt-BR" sz="1800" kern="0" baseline="0" dirty="0"/>
                            <a:t>)</a:t>
                          </a:r>
                        </a:p>
                        <a:p>
                          <a:pPr algn="ctr"/>
                          <a:endParaRPr lang="pt-BR" sz="1800" kern="0" baseline="0" dirty="0"/>
                        </a:p>
                        <a:p>
                          <a:pPr algn="ctr"/>
                          <a:r>
                            <a:rPr lang="pt-BR" sz="1800" kern="0" baseline="0" dirty="0"/>
                            <a:t>(16,32/27) = 0,60</a:t>
                          </a:r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60142963"/>
                      </a:ext>
                    </a:extLst>
                  </a:tr>
                  <a:tr h="130839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pt-BR" sz="18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Total</a:t>
                          </a:r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800" dirty="0"/>
                            <a:t>SQT = 39,72 </a:t>
                          </a:r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N-1</a:t>
                          </a:r>
                        </a:p>
                        <a:p>
                          <a:pPr algn="ctr"/>
                          <a:endParaRPr lang="pt-BR" dirty="0"/>
                        </a:p>
                        <a:p>
                          <a:pPr algn="ctr"/>
                          <a:r>
                            <a:rPr lang="pt-BR" dirty="0"/>
                            <a:t>(30 – 1) = 29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2226629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CaixaDeTexto 5">
            <a:extLst>
              <a:ext uri="{FF2B5EF4-FFF2-40B4-BE49-F238E27FC236}">
                <a16:creationId xmlns:a16="http://schemas.microsoft.com/office/drawing/2014/main" id="{F7305737-F700-49FB-90A8-86BE96477B34}"/>
              </a:ext>
            </a:extLst>
          </p:cNvPr>
          <p:cNvSpPr txBox="1"/>
          <p:nvPr/>
        </p:nvSpPr>
        <p:spPr>
          <a:xfrm>
            <a:off x="1721759" y="6019800"/>
            <a:ext cx="571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Estatística do teste: F</a:t>
            </a:r>
          </a:p>
        </p:txBody>
      </p:sp>
    </p:spTree>
    <p:extLst>
      <p:ext uri="{BB962C8B-B14F-4D97-AF65-F5344CB8AC3E}">
        <p14:creationId xmlns:p14="http://schemas.microsoft.com/office/powerpoint/2010/main" val="22427918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to 5"/>
              <p:cNvSpPr txBox="1"/>
              <p:nvPr/>
            </p:nvSpPr>
            <p:spPr bwMode="auto">
              <a:xfrm>
                <a:off x="914400" y="2044700"/>
                <a:ext cx="2078038" cy="23749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pt-BR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pt-BR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𝑆𝑄</m:t>
                              </m:r>
                              <m:r>
                                <a:rPr lang="pt-BR" sz="2800" i="1" baseline="-25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𝑇𝑟</m:t>
                              </m:r>
                              <m:r>
                                <a:rPr lang="pt-BR" sz="2800" b="0" i="1" baseline="-250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</m:num>
                            <m:den>
                              <m:r>
                                <a:rPr lang="pt-BR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pt-BR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pt-BR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𝑆𝑄</m:t>
                              </m:r>
                              <m:r>
                                <a:rPr lang="pt-BR" sz="2800" b="0" i="1" baseline="-250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𝑒𝑟𝑟𝑜</m:t>
                              </m:r>
                            </m:num>
                            <m:den>
                              <m:r>
                                <a:rPr lang="pt-BR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t-BR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6" name="Obje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4400" y="2044700"/>
                <a:ext cx="2078038" cy="23749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4648200" y="2209800"/>
            <a:ext cx="2743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    23,40</a:t>
            </a:r>
          </a:p>
          <a:p>
            <a:r>
              <a:rPr lang="pt-BR" dirty="0"/>
              <a:t>         (3-1)   </a:t>
            </a:r>
          </a:p>
          <a:p>
            <a:r>
              <a:rPr lang="pt-BR" dirty="0"/>
              <a:t>      16,32</a:t>
            </a:r>
          </a:p>
          <a:p>
            <a:r>
              <a:rPr lang="pt-BR" dirty="0"/>
              <a:t>        (30-3)</a:t>
            </a:r>
          </a:p>
        </p:txBody>
      </p:sp>
      <p:cxnSp>
        <p:nvCxnSpPr>
          <p:cNvPr id="10" name="Conector reto 9"/>
          <p:cNvCxnSpPr/>
          <p:nvPr/>
        </p:nvCxnSpPr>
        <p:spPr>
          <a:xfrm>
            <a:off x="4876800" y="26670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>
            <a:off x="4876800" y="33528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4572000" y="2971800"/>
            <a:ext cx="2514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3810000" y="27387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 =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7239000" y="274320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= 19,5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1219200" y="4038600"/>
            <a:ext cx="7162800" cy="1015663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2000" dirty="0"/>
              <a:t>graus de liberdade entre tratamentos  (numerador) =  (3-1)  =   2</a:t>
            </a:r>
          </a:p>
          <a:p>
            <a:r>
              <a:rPr lang="pt-BR" sz="2000" dirty="0"/>
              <a:t>graus de liberdade </a:t>
            </a:r>
            <a:r>
              <a:rPr lang="pt-BR" sz="2000" dirty="0" err="1"/>
              <a:t>intra</a:t>
            </a:r>
            <a:r>
              <a:rPr lang="pt-BR" sz="2000" dirty="0"/>
              <a:t> tratamentos  (denominador) =  (30-3) = 27</a:t>
            </a:r>
          </a:p>
          <a:p>
            <a:r>
              <a:rPr lang="pt-BR" sz="2000" dirty="0"/>
              <a:t>F </a:t>
            </a:r>
            <a:r>
              <a:rPr lang="pt-BR" sz="2000" baseline="-25000" dirty="0"/>
              <a:t>alfa=0,05 ;2,27</a:t>
            </a:r>
            <a:r>
              <a:rPr lang="pt-BR" sz="2000" dirty="0"/>
              <a:t> = 3,35</a:t>
            </a:r>
          </a:p>
        </p:txBody>
      </p:sp>
      <p:sp>
        <p:nvSpPr>
          <p:cNvPr id="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/>
              <a:t>Exemplo 3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219200" y="5334000"/>
            <a:ext cx="7162800" cy="1015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2000" dirty="0"/>
              <a:t>Conclusão: como F </a:t>
            </a:r>
            <a:r>
              <a:rPr lang="pt-BR" sz="2000" baseline="-25000" dirty="0"/>
              <a:t>calculado</a:t>
            </a:r>
            <a:r>
              <a:rPr lang="pt-BR" sz="2000" dirty="0"/>
              <a:t> &gt; F </a:t>
            </a:r>
            <a:r>
              <a:rPr lang="pt-BR" sz="2000" baseline="-25000" dirty="0"/>
              <a:t>tabelado</a:t>
            </a:r>
            <a:r>
              <a:rPr lang="pt-BR" sz="2000" dirty="0"/>
              <a:t>, há evidencias, a um nível de significância de 5%, que as médias dos grupos não são iguais, ou seja, rejeito Ho. </a:t>
            </a:r>
          </a:p>
        </p:txBody>
      </p:sp>
    </p:spTree>
    <p:extLst>
      <p:ext uri="{BB962C8B-B14F-4D97-AF65-F5344CB8AC3E}">
        <p14:creationId xmlns:p14="http://schemas.microsoft.com/office/powerpoint/2010/main" val="8301547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63690"/>
            <a:ext cx="7772400" cy="1143000"/>
          </a:xfrm>
        </p:spPr>
        <p:txBody>
          <a:bodyPr/>
          <a:lstStyle/>
          <a:p>
            <a:r>
              <a:rPr lang="pt-BR" sz="2800" b="1" dirty="0">
                <a:solidFill>
                  <a:schemeClr val="accent6"/>
                </a:solidFill>
              </a:rPr>
              <a:t>Teste F</a:t>
            </a:r>
            <a:endParaRPr lang="pt-BR" sz="2800" dirty="0">
              <a:solidFill>
                <a:schemeClr val="accent6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9A1A0D-069C-4A4B-89B0-F2A0A6DE0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114800"/>
          </a:xfrm>
        </p:spPr>
        <p:txBody>
          <a:bodyPr/>
          <a:lstStyle/>
          <a:p>
            <a:pPr marL="0" indent="0" algn="ctr">
              <a:buNone/>
            </a:pPr>
            <a:r>
              <a:rPr lang="pt-BR" sz="2000" dirty="0"/>
              <a:t>A estatística F tem distribuição F com (g-1) graus de liberdade no numerador e (</a:t>
            </a:r>
            <a:r>
              <a:rPr lang="pt-BR" sz="2000" dirty="0" err="1"/>
              <a:t>N-g</a:t>
            </a:r>
            <a:r>
              <a:rPr lang="pt-BR" sz="2000" dirty="0"/>
              <a:t>) graus de liberdade no denominador*</a:t>
            </a:r>
          </a:p>
          <a:p>
            <a:pPr marL="0" indent="0" algn="ctr">
              <a:buNone/>
            </a:pPr>
            <a:endParaRPr lang="pt-BR" sz="20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B6175DB-E5CA-425D-AF98-DFF0F1B0BFBD}"/>
              </a:ext>
            </a:extLst>
          </p:cNvPr>
          <p:cNvSpPr txBox="1"/>
          <p:nvPr/>
        </p:nvSpPr>
        <p:spPr>
          <a:xfrm>
            <a:off x="4743904" y="5047461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6"/>
                </a:solidFill>
              </a:rPr>
              <a:t>F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4076D77-5BD8-480F-BD66-C069C2335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125" y="2187287"/>
            <a:ext cx="4857750" cy="29337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D3B5A6F-BD1C-4202-B3C2-E80CAD43F163}"/>
              </a:ext>
            </a:extLst>
          </p:cNvPr>
          <p:cNvSpPr txBox="1"/>
          <p:nvPr/>
        </p:nvSpPr>
        <p:spPr>
          <a:xfrm>
            <a:off x="228600" y="62484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/>
              <a:t>* Ver livro </a:t>
            </a:r>
            <a:r>
              <a:rPr lang="pt-BR" sz="1800" dirty="0" err="1"/>
              <a:t>Barbetta</a:t>
            </a:r>
            <a:r>
              <a:rPr lang="pt-BR" sz="1800" dirty="0"/>
              <a:t> – Tabela 6 </a:t>
            </a:r>
          </a:p>
        </p:txBody>
      </p:sp>
    </p:spTree>
    <p:extLst>
      <p:ext uri="{BB962C8B-B14F-4D97-AF65-F5344CB8AC3E}">
        <p14:creationId xmlns:p14="http://schemas.microsoft.com/office/powerpoint/2010/main" val="36657210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2B8F080-8C98-4F5D-A044-01772CC66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746" y="377982"/>
            <a:ext cx="5504507" cy="6102036"/>
          </a:xfrm>
          <a:prstGeom prst="rect">
            <a:avLst/>
          </a:prstGeom>
        </p:spPr>
      </p:pic>
      <p:sp>
        <p:nvSpPr>
          <p:cNvPr id="6" name="Seta: para Baixo 5">
            <a:extLst>
              <a:ext uri="{FF2B5EF4-FFF2-40B4-BE49-F238E27FC236}">
                <a16:creationId xmlns:a16="http://schemas.microsoft.com/office/drawing/2014/main" id="{6900050E-DE1A-48F4-A352-D099107DF116}"/>
              </a:ext>
            </a:extLst>
          </p:cNvPr>
          <p:cNvSpPr/>
          <p:nvPr/>
        </p:nvSpPr>
        <p:spPr>
          <a:xfrm>
            <a:off x="3124200" y="838200"/>
            <a:ext cx="762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4C8E0400-F99D-4A2C-847A-3EE3AC4DCD8E}"/>
              </a:ext>
            </a:extLst>
          </p:cNvPr>
          <p:cNvSpPr/>
          <p:nvPr/>
        </p:nvSpPr>
        <p:spPr>
          <a:xfrm>
            <a:off x="1251284" y="6096000"/>
            <a:ext cx="806116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2300422B-E1A2-43FB-A453-B994D26E1EA0}"/>
              </a:ext>
            </a:extLst>
          </p:cNvPr>
          <p:cNvSpPr/>
          <p:nvPr/>
        </p:nvSpPr>
        <p:spPr>
          <a:xfrm>
            <a:off x="3124200" y="6096000"/>
            <a:ext cx="228600" cy="2286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52120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63690"/>
            <a:ext cx="7772400" cy="1143000"/>
          </a:xfrm>
        </p:spPr>
        <p:txBody>
          <a:bodyPr/>
          <a:lstStyle/>
          <a:p>
            <a:r>
              <a:rPr lang="pt-BR" sz="2800" b="1" dirty="0">
                <a:solidFill>
                  <a:schemeClr val="accent6"/>
                </a:solidFill>
              </a:rPr>
              <a:t>Teste F</a:t>
            </a:r>
            <a:endParaRPr lang="pt-BR" sz="2800" dirty="0">
              <a:solidFill>
                <a:schemeClr val="accent6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9A1A0D-069C-4A4B-89B0-F2A0A6DE0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114800"/>
          </a:xfrm>
        </p:spPr>
        <p:txBody>
          <a:bodyPr/>
          <a:lstStyle/>
          <a:p>
            <a:pPr marL="0" indent="0" algn="ctr">
              <a:buNone/>
            </a:pPr>
            <a:r>
              <a:rPr lang="pt-BR" sz="2000" dirty="0"/>
              <a:t>A estatística F tem distribuição F com (g-1) graus de liberdade no numerador e (</a:t>
            </a:r>
            <a:r>
              <a:rPr lang="pt-BR" sz="2000" dirty="0" err="1"/>
              <a:t>N-g</a:t>
            </a:r>
            <a:r>
              <a:rPr lang="pt-BR" sz="2000" dirty="0"/>
              <a:t>) graus de liberdade no denominador*</a:t>
            </a:r>
          </a:p>
          <a:p>
            <a:pPr marL="0" indent="0" algn="ctr">
              <a:buNone/>
            </a:pPr>
            <a:endParaRPr lang="pt-BR" sz="20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B6175DB-E5CA-425D-AF98-DFF0F1B0BFBD}"/>
              </a:ext>
            </a:extLst>
          </p:cNvPr>
          <p:cNvSpPr txBox="1"/>
          <p:nvPr/>
        </p:nvSpPr>
        <p:spPr>
          <a:xfrm>
            <a:off x="4743904" y="5047461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6"/>
                </a:solidFill>
              </a:rPr>
              <a:t>F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4076D77-5BD8-480F-BD66-C069C2335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125" y="2187287"/>
            <a:ext cx="4857750" cy="29337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D3B5A6F-BD1C-4202-B3C2-E80CAD43F163}"/>
              </a:ext>
            </a:extLst>
          </p:cNvPr>
          <p:cNvSpPr txBox="1"/>
          <p:nvPr/>
        </p:nvSpPr>
        <p:spPr>
          <a:xfrm>
            <a:off x="228600" y="62484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/>
              <a:t>* Ver livro </a:t>
            </a:r>
            <a:r>
              <a:rPr lang="pt-BR" sz="1800" dirty="0" err="1"/>
              <a:t>Barbetta</a:t>
            </a:r>
            <a:r>
              <a:rPr lang="pt-BR" sz="1800" dirty="0"/>
              <a:t> – Tabela 6 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B1B7551-3F1B-4297-A508-CD99D1AEAB6C}"/>
              </a:ext>
            </a:extLst>
          </p:cNvPr>
          <p:cNvSpPr/>
          <p:nvPr/>
        </p:nvSpPr>
        <p:spPr>
          <a:xfrm>
            <a:off x="2143125" y="5416677"/>
            <a:ext cx="4714875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dirty="0"/>
              <a:t>F </a:t>
            </a:r>
            <a:r>
              <a:rPr lang="pt-BR" baseline="-25000" dirty="0"/>
              <a:t>alfa=0,05 ;2,27</a:t>
            </a:r>
            <a:r>
              <a:rPr lang="pt-BR" dirty="0"/>
              <a:t> = 3,35  &lt;   </a:t>
            </a:r>
            <a:r>
              <a:rPr lang="pt-BR" dirty="0" err="1"/>
              <a:t>F</a:t>
            </a:r>
            <a:r>
              <a:rPr lang="pt-BR" baseline="-25000" dirty="0" err="1"/>
              <a:t>obs</a:t>
            </a:r>
            <a:r>
              <a:rPr lang="pt-BR" dirty="0"/>
              <a:t>=19,5</a:t>
            </a:r>
          </a:p>
        </p:txBody>
      </p:sp>
    </p:spTree>
    <p:extLst>
      <p:ext uri="{BB962C8B-B14F-4D97-AF65-F5344CB8AC3E}">
        <p14:creationId xmlns:p14="http://schemas.microsoft.com/office/powerpoint/2010/main" val="3888980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/>
              <a:t>Exemplo 1</a:t>
            </a:r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001000" cy="4114800"/>
          </a:xfrm>
        </p:spPr>
        <p:txBody>
          <a:bodyPr/>
          <a:lstStyle/>
          <a:p>
            <a:r>
              <a:rPr lang="pt-BR" dirty="0"/>
              <a:t>Verificar se há diferença no volume de urina entre 4 grupos de pacientes que tomaram 4 diferentes diuréticos A, B, C, D</a:t>
            </a:r>
          </a:p>
        </p:txBody>
      </p:sp>
    </p:spTree>
    <p:extLst>
      <p:ext uri="{BB962C8B-B14F-4D97-AF65-F5344CB8AC3E}">
        <p14:creationId xmlns:p14="http://schemas.microsoft.com/office/powerpoint/2010/main" val="32711866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2286000"/>
            <a:ext cx="7772400" cy="1143000"/>
          </a:xfrm>
        </p:spPr>
        <p:txBody>
          <a:bodyPr/>
          <a:lstStyle/>
          <a:p>
            <a:r>
              <a:rPr lang="pt-BR" dirty="0"/>
              <a:t>Obrigada</a:t>
            </a:r>
          </a:p>
        </p:txBody>
      </p:sp>
    </p:spTree>
    <p:extLst>
      <p:ext uri="{BB962C8B-B14F-4D97-AF65-F5344CB8AC3E}">
        <p14:creationId xmlns:p14="http://schemas.microsoft.com/office/powerpoint/2010/main" val="3503612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algn="l"/>
            <a:r>
              <a:rPr lang="pt-BR" dirty="0"/>
              <a:t>Exemplo 1</a:t>
            </a:r>
          </a:p>
        </p:txBody>
      </p:sp>
      <p:graphicFrame>
        <p:nvGraphicFramePr>
          <p:cNvPr id="206007" name="Group 183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709200790"/>
              </p:ext>
            </p:extLst>
          </p:nvPr>
        </p:nvGraphicFramePr>
        <p:xfrm>
          <a:off x="228600" y="1143000"/>
          <a:ext cx="7560000" cy="5403216"/>
        </p:xfrm>
        <a:graphic>
          <a:graphicData uri="http://schemas.openxmlformats.org/drawingml/2006/table">
            <a:tbl>
              <a:tblPr/>
              <a:tblGrid>
                <a:gridCol w="14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3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87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endParaRPr kumimoji="0" lang="pt-B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médias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média geral = 5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variâncias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4,5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4,5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9239656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tamanho da amostra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0851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pt-BR" sz="3200" cap="none" dirty="0">
                <a:solidFill>
                  <a:schemeClr val="tx1"/>
                </a:solidFill>
              </a:rPr>
              <a:t>Qual o melhor teste </a:t>
            </a:r>
            <a:r>
              <a:rPr lang="pt-BR" sz="3200" dirty="0">
                <a:solidFill>
                  <a:schemeClr val="tx1"/>
                </a:solidFill>
              </a:rPr>
              <a:t>de hipóteses</a:t>
            </a:r>
            <a:r>
              <a:rPr lang="pt-BR" sz="3200" cap="none" dirty="0">
                <a:solidFill>
                  <a:schemeClr val="tx1"/>
                </a:solidFill>
              </a:rPr>
              <a:t>?</a:t>
            </a:r>
            <a:endParaRPr lang="pt-BR" sz="3200" cap="none" dirty="0"/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53135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lang="pt-BR" altLang="pt-BR" sz="2800" b="1" dirty="0">
                <a:solidFill>
                  <a:srgbClr val="FF0000"/>
                </a:solidFill>
              </a:rPr>
              <a:t>1)</a:t>
            </a:r>
            <a:r>
              <a:rPr lang="pt-BR" altLang="pt-BR" sz="2800" dirty="0">
                <a:solidFill>
                  <a:srgbClr val="FF0000"/>
                </a:solidFill>
              </a:rPr>
              <a:t> </a:t>
            </a:r>
            <a:r>
              <a:rPr lang="pt-BR" altLang="pt-BR" sz="2800" b="1" dirty="0">
                <a:solidFill>
                  <a:srgbClr val="FF0000"/>
                </a:solidFill>
              </a:rPr>
              <a:t>Determinação da variável em estudo </a:t>
            </a:r>
          </a:p>
          <a:p>
            <a:pPr marL="0" lvl="0" indent="0">
              <a:buNone/>
            </a:pPr>
            <a:r>
              <a:rPr lang="pt-BR" sz="2800" dirty="0"/>
              <a:t>	volume de urina</a:t>
            </a:r>
          </a:p>
          <a:p>
            <a:pPr marL="0" lvl="0" indent="0">
              <a:buNone/>
            </a:pPr>
            <a:endParaRPr lang="pt-BR" sz="2800" dirty="0"/>
          </a:p>
          <a:p>
            <a:pPr marL="0" indent="0">
              <a:buNone/>
            </a:pPr>
            <a:r>
              <a:rPr lang="pt-BR" altLang="pt-BR" sz="2800" b="1" dirty="0">
                <a:solidFill>
                  <a:srgbClr val="FF0000"/>
                </a:solidFill>
              </a:rPr>
              <a:t>2) Tipo da variável dependente</a:t>
            </a:r>
          </a:p>
          <a:p>
            <a:pPr marL="0" lvl="0" indent="0">
              <a:buNone/>
            </a:pPr>
            <a:r>
              <a:rPr lang="pt-BR" sz="2800" dirty="0"/>
              <a:t>	quantitativa contínua</a:t>
            </a:r>
          </a:p>
          <a:p>
            <a:pPr marL="0" lvl="0" indent="0">
              <a:buNone/>
            </a:pPr>
            <a:endParaRPr lang="pt-BR" sz="2800" dirty="0"/>
          </a:p>
          <a:p>
            <a:pPr>
              <a:buNone/>
            </a:pPr>
            <a:r>
              <a:rPr lang="pt-BR" altLang="pt-BR" sz="2800" b="1" dirty="0">
                <a:solidFill>
                  <a:srgbClr val="FF0000"/>
                </a:solidFill>
              </a:rPr>
              <a:t>3) N° de Amostras</a:t>
            </a:r>
            <a:endParaRPr lang="pt-BR" altLang="pt-BR" sz="2400" dirty="0">
              <a:solidFill>
                <a:srgbClr val="FF0000"/>
              </a:solidFill>
              <a:latin typeface="Arial" pitchFamily="34" charset="0"/>
            </a:endParaRPr>
          </a:p>
          <a:p>
            <a:pPr>
              <a:buNone/>
            </a:pPr>
            <a:r>
              <a:rPr lang="pt-BR" sz="2800" dirty="0"/>
              <a:t>		4 amostras</a:t>
            </a:r>
          </a:p>
          <a:p>
            <a:pPr>
              <a:buNone/>
            </a:pPr>
            <a:r>
              <a:rPr lang="pt-BR" altLang="pt-BR" sz="2800" dirty="0"/>
              <a:t>	</a:t>
            </a:r>
          </a:p>
          <a:p>
            <a:pPr>
              <a:buNone/>
            </a:pPr>
            <a:r>
              <a:rPr lang="pt-BR" altLang="pt-BR" sz="2800" b="1" dirty="0">
                <a:solidFill>
                  <a:srgbClr val="FF0000"/>
                </a:solidFill>
              </a:rPr>
              <a:t>4) Relacionamento entre as amostras</a:t>
            </a:r>
            <a:endParaRPr lang="pt-BR" altLang="pt-BR" sz="2800" b="1" i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pt-BR" altLang="pt-BR" sz="2800" dirty="0"/>
              <a:t>		Independentes </a:t>
            </a:r>
          </a:p>
          <a:p>
            <a:endParaRPr lang="pt-BR" sz="2800" dirty="0"/>
          </a:p>
          <a:p>
            <a:pPr eaLnBrk="1" hangingPunct="1">
              <a:buFont typeface="Monotype Sorts"/>
              <a:buNone/>
            </a:pPr>
            <a:r>
              <a:rPr lang="pt-BR" sz="3300" dirty="0">
                <a:latin typeface="Arial" pitchFamily="34" charset="0"/>
              </a:rPr>
              <a:t>			</a:t>
            </a:r>
            <a:endParaRPr lang="pt-BR" sz="3500" dirty="0">
              <a:latin typeface="Arial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648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30" y="1419300"/>
            <a:ext cx="8973508" cy="3819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CaixaDeTexto 15"/>
          <p:cNvSpPr txBox="1"/>
          <p:nvPr/>
        </p:nvSpPr>
        <p:spPr>
          <a:xfrm>
            <a:off x="15280" y="5257800"/>
            <a:ext cx="2423120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1800" dirty="0"/>
              <a:t>Testes não-paramétricos</a:t>
            </a:r>
          </a:p>
        </p:txBody>
      </p:sp>
      <p:cxnSp>
        <p:nvCxnSpPr>
          <p:cNvPr id="17" name="Conector em curva 16"/>
          <p:cNvCxnSpPr>
            <a:cxnSpLocks/>
          </p:cNvCxnSpPr>
          <p:nvPr/>
        </p:nvCxnSpPr>
        <p:spPr>
          <a:xfrm rot="5400000">
            <a:off x="-99957" y="4475313"/>
            <a:ext cx="1168394" cy="358879"/>
          </a:xfrm>
          <a:prstGeom prst="curvedConnector3">
            <a:avLst>
              <a:gd name="adj1" fmla="val 3574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ipse 1">
            <a:extLst>
              <a:ext uri="{FF2B5EF4-FFF2-40B4-BE49-F238E27FC236}">
                <a16:creationId xmlns:a16="http://schemas.microsoft.com/office/drawing/2014/main" id="{87A167D3-C3F8-4FE4-B941-3BA2491786D8}"/>
              </a:ext>
            </a:extLst>
          </p:cNvPr>
          <p:cNvSpPr/>
          <p:nvPr/>
        </p:nvSpPr>
        <p:spPr>
          <a:xfrm>
            <a:off x="6553200" y="4419600"/>
            <a:ext cx="990600" cy="81934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5904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/>
              <a:t>Exemplo 2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Verificar se há diferença na taxa de glicose entre 3 grupos de ratos submetidos a 3 diferentes cirurgias</a:t>
            </a:r>
          </a:p>
        </p:txBody>
      </p:sp>
    </p:spTree>
    <p:extLst>
      <p:ext uri="{BB962C8B-B14F-4D97-AF65-F5344CB8AC3E}">
        <p14:creationId xmlns:p14="http://schemas.microsoft.com/office/powerpoint/2010/main" val="4122845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6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 anchor="t"/>
          <a:lstStyle/>
          <a:p>
            <a:pPr algn="l"/>
            <a:r>
              <a:rPr lang="pt-BR" dirty="0"/>
              <a:t>Exemplo 2</a:t>
            </a:r>
          </a:p>
        </p:txBody>
      </p:sp>
      <p:graphicFrame>
        <p:nvGraphicFramePr>
          <p:cNvPr id="208012" name="Group 140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3757872897"/>
              </p:ext>
            </p:extLst>
          </p:nvPr>
        </p:nvGraphicFramePr>
        <p:xfrm>
          <a:off x="152400" y="838200"/>
          <a:ext cx="8919845" cy="5486400"/>
        </p:xfrm>
        <a:graphic>
          <a:graphicData uri="http://schemas.openxmlformats.org/drawingml/2006/table">
            <a:tbl>
              <a:tblPr/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56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Tipo de cirurgia 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96,0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90,0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86,0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95,0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93,0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85,0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100,0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89,0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105,0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108,0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88,0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105,0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120,0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87,0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90,0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110,5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92,5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100,0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97,0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87,5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95,0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92,5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85,0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95,0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médias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102,4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89,0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95,1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média geral= </a:t>
                      </a:r>
                      <a:r>
                        <a:rPr kumimoji="0" lang="pt-B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95,5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variâncias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90,8</a:t>
                      </a:r>
                    </a:p>
                  </a:txBody>
                  <a:tcPr marL="9525" marR="9525" marT="9525" marB="0" anchor="ctr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7,5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61,6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Tamanho da amostra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cxnSp>
        <p:nvCxnSpPr>
          <p:cNvPr id="3" name="Conector de seta reta 2"/>
          <p:cNvCxnSpPr/>
          <p:nvPr/>
        </p:nvCxnSpPr>
        <p:spPr>
          <a:xfrm>
            <a:off x="2286000" y="1066800"/>
            <a:ext cx="533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687225"/>
      </p:ext>
    </p:extLst>
  </p:cSld>
  <p:clrMapOvr>
    <a:masterClrMapping/>
  </p:clrMapOvr>
</p:sld>
</file>

<file path=ppt/theme/theme1.xml><?xml version="1.0" encoding="utf-8"?>
<a:theme xmlns:a="http://schemas.openxmlformats.org/drawingml/2006/main" name="Estrutura padrão">
  <a:themeElements>
    <a:clrScheme name="">
      <a:dk1>
        <a:srgbClr val="000000"/>
      </a:dk1>
      <a:lt1>
        <a:srgbClr val="DDDDDD"/>
      </a:lt1>
      <a:dk2>
        <a:srgbClr val="FF0000"/>
      </a:dk2>
      <a:lt2>
        <a:srgbClr val="808080"/>
      </a:lt2>
      <a:accent1>
        <a:srgbClr val="00CC99"/>
      </a:accent1>
      <a:accent2>
        <a:srgbClr val="3333CC"/>
      </a:accent2>
      <a:accent3>
        <a:srgbClr val="EBEBEB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5259</TotalTime>
  <Words>1828</Words>
  <Application>Microsoft Office PowerPoint</Application>
  <PresentationFormat>Apresentação na tela (4:3)</PresentationFormat>
  <Paragraphs>666</Paragraphs>
  <Slides>40</Slides>
  <Notes>23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40</vt:i4>
      </vt:variant>
    </vt:vector>
  </HeadingPairs>
  <TitlesOfParts>
    <vt:vector size="47" baseType="lpstr">
      <vt:lpstr>Arial</vt:lpstr>
      <vt:lpstr>Calibri</vt:lpstr>
      <vt:lpstr>Cambria Math</vt:lpstr>
      <vt:lpstr>Monotype Sorts</vt:lpstr>
      <vt:lpstr>Times New Roman</vt:lpstr>
      <vt:lpstr>Estrutura padrão</vt:lpstr>
      <vt:lpstr>Equação</vt:lpstr>
      <vt:lpstr> ANOVA Análise de Variância </vt:lpstr>
      <vt:lpstr>Análise de Variância</vt:lpstr>
      <vt:lpstr>Apresentação do PowerPoint</vt:lpstr>
      <vt:lpstr>Exemplo 1</vt:lpstr>
      <vt:lpstr>Exemplo 1</vt:lpstr>
      <vt:lpstr>Qual o melhor teste de hipóteses?</vt:lpstr>
      <vt:lpstr>Apresentação do PowerPoint</vt:lpstr>
      <vt:lpstr>Exemplo 2</vt:lpstr>
      <vt:lpstr>Exemplo 2</vt:lpstr>
      <vt:lpstr>Qual o melhor teste de hipóteses?</vt:lpstr>
      <vt:lpstr>Apresentação do PowerPoint</vt:lpstr>
      <vt:lpstr>Exemplo 3: hemoglobina glicada em gestantes</vt:lpstr>
      <vt:lpstr>Apresentação do PowerPoint</vt:lpstr>
      <vt:lpstr>Qual o melhor teste de hipóteses?</vt:lpstr>
      <vt:lpstr>Apresentação do PowerPoint</vt:lpstr>
      <vt:lpstr> Exemplo 3: hemoglobina glicada em gestantes  </vt:lpstr>
      <vt:lpstr>Apresentação do PowerPoint</vt:lpstr>
      <vt:lpstr>Apresentação do PowerPoint</vt:lpstr>
      <vt:lpstr>Apresentação do PowerPoint</vt:lpstr>
      <vt:lpstr>SQTot : Soma dos Quadrados Total</vt:lpstr>
      <vt:lpstr>SQTrat : Soma dos Quadrados entre Tratamentos (ou grupos)</vt:lpstr>
      <vt:lpstr>Apresentação do PowerPoint</vt:lpstr>
      <vt:lpstr>Análise de variância de um fator</vt:lpstr>
      <vt:lpstr> Exemplo 3: hemoglobina glicada em gestantes  </vt:lpstr>
      <vt:lpstr>Teste F</vt:lpstr>
      <vt:lpstr>Apresentação do PowerPoint</vt:lpstr>
      <vt:lpstr>Avaliação das suposições</vt:lpstr>
      <vt:lpstr>Avaliação das suposições</vt:lpstr>
      <vt:lpstr>Soma dos Quadrados Total</vt:lpstr>
      <vt:lpstr>Cálculo de SQtotal: soma dos quadrados total</vt:lpstr>
      <vt:lpstr>Soma de Quadrados dos Tratamentos (grupos)</vt:lpstr>
      <vt:lpstr>Apresentação do PowerPoint</vt:lpstr>
      <vt:lpstr>Soma de Quadrados do Erro </vt:lpstr>
      <vt:lpstr>Soma de Quadrados dos Erros</vt:lpstr>
      <vt:lpstr>Análise de variância de um fator</vt:lpstr>
      <vt:lpstr>Exemplo 3</vt:lpstr>
      <vt:lpstr>Teste F</vt:lpstr>
      <vt:lpstr>Apresentação do PowerPoint</vt:lpstr>
      <vt:lpstr>Teste F</vt:lpstr>
      <vt:lpstr>Obrigada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AFIP</dc:creator>
  <cp:lastModifiedBy>Ana Amelia Benedito-Silva</cp:lastModifiedBy>
  <cp:revision>188</cp:revision>
  <cp:lastPrinted>2003-05-05T10:51:37Z</cp:lastPrinted>
  <dcterms:created xsi:type="dcterms:W3CDTF">2003-05-04T17:34:24Z</dcterms:created>
  <dcterms:modified xsi:type="dcterms:W3CDTF">2022-09-18T23:31:30Z</dcterms:modified>
</cp:coreProperties>
</file>