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511" r:id="rId2"/>
    <p:sldId id="512" r:id="rId3"/>
    <p:sldId id="514" r:id="rId4"/>
    <p:sldId id="515" r:id="rId5"/>
    <p:sldId id="263" r:id="rId6"/>
    <p:sldId id="694" r:id="rId7"/>
    <p:sldId id="517" r:id="rId8"/>
    <p:sldId id="464" r:id="rId9"/>
    <p:sldId id="465" r:id="rId10"/>
    <p:sldId id="685" r:id="rId11"/>
    <p:sldId id="466" r:id="rId12"/>
    <p:sldId id="635" r:id="rId13"/>
    <p:sldId id="636" r:id="rId14"/>
    <p:sldId id="614" r:id="rId15"/>
    <p:sldId id="485" r:id="rId16"/>
    <p:sldId id="647" r:id="rId17"/>
    <p:sldId id="648" r:id="rId18"/>
    <p:sldId id="649" r:id="rId19"/>
    <p:sldId id="654" r:id="rId20"/>
    <p:sldId id="652" r:id="rId21"/>
    <p:sldId id="634" r:id="rId22"/>
    <p:sldId id="576" r:id="rId23"/>
    <p:sldId id="601" r:id="rId24"/>
    <p:sldId id="664" r:id="rId25"/>
    <p:sldId id="665" r:id="rId26"/>
    <p:sldId id="577" r:id="rId27"/>
    <p:sldId id="538" r:id="rId28"/>
    <p:sldId id="695" r:id="rId29"/>
    <p:sldId id="696" r:id="rId30"/>
    <p:sldId id="686" r:id="rId31"/>
    <p:sldId id="293" r:id="rId32"/>
    <p:sldId id="631" r:id="rId33"/>
    <p:sldId id="632" r:id="rId34"/>
    <p:sldId id="615" r:id="rId35"/>
    <p:sldId id="613" r:id="rId36"/>
    <p:sldId id="669" r:id="rId37"/>
    <p:sldId id="633" r:id="rId38"/>
    <p:sldId id="273" r:id="rId39"/>
    <p:sldId id="659" r:id="rId40"/>
    <p:sldId id="660" r:id="rId41"/>
    <p:sldId id="663" r:id="rId42"/>
    <p:sldId id="662" r:id="rId43"/>
    <p:sldId id="658" r:id="rId44"/>
    <p:sldId id="687" r:id="rId45"/>
    <p:sldId id="526" r:id="rId46"/>
    <p:sldId id="638" r:id="rId47"/>
    <p:sldId id="598" r:id="rId48"/>
    <p:sldId id="585" r:id="rId49"/>
    <p:sldId id="645" r:id="rId50"/>
    <p:sldId id="584" r:id="rId51"/>
    <p:sldId id="622" r:id="rId52"/>
    <p:sldId id="690" r:id="rId53"/>
    <p:sldId id="586" r:id="rId54"/>
    <p:sldId id="639" r:id="rId55"/>
    <p:sldId id="641" r:id="rId56"/>
    <p:sldId id="528" r:id="rId57"/>
    <p:sldId id="682" r:id="rId58"/>
    <p:sldId id="597" r:id="rId59"/>
    <p:sldId id="590" r:id="rId60"/>
    <p:sldId id="672" r:id="rId61"/>
    <p:sldId id="591" r:id="rId62"/>
    <p:sldId id="691" r:id="rId63"/>
    <p:sldId id="611" r:id="rId64"/>
    <p:sldId id="593" r:id="rId65"/>
    <p:sldId id="619" r:id="rId66"/>
    <p:sldId id="618" r:id="rId67"/>
    <p:sldId id="689" r:id="rId68"/>
    <p:sldId id="674" r:id="rId69"/>
    <p:sldId id="308" r:id="rId70"/>
    <p:sldId id="675" r:id="rId71"/>
    <p:sldId id="681" r:id="rId72"/>
    <p:sldId id="677" r:id="rId73"/>
    <p:sldId id="678" r:id="rId74"/>
    <p:sldId id="679" r:id="rId75"/>
    <p:sldId id="680" r:id="rId76"/>
    <p:sldId id="610" r:id="rId77"/>
    <p:sldId id="316" r:id="rId78"/>
    <p:sldId id="324" r:id="rId79"/>
    <p:sldId id="325" r:id="rId80"/>
    <p:sldId id="688" r:id="rId81"/>
    <p:sldId id="470" r:id="rId82"/>
    <p:sldId id="548" r:id="rId83"/>
    <p:sldId id="600" r:id="rId84"/>
    <p:sldId id="545" r:id="rId85"/>
    <p:sldId id="670" r:id="rId86"/>
    <p:sldId id="549" r:id="rId87"/>
    <p:sldId id="683" r:id="rId88"/>
    <p:sldId id="692" r:id="rId89"/>
    <p:sldId id="550" r:id="rId90"/>
    <p:sldId id="684" r:id="rId91"/>
    <p:sldId id="552" r:id="rId92"/>
    <p:sldId id="520" r:id="rId93"/>
    <p:sldId id="609" r:id="rId94"/>
    <p:sldId id="693" r:id="rId95"/>
    <p:sldId id="498" r:id="rId96"/>
    <p:sldId id="698" r:id="rId97"/>
    <p:sldId id="697" r:id="rId98"/>
  </p:sldIdLst>
  <p:sldSz cx="9144000" cy="6858000" type="screen4x3"/>
  <p:notesSz cx="6881813" cy="100028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03" autoAdjust="0"/>
    <p:restoredTop sz="94660"/>
  </p:normalViewPr>
  <p:slideViewPr>
    <p:cSldViewPr>
      <p:cViewPr varScale="1">
        <p:scale>
          <a:sx n="62" d="100"/>
          <a:sy n="62" d="100"/>
        </p:scale>
        <p:origin x="17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CDAB94C-032E-4097-AC8B-C89BE6BB2769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385D882A-EFD1-4130-BCBD-3F186BBD8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03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2262570F-5CBE-4425-AD59-46DB204F965F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A43C73-41B0-4868-9415-FE11F1A7F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8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3F401-C69B-40D4-BBF9-0F5C894625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3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40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43C73-41B0-4868-9415-FE11F1A7F19A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49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9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1143000"/>
          </a:xfrm>
        </p:spPr>
        <p:txBody>
          <a:bodyPr lIns="0" tIns="0" rIns="0" bIns="0">
            <a:normAutofit/>
          </a:bodyPr>
          <a:lstStyle>
            <a:lvl1pPr>
              <a:defRPr sz="3200" b="0" i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256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8413-DDDB-49E9-86EE-3511B26037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3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89166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9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64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4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4A51-69D3-4346-A976-4C3971F8D190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6B65-C689-4BCB-84DD-D7AFA6E6B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15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/>
          </p:cNvSpPr>
          <p:nvPr>
            <p:ph type="ctrTitle"/>
          </p:nvPr>
        </p:nvSpPr>
        <p:spPr bwMode="auto">
          <a:xfrm>
            <a:off x="685800" y="1556792"/>
            <a:ext cx="7772400" cy="1470025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2400"/>
              </a:spcAft>
            </a:pPr>
            <a:b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INFERÊNCIA ESTATÍSTICA</a:t>
            </a:r>
            <a:b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Teste de Hipóteses</a:t>
            </a:r>
            <a:b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pt-BR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pt-BR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Grp="1"/>
          </p:cNvSpPr>
          <p:nvPr>
            <p:ph type="subTitle" idx="1"/>
          </p:nvPr>
        </p:nvSpPr>
        <p:spPr>
          <a:xfrm>
            <a:off x="1371600" y="3449071"/>
            <a:ext cx="6400800" cy="1752600"/>
          </a:xfrm>
        </p:spPr>
        <p:txBody>
          <a:bodyPr>
            <a:normAutofit/>
          </a:bodyPr>
          <a:lstStyle/>
          <a:p>
            <a:pPr algn="ctr"/>
            <a:b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pt-BR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 Amélia Benedito Silva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71600" y="3789040"/>
            <a:ext cx="64008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0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521D-7601-43CD-A94E-84A4FAA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/>
          <a:lstStyle/>
          <a:p>
            <a:r>
              <a:rPr lang="pt-BR" dirty="0"/>
              <a:t>Exemplo 1 – pacotes de café</a:t>
            </a:r>
          </a:p>
        </p:txBody>
      </p:sp>
    </p:spTree>
    <p:extLst>
      <p:ext uri="{BB962C8B-B14F-4D97-AF65-F5344CB8AC3E}">
        <p14:creationId xmlns:p14="http://schemas.microsoft.com/office/powerpoint/2010/main" val="406811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z="2800" cap="none" dirty="0">
                <a:solidFill>
                  <a:schemeClr val="tx1"/>
                </a:solidFill>
              </a:rPr>
              <a:t>Exemplo 1 – pacotes de café</a:t>
            </a:r>
            <a:endParaRPr lang="pt-BR" sz="2800" cap="none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3810000" cy="457200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</a:pPr>
            <a:r>
              <a:rPr lang="pt-BR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Situação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</a:t>
            </a:r>
            <a:r>
              <a:rPr lang="pt-BR" sz="2400" dirty="0">
                <a:cs typeface="Arial" pitchFamily="34" charset="0"/>
              </a:rPr>
              <a:t>Uma máquina automática enche pacotes de café.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>
                <a:cs typeface="Arial" pitchFamily="34" charset="0"/>
              </a:rPr>
              <a:t>	Sabe-se que a distribuição de probabilidade do peso destes pacotes segue uma </a:t>
            </a:r>
            <a:r>
              <a:rPr lang="pt-BR" sz="2400" b="1" dirty="0">
                <a:cs typeface="Arial" pitchFamily="34" charset="0"/>
              </a:rPr>
              <a:t>normal</a:t>
            </a:r>
            <a:r>
              <a:rPr lang="pt-BR" sz="2400" dirty="0">
                <a:cs typeface="Arial" pitchFamily="34" charset="0"/>
              </a:rPr>
              <a:t> com média de 500g e desvio-padrão de 20g.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None/>
            </a:pPr>
            <a:r>
              <a:rPr lang="pt-BR" sz="2400" dirty="0">
                <a:cs typeface="Arial" pitchFamily="34" charset="0"/>
              </a:rPr>
              <a:t>	Deseja-se verificar se a máquina está calibrada sem interromper a produção.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Monotype Sorts"/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270248" y="1268760"/>
            <a:ext cx="4187952" cy="45720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FE8637"/>
              </a:buClr>
              <a:buSzPct val="75000"/>
            </a:pPr>
            <a:r>
              <a:rPr lang="pt-BR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Evidência amostral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2400" dirty="0"/>
              <a:t>Para testá-la um técnico colhe uma amostra com 16 pacotes a cada 30 minutos.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None/>
            </a:pPr>
            <a:r>
              <a:rPr lang="pt-BR" sz="2400" dirty="0"/>
              <a:t>	Suponha que as médias das amostras de café sejam iguais à 490g.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SzPct val="75000"/>
              <a:buNone/>
            </a:pPr>
            <a:r>
              <a:rPr lang="pt-BR" sz="2400" dirty="0"/>
              <a:t>	A máquina está </a:t>
            </a:r>
            <a:r>
              <a:rPr lang="pt-BR" sz="2400" dirty="0" err="1"/>
              <a:t>descalibrada</a:t>
            </a:r>
            <a:r>
              <a:rPr lang="pt-BR" sz="2400" dirty="0"/>
              <a:t> ou a diferença encontrada foi devida ao acaso?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437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83717-4AD4-401B-9323-E2624C0B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Região crítica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B091F6F-1E90-4BA8-82A4-0E78680AA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Conjunto de valores assumidos pela variável dependente ou estatística do teste para os quais a hipótese H</a:t>
                </a:r>
                <a:r>
                  <a:rPr lang="pt-BR" baseline="-25000" dirty="0"/>
                  <a:t>0 </a:t>
                </a:r>
                <a:r>
                  <a:rPr lang="pt-BR" dirty="0"/>
                  <a:t>é rejeitada</a:t>
                </a:r>
              </a:p>
              <a:p>
                <a:endParaRPr lang="pt-BR" dirty="0"/>
              </a:p>
              <a:p>
                <a:r>
                  <a:rPr lang="pt-BR" dirty="0"/>
                  <a:t>Se a máquina estiver descalibrada, isto é, se a média for diferente de 500g,  espera-se que 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seja inferior ou superior a 500g</a:t>
                </a:r>
              </a:p>
              <a:p>
                <a:endParaRPr lang="pt-BR" dirty="0"/>
              </a:p>
              <a:p>
                <a:r>
                  <a:rPr lang="pt-BR" dirty="0"/>
                  <a:t>Suponha que a equipe técnica tenha decidido adotar a seguinte regra: </a:t>
                </a:r>
              </a:p>
              <a:p>
                <a:pPr marL="400050" lvl="1" indent="0">
                  <a:buNone/>
                </a:pPr>
                <a:r>
                  <a:rPr lang="pt-BR" dirty="0"/>
                  <a:t>rejeitar H</a:t>
                </a:r>
                <a:r>
                  <a:rPr lang="pt-BR" baseline="-25000" dirty="0"/>
                  <a:t>0</a:t>
                </a:r>
                <a:r>
                  <a:rPr lang="pt-BR" dirty="0"/>
                  <a:t> se 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maior que 550g e/ou menor que 450g. </a:t>
                </a:r>
              </a:p>
              <a:p>
                <a:endParaRPr lang="pt-BR" dirty="0"/>
              </a:p>
              <a:p>
                <a:r>
                  <a:rPr lang="pt-BR" dirty="0" err="1"/>
                  <a:t>R</a:t>
                </a:r>
                <a:r>
                  <a:rPr lang="pt-BR" baseline="-25000" dirty="0" err="1"/>
                  <a:t>c</a:t>
                </a:r>
                <a:r>
                  <a:rPr lang="pt-BR" dirty="0"/>
                  <a:t> = 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&gt;550 </a:t>
                </a:r>
                <a:r>
                  <a:rPr lang="pt-BR" u="sng" dirty="0"/>
                  <a:t>ou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&lt; 450} </a:t>
                </a:r>
              </a:p>
              <a:p>
                <a:pPr lvl="5" indent="-342900">
                  <a:buFont typeface="Wingdings" panose="05000000000000000000" pitchFamily="2" charset="2"/>
                  <a:buChar char="à"/>
                </a:pPr>
                <a:r>
                  <a:rPr lang="pt-BR" dirty="0"/>
                  <a:t>Região de rejeição de Ho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</a:p>
              <a:p>
                <a:pPr marL="400050" lvl="1" indent="0">
                  <a:buNone/>
                </a:pPr>
                <a:endParaRPr lang="pt-BR" dirty="0">
                  <a:sym typeface="Wingdings" panose="05000000000000000000" pitchFamily="2" charset="2"/>
                </a:endParaRPr>
              </a:p>
              <a:p>
                <a:r>
                  <a:rPr lang="pt-BR" dirty="0"/>
                  <a:t>R</a:t>
                </a:r>
                <a:r>
                  <a:rPr lang="pt-BR" baseline="-25000" dirty="0"/>
                  <a:t>a</a:t>
                </a:r>
                <a:r>
                  <a:rPr lang="pt-BR" dirty="0"/>
                  <a:t> = {450&lt;=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&lt;=550} </a:t>
                </a:r>
              </a:p>
              <a:p>
                <a:pPr marL="2171700" lvl="5" indent="0">
                  <a:buNone/>
                </a:pP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:r>
                  <a:rPr lang="pt-BR" dirty="0"/>
                  <a:t>Região de aceitação de Ho</a:t>
                </a:r>
                <a:r>
                  <a:rPr lang="pt-BR" dirty="0">
                    <a:sym typeface="Wingdings" panose="05000000000000000000" pitchFamily="2" charset="2"/>
                  </a:rPr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B091F6F-1E90-4BA8-82A4-0E78680AA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2"/>
                <a:stretch>
                  <a:fillRect l="-519" t="-1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42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AE40-4A6D-4F02-A55B-15B92C4D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Região crítica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276636-F431-4557-8F6B-2ECD124E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576387"/>
            <a:ext cx="6448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3A6A77D-8ADE-43C9-A977-A8440EA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12A4AEF-B011-4DEF-8752-1BCBE03DB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93637"/>
              </p:ext>
            </p:extLst>
          </p:nvPr>
        </p:nvGraphicFramePr>
        <p:xfrm>
          <a:off x="457200" y="1772816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>
                  <a:extLst>
                    <a:ext uri="{9D8B030D-6E8A-4147-A177-3AD203B41FA5}">
                      <a16:colId xmlns:a16="http://schemas.microsoft.com/office/drawing/2014/main" val="1265401682"/>
                    </a:ext>
                  </a:extLst>
                </a:gridCol>
                <a:gridCol w="3027711">
                  <a:extLst>
                    <a:ext uri="{9D8B030D-6E8A-4147-A177-3AD203B41FA5}">
                      <a16:colId xmlns:a16="http://schemas.microsoft.com/office/drawing/2014/main" val="2243724739"/>
                    </a:ext>
                  </a:extLst>
                </a:gridCol>
                <a:gridCol w="2815281">
                  <a:extLst>
                    <a:ext uri="{9D8B030D-6E8A-4147-A177-3AD203B41FA5}">
                      <a16:colId xmlns:a16="http://schemas.microsoft.com/office/drawing/2014/main" val="19736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Realidade no lote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421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DECISÃO DO TÉCNICO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H</a:t>
                      </a:r>
                      <a:r>
                        <a:rPr lang="pt-BR" sz="1800" b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é verdadeira: 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Máquina está calibrada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H</a:t>
                      </a:r>
                      <a:r>
                        <a:rPr lang="pt-BR" sz="1800" b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é falsa: 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Máquina não está calibrada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8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H</a:t>
                      </a:r>
                      <a:r>
                        <a:rPr lang="pt-BR" sz="1800" b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é verdadeira: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pt-BR" sz="1800" dirty="0">
                          <a:cs typeface="Times New Roman" pitchFamily="18" charset="0"/>
                        </a:rPr>
                        <a:t>Máquina está calibrada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Decisão correta</a:t>
                      </a:r>
                    </a:p>
                    <a:p>
                      <a:pPr algn="ctr"/>
                      <a:r>
                        <a:rPr lang="pt-BR" sz="1800" dirty="0">
                          <a:cs typeface="Times New Roman" pitchFamily="18" charset="0"/>
                        </a:rPr>
                        <a:t>Probabilidade= 1-</a:t>
                      </a:r>
                      <a:r>
                        <a:rPr lang="pt-BR" sz="1800" dirty="0">
                          <a:sym typeface="Symbol" pitchFamily="18" charset="2"/>
                        </a:rPr>
                        <a:t> 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Decisão errada</a:t>
                      </a:r>
                    </a:p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Erro 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β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45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H</a:t>
                      </a:r>
                      <a:r>
                        <a:rPr lang="pt-BR" sz="1800" b="1" baseline="-30000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0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é falsa:</a:t>
                      </a:r>
                      <a:endParaRPr lang="pt-BR" sz="1800" dirty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pt-BR" sz="1800" dirty="0">
                          <a:cs typeface="Times New Roman" pitchFamily="18" charset="0"/>
                        </a:rPr>
                        <a:t>Máquina não está calibrada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Decisão errada</a:t>
                      </a:r>
                    </a:p>
                    <a:p>
                      <a:pPr algn="ctr"/>
                      <a:r>
                        <a:rPr lang="pt-B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Erro 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sym typeface="Symbol" pitchFamily="18" charset="2"/>
                        </a:rPr>
                        <a:t>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Decisão correta</a:t>
                      </a:r>
                    </a:p>
                    <a:p>
                      <a:pPr algn="ctr"/>
                      <a:r>
                        <a:rPr lang="pt-BR" sz="1800" dirty="0">
                          <a:cs typeface="Times New Roman" pitchFamily="18" charset="0"/>
                        </a:rPr>
                        <a:t>Probabilidade= 1-</a:t>
                      </a:r>
                      <a:r>
                        <a:rPr lang="pt-BR" sz="1800" dirty="0">
                          <a:sym typeface="Symbol" pitchFamily="18" charset="2"/>
                        </a:rPr>
                        <a:t> </a:t>
                      </a:r>
                      <a:r>
                        <a:rPr lang="el-GR" sz="1800" dirty="0">
                          <a:cs typeface="Times New Roman" pitchFamily="18" charset="0"/>
                        </a:rPr>
                        <a:t>β</a:t>
                      </a:r>
                      <a:endParaRPr lang="pt-BR" sz="1800" dirty="0"/>
                    </a:p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56576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B221EC25-D379-45A4-91EA-C5F3745868DB}"/>
              </a:ext>
            </a:extLst>
          </p:cNvPr>
          <p:cNvSpPr/>
          <p:nvPr/>
        </p:nvSpPr>
        <p:spPr>
          <a:xfrm>
            <a:off x="827584" y="4869160"/>
            <a:ext cx="7257996" cy="132343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sym typeface="Symbol" pitchFamily="18" charset="2"/>
              </a:rPr>
              <a:t>  </a:t>
            </a:r>
            <a:r>
              <a:rPr lang="pt-BR" sz="2000" b="1" dirty="0">
                <a:sym typeface="Symbol" pitchFamily="18" charset="2"/>
              </a:rPr>
              <a:t>=</a:t>
            </a:r>
            <a:r>
              <a:rPr lang="pt-BR" sz="20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sz="2000" dirty="0">
                <a:solidFill>
                  <a:schemeClr val="tx1"/>
                </a:solidFill>
                <a:sym typeface="Symbol" pitchFamily="18" charset="2"/>
              </a:rPr>
              <a:t>P (Erro tipo I) </a:t>
            </a:r>
            <a:r>
              <a:rPr lang="pt-BR" sz="2000" dirty="0">
                <a:sym typeface="Symbol" pitchFamily="18" charset="2"/>
              </a:rPr>
              <a:t>= chamado de nível de significância (em geral 5%)</a:t>
            </a:r>
          </a:p>
          <a:p>
            <a:r>
              <a:rPr lang="pt-BR" sz="2000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pt-BR" sz="2000" dirty="0">
                <a:solidFill>
                  <a:schemeClr val="tx1"/>
                </a:solidFill>
                <a:cs typeface="Times New Roman" pitchFamily="18" charset="0"/>
              </a:rPr>
              <a:t>isco máximo aceitável de errar ao dizer que H</a:t>
            </a:r>
            <a:r>
              <a:rPr lang="pt-BR" sz="2000" baseline="-25000" dirty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pt-BR" sz="2000" dirty="0">
                <a:solidFill>
                  <a:schemeClr val="tx1"/>
                </a:solidFill>
                <a:cs typeface="Times New Roman" pitchFamily="18" charset="0"/>
              </a:rPr>
              <a:t> é falsa</a:t>
            </a:r>
          </a:p>
          <a:p>
            <a:r>
              <a:rPr lang="el-GR" sz="2000" b="1" dirty="0">
                <a:solidFill>
                  <a:srgbClr val="FF0000"/>
                </a:solidFill>
                <a:cs typeface="Times New Roman" pitchFamily="18" charset="0"/>
              </a:rPr>
              <a:t>β</a:t>
            </a:r>
            <a:r>
              <a:rPr lang="pt-BR" sz="2000" dirty="0">
                <a:sym typeface="Symbol" pitchFamily="18" charset="2"/>
              </a:rPr>
              <a:t>  </a:t>
            </a:r>
            <a:r>
              <a:rPr lang="pt-BR" sz="2000" b="1" dirty="0">
                <a:sym typeface="Symbol" pitchFamily="18" charset="2"/>
              </a:rPr>
              <a:t>=</a:t>
            </a:r>
            <a:r>
              <a:rPr lang="pt-BR" sz="2000" dirty="0">
                <a:sym typeface="Symbol" pitchFamily="18" charset="2"/>
              </a:rPr>
              <a:t> P (Erro tipo II)</a:t>
            </a:r>
          </a:p>
          <a:p>
            <a:r>
              <a:rPr lang="pt-BR" sz="2000" dirty="0">
                <a:sym typeface="Symbol" pitchFamily="18" charset="2"/>
              </a:rPr>
              <a:t>r</a:t>
            </a:r>
            <a:r>
              <a:rPr lang="pt-BR" sz="2000" dirty="0">
                <a:cs typeface="Times New Roman" pitchFamily="18" charset="0"/>
              </a:rPr>
              <a:t>isco máximo aceitável de errar ao dizer que H</a:t>
            </a:r>
            <a:r>
              <a:rPr lang="pt-BR" sz="2000" baseline="-25000" dirty="0">
                <a:cs typeface="Times New Roman" pitchFamily="18" charset="0"/>
              </a:rPr>
              <a:t>0</a:t>
            </a:r>
            <a:r>
              <a:rPr lang="pt-BR" sz="2000" dirty="0">
                <a:cs typeface="Times New Roman" pitchFamily="18" charset="0"/>
              </a:rPr>
              <a:t> é verdadeira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64060"/>
            <a:ext cx="8220075" cy="1104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3581003"/>
            <a:ext cx="8248650" cy="100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8817873F-A84A-4F3D-A110-E9FD6BD4035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7647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EE732-F010-474B-B277-559770D8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EDECD-D8D4-4E99-958F-5DAE5768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</a:rPr>
              <a:t>No exemplo dos pacotes de café, selecionamos uma amostra de 16 pacotes e obtivemos uma média de 490g.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</a:rPr>
              <a:t>Essa média da amostra é compatível com a média suposta de 500g?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</a:rPr>
              <a:t>E se selecionarmos uma amostra com média 450g?  Ou uma outra com média 550g?</a:t>
            </a:r>
          </a:p>
          <a:p>
            <a:pPr algn="just"/>
            <a:endParaRPr lang="pt-BR" sz="2000" dirty="0">
              <a:latin typeface="Arial" panose="020B0604020202020204" pitchFamily="34" charset="0"/>
            </a:endParaRPr>
          </a:p>
          <a:p>
            <a:pPr algn="just"/>
            <a:r>
              <a:rPr lang="pt-BR" b="1" dirty="0">
                <a:latin typeface="Arial" panose="020B0604020202020204" pitchFamily="34" charset="0"/>
              </a:rPr>
              <a:t>Pergunta: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</a:rPr>
              <a:t>Quão distante da média populacional = 500g precisa a média amostral se localizar antes que possamos concluir que esta amostra refere-se à outra população de pacotes de café?</a:t>
            </a:r>
            <a:endParaRPr lang="pt-BR" sz="1800" dirty="0"/>
          </a:p>
          <a:p>
            <a:pPr algn="just"/>
            <a:endParaRPr lang="pt-BR" sz="20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0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6CF80B-5583-4772-A03E-90A070A6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AC197A-F2D8-4CC7-B7BA-BF40108E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</a:rPr>
              <a:t>Supondo H</a:t>
            </a:r>
            <a:r>
              <a:rPr lang="pt-BR" sz="2000" baseline="-25000" dirty="0">
                <a:latin typeface="Arial" panose="020B0604020202020204" pitchFamily="34" charset="0"/>
              </a:rPr>
              <a:t>0</a:t>
            </a:r>
            <a:r>
              <a:rPr lang="pt-BR" sz="2000" dirty="0">
                <a:latin typeface="Arial" panose="020B0604020202020204" pitchFamily="34" charset="0"/>
              </a:rPr>
              <a:t> verdadeira, se a probabilidade for “pequena” da média da amostra ser igual à 490g ou 450g ou 550g, rejeitamos H</a:t>
            </a:r>
            <a:r>
              <a:rPr lang="pt-BR" sz="2000" baseline="-25000" dirty="0">
                <a:latin typeface="Arial" panose="020B0604020202020204" pitchFamily="34" charset="0"/>
              </a:rPr>
              <a:t>0</a:t>
            </a:r>
            <a:r>
              <a:rPr lang="pt-BR" sz="2000" dirty="0">
                <a:latin typeface="Arial" panose="020B0604020202020204" pitchFamily="34" charset="0"/>
              </a:rPr>
              <a:t>, ou seja estas amostras não são compatíveis com uma população com média = 500g.</a:t>
            </a:r>
          </a:p>
          <a:p>
            <a:endParaRPr lang="pt-BR" i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</a:rPr>
              <a:t>Em consequência, poder-se-ia concluir que a média da população de pacotes não pode ser 500g. </a:t>
            </a:r>
            <a:r>
              <a:rPr lang="pt-BR" sz="2000" dirty="0"/>
              <a:t> </a:t>
            </a:r>
          </a:p>
          <a:p>
            <a:endParaRPr lang="pt-BR" sz="2000" i="1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99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CD8B99-09AC-42BE-AB4C-B9E787BE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EFFE37-B680-422A-A825-6E93D71C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marR="206526" lvl="1" indent="0" algn="just">
              <a:buNone/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r>
              <a:rPr lang="pt-BR" dirty="0">
                <a:cs typeface="Arial"/>
              </a:rPr>
              <a:t>O que é uma probabilidade “pequena”?</a:t>
            </a:r>
          </a:p>
          <a:p>
            <a:pPr marL="400050" marR="206526" lvl="1" indent="0" algn="just">
              <a:buNone/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endParaRPr lang="pt-BR" dirty="0">
              <a:cs typeface="Arial"/>
            </a:endParaRPr>
          </a:p>
          <a:p>
            <a:pPr marL="145915" marR="206526" algn="just"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r>
              <a:rPr lang="pt-BR" sz="2000" dirty="0">
                <a:cs typeface="Arial"/>
              </a:rPr>
              <a:t>Na maioria das aplicações, utiliza-se </a:t>
            </a:r>
            <a:r>
              <a:rPr lang="el-GR" sz="2000" dirty="0">
                <a:cs typeface="Arial"/>
              </a:rPr>
              <a:t>α</a:t>
            </a:r>
            <a:r>
              <a:rPr lang="pt-BR" sz="2000" dirty="0">
                <a:cs typeface="Arial"/>
              </a:rPr>
              <a:t> = 0,05.</a:t>
            </a:r>
          </a:p>
          <a:p>
            <a:pPr marL="145915" marR="206526" algn="just"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r>
              <a:rPr lang="pt-BR" sz="2000" dirty="0">
                <a:cs typeface="Arial"/>
              </a:rPr>
              <a:t>Mais conservativos, escolhem </a:t>
            </a:r>
            <a:r>
              <a:rPr lang="el-GR" sz="2000" dirty="0">
                <a:cs typeface="Arial"/>
              </a:rPr>
              <a:t>α</a:t>
            </a:r>
            <a:r>
              <a:rPr lang="pt-BR" sz="2000" dirty="0">
                <a:cs typeface="Arial"/>
              </a:rPr>
              <a:t> = 0,01.</a:t>
            </a:r>
          </a:p>
          <a:p>
            <a:pPr marL="145915" marR="206526" algn="just"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r>
              <a:rPr lang="pt-BR" sz="2000" dirty="0">
                <a:cs typeface="Arial"/>
              </a:rPr>
              <a:t>Menos conservativos, escolhem </a:t>
            </a:r>
            <a:r>
              <a:rPr lang="el-GR" sz="2000" dirty="0">
                <a:cs typeface="Arial"/>
              </a:rPr>
              <a:t>α</a:t>
            </a:r>
            <a:r>
              <a:rPr lang="pt-BR" sz="2000" dirty="0">
                <a:cs typeface="Arial"/>
              </a:rPr>
              <a:t> = 0,10.</a:t>
            </a:r>
          </a:p>
          <a:p>
            <a:pPr marL="0" marR="206526" indent="0" algn="just">
              <a:lnSpc>
                <a:spcPts val="2483"/>
              </a:lnSpc>
              <a:spcBef>
                <a:spcPts val="1374"/>
              </a:spcBef>
              <a:buNone/>
            </a:pPr>
            <a:endParaRPr lang="pt-BR" sz="2000" spc="-4" dirty="0">
              <a:cs typeface="Arial"/>
            </a:endParaRPr>
          </a:p>
          <a:p>
            <a:pPr marL="400050" marR="206526" lvl="1" indent="0" algn="just">
              <a:lnSpc>
                <a:spcPts val="2483"/>
              </a:lnSpc>
              <a:spcBef>
                <a:spcPts val="1374"/>
              </a:spcBef>
              <a:buNone/>
            </a:pPr>
            <a:r>
              <a:rPr lang="pt-BR" spc="-4" dirty="0">
                <a:cs typeface="Arial"/>
              </a:rPr>
              <a:t>A probabilidade </a:t>
            </a:r>
            <a:r>
              <a:rPr lang="el-GR" dirty="0">
                <a:cs typeface="Arial"/>
              </a:rPr>
              <a:t>α </a:t>
            </a:r>
            <a:r>
              <a:rPr lang="pt-BR" dirty="0">
                <a:cs typeface="Arial"/>
              </a:rPr>
              <a:t>que </a:t>
            </a:r>
            <a:r>
              <a:rPr lang="pt-BR" spc="-4" dirty="0">
                <a:cs typeface="Arial"/>
              </a:rPr>
              <a:t>escolhemos (0,05; </a:t>
            </a:r>
            <a:r>
              <a:rPr lang="pt-BR" dirty="0">
                <a:cs typeface="Arial"/>
              </a:rPr>
              <a:t>0,01; 0,10...) </a:t>
            </a:r>
            <a:r>
              <a:rPr lang="pt-BR" spc="-4" dirty="0">
                <a:cs typeface="Arial"/>
              </a:rPr>
              <a:t>é </a:t>
            </a:r>
            <a:r>
              <a:rPr lang="pt-BR" dirty="0">
                <a:cs typeface="Arial"/>
              </a:rPr>
              <a:t>conhecida como </a:t>
            </a:r>
            <a:r>
              <a:rPr lang="pt-BR" i="1" spc="-4" dirty="0">
                <a:cs typeface="Arial"/>
              </a:rPr>
              <a:t>nível </a:t>
            </a:r>
            <a:r>
              <a:rPr lang="pt-BR" i="1" dirty="0">
                <a:cs typeface="Arial"/>
              </a:rPr>
              <a:t>de </a:t>
            </a:r>
            <a:r>
              <a:rPr lang="pt-BR" i="1" spc="-4" dirty="0">
                <a:cs typeface="Arial"/>
              </a:rPr>
              <a:t>significância </a:t>
            </a:r>
            <a:r>
              <a:rPr lang="pt-BR" i="1" dirty="0">
                <a:cs typeface="Arial"/>
              </a:rPr>
              <a:t>do </a:t>
            </a:r>
            <a:r>
              <a:rPr lang="pt-BR" i="1" spc="-4" dirty="0">
                <a:cs typeface="Arial"/>
              </a:rPr>
              <a:t>teste </a:t>
            </a:r>
            <a:r>
              <a:rPr lang="pt-BR" spc="-4" dirty="0">
                <a:cs typeface="Arial"/>
              </a:rPr>
              <a:t>de  </a:t>
            </a:r>
            <a:r>
              <a:rPr lang="pt-BR" dirty="0">
                <a:cs typeface="Arial"/>
              </a:rPr>
              <a:t>hipótese.</a:t>
            </a:r>
          </a:p>
          <a:p>
            <a:pPr marR="206526" algn="just">
              <a:lnSpc>
                <a:spcPts val="2483"/>
              </a:lnSpc>
              <a:spcBef>
                <a:spcPts val="1374"/>
              </a:spcBef>
            </a:pPr>
            <a:endParaRPr lang="pt-BR" sz="2000" dirty="0">
              <a:cs typeface="Arial"/>
            </a:endParaRPr>
          </a:p>
          <a:p>
            <a:pPr marL="0" marR="206526" indent="0" algn="just">
              <a:lnSpc>
                <a:spcPts val="2483"/>
              </a:lnSpc>
              <a:spcBef>
                <a:spcPts val="1374"/>
              </a:spcBef>
              <a:buNone/>
            </a:pPr>
            <a:endParaRPr lang="pt-BR" sz="2000" dirty="0">
              <a:cs typeface="Arial"/>
            </a:endParaRPr>
          </a:p>
          <a:p>
            <a:pPr marL="145915" marR="206526" algn="just"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endParaRPr lang="pt-BR" sz="2000" dirty="0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8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CD8B99-09AC-42BE-AB4C-B9E787BE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EFFE37-B680-422A-A825-6E93D71C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206526" indent="0" algn="just">
              <a:lnSpc>
                <a:spcPts val="2483"/>
              </a:lnSpc>
              <a:spcBef>
                <a:spcPts val="1374"/>
              </a:spcBef>
              <a:buNone/>
            </a:pPr>
            <a:r>
              <a:rPr lang="pt-BR" sz="2000" dirty="0">
                <a:cs typeface="Arial"/>
              </a:rPr>
              <a:t>O que é o </a:t>
            </a:r>
            <a:r>
              <a:rPr lang="pt-BR" sz="2000" u="sng" dirty="0">
                <a:cs typeface="Arial"/>
              </a:rPr>
              <a:t>p-</a:t>
            </a:r>
            <a:r>
              <a:rPr lang="pt-BR" sz="2000" u="sng" dirty="0" err="1">
                <a:cs typeface="Arial"/>
              </a:rPr>
              <a:t>value</a:t>
            </a:r>
            <a:r>
              <a:rPr lang="pt-BR" sz="2000" dirty="0">
                <a:cs typeface="Arial"/>
              </a:rPr>
              <a:t>?</a:t>
            </a:r>
          </a:p>
          <a:p>
            <a:pPr marR="206526" algn="just">
              <a:lnSpc>
                <a:spcPts val="2483"/>
              </a:lnSpc>
              <a:spcBef>
                <a:spcPts val="1374"/>
              </a:spcBef>
            </a:pPr>
            <a:r>
              <a:rPr lang="pt-BR" dirty="0">
                <a:cs typeface="Arial"/>
              </a:rPr>
              <a:t>É chamado de nível descritivo (p-</a:t>
            </a:r>
            <a:r>
              <a:rPr lang="pt-BR" dirty="0" err="1">
                <a:cs typeface="Arial"/>
              </a:rPr>
              <a:t>value</a:t>
            </a:r>
            <a:r>
              <a:rPr lang="pt-BR" dirty="0">
                <a:cs typeface="Arial"/>
              </a:rPr>
              <a:t>).</a:t>
            </a:r>
          </a:p>
          <a:p>
            <a:pPr marR="206526" algn="just">
              <a:lnSpc>
                <a:spcPts val="2483"/>
              </a:lnSpc>
              <a:spcBef>
                <a:spcPts val="1374"/>
              </a:spcBef>
            </a:pPr>
            <a:r>
              <a:rPr lang="pt-BR" sz="2000" dirty="0">
                <a:cs typeface="Arial"/>
              </a:rPr>
              <a:t>O </a:t>
            </a:r>
            <a:r>
              <a:rPr lang="pt-BR" sz="2000" u="sng" dirty="0">
                <a:cs typeface="Arial"/>
              </a:rPr>
              <a:t>p-</a:t>
            </a:r>
            <a:r>
              <a:rPr lang="pt-BR" sz="2000" u="sng" dirty="0" err="1">
                <a:cs typeface="Arial"/>
              </a:rPr>
              <a:t>value</a:t>
            </a:r>
            <a:r>
              <a:rPr lang="pt-BR" sz="2000" dirty="0">
                <a:cs typeface="Arial"/>
              </a:rPr>
              <a:t> é comparado ao </a:t>
            </a:r>
            <a:r>
              <a:rPr lang="el-GR" sz="2000" dirty="0">
                <a:cs typeface="Arial"/>
              </a:rPr>
              <a:t>α</a:t>
            </a:r>
            <a:r>
              <a:rPr lang="pt-BR" sz="2000" dirty="0">
                <a:cs typeface="Arial"/>
              </a:rPr>
              <a:t> pré-determinado, para decidir se a H</a:t>
            </a:r>
            <a:r>
              <a:rPr lang="pt-BR" sz="2000" baseline="-25000" dirty="0">
                <a:cs typeface="Arial"/>
              </a:rPr>
              <a:t>0</a:t>
            </a:r>
            <a:r>
              <a:rPr lang="pt-BR" sz="2000" dirty="0">
                <a:cs typeface="Arial"/>
              </a:rPr>
              <a:t> deve ser rejeitada ou não.</a:t>
            </a:r>
          </a:p>
          <a:p>
            <a:pPr marR="206526" algn="just">
              <a:lnSpc>
                <a:spcPts val="2483"/>
              </a:lnSpc>
              <a:spcBef>
                <a:spcPts val="1374"/>
              </a:spcBef>
            </a:pPr>
            <a:r>
              <a:rPr lang="pt-BR" dirty="0">
                <a:cs typeface="Arial"/>
              </a:rPr>
              <a:t>É a probabilidade de se obter uma média igual ou mais extrema do que a média da amostra observada, supondo H</a:t>
            </a:r>
            <a:r>
              <a:rPr lang="pt-BR" baseline="-25000" dirty="0">
                <a:cs typeface="Arial"/>
              </a:rPr>
              <a:t>0</a:t>
            </a:r>
            <a:r>
              <a:rPr lang="pt-BR" dirty="0">
                <a:cs typeface="Arial"/>
              </a:rPr>
              <a:t> verdadeira.</a:t>
            </a:r>
          </a:p>
          <a:p>
            <a:pPr marR="206526" algn="just">
              <a:lnSpc>
                <a:spcPts val="2483"/>
              </a:lnSpc>
              <a:spcBef>
                <a:spcPts val="1374"/>
              </a:spcBef>
            </a:pPr>
            <a:endParaRPr lang="pt-BR" sz="2000" dirty="0">
              <a:cs typeface="Arial"/>
            </a:endParaRPr>
          </a:p>
          <a:p>
            <a:pPr marL="0" marR="206526" indent="0" algn="just">
              <a:lnSpc>
                <a:spcPts val="2483"/>
              </a:lnSpc>
              <a:spcBef>
                <a:spcPts val="1374"/>
              </a:spcBef>
              <a:buNone/>
            </a:pPr>
            <a:endParaRPr lang="pt-BR" sz="2000" dirty="0">
              <a:cs typeface="Arial"/>
            </a:endParaRPr>
          </a:p>
          <a:p>
            <a:pPr marL="145915" marR="206526" algn="just">
              <a:tabLst>
                <a:tab pos="1406400" algn="l"/>
                <a:tab pos="2888563" algn="l"/>
                <a:tab pos="4972908" algn="l"/>
                <a:tab pos="5529632" algn="l"/>
                <a:tab pos="6135742" algn="l"/>
                <a:tab pos="6792361" algn="l"/>
              </a:tabLst>
            </a:pPr>
            <a:endParaRPr lang="pt-BR" sz="2000" dirty="0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3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184" name="Object 1024"/>
          <p:cNvGraphicFramePr>
            <a:graphicFrameLocks noChangeAspect="1"/>
          </p:cNvGraphicFramePr>
          <p:nvPr/>
        </p:nvGraphicFramePr>
        <p:xfrm>
          <a:off x="871538" y="1901825"/>
          <a:ext cx="6999287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5609524" imgH="2943636" progId="PBrush">
                  <p:embed/>
                </p:oleObj>
              </mc:Choice>
              <mc:Fallback>
                <p:oleObj name="Imagem de bitmap" r:id="rId2" imgW="5609524" imgH="294363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901825"/>
                        <a:ext cx="6999287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2975" y="765175"/>
            <a:ext cx="440848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b="1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371600" y="765175"/>
            <a:ext cx="6172200" cy="584200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b="1"/>
              <a:t>Etapas da Analise Estatística</a:t>
            </a:r>
          </a:p>
        </p:txBody>
      </p:sp>
    </p:spTree>
    <p:extLst>
      <p:ext uri="{BB962C8B-B14F-4D97-AF65-F5344CB8AC3E}">
        <p14:creationId xmlns:p14="http://schemas.microsoft.com/office/powerpoint/2010/main" val="818729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16C1CC6-2E0F-44A8-8A41-E9052705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erro num teste estatístico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9AB6981-9492-4C7E-9603-D5DBBC7E7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>
                <a:solidFill>
                  <a:srgbClr val="660066"/>
                </a:solidFill>
                <a:cs typeface="Arial"/>
              </a:rPr>
              <a:t>Como decidir?</a:t>
            </a:r>
          </a:p>
          <a:p>
            <a:pPr lvl="1" algn="just"/>
            <a:r>
              <a:rPr lang="pt-BR" sz="2400" dirty="0">
                <a:solidFill>
                  <a:srgbClr val="660066"/>
                </a:solidFill>
                <a:cs typeface="Arial"/>
              </a:rPr>
              <a:t>Se p-</a:t>
            </a:r>
            <a:r>
              <a:rPr lang="pt-BR" sz="2400" dirty="0" err="1">
                <a:solidFill>
                  <a:srgbClr val="660066"/>
                </a:solidFill>
                <a:cs typeface="Arial"/>
              </a:rPr>
              <a:t>value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 ≤ </a:t>
            </a:r>
            <a:r>
              <a:rPr lang="el-GR" sz="2400" dirty="0">
                <a:solidFill>
                  <a:srgbClr val="660066"/>
                </a:solidFill>
                <a:cs typeface="Arial"/>
              </a:rPr>
              <a:t>α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 → rejeitamos H</a:t>
            </a:r>
            <a:r>
              <a:rPr lang="pt-BR" sz="2400" baseline="-25000" dirty="0">
                <a:solidFill>
                  <a:srgbClr val="660066"/>
                </a:solidFill>
                <a:cs typeface="Arial"/>
              </a:rPr>
              <a:t>0</a:t>
            </a:r>
          </a:p>
          <a:p>
            <a:pPr lvl="1" algn="just"/>
            <a:r>
              <a:rPr lang="pt-BR" sz="2400" dirty="0">
                <a:solidFill>
                  <a:srgbClr val="660066"/>
                </a:solidFill>
                <a:cs typeface="Arial"/>
              </a:rPr>
              <a:t>Se p-</a:t>
            </a:r>
            <a:r>
              <a:rPr lang="pt-BR" sz="2400" dirty="0" err="1">
                <a:solidFill>
                  <a:srgbClr val="660066"/>
                </a:solidFill>
                <a:cs typeface="Arial"/>
              </a:rPr>
              <a:t>value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 &gt; </a:t>
            </a:r>
            <a:r>
              <a:rPr lang="el-GR" sz="2400" dirty="0">
                <a:solidFill>
                  <a:srgbClr val="660066"/>
                </a:solidFill>
                <a:cs typeface="Arial"/>
              </a:rPr>
              <a:t>α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 → aceitamos H</a:t>
            </a:r>
            <a:r>
              <a:rPr lang="pt-BR" sz="2400" baseline="-25000" dirty="0">
                <a:solidFill>
                  <a:srgbClr val="660066"/>
                </a:solidFill>
                <a:cs typeface="Arial"/>
              </a:rPr>
              <a:t>0</a:t>
            </a:r>
          </a:p>
          <a:p>
            <a:pPr lvl="1" algn="just"/>
            <a:endParaRPr lang="pt-BR" sz="2400" baseline="-25000" dirty="0">
              <a:solidFill>
                <a:srgbClr val="660066"/>
              </a:solidFill>
              <a:cs typeface="Arial"/>
            </a:endParaRPr>
          </a:p>
          <a:p>
            <a:pPr algn="just"/>
            <a:endParaRPr lang="pt-BR" sz="2400" dirty="0">
              <a:solidFill>
                <a:srgbClr val="660066"/>
              </a:solidFill>
              <a:cs typeface="Arial"/>
            </a:endParaRPr>
          </a:p>
          <a:p>
            <a:pPr algn="just"/>
            <a:r>
              <a:rPr lang="pt-BR" sz="2400" dirty="0">
                <a:solidFill>
                  <a:srgbClr val="660066"/>
                </a:solidFill>
                <a:cs typeface="Arial"/>
              </a:rPr>
              <a:t>Para conduzir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um teste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de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hipótese usamos a </a:t>
            </a:r>
            <a:r>
              <a:rPr lang="pt-BR" sz="2400" u="sng" spc="-4" dirty="0">
                <a:solidFill>
                  <a:srgbClr val="660066"/>
                </a:solidFill>
                <a:cs typeface="Arial"/>
              </a:rPr>
              <a:t>distribuição  amostral da</a:t>
            </a:r>
            <a:r>
              <a:rPr lang="pt-BR" sz="2400" u="sng" spc="4" dirty="0">
                <a:solidFill>
                  <a:srgbClr val="660066"/>
                </a:solidFill>
                <a:cs typeface="Arial"/>
              </a:rPr>
              <a:t> </a:t>
            </a:r>
            <a:r>
              <a:rPr lang="pt-BR" sz="2400" u="sng" dirty="0">
                <a:solidFill>
                  <a:srgbClr val="660066"/>
                </a:solidFill>
                <a:cs typeface="Arial"/>
              </a:rPr>
              <a:t>média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.</a:t>
            </a:r>
          </a:p>
          <a:p>
            <a:pPr algn="just"/>
            <a:r>
              <a:rPr lang="pt-BR" sz="2400" dirty="0">
                <a:solidFill>
                  <a:srgbClr val="660066"/>
                </a:solidFill>
                <a:cs typeface="Arial"/>
              </a:rPr>
              <a:t>Quando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a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população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é normal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com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desvio-padrão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conhecido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ou </a:t>
            </a:r>
            <a:r>
              <a:rPr lang="pt-BR" sz="2400" i="1" spc="-4" dirty="0">
                <a:solidFill>
                  <a:srgbClr val="660066"/>
                </a:solidFill>
                <a:cs typeface="Arial"/>
              </a:rPr>
              <a:t>n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suficientemente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grande,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utilizamos </a:t>
            </a:r>
            <a:r>
              <a:rPr lang="pt-BR" sz="2400" i="1" dirty="0">
                <a:solidFill>
                  <a:srgbClr val="660066"/>
                </a:solidFill>
                <a:cs typeface="Arial"/>
              </a:rPr>
              <a:t>a estatística z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( </a:t>
            </a:r>
            <a:r>
              <a:rPr lang="pt-BR" sz="2400" i="1" spc="-4" dirty="0">
                <a:solidFill>
                  <a:srgbClr val="660066"/>
                </a:solidFill>
                <a:cs typeface="Arial"/>
              </a:rPr>
              <a:t>segue uma distribuição z</a:t>
            </a:r>
            <a:r>
              <a:rPr lang="pt-BR" sz="2400" i="1" dirty="0">
                <a:solidFill>
                  <a:srgbClr val="660066"/>
                </a:solidFill>
                <a:cs typeface="Arial"/>
              </a:rPr>
              <a:t>)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.</a:t>
            </a:r>
          </a:p>
          <a:p>
            <a:pPr algn="just"/>
            <a:r>
              <a:rPr lang="pt-BR" sz="2400" dirty="0">
                <a:solidFill>
                  <a:srgbClr val="660066"/>
                </a:solidFill>
                <a:cs typeface="Arial"/>
              </a:rPr>
              <a:t>Quando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o desvio-padrão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da população não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é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conhecido,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substituímos pelo valor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da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amostra </a:t>
            </a:r>
            <a:r>
              <a:rPr lang="pt-BR" sz="2400" i="1" spc="-4" dirty="0">
                <a:solidFill>
                  <a:srgbClr val="660066"/>
                </a:solidFill>
                <a:cs typeface="Arial"/>
              </a:rPr>
              <a:t>s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; e se a 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população </a:t>
            </a:r>
            <a:r>
              <a:rPr lang="pt-BR" sz="2400" spc="-4" dirty="0">
                <a:solidFill>
                  <a:srgbClr val="660066"/>
                </a:solidFill>
                <a:cs typeface="Arial"/>
              </a:rPr>
              <a:t>original seguir uma distribuição normal, utilizamos </a:t>
            </a:r>
            <a:r>
              <a:rPr lang="pt-BR" sz="2400" i="1" dirty="0">
                <a:solidFill>
                  <a:srgbClr val="660066"/>
                </a:solidFill>
                <a:cs typeface="Arial"/>
              </a:rPr>
              <a:t>a estatística t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. (</a:t>
            </a:r>
            <a:r>
              <a:rPr lang="pt-BR" sz="2400" i="1" dirty="0">
                <a:solidFill>
                  <a:srgbClr val="660066"/>
                </a:solidFill>
                <a:cs typeface="Arial"/>
              </a:rPr>
              <a:t>segue uma distribuição t</a:t>
            </a:r>
            <a:r>
              <a:rPr lang="pt-BR" sz="2400" dirty="0">
                <a:solidFill>
                  <a:srgbClr val="660066"/>
                </a:solidFill>
                <a:cs typeface="Arial"/>
              </a:rPr>
              <a:t>)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1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Passo 1 – Determinar as hipóteses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2 -  Escolha da estatística do teste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3 -  </a:t>
            </a:r>
            <a:r>
              <a:rPr lang="pt-BR" sz="2000" dirty="0">
                <a:cs typeface="Arial" pitchFamily="34" charset="0"/>
              </a:rPr>
              <a:t>Determinação da </a:t>
            </a:r>
            <a:r>
              <a:rPr lang="pt-BR" sz="2000" b="1" dirty="0">
                <a:cs typeface="Arial" pitchFamily="34" charset="0"/>
              </a:rPr>
              <a:t>Região Crítica </a:t>
            </a:r>
            <a:r>
              <a:rPr lang="pt-BR" sz="2000" dirty="0">
                <a:cs typeface="Arial" pitchFamily="34" charset="0"/>
              </a:rPr>
              <a:t>para </a:t>
            </a:r>
            <a:r>
              <a:rPr lang="el-GR" sz="2000" dirty="0">
                <a:cs typeface="Arial" pitchFamily="34" charset="0"/>
              </a:rPr>
              <a:t>α</a:t>
            </a:r>
            <a:r>
              <a:rPr lang="pt-BR" sz="2000" dirty="0">
                <a:cs typeface="Arial" pitchFamily="34" charset="0"/>
              </a:rPr>
              <a:t>=5%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cs typeface="Arial" pitchFamily="34" charset="0"/>
              </a:rPr>
              <a:t>Passo 4 – Calcular a estatística do teste para os dados amostrais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5 – Concluir pela aceitação ou rejeição de H0, comparando o valor obtido no Passo 4 com a Região de Aceitação ou Região Crítica. </a:t>
            </a:r>
          </a:p>
        </p:txBody>
      </p:sp>
    </p:spTree>
    <p:extLst>
      <p:ext uri="{BB962C8B-B14F-4D97-AF65-F5344CB8AC3E}">
        <p14:creationId xmlns:p14="http://schemas.microsoft.com/office/powerpoint/2010/main" val="144182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093A-4627-437E-B96E-DBB30BF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Abordagem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5343" y="2492896"/>
            <a:ext cx="8229600" cy="374441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800"/>
              </a:spcBef>
              <a:buClr>
                <a:srgbClr val="FF6600"/>
              </a:buClr>
              <a:buSzPct val="90000"/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dirty="0"/>
              <a:t>H</a:t>
            </a:r>
            <a:r>
              <a:rPr lang="pt-BR" sz="2000" baseline="-25000" dirty="0"/>
              <a:t>0</a:t>
            </a:r>
            <a:r>
              <a:rPr lang="pt-BR" sz="2000" dirty="0"/>
              <a:t> : </a:t>
            </a:r>
            <a:r>
              <a:rPr lang="pt-BR" sz="2000" dirty="0">
                <a:cs typeface="Arial" pitchFamily="34" charset="0"/>
                <a:sym typeface="Symbol" pitchFamily="18" charset="2"/>
              </a:rPr>
              <a:t> = 500g</a:t>
            </a:r>
            <a:r>
              <a:rPr lang="pt-BR" sz="2000" dirty="0">
                <a:solidFill>
                  <a:srgbClr val="FF6600"/>
                </a:solidFill>
                <a:cs typeface="Arial" pitchFamily="34" charset="0"/>
              </a:rPr>
              <a:t> </a:t>
            </a:r>
            <a:endParaRPr lang="pt-BR" sz="2000" dirty="0"/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000" dirty="0"/>
              <a:t>		H</a:t>
            </a:r>
            <a:r>
              <a:rPr lang="pt-BR" sz="2000" baseline="-25000" dirty="0"/>
              <a:t>1</a:t>
            </a:r>
            <a:r>
              <a:rPr lang="pt-BR" sz="2000" dirty="0"/>
              <a:t> : </a:t>
            </a:r>
            <a:r>
              <a:rPr lang="pt-BR" sz="2000" dirty="0">
                <a:cs typeface="Arial" pitchFamily="34" charset="0"/>
                <a:sym typeface="Symbol" pitchFamily="18" charset="2"/>
              </a:rPr>
              <a:t>  500g</a:t>
            </a:r>
            <a:r>
              <a:rPr lang="pt-BR" sz="2000" dirty="0">
                <a:solidFill>
                  <a:srgbClr val="FF6600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635896" y="2607814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dirty="0">
                <a:cs typeface="Arial" pitchFamily="34" charset="0"/>
                <a:sym typeface="Symbol" pitchFamily="18" charset="2"/>
              </a:rPr>
              <a:t> representa a média do peso da população de pacotes </a:t>
            </a:r>
          </a:p>
        </p:txBody>
      </p:sp>
      <p:sp>
        <p:nvSpPr>
          <p:cNvPr id="6" name="Retângulo 5"/>
          <p:cNvSpPr/>
          <p:nvPr/>
        </p:nvSpPr>
        <p:spPr>
          <a:xfrm>
            <a:off x="908743" y="3857272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FF6600"/>
              </a:buClr>
              <a:buSzPct val="75000"/>
            </a:pPr>
            <a:r>
              <a:rPr lang="pt-BR" sz="2000" dirty="0">
                <a:cs typeface="Arial" pitchFamily="34" charset="0"/>
              </a:rPr>
              <a:t>O técnico deve determinar a probabilidade de se observar uma diferença tão grande quanto 10g ao acaso se a média populacional da máquina for de fato igual à 500g.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4B5653-ABB7-4A86-84E9-93574883475D}"/>
              </a:ext>
            </a:extLst>
          </p:cNvPr>
          <p:cNvSpPr txBox="1"/>
          <p:nvPr/>
        </p:nvSpPr>
        <p:spPr>
          <a:xfrm>
            <a:off x="895591" y="198081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Passo 1 - Determinação das hipóteses</a:t>
            </a:r>
            <a:endParaRPr lang="pt-BR" sz="2400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0BC54621-23C3-457A-ABD1-9BBC503512AA}"/>
              </a:ext>
            </a:extLst>
          </p:cNvPr>
          <p:cNvSpPr/>
          <p:nvPr/>
        </p:nvSpPr>
        <p:spPr>
          <a:xfrm>
            <a:off x="35496" y="53752"/>
            <a:ext cx="1738536" cy="1143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Voltando aos pacotes de café</a:t>
            </a:r>
          </a:p>
        </p:txBody>
      </p:sp>
    </p:spTree>
    <p:extLst>
      <p:ext uri="{BB962C8B-B14F-4D97-AF65-F5344CB8AC3E}">
        <p14:creationId xmlns:p14="http://schemas.microsoft.com/office/powerpoint/2010/main" val="210994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AB1E0D-C038-4FC3-B1B7-A128BF94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</a:t>
            </a:r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	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84225" y="4640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973832" y="1375028"/>
            <a:ext cx="763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Passo 2 - </a:t>
            </a:r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Escolha da estatística do teste é:</a:t>
            </a:r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255" y="4418171"/>
            <a:ext cx="31242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99592" y="4018061"/>
            <a:ext cx="675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Passo 3 - </a:t>
            </a:r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Determinação da Região crítica para </a:t>
            </a:r>
            <a:r>
              <a:rPr lang="el-GR" sz="2400" b="1" dirty="0">
                <a:solidFill>
                  <a:srgbClr val="FF0000"/>
                </a:solidFill>
                <a:cs typeface="Arial" pitchFamily="34" charset="0"/>
              </a:rPr>
              <a:t>α</a:t>
            </a:r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=5%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86300" y="5481063"/>
            <a:ext cx="762372" cy="37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0,025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64288" y="5525308"/>
            <a:ext cx="762372" cy="37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0,025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330" y="1939677"/>
            <a:ext cx="1733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8C54B71-E048-4ABB-B837-81770160EEC0}"/>
              </a:ext>
            </a:extLst>
          </p:cNvPr>
          <p:cNvSpPr txBox="1"/>
          <p:nvPr/>
        </p:nvSpPr>
        <p:spPr>
          <a:xfrm>
            <a:off x="968375" y="5656678"/>
            <a:ext cx="288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latin typeface="Arial" pitchFamily="34" charset="0"/>
                <a:cs typeface="Arial" pitchFamily="34" charset="0"/>
              </a:rPr>
              <a:t>z</a:t>
            </a:r>
            <a:r>
              <a:rPr lang="el-GR" sz="1800" b="1" baseline="-25000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1800" b="1" baseline="-25000" dirty="0">
                <a:latin typeface="Arial" pitchFamily="34" charset="0"/>
                <a:cs typeface="Arial" pitchFamily="34" charset="0"/>
              </a:rPr>
              <a:t>=0,025 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=</a:t>
            </a:r>
            <a:r>
              <a:rPr lang="pt-BR" sz="18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b="1" dirty="0">
                <a:latin typeface="Arial" pitchFamily="34" charset="0"/>
                <a:cs typeface="Arial" pitchFamily="34" charset="0"/>
              </a:rPr>
              <a:t>-1,96</a:t>
            </a:r>
            <a:endParaRPr lang="pt-BR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645F93-7878-4D5E-9D0C-CC3F1C2C08F6}"/>
              </a:ext>
            </a:extLst>
          </p:cNvPr>
          <p:cNvSpPr txBox="1"/>
          <p:nvPr/>
        </p:nvSpPr>
        <p:spPr>
          <a:xfrm>
            <a:off x="784225" y="459599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R</a:t>
            </a:r>
            <a:r>
              <a:rPr lang="pt-BR" sz="2400" baseline="-25000" dirty="0" err="1"/>
              <a:t>c</a:t>
            </a:r>
            <a:r>
              <a:rPr lang="pt-BR" sz="2400" dirty="0"/>
              <a:t> = { z </a:t>
            </a:r>
            <a:r>
              <a:rPr lang="pt-BR" sz="2400" dirty="0">
                <a:sym typeface="Symbol" panose="05050102010706020507" pitchFamily="18" charset="2"/>
              </a:rPr>
              <a:t>Z z 1,96}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E8D611-E830-9AFB-C20A-0AF88403DAB5}"/>
              </a:ext>
            </a:extLst>
          </p:cNvPr>
          <p:cNvSpPr txBox="1"/>
          <p:nvPr/>
        </p:nvSpPr>
        <p:spPr>
          <a:xfrm>
            <a:off x="4932040" y="637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-1,96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273F8A-CBE4-76A8-8CD3-A41774C37C51}"/>
              </a:ext>
            </a:extLst>
          </p:cNvPr>
          <p:cNvSpPr txBox="1"/>
          <p:nvPr/>
        </p:nvSpPr>
        <p:spPr>
          <a:xfrm>
            <a:off x="6660232" y="63720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+1,96</a:t>
            </a:r>
          </a:p>
        </p:txBody>
      </p:sp>
    </p:spTree>
    <p:extLst>
      <p:ext uri="{BB962C8B-B14F-4D97-AF65-F5344CB8AC3E}">
        <p14:creationId xmlns:p14="http://schemas.microsoft.com/office/powerpoint/2010/main" val="158516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3034680" cy="1368152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 distribuição normal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20" y="404664"/>
            <a:ext cx="5960368" cy="6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97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0226E4-4554-4C67-AC09-41AA8D3A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2355"/>
            <a:ext cx="4816444" cy="666335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7ECEECD-3FE2-4B09-835F-2F816956607C}"/>
              </a:ext>
            </a:extLst>
          </p:cNvPr>
          <p:cNvSpPr/>
          <p:nvPr/>
        </p:nvSpPr>
        <p:spPr>
          <a:xfrm>
            <a:off x="4716016" y="4149080"/>
            <a:ext cx="54784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2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6E675-6D95-468C-9B8A-A097174D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000" dirty="0"/>
              <a:t>		</a:t>
            </a:r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000" dirty="0"/>
              <a:t>			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84225" y="4640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037354" y="1700808"/>
            <a:ext cx="72040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Passo 4 – Calcular a estatística do teste para os dados amostrais 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solidFill>
                <a:srgbClr val="FF0000"/>
              </a:solidFill>
              <a:cs typeface="Arial" pitchFamily="34" charset="0"/>
            </a:endParaRPr>
          </a:p>
          <a:p>
            <a:endParaRPr lang="pt-BR" sz="2400" b="1" dirty="0">
              <a:solidFill>
                <a:srgbClr val="FF0000"/>
              </a:solidFill>
              <a:cs typeface="Arial" pitchFamily="34" charset="0"/>
            </a:endParaRPr>
          </a:p>
          <a:p>
            <a:endParaRPr lang="pt-BR" sz="24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Passo 5 – Conclusão</a:t>
            </a:r>
          </a:p>
          <a:p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lvl="1"/>
            <a:r>
              <a:rPr lang="pt-BR" sz="2000" dirty="0" err="1">
                <a:latin typeface="Arial" pitchFamily="34" charset="0"/>
                <a:cs typeface="Arial" pitchFamily="34" charset="0"/>
              </a:rPr>
              <a:t>z</a:t>
            </a:r>
            <a:r>
              <a:rPr lang="pt-BR" sz="2000" baseline="-25000" dirty="0" err="1">
                <a:latin typeface="Arial" pitchFamily="34" charset="0"/>
                <a:cs typeface="Arial" pitchFamily="34" charset="0"/>
              </a:rPr>
              <a:t>obs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caiu fora da região de aceitação de H</a:t>
            </a:r>
            <a:r>
              <a:rPr lang="pt-BR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A máquina está descalibrada, a um nível de significância de 5%.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7237CC-E116-401A-BDC8-FD2E6094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96" y="2659757"/>
            <a:ext cx="1733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D611C1-B540-4EBE-91DD-6E91418093A8}"/>
              </a:ext>
            </a:extLst>
          </p:cNvPr>
          <p:cNvSpPr txBox="1"/>
          <p:nvPr/>
        </p:nvSpPr>
        <p:spPr>
          <a:xfrm>
            <a:off x="3649625" y="2757219"/>
            <a:ext cx="137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(490 – 500)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EC295B2-7567-495A-95D4-F2CAD9DE7BA1}"/>
                  </a:ext>
                </a:extLst>
              </p:cNvPr>
              <p:cNvSpPr txBox="1"/>
              <p:nvPr/>
            </p:nvSpPr>
            <p:spPr>
              <a:xfrm>
                <a:off x="3784550" y="3130874"/>
                <a:ext cx="4572000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1800" dirty="0">
                    <a:latin typeface="Arial" pitchFamily="34" charset="0"/>
                    <a:cs typeface="Arial" pitchFamily="34" charset="0"/>
                  </a:rPr>
                  <a:t>20/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18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16</m:t>
                        </m:r>
                      </m:e>
                    </m:rad>
                  </m:oMath>
                </a14:m>
                <a:endParaRPr lang="pt-BR" sz="1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EC295B2-7567-495A-95D4-F2CAD9DE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50" y="3130874"/>
                <a:ext cx="4572000" cy="408253"/>
              </a:xfrm>
              <a:prstGeom prst="rect">
                <a:avLst/>
              </a:prstGeom>
              <a:blipFill>
                <a:blip r:embed="rId3"/>
                <a:stretch>
                  <a:fillRect l="-1200" t="-1493" b="-208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8">
            <a:extLst>
              <a:ext uri="{FF2B5EF4-FFF2-40B4-BE49-F238E27FC236}">
                <a16:creationId xmlns:a16="http://schemas.microsoft.com/office/drawing/2014/main" id="{2106C1A1-3D45-4A39-8096-88F79789F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6537" y="3126551"/>
            <a:ext cx="1794299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DCCB2E-FF81-4D37-B932-8E7E5440121D}"/>
              </a:ext>
            </a:extLst>
          </p:cNvPr>
          <p:cNvSpPr txBox="1"/>
          <p:nvPr/>
        </p:nvSpPr>
        <p:spPr>
          <a:xfrm>
            <a:off x="4793883" y="29418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800" dirty="0">
                <a:latin typeface="Arial" pitchFamily="34" charset="0"/>
                <a:cs typeface="Arial" pitchFamily="34" charset="0"/>
              </a:rPr>
              <a:t>= - 2 &lt; 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z</a:t>
            </a:r>
            <a:r>
              <a:rPr lang="el-GR" sz="2000" baseline="-25000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000" baseline="-25000" dirty="0">
                <a:latin typeface="Arial" pitchFamily="34" charset="0"/>
                <a:cs typeface="Arial" pitchFamily="34" charset="0"/>
              </a:rPr>
              <a:t>=(0,05/2)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=</a:t>
            </a:r>
            <a:r>
              <a:rPr lang="pt-BR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-1,96</a:t>
            </a:r>
            <a:endParaRPr lang="pt-BR" sz="2000" dirty="0">
              <a:latin typeface="Arial" pitchFamily="34" charset="0"/>
              <a:cs typeface="Arial" pitchFamily="34" charset="0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6D7572-0939-4926-A09D-20858AE1EF92}"/>
                  </a:ext>
                </a:extLst>
              </p:cNvPr>
              <p:cNvSpPr txBox="1"/>
              <p:nvPr/>
            </p:nvSpPr>
            <p:spPr>
              <a:xfrm>
                <a:off x="3059832" y="2998033"/>
                <a:ext cx="23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56D7572-0939-4926-A09D-20858AE1E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98033"/>
                <a:ext cx="239843" cy="276999"/>
              </a:xfrm>
              <a:prstGeom prst="rect">
                <a:avLst/>
              </a:prstGeom>
              <a:blipFill>
                <a:blip r:embed="rId4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1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817"/>
            <a:ext cx="9144000" cy="1143000"/>
          </a:xfrm>
        </p:spPr>
        <p:txBody>
          <a:bodyPr>
            <a:no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pelo nível descritivo (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p_value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Como foi dito a média amostral tem distribuição normal 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média populacional = </a:t>
                </a:r>
                <a:r>
                  <a:rPr lang="pt-BR" sz="2000" dirty="0">
                    <a:cs typeface="Arial" pitchFamily="34" charset="0"/>
                    <a:sym typeface="Symbol" pitchFamily="18" charset="2"/>
                  </a:rPr>
                  <a:t>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desvio-padrão amostral=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pt-BR" sz="1800" dirty="0"/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pt-BR" sz="2000" dirty="0"/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Neste exemplo da máquina de café: 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media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000" dirty="0"/>
                  <a:t>= </a:t>
                </a:r>
                <a:r>
                  <a:rPr lang="pt-BR" sz="2000" dirty="0">
                    <a:solidFill>
                      <a:schemeClr val="accent2"/>
                    </a:solidFill>
                  </a:rPr>
                  <a:t>490</a:t>
                </a:r>
                <a:r>
                  <a:rPr lang="pt-BR" sz="2000" dirty="0"/>
                  <a:t>g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desvio-padrão amostral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2000" dirty="0"/>
                  <a:t>= 20/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>
                            <a:latin typeface="Arial" pitchFamily="34" charset="0"/>
                            <a:cs typeface="Arial" pitchFamily="34" charset="0"/>
                          </a:rPr>
                          <m:t>16</m:t>
                        </m:r>
                      </m:e>
                    </m:rad>
                    <m:r>
                      <a:rPr lang="pt-BR" i="1" dirty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pt-BR" sz="2000" dirty="0"/>
                  <a:t>= 5</a:t>
                </a:r>
              </a:p>
              <a:p>
                <a:pPr marL="365760" indent="-45720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sz="1800" dirty="0"/>
                  <a:t>	</a:t>
                </a:r>
              </a:p>
              <a:p>
                <a:pPr marL="365760" indent="-45720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sz="1800" dirty="0"/>
                  <a:t>	</a:t>
                </a:r>
                <a:r>
                  <a:rPr lang="pt-BR" dirty="0"/>
                  <a:t>p-</a:t>
                </a:r>
                <a:r>
                  <a:rPr lang="pt-BR" dirty="0" err="1"/>
                  <a:t>value</a:t>
                </a:r>
                <a:r>
                  <a:rPr lang="pt-BR" dirty="0"/>
                  <a:t> = P{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≠</a:t>
                </a:r>
                <a:r>
                  <a:rPr lang="pt-BR" dirty="0">
                    <a:solidFill>
                      <a:schemeClr val="accent2"/>
                    </a:solidFill>
                  </a:rPr>
                  <a:t>490</a:t>
                </a:r>
                <a:r>
                  <a:rPr lang="pt-BR" dirty="0"/>
                  <a:t>} = P {z ≠ ((</a:t>
                </a:r>
                <a:r>
                  <a:rPr lang="pt-BR" dirty="0">
                    <a:solidFill>
                      <a:schemeClr val="accent2"/>
                    </a:solidFill>
                  </a:rPr>
                  <a:t>490</a:t>
                </a:r>
                <a:r>
                  <a:rPr lang="pt-BR" dirty="0"/>
                  <a:t>-500)/</a:t>
                </a:r>
                <a:r>
                  <a:rPr lang="pt-BR" dirty="0">
                    <a:solidFill>
                      <a:schemeClr val="accent4"/>
                    </a:solidFill>
                  </a:rPr>
                  <a:t>5</a:t>
                </a:r>
                <a:r>
                  <a:rPr lang="pt-BR" dirty="0"/>
                  <a:t>)} = P {z ≠ </a:t>
                </a:r>
                <a:r>
                  <a:rPr lang="pt-BR" dirty="0">
                    <a:solidFill>
                      <a:schemeClr val="accent2"/>
                    </a:solidFill>
                  </a:rPr>
                  <a:t>-2</a:t>
                </a:r>
                <a:r>
                  <a:rPr lang="pt-BR" dirty="0"/>
                  <a:t>} = 0,023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Fixa-se </a:t>
                </a:r>
                <a:r>
                  <a:rPr lang="pt-BR" sz="2000" b="1" dirty="0">
                    <a:solidFill>
                      <a:srgbClr val="FF0000"/>
                    </a:solidFill>
                    <a:sym typeface="Symbol" pitchFamily="18" charset="2"/>
                  </a:rPr>
                  <a:t></a:t>
                </a:r>
                <a:r>
                  <a:rPr lang="pt-BR" sz="2000" dirty="0"/>
                  <a:t> = 0,05      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P &lt; </a:t>
                </a:r>
                <a:r>
                  <a:rPr lang="pt-BR" sz="2000" b="1" dirty="0">
                    <a:solidFill>
                      <a:srgbClr val="FF0000"/>
                    </a:solidFill>
                    <a:sym typeface="Symbol" pitchFamily="18" charset="2"/>
                  </a:rPr>
                  <a:t> , </a:t>
                </a:r>
                <a:r>
                  <a:rPr lang="pt-BR" sz="2000" dirty="0"/>
                  <a:t>ou seja, a Probabilidade P de se aceitar H</a:t>
                </a:r>
                <a:r>
                  <a:rPr lang="pt-BR" sz="2000" baseline="-25000" dirty="0"/>
                  <a:t>o </a:t>
                </a:r>
                <a:r>
                  <a:rPr lang="pt-BR" sz="2000" dirty="0"/>
                  <a:t>é inferior a 0,05</a:t>
                </a:r>
              </a:p>
              <a:p>
                <a:pPr marL="0" indent="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sz="2000" b="1" dirty="0"/>
                  <a:t>      Logo a máquina está </a:t>
                </a:r>
                <a:r>
                  <a:rPr lang="pt-BR" sz="2000" b="1" dirty="0" err="1"/>
                  <a:t>descalibrada</a:t>
                </a:r>
                <a:r>
                  <a:rPr lang="pt-BR" sz="2000" b="1" dirty="0"/>
                  <a:t>!!!</a:t>
                </a:r>
              </a:p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:endParaRPr lang="pt-BR" sz="2000" dirty="0"/>
              </a:p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2"/>
                <a:stretch>
                  <a:fillRect t="-673" b="-10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732545"/>
            <a:ext cx="3507183" cy="2416535"/>
          </a:xfrm>
          <a:prstGeom prst="rect">
            <a:avLst/>
          </a:prstGeom>
          <a:solidFill>
            <a:schemeClr val="tx1">
              <a:alpha val="83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B73EDD-16A4-4F39-B683-A809CD0DB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07" y="1700808"/>
            <a:ext cx="5040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1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04664"/>
            <a:ext cx="3034680" cy="1368152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 distribuição normal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20" y="404664"/>
            <a:ext cx="5960368" cy="6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674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0226E4-4554-4C67-AC09-41AA8D3A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2355"/>
            <a:ext cx="4816444" cy="666335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7ECEECD-3FE2-4B09-835F-2F816956607C}"/>
              </a:ext>
            </a:extLst>
          </p:cNvPr>
          <p:cNvSpPr/>
          <p:nvPr/>
        </p:nvSpPr>
        <p:spPr>
          <a:xfrm>
            <a:off x="2123728" y="4509120"/>
            <a:ext cx="547846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3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pt-BR" sz="3200" cap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ANÁLISE DESCRITIVA</a:t>
            </a:r>
          </a:p>
        </p:txBody>
      </p:sp>
      <p:sp>
        <p:nvSpPr>
          <p:cNvPr id="14345" name="Rectangle 9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737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75000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conjunto de técnicas que tem como objetivo descrever uma amostra extraída de uma população.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Tabelas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Gráficos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Medidas-resumo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medidas de tendência central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média, mediana, moda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medidas de dispersão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amplitude, desvio-padrão, erro-padrão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medidas separatrizes 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SzPct val="50000"/>
            </a:pPr>
            <a:r>
              <a:rPr lang="pt-BR" dirty="0">
                <a:latin typeface="Arial" pitchFamily="34" charset="0"/>
                <a:cs typeface="Arial" pitchFamily="34" charset="0"/>
              </a:rPr>
              <a:t>percentis, quartis,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decis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06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521D-7601-43CD-A94E-84A4FAA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2 – teste vocacional</a:t>
            </a:r>
            <a:br>
              <a:rPr lang="pt-BR" dirty="0"/>
            </a:br>
            <a:r>
              <a:rPr lang="pt-BR" dirty="0"/>
              <a:t>teste t de </a:t>
            </a:r>
            <a:r>
              <a:rPr lang="pt-BR" dirty="0" err="1"/>
              <a:t>Student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796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7387-FA42-4DE4-B739-119C2C3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0" y="116632"/>
            <a:ext cx="8081440" cy="1019229"/>
          </a:xfrm>
        </p:spPr>
        <p:txBody>
          <a:bodyPr>
            <a:normAutofit/>
          </a:bodyPr>
          <a:lstStyle/>
          <a:p>
            <a:pPr rtl="0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Exemplo 2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03FAC943-54D9-414D-8CD3-A7EA87DE57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1280" y="1413060"/>
                <a:ext cx="8081440" cy="5113826"/>
              </a:xfrm>
            </p:spPr>
            <p:txBody>
              <a:bodyPr/>
              <a:lstStyle/>
              <a:p>
                <a:pPr rtl="0"/>
                <a:r>
                  <a:rPr lang="pt-BR" sz="2121" dirty="0">
                    <a:latin typeface="Arial" panose="020B0604020202020204" pitchFamily="34" charset="0"/>
                  </a:rPr>
                  <a:t>Os registros dos últimos anos de um colégio atestam para os calouros admitidos uma nota média num teste de QI = 115. </a:t>
                </a:r>
              </a:p>
              <a:p>
                <a:pPr rtl="0"/>
                <a:r>
                  <a:rPr lang="pt-BR" sz="2121" dirty="0">
                    <a:latin typeface="Arial" panose="020B0604020202020204" pitchFamily="34" charset="0"/>
                  </a:rPr>
                  <a:t>Para testar a hipótese de que a média de uma nova turma é a mesma das turmas anteriores, retirou-se, ao acaso, uma amostra de 20 notas, obtendo-se média 118 e desvio-padrão 20. </a:t>
                </a:r>
              </a:p>
              <a:p>
                <a:endParaRPr lang="pt-BR" dirty="0"/>
              </a:p>
              <a:p>
                <a:r>
                  <a:rPr lang="pt-BR" sz="2121" dirty="0"/>
                  <a:t>Dados populacionais: </a:t>
                </a:r>
              </a:p>
              <a:p>
                <a:pPr marL="0" indent="0">
                  <a:buNone/>
                </a:pPr>
                <a:r>
                  <a:rPr lang="pt-BR" sz="2121" dirty="0"/>
                  <a:t>	</a:t>
                </a:r>
                <a:r>
                  <a:rPr lang="el-GR" sz="2121" dirty="0"/>
                  <a:t>μ</a:t>
                </a:r>
                <a:r>
                  <a:rPr lang="pt-BR" sz="2121" dirty="0"/>
                  <a:t> = 115; </a:t>
                </a:r>
                <a:r>
                  <a:rPr lang="el-GR" sz="2121" dirty="0"/>
                  <a:t>σ</a:t>
                </a:r>
                <a:r>
                  <a:rPr lang="pt-BR" sz="2121" dirty="0"/>
                  <a:t> = desconhecido</a:t>
                </a:r>
              </a:p>
              <a:p>
                <a:pPr marL="0" indent="0">
                  <a:buNone/>
                </a:pPr>
                <a:endParaRPr lang="pt-BR" sz="2121" dirty="0"/>
              </a:p>
              <a:p>
                <a:r>
                  <a:rPr lang="pt-BR" sz="2121" dirty="0"/>
                  <a:t>Dados amostrais: </a:t>
                </a:r>
              </a:p>
              <a:p>
                <a:pPr marL="0" indent="0">
                  <a:buNone/>
                </a:pPr>
                <a:r>
                  <a:rPr lang="pt-BR" sz="2121" dirty="0"/>
                  <a:t>	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121" dirty="0"/>
                  <a:t> = 118; s = 20; n = 20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03FAC943-54D9-414D-8CD3-A7EA87DE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1280" y="1413060"/>
                <a:ext cx="8081440" cy="5113826"/>
              </a:xfrm>
              <a:blipFill>
                <a:blip r:embed="rId2"/>
                <a:stretch>
                  <a:fillRect l="-754" t="-7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2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38" y="188640"/>
            <a:ext cx="7968269" cy="13405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993" y="1880057"/>
            <a:ext cx="7968269" cy="3366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Passo 1 – Determinar as hipóteses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2 -  Escolha da estatística do teste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3 -  </a:t>
            </a:r>
            <a:r>
              <a:rPr lang="pt-BR" sz="2000" dirty="0">
                <a:cs typeface="Arial" pitchFamily="34" charset="0"/>
              </a:rPr>
              <a:t>Determinação da Região Crítica para </a:t>
            </a:r>
            <a:r>
              <a:rPr lang="el-GR" sz="2000" dirty="0">
                <a:cs typeface="Arial" pitchFamily="34" charset="0"/>
              </a:rPr>
              <a:t>α</a:t>
            </a:r>
            <a:r>
              <a:rPr lang="pt-BR" sz="2000" dirty="0">
                <a:cs typeface="Arial" pitchFamily="34" charset="0"/>
              </a:rPr>
              <a:t>=5%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cs typeface="Arial" pitchFamily="34" charset="0"/>
              </a:rPr>
              <a:t>Passo 4 – Calcular a estatística do teste para os dados amostrais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5 – Concluir pela aceitação ou rejeição de H</a:t>
            </a:r>
            <a:r>
              <a:rPr lang="pt-BR" sz="2000" baseline="-25000" dirty="0"/>
              <a:t>0</a:t>
            </a:r>
            <a:r>
              <a:rPr lang="pt-BR" sz="2000" dirty="0"/>
              <a:t>, comparando o valor obtido no Passo 4 com a RA ou RC. </a:t>
            </a:r>
          </a:p>
        </p:txBody>
      </p:sp>
    </p:spTree>
    <p:extLst>
      <p:ext uri="{BB962C8B-B14F-4D97-AF65-F5344CB8AC3E}">
        <p14:creationId xmlns:p14="http://schemas.microsoft.com/office/powerpoint/2010/main" val="102663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A27A46-7E23-4536-B60D-94ADDC4A2A85}"/>
              </a:ext>
            </a:extLst>
          </p:cNvPr>
          <p:cNvSpPr txBox="1">
            <a:spLocks noChangeArrowheads="1"/>
          </p:cNvSpPr>
          <p:nvPr/>
        </p:nvSpPr>
        <p:spPr>
          <a:xfrm>
            <a:off x="489019" y="2636912"/>
            <a:ext cx="7273296" cy="95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2800" b="0" i="0">
                <a:solidFill>
                  <a:srgbClr val="66006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591"/>
              </a:spcBef>
              <a:buClr>
                <a:srgbClr val="FF6600"/>
              </a:buClr>
              <a:buSzPct val="90000"/>
              <a:buNone/>
            </a:pPr>
            <a:r>
              <a:rPr lang="pt-BR" sz="2475" b="1" kern="0" dirty="0">
                <a:solidFill>
                  <a:srgbClr val="FF0000"/>
                </a:solidFill>
              </a:rPr>
              <a:t>	</a:t>
            </a:r>
            <a:r>
              <a:rPr lang="pt-BR" sz="2475" kern="0" dirty="0"/>
              <a:t>H</a:t>
            </a:r>
            <a:r>
              <a:rPr lang="pt-BR" sz="2475" kern="0" baseline="-25000" dirty="0"/>
              <a:t>0</a:t>
            </a:r>
            <a:r>
              <a:rPr lang="pt-BR" sz="2475" kern="0" dirty="0"/>
              <a:t> : </a:t>
            </a:r>
            <a:r>
              <a:rPr lang="pt-BR" sz="2475" kern="0" dirty="0">
                <a:cs typeface="Arial" pitchFamily="34" charset="0"/>
                <a:sym typeface="Symbol" pitchFamily="18" charset="2"/>
              </a:rPr>
              <a:t> = 115</a:t>
            </a:r>
            <a:r>
              <a:rPr lang="pt-BR" sz="2475" kern="0" dirty="0">
                <a:solidFill>
                  <a:srgbClr val="FF6600"/>
                </a:solidFill>
                <a:cs typeface="Arial" pitchFamily="34" charset="0"/>
              </a:rPr>
              <a:t> </a:t>
            </a:r>
            <a:endParaRPr lang="pt-BR" sz="2475" kern="0" dirty="0"/>
          </a:p>
          <a:p>
            <a:pPr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75" kern="0" dirty="0"/>
              <a:t>		H</a:t>
            </a:r>
            <a:r>
              <a:rPr lang="pt-BR" sz="2475" kern="0" baseline="-25000" dirty="0"/>
              <a:t>1</a:t>
            </a:r>
            <a:r>
              <a:rPr lang="pt-BR" sz="2475" kern="0" dirty="0"/>
              <a:t> : </a:t>
            </a:r>
            <a:r>
              <a:rPr lang="pt-BR" sz="2475" kern="0" dirty="0">
                <a:cs typeface="Arial" pitchFamily="34" charset="0"/>
                <a:sym typeface="Symbol" pitchFamily="18" charset="2"/>
              </a:rPr>
              <a:t>  115</a:t>
            </a:r>
            <a:r>
              <a:rPr lang="pt-BR" sz="2475" kern="0" dirty="0">
                <a:solidFill>
                  <a:srgbClr val="FF6600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98C643-8610-4AA0-B53B-E1FE2469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47651"/>
            <a:ext cx="7416824" cy="41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121" dirty="0">
                <a:cs typeface="Arial" pitchFamily="34" charset="0"/>
                <a:sym typeface="Symbol" pitchFamily="18" charset="2"/>
              </a:rPr>
              <a:t> representa a média da nota da população dos últimos anos</a:t>
            </a:r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C07BB12C-9287-4BAC-BFCA-A66244D6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86A1EB-185F-4F75-873F-E40D04B0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78156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Passo 1 – Determinar as hipóteses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91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</a:rPr>
              <a:t>Passo 2 -  Escolha da estatística do teste</a:t>
            </a:r>
          </a:p>
          <a:p>
            <a:pPr>
              <a:lnSpc>
                <a:spcPct val="150000"/>
              </a:lnSpc>
            </a:pPr>
            <a:endParaRPr lang="pt-BR" sz="212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pt-BR" sz="2121" spc="-4" dirty="0">
                <a:latin typeface="Arial"/>
                <a:cs typeface="Arial"/>
              </a:rPr>
              <a:t>Como </a:t>
            </a:r>
            <a:r>
              <a:rPr lang="pt-BR" sz="2121" dirty="0">
                <a:latin typeface="Arial"/>
                <a:cs typeface="Arial"/>
              </a:rPr>
              <a:t>não conhecemos </a:t>
            </a:r>
            <a:r>
              <a:rPr lang="pt-BR" sz="2121" spc="-4" dirty="0">
                <a:latin typeface="Arial"/>
                <a:cs typeface="Arial"/>
              </a:rPr>
              <a:t>o desvio padrão  populacional, utilizamos uma estatística t </a:t>
            </a:r>
            <a:r>
              <a:rPr lang="pt-BR" sz="2121" dirty="0">
                <a:latin typeface="Arial"/>
                <a:cs typeface="Arial"/>
              </a:rPr>
              <a:t>ao </a:t>
            </a:r>
            <a:r>
              <a:rPr lang="pt-BR" sz="2121" spc="-4" dirty="0">
                <a:latin typeface="Arial"/>
                <a:cs typeface="Arial"/>
              </a:rPr>
              <a:t>invés </a:t>
            </a:r>
            <a:r>
              <a:rPr lang="pt-BR" sz="2121" dirty="0">
                <a:latin typeface="Arial"/>
                <a:cs typeface="Arial"/>
              </a:rPr>
              <a:t>de </a:t>
            </a:r>
            <a:r>
              <a:rPr lang="pt-BR" sz="2121" spc="-4" dirty="0">
                <a:latin typeface="Arial"/>
                <a:cs typeface="Arial"/>
              </a:rPr>
              <a:t>uma estatística z.</a:t>
            </a:r>
          </a:p>
          <a:p>
            <a:pPr>
              <a:lnSpc>
                <a:spcPct val="150000"/>
              </a:lnSpc>
            </a:pPr>
            <a:endParaRPr lang="pt-BR" sz="2121" spc="-4" dirty="0"/>
          </a:p>
          <a:p>
            <a:pPr>
              <a:lnSpc>
                <a:spcPct val="150000"/>
              </a:lnSpc>
            </a:pPr>
            <a:endParaRPr lang="pt-BR" sz="212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D054DE-B77D-41FB-94EF-0B9A73D6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29" y="4316776"/>
            <a:ext cx="3592116" cy="13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</a:rPr>
              <a:t>Passo 3 -  Determinação da Região crítica para </a:t>
            </a:r>
            <a:r>
              <a:rPr lang="el-GR" sz="2400" dirty="0">
                <a:solidFill>
                  <a:srgbClr val="FF0000"/>
                </a:solidFill>
              </a:rPr>
              <a:t>α</a:t>
            </a:r>
            <a:r>
              <a:rPr lang="pt-BR" sz="2400" dirty="0">
                <a:solidFill>
                  <a:srgbClr val="FF0000"/>
                </a:solidFill>
              </a:rPr>
              <a:t>=5%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B83D8E-CD20-4977-81DE-CB23363DFD6D}"/>
              </a:ext>
            </a:extLst>
          </p:cNvPr>
          <p:cNvSpPr txBox="1"/>
          <p:nvPr/>
        </p:nvSpPr>
        <p:spPr>
          <a:xfrm>
            <a:off x="5076056" y="3594721"/>
            <a:ext cx="324036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/>
              <a:t>R</a:t>
            </a:r>
            <a:r>
              <a:rPr lang="pt-BR" sz="2400" baseline="-25000" dirty="0" err="1"/>
              <a:t>c</a:t>
            </a:r>
            <a:r>
              <a:rPr lang="pt-BR" sz="2400" dirty="0"/>
              <a:t> = { t </a:t>
            </a:r>
            <a:r>
              <a:rPr lang="pt-BR" sz="2400" dirty="0">
                <a:sym typeface="Symbol" panose="05050102010706020507" pitchFamily="18" charset="2"/>
              </a:rPr>
              <a:t>T T  2,093 }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0694F4-4BD3-4F2A-9063-F5D0E5DF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63" y="2419349"/>
            <a:ext cx="3609975" cy="2838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B56BEE-9C47-4518-921F-991391747C34}"/>
              </a:ext>
            </a:extLst>
          </p:cNvPr>
          <p:cNvSpPr txBox="1"/>
          <p:nvPr/>
        </p:nvSpPr>
        <p:spPr>
          <a:xfrm>
            <a:off x="2238959" y="35909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Curva 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058EFE-39A3-4A3B-A374-2ADC818C2E22}"/>
              </a:ext>
            </a:extLst>
          </p:cNvPr>
          <p:cNvSpPr txBox="1"/>
          <p:nvPr/>
        </p:nvSpPr>
        <p:spPr>
          <a:xfrm>
            <a:off x="5076056" y="4725144"/>
            <a:ext cx="32403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graus de liberdade = n - 1</a:t>
            </a:r>
          </a:p>
        </p:txBody>
      </p:sp>
    </p:spTree>
    <p:extLst>
      <p:ext uri="{BB962C8B-B14F-4D97-AF65-F5344CB8AC3E}">
        <p14:creationId xmlns:p14="http://schemas.microsoft.com/office/powerpoint/2010/main" val="91667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B5AB69-FED3-41DC-9B10-5D002144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16" y="1170160"/>
            <a:ext cx="5142368" cy="4517679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A368F63-917C-4B0C-AA1F-275BBCD2BEA8}"/>
              </a:ext>
            </a:extLst>
          </p:cNvPr>
          <p:cNvSpPr/>
          <p:nvPr/>
        </p:nvSpPr>
        <p:spPr>
          <a:xfrm>
            <a:off x="3779912" y="5157192"/>
            <a:ext cx="68407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D89A854-F446-46F3-89DD-7D09864BCA7D}"/>
              </a:ext>
            </a:extLst>
          </p:cNvPr>
          <p:cNvSpPr/>
          <p:nvPr/>
        </p:nvSpPr>
        <p:spPr>
          <a:xfrm>
            <a:off x="1619672" y="515719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9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FF0000"/>
                </a:solidFill>
              </a:rPr>
              <a:t>Passo 4 – Calcular a estatística do teste para os dados amostrais 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F7A4FD6D-A0A3-4622-84EA-A7AFD16E4138}"/>
              </a:ext>
            </a:extLst>
          </p:cNvPr>
          <p:cNvSpPr txBox="1">
            <a:spLocks/>
          </p:cNvSpPr>
          <p:nvPr/>
        </p:nvSpPr>
        <p:spPr>
          <a:xfrm>
            <a:off x="539552" y="3496345"/>
            <a:ext cx="7968269" cy="2864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>
              <a:buFont typeface="Arial" panose="020B0604020202020204" pitchFamily="34" charset="0"/>
              <a:buChar char="•"/>
              <a:defRPr sz="2800" b="0" i="0">
                <a:solidFill>
                  <a:srgbClr val="660066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kern="0" dirty="0">
                <a:solidFill>
                  <a:srgbClr val="FF0000"/>
                </a:solidFill>
              </a:rPr>
              <a:t>Passo 5 – Concluir pela aceitação ou rejeição de H</a:t>
            </a:r>
            <a:r>
              <a:rPr lang="pt-BR" sz="2000" kern="0" baseline="-25000" dirty="0">
                <a:solidFill>
                  <a:srgbClr val="FF0000"/>
                </a:solidFill>
              </a:rPr>
              <a:t>0</a:t>
            </a:r>
            <a:r>
              <a:rPr lang="pt-BR" sz="2000" kern="0" dirty="0">
                <a:solidFill>
                  <a:srgbClr val="FF0000"/>
                </a:solidFill>
              </a:rPr>
              <a:t>, comparando o valor obtido no Passo 4 com a RA ou RC. </a:t>
            </a:r>
          </a:p>
          <a:p>
            <a:pPr lvl="1">
              <a:lnSpc>
                <a:spcPct val="150000"/>
              </a:lnSpc>
            </a:pPr>
            <a:r>
              <a:rPr lang="pt-BR" sz="2000" kern="0" dirty="0" err="1">
                <a:solidFill>
                  <a:schemeClr val="tx1"/>
                </a:solidFill>
              </a:rPr>
              <a:t>T</a:t>
            </a:r>
            <a:r>
              <a:rPr lang="pt-BR" sz="2000" kern="0" baseline="-25000" dirty="0" err="1">
                <a:solidFill>
                  <a:schemeClr val="tx1"/>
                </a:solidFill>
              </a:rPr>
              <a:t>obs</a:t>
            </a:r>
            <a:r>
              <a:rPr lang="pt-BR" sz="2000" kern="0" dirty="0">
                <a:solidFill>
                  <a:schemeClr val="tx1"/>
                </a:solidFill>
              </a:rPr>
              <a:t> = 0,67 valor que pertence à Região de Aceitação de H</a:t>
            </a:r>
            <a:r>
              <a:rPr lang="pt-BR" sz="2000" kern="0" baseline="-25000" dirty="0">
                <a:solidFill>
                  <a:schemeClr val="tx1"/>
                </a:solidFill>
              </a:rPr>
              <a:t>o</a:t>
            </a:r>
          </a:p>
          <a:p>
            <a:pPr lvl="1">
              <a:lnSpc>
                <a:spcPct val="150000"/>
              </a:lnSpc>
            </a:pPr>
            <a:r>
              <a:rPr lang="pt-BR" sz="2000" kern="0" dirty="0">
                <a:solidFill>
                  <a:schemeClr val="tx1"/>
                </a:solidFill>
              </a:rPr>
              <a:t>Logo concluímos que a 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média da nova turma é a mesma das turmas anteriores</a:t>
            </a:r>
            <a:endParaRPr lang="pt-BR" sz="2000" kern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sz="2475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AB34B4-4ECF-40AE-9882-503254C5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87" y="2260015"/>
            <a:ext cx="2143681" cy="9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56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E9A4-6AE4-4547-B5CE-948AAFA0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para fazer na aula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A2EFFA-7749-4309-BBBC-02CFFE5A3CEB}"/>
              </a:ext>
            </a:extLst>
          </p:cNvPr>
          <p:cNvSpPr txBox="1"/>
          <p:nvPr/>
        </p:nvSpPr>
        <p:spPr>
          <a:xfrm>
            <a:off x="971600" y="1340768"/>
            <a:ext cx="7200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spc="-5" dirty="0"/>
              <a:t>A média da concentração de  colesterol no sangue para </a:t>
            </a:r>
            <a:r>
              <a:rPr lang="pt-BR" sz="2000" dirty="0"/>
              <a:t>a </a:t>
            </a:r>
            <a:r>
              <a:rPr lang="pt-BR" sz="2000" spc="-5" dirty="0"/>
              <a:t>população de homens de 20 </a:t>
            </a:r>
            <a:r>
              <a:rPr lang="pt-BR" sz="2000" dirty="0"/>
              <a:t>a 74  </a:t>
            </a:r>
            <a:r>
              <a:rPr lang="pt-BR" sz="2000" spc="-5" dirty="0"/>
              <a:t>anos </a:t>
            </a:r>
            <a:r>
              <a:rPr lang="pt-BR" sz="2000" dirty="0"/>
              <a:t>é </a:t>
            </a:r>
            <a:r>
              <a:rPr lang="pt-BR" sz="2000" spc="-5" dirty="0"/>
              <a:t>211</a:t>
            </a:r>
            <a:r>
              <a:rPr lang="pt-BR" sz="2000" spc="-15" dirty="0"/>
              <a:t> </a:t>
            </a:r>
            <a:r>
              <a:rPr lang="pt-BR" sz="2000" spc="-5" dirty="0"/>
              <a:t>mg/100ml.</a:t>
            </a:r>
          </a:p>
          <a:p>
            <a:pPr algn="just"/>
            <a:endParaRPr lang="pt-BR" sz="2000" spc="-5" dirty="0"/>
          </a:p>
          <a:p>
            <a:pPr algn="just"/>
            <a:r>
              <a:rPr lang="pt-BR" sz="2000" spc="-5" dirty="0">
                <a:cs typeface="Arial"/>
              </a:rPr>
              <a:t>Suponhamos que </a:t>
            </a:r>
            <a:r>
              <a:rPr lang="pt-BR" sz="2000" dirty="0">
                <a:cs typeface="Arial"/>
              </a:rPr>
              <a:t>a </a:t>
            </a:r>
            <a:r>
              <a:rPr lang="pt-BR" sz="2000" spc="-5" dirty="0">
                <a:cs typeface="Arial"/>
              </a:rPr>
              <a:t>distribuição </a:t>
            </a:r>
            <a:r>
              <a:rPr lang="pt-BR" sz="2000" spc="-5" dirty="0"/>
              <a:t>da concentração de  colesterol no sangue </a:t>
            </a:r>
            <a:r>
              <a:rPr lang="pt-BR" sz="2000" spc="-5" dirty="0">
                <a:cs typeface="Arial"/>
              </a:rPr>
              <a:t>para a população de homens fumantes hipertensos é aproximadamente normal (média desconhecida e desvio-padrão = 46mg/100ml)</a:t>
            </a:r>
          </a:p>
          <a:p>
            <a:pPr algn="just"/>
            <a:endParaRPr lang="pt-BR" sz="2000" spc="-5" dirty="0">
              <a:latin typeface="Arial"/>
              <a:cs typeface="Arial"/>
            </a:endParaRPr>
          </a:p>
          <a:p>
            <a:pPr algn="just"/>
            <a:r>
              <a:rPr lang="pt-BR" sz="2000" spc="-5" dirty="0"/>
              <a:t>Selecionamos uma amostra de 12 homens desse grupo de fumantes hipertensos e o colesterol foi de 217 mg/100ml. </a:t>
            </a:r>
          </a:p>
          <a:p>
            <a:pPr algn="just"/>
            <a:endParaRPr lang="pt-BR" sz="20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2000" dirty="0"/>
              <a:t>Essa média da amostra é compatível com a média populacional de 211 mg/100ml?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5256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093A-4627-437E-B96E-DBB30BF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Abordagem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5343" y="2492896"/>
            <a:ext cx="8229600" cy="374441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1800"/>
              </a:spcBef>
              <a:buClr>
                <a:srgbClr val="FF6600"/>
              </a:buClr>
              <a:buSzPct val="90000"/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dirty="0"/>
              <a:t>H</a:t>
            </a:r>
            <a:r>
              <a:rPr lang="pt-BR" sz="2000" baseline="-25000" dirty="0"/>
              <a:t>0</a:t>
            </a:r>
            <a:r>
              <a:rPr lang="pt-BR" sz="2000" dirty="0"/>
              <a:t> : </a:t>
            </a:r>
            <a:r>
              <a:rPr lang="pt-BR" sz="2000" dirty="0">
                <a:cs typeface="Arial" pitchFamily="34" charset="0"/>
                <a:sym typeface="Symbol" pitchFamily="18" charset="2"/>
              </a:rPr>
              <a:t> = 211 </a:t>
            </a:r>
            <a:r>
              <a:rPr lang="pt-BR" sz="2000" spc="-5" dirty="0">
                <a:latin typeface="Arial"/>
                <a:cs typeface="Arial"/>
              </a:rPr>
              <a:t>mg/100ml</a:t>
            </a:r>
            <a:endParaRPr lang="pt-BR" sz="2000" dirty="0"/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000" dirty="0"/>
              <a:t>		H</a:t>
            </a:r>
            <a:r>
              <a:rPr lang="pt-BR" sz="2000" baseline="-25000" dirty="0"/>
              <a:t>1</a:t>
            </a:r>
            <a:r>
              <a:rPr lang="pt-BR" sz="2000" dirty="0"/>
              <a:t> : </a:t>
            </a:r>
            <a:r>
              <a:rPr lang="pt-BR" sz="2000" dirty="0">
                <a:cs typeface="Arial" pitchFamily="34" charset="0"/>
                <a:sym typeface="Symbol" pitchFamily="18" charset="2"/>
              </a:rPr>
              <a:t>  211 </a:t>
            </a:r>
            <a:r>
              <a:rPr lang="pt-BR" sz="2000" spc="-5" dirty="0">
                <a:latin typeface="Arial"/>
                <a:cs typeface="Arial"/>
              </a:rPr>
              <a:t>mg/100ml</a:t>
            </a:r>
            <a:endParaRPr lang="pt-BR" sz="2000" dirty="0"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04143" y="3861048"/>
            <a:ext cx="6336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dirty="0">
                <a:cs typeface="Arial" pitchFamily="34" charset="0"/>
                <a:sym typeface="Symbol" pitchFamily="18" charset="2"/>
              </a:rPr>
              <a:t> representa a média do colesterol na população </a:t>
            </a:r>
            <a:r>
              <a:rPr lang="pt-BR" sz="2000" spc="-5" dirty="0"/>
              <a:t>de homens de 20 </a:t>
            </a:r>
            <a:r>
              <a:rPr lang="pt-BR" sz="2000" dirty="0"/>
              <a:t>a 74  </a:t>
            </a:r>
            <a:r>
              <a:rPr lang="pt-BR" sz="2000" spc="-5" dirty="0"/>
              <a:t>anos </a:t>
            </a:r>
            <a:r>
              <a:rPr lang="pt-BR" sz="2000" dirty="0"/>
              <a:t>é </a:t>
            </a:r>
            <a:r>
              <a:rPr lang="pt-BR" sz="2000" spc="-5" dirty="0"/>
              <a:t>211</a:t>
            </a:r>
            <a:r>
              <a:rPr lang="pt-BR" sz="2000" spc="-15" dirty="0"/>
              <a:t> </a:t>
            </a:r>
            <a:r>
              <a:rPr lang="pt-BR" sz="2000" spc="-5" dirty="0"/>
              <a:t>mg/100ml.</a:t>
            </a:r>
            <a:r>
              <a:rPr lang="pt-BR" sz="2000" dirty="0">
                <a:cs typeface="Arial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4B5653-ABB7-4A86-84E9-93574883475D}"/>
              </a:ext>
            </a:extLst>
          </p:cNvPr>
          <p:cNvSpPr txBox="1"/>
          <p:nvPr/>
        </p:nvSpPr>
        <p:spPr>
          <a:xfrm>
            <a:off x="895591" y="198081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Passo 1 - Determinação das hipóteses</a:t>
            </a:r>
            <a:endParaRPr lang="pt-BR" sz="2400" dirty="0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0A03F055-9590-445F-90E8-19DAC371738F}"/>
              </a:ext>
            </a:extLst>
          </p:cNvPr>
          <p:cNvSpPr/>
          <p:nvPr/>
        </p:nvSpPr>
        <p:spPr>
          <a:xfrm>
            <a:off x="251520" y="332656"/>
            <a:ext cx="108012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82756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INFERÊNCIA ESTATÍSTICA</a:t>
            </a:r>
            <a:endParaRPr lang="pt-BR" sz="32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buClr>
                <a:srgbClr val="FF6600"/>
              </a:buClr>
              <a:buSzPct val="75000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Conjunto de técnicas que tem como objetivo estudar uma população através de evidências fornecidas por uma amostra.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Teste de hipóteses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FF6600"/>
              </a:buClr>
              <a:buSzPct val="75000"/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Estimação por parâmetros ou </a:t>
            </a:r>
            <a:r>
              <a:rPr lang="pt-BR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intervalo de confiança</a:t>
            </a:r>
          </a:p>
          <a:p>
            <a:pPr algn="just" eaLnBrk="1" hangingPunct="1">
              <a:spcBef>
                <a:spcPts val="600"/>
              </a:spcBef>
              <a:buClr>
                <a:srgbClr val="FF6600"/>
              </a:buClr>
              <a:buSzPct val="75000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6600"/>
              </a:buClr>
              <a:buSzPct val="75000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Permite ao pesquisador ir além da descrição dos dados </a:t>
            </a:r>
          </a:p>
          <a:p>
            <a:pPr marL="376237" indent="-285750" algn="just">
              <a:spcBef>
                <a:spcPts val="600"/>
              </a:spcBef>
              <a:buClr>
                <a:srgbClr val="FF6600"/>
              </a:buClr>
              <a:buSzPct val="75000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6600"/>
              </a:buClr>
              <a:buSzPct val="75000"/>
              <a:buFont typeface="Wingdings" pitchFamily="2" charset="2"/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99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AB1E0D-C038-4FC3-B1B7-A128BF94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</a:t>
            </a:r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	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84225" y="4640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973832" y="1375028"/>
            <a:ext cx="763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FF0000"/>
                </a:solidFill>
              </a:rPr>
              <a:t>Passo 2 - </a:t>
            </a:r>
            <a:r>
              <a:rPr lang="pt-BR" sz="2400" b="1">
                <a:solidFill>
                  <a:srgbClr val="FF0000"/>
                </a:solidFill>
                <a:cs typeface="Arial" pitchFamily="34" charset="0"/>
              </a:rPr>
              <a:t>Escolha da estatística do teste é:</a:t>
            </a:r>
            <a:endParaRPr lang="pt-BR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5255" y="4418171"/>
            <a:ext cx="31242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99592" y="4018061"/>
            <a:ext cx="675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Passo 3 - </a:t>
            </a:r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Determinação da Região crítica para </a:t>
            </a:r>
            <a:r>
              <a:rPr lang="el-GR" sz="2400" b="1" dirty="0">
                <a:solidFill>
                  <a:srgbClr val="FF0000"/>
                </a:solidFill>
                <a:cs typeface="Arial" pitchFamily="34" charset="0"/>
              </a:rPr>
              <a:t>α</a:t>
            </a:r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=5%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86300" y="5481063"/>
            <a:ext cx="762372" cy="37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0,025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64288" y="5525308"/>
            <a:ext cx="762372" cy="37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0,025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70" y="1909098"/>
            <a:ext cx="1733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8C54B71-E048-4ABB-B837-81770160EEC0}"/>
              </a:ext>
            </a:extLst>
          </p:cNvPr>
          <p:cNvSpPr txBox="1"/>
          <p:nvPr/>
        </p:nvSpPr>
        <p:spPr>
          <a:xfrm>
            <a:off x="457199" y="5219907"/>
            <a:ext cx="339791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" pitchFamily="34" charset="0"/>
                <a:cs typeface="Arial" pitchFamily="34" charset="0"/>
              </a:rPr>
              <a:t>z</a:t>
            </a:r>
            <a:r>
              <a:rPr lang="el-GR" sz="1800" baseline="-25000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1800" baseline="-25000" dirty="0">
                <a:latin typeface="Arial" pitchFamily="34" charset="0"/>
                <a:cs typeface="Arial" pitchFamily="34" charset="0"/>
              </a:rPr>
              <a:t>=0,025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=</a:t>
            </a:r>
            <a:r>
              <a:rPr lang="pt-BR" sz="18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± 1,96</a:t>
            </a:r>
          </a:p>
          <a:p>
            <a:pPr algn="ctr"/>
            <a:r>
              <a:rPr lang="pt-BR" sz="1800" dirty="0">
                <a:latin typeface="Arial" pitchFamily="34" charset="0"/>
                <a:cs typeface="Arial" pitchFamily="34" charset="0"/>
              </a:rPr>
              <a:t>(da tabela da curva normal)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5B71AD0-9207-4895-A682-53C1017181F7}"/>
              </a:ext>
            </a:extLst>
          </p:cNvPr>
          <p:cNvSpPr txBox="1"/>
          <p:nvPr/>
        </p:nvSpPr>
        <p:spPr>
          <a:xfrm>
            <a:off x="625704" y="1992618"/>
            <a:ext cx="48229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pt-BR" sz="2000" spc="-4" dirty="0">
                <a:cs typeface="Arial"/>
              </a:rPr>
              <a:t>Como </a:t>
            </a:r>
            <a:r>
              <a:rPr lang="pt-BR" sz="2000" dirty="0">
                <a:cs typeface="Arial"/>
              </a:rPr>
              <a:t>conhecemos </a:t>
            </a:r>
            <a:r>
              <a:rPr lang="pt-BR" sz="2000" spc="-4" dirty="0">
                <a:cs typeface="Arial"/>
              </a:rPr>
              <a:t>o desvio padrão  populacional, utilizamos a estatística z.</a:t>
            </a:r>
          </a:p>
        </p:txBody>
      </p:sp>
    </p:spTree>
    <p:extLst>
      <p:ext uri="{BB962C8B-B14F-4D97-AF65-F5344CB8AC3E}">
        <p14:creationId xmlns:p14="http://schemas.microsoft.com/office/powerpoint/2010/main" val="2361652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1AB1E0D-C038-4FC3-B1B7-A128BF94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pela região de aceitação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</a:t>
            </a:r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			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131840" y="1887215"/>
            <a:ext cx="1737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(217 – 211)</a:t>
            </a: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3137741" y="2420887"/>
            <a:ext cx="1794299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291858" y="3212976"/>
            <a:ext cx="2416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 err="1">
                <a:latin typeface="Arial" pitchFamily="34" charset="0"/>
                <a:cs typeface="Arial" pitchFamily="34" charset="0"/>
              </a:rPr>
              <a:t>z</a:t>
            </a:r>
            <a:r>
              <a:rPr lang="pt-BR" sz="2400" baseline="-25000" dirty="0" err="1">
                <a:latin typeface="Arial" pitchFamily="34" charset="0"/>
                <a:cs typeface="Arial" pitchFamily="34" charset="0"/>
              </a:rPr>
              <a:t>observado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0,451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9" name="Text Box 9"/>
              <p:cNvSpPr txBox="1">
                <a:spLocks noChangeArrowheads="1"/>
              </p:cNvSpPr>
              <p:nvPr/>
            </p:nvSpPr>
            <p:spPr bwMode="auto">
              <a:xfrm>
                <a:off x="3131840" y="2492896"/>
                <a:ext cx="1684218" cy="49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2400" dirty="0">
                    <a:latin typeface="Arial" pitchFamily="34" charset="0"/>
                    <a:cs typeface="Arial" pitchFamily="34" charset="0"/>
                  </a:rPr>
                  <a:t>46/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pt-BR" sz="2400" dirty="0"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08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0" y="2492896"/>
                <a:ext cx="1684218" cy="497637"/>
              </a:xfrm>
              <a:prstGeom prst="rect">
                <a:avLst/>
              </a:prstGeom>
              <a:blipFill>
                <a:blip r:embed="rId2"/>
                <a:stretch>
                  <a:fillRect l="-5797" t="-1220" b="-280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84225" y="4640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74848" y="137502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Passo 4 – Calcular a estatística do teste para os dados amostrais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95536" y="4005064"/>
            <a:ext cx="272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cs typeface="Arial" pitchFamily="34" charset="0"/>
              </a:rPr>
              <a:t>Passo 5 – Conclusão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771800" y="226758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=</a:t>
            </a:r>
            <a:endParaRPr lang="pt-BR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17335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4FA6DC-465C-4AF7-9053-CBE4698BF9FC}"/>
              </a:ext>
            </a:extLst>
          </p:cNvPr>
          <p:cNvSpPr txBox="1"/>
          <p:nvPr/>
        </p:nvSpPr>
        <p:spPr>
          <a:xfrm>
            <a:off x="551908" y="4509120"/>
            <a:ext cx="80525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2000" dirty="0" err="1">
                <a:cs typeface="Calibri" panose="020F0502020204030204" pitchFamily="34" charset="0"/>
              </a:rPr>
              <a:t>z</a:t>
            </a:r>
            <a:r>
              <a:rPr lang="pt-BR" sz="2000" baseline="-25000" dirty="0" err="1">
                <a:cs typeface="Calibri" panose="020F0502020204030204" pitchFamily="34" charset="0"/>
              </a:rPr>
              <a:t>observado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caiu dentro da região de aceitação de H</a:t>
            </a:r>
            <a:r>
              <a:rPr lang="pt-BR" sz="18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000" dirty="0"/>
              <a:t>Logo 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dirty="0"/>
              <a:t>aceitamos H</a:t>
            </a:r>
            <a:r>
              <a:rPr lang="pt-BR" sz="2000" baseline="-25000" dirty="0"/>
              <a:t>0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pPr lvl="1"/>
            <a:r>
              <a:rPr lang="pt-BR" sz="2000" dirty="0"/>
              <a:t>ou seja, a evidência observada na amostra é insuficiente para concluir que o nível médio de colesterol da população de fumantes hipertensos é diferente de 211 mg/100ml.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0DF400-BE98-4F3E-A699-8E78DDCA4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952089"/>
            <a:ext cx="3200400" cy="2562225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2064788-9BFA-42D4-8A02-F4F6073DF07A}"/>
              </a:ext>
            </a:extLst>
          </p:cNvPr>
          <p:cNvCxnSpPr/>
          <p:nvPr/>
        </p:nvCxnSpPr>
        <p:spPr>
          <a:xfrm flipV="1">
            <a:off x="6516216" y="3746649"/>
            <a:ext cx="0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0573169-98AB-4BC9-ADC1-8EA95E475CF8}"/>
              </a:ext>
            </a:extLst>
          </p:cNvPr>
          <p:cNvCxnSpPr/>
          <p:nvPr/>
        </p:nvCxnSpPr>
        <p:spPr>
          <a:xfrm flipV="1">
            <a:off x="6948264" y="3746649"/>
            <a:ext cx="0" cy="3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61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817"/>
            <a:ext cx="9144000" cy="1143000"/>
          </a:xfrm>
        </p:spPr>
        <p:txBody>
          <a:bodyPr>
            <a:no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pelo nível descritivo (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p_value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0"/>
                <a:ext cx="8352928" cy="4525963"/>
              </a:xfrm>
            </p:spPr>
            <p:txBody>
              <a:bodyPr>
                <a:noAutofit/>
              </a:bodyPr>
              <a:lstStyle/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Como foi dito a média amostral tem distribuição normal 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média populacional= </a:t>
                </a:r>
                <a:r>
                  <a:rPr lang="pt-BR" sz="2000" dirty="0">
                    <a:cs typeface="Arial" pitchFamily="34" charset="0"/>
                    <a:sym typeface="Symbol" pitchFamily="18" charset="2"/>
                  </a:rPr>
                  <a:t>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desvio-padrão amostral=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pt-BR" sz="1800" dirty="0"/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pt-BR" sz="2000" dirty="0"/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media amostral = </a:t>
                </a:r>
                <a:r>
                  <a:rPr lang="pt-BR" sz="2000" dirty="0">
                    <a:solidFill>
                      <a:schemeClr val="accent2"/>
                    </a:solidFill>
                  </a:rPr>
                  <a:t>217</a:t>
                </a:r>
                <a:r>
                  <a:rPr lang="pt-BR" sz="2000" spc="-5" dirty="0">
                    <a:latin typeface="Arial"/>
                    <a:cs typeface="Arial"/>
                  </a:rPr>
                  <a:t> </a:t>
                </a:r>
                <a:r>
                  <a:rPr lang="pt-BR" dirty="0">
                    <a:solidFill>
                      <a:schemeClr val="accent2"/>
                    </a:solidFill>
                  </a:rPr>
                  <a:t>mg/100ml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desvio-padrão amostral = 46/</a:t>
                </a:r>
                <a:r>
                  <a:rPr lang="pt-BR" sz="20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e>
                    </m:rad>
                    <m:r>
                      <a:rPr lang="pt-BR" sz="2000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pt-BR" sz="2000" dirty="0"/>
                  <a:t> = 13,279</a:t>
                </a:r>
                <a:endParaRPr lang="pt-BR" sz="2000" dirty="0">
                  <a:solidFill>
                    <a:schemeClr val="accent4"/>
                  </a:solidFill>
                </a:endParaRPr>
              </a:p>
              <a:p>
                <a:pPr marL="365760" indent="-45720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sz="1800" dirty="0"/>
                  <a:t>	Z </a:t>
                </a:r>
                <a:r>
                  <a:rPr lang="pt-BR" sz="1800" baseline="-25000" dirty="0"/>
                  <a:t>observado</a:t>
                </a:r>
                <a:r>
                  <a:rPr lang="pt-BR" sz="1800" dirty="0"/>
                  <a:t>= (217 – 211)/(13,279) = 0,451</a:t>
                </a:r>
              </a:p>
              <a:p>
                <a:pPr marL="765810" lvl="1" indent="-45720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dirty="0"/>
                  <a:t>Na tabela da normal: p-</a:t>
                </a:r>
                <a:r>
                  <a:rPr lang="pt-BR" dirty="0" err="1"/>
                  <a:t>value</a:t>
                </a:r>
                <a:r>
                  <a:rPr lang="pt-BR" dirty="0"/>
                  <a:t> = P(z&gt;0,451 ou z&lt;-0,451) = 2x0,3264 = 0,6528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Se </a:t>
                </a:r>
                <a:r>
                  <a:rPr lang="pt-BR" sz="2000" b="1" dirty="0">
                    <a:solidFill>
                      <a:srgbClr val="FF0000"/>
                    </a:solidFill>
                    <a:sym typeface="Symbol" pitchFamily="18" charset="2"/>
                  </a:rPr>
                  <a:t></a:t>
                </a:r>
                <a:r>
                  <a:rPr lang="pt-BR" sz="2000" dirty="0"/>
                  <a:t> = 0,05      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pt-BR" sz="2000" dirty="0"/>
                  <a:t>p-</a:t>
                </a:r>
                <a:r>
                  <a:rPr lang="pt-BR" sz="2000" dirty="0" err="1"/>
                  <a:t>value</a:t>
                </a:r>
                <a:r>
                  <a:rPr lang="pt-BR" sz="2000" dirty="0"/>
                  <a:t> &gt; </a:t>
                </a:r>
                <a:r>
                  <a:rPr lang="pt-BR" sz="2000" b="1" dirty="0">
                    <a:solidFill>
                      <a:srgbClr val="FF0000"/>
                    </a:solidFill>
                    <a:sym typeface="Symbol" pitchFamily="18" charset="2"/>
                  </a:rPr>
                  <a:t>, </a:t>
                </a:r>
                <a:r>
                  <a:rPr lang="pt-BR" sz="2000" dirty="0"/>
                  <a:t>ou seja, a Probabilidade P (p-</a:t>
                </a:r>
                <a:r>
                  <a:rPr lang="pt-BR" sz="2000" dirty="0" err="1"/>
                  <a:t>value</a:t>
                </a:r>
                <a:r>
                  <a:rPr lang="pt-BR" sz="2000" dirty="0"/>
                  <a:t>) de se aceitar H</a:t>
                </a:r>
                <a:r>
                  <a:rPr lang="pt-BR" sz="2000" baseline="-25000" dirty="0"/>
                  <a:t>o </a:t>
                </a:r>
                <a:r>
                  <a:rPr lang="pt-BR" sz="2000" dirty="0"/>
                  <a:t>é maior que 0,05</a:t>
                </a:r>
              </a:p>
              <a:p>
                <a:pPr marL="1714500" lvl="4" indent="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r>
                  <a:rPr lang="pt-BR" b="1" dirty="0"/>
                  <a:t>      Logo  </a:t>
                </a:r>
                <a:r>
                  <a:rPr lang="pt-BR" b="1" dirty="0">
                    <a:sym typeface="Wingdings" panose="05000000000000000000" pitchFamily="2" charset="2"/>
                  </a:rPr>
                  <a:t> </a:t>
                </a:r>
                <a:r>
                  <a:rPr lang="pt-BR" b="1" dirty="0"/>
                  <a:t>aceitamos H</a:t>
                </a:r>
                <a:r>
                  <a:rPr lang="pt-BR" b="1" baseline="-25000" dirty="0"/>
                  <a:t>0</a:t>
                </a:r>
                <a:r>
                  <a:rPr lang="pt-BR" b="1" dirty="0"/>
                  <a:t> </a:t>
                </a:r>
              </a:p>
              <a:p>
                <a:pPr marL="0" indent="0">
                  <a:lnSpc>
                    <a:spcPct val="170000"/>
                  </a:lnSpc>
                  <a:spcAft>
                    <a:spcPts val="600"/>
                  </a:spcAft>
                  <a:buNone/>
                </a:pPr>
                <a:endParaRPr lang="pt-BR" sz="2000" b="1" dirty="0"/>
              </a:p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:endParaRPr lang="pt-BR" sz="2000" dirty="0"/>
              </a:p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:endParaRPr lang="pt-BR" sz="2000" dirty="0"/>
              </a:p>
            </p:txBody>
          </p:sp>
        </mc:Choice>
        <mc:Fallback xmlns="">
          <p:sp>
            <p:nvSpPr>
              <p:cNvPr id="4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0"/>
                <a:ext cx="8352928" cy="4525963"/>
              </a:xfrm>
              <a:blipFill>
                <a:blip r:embed="rId2"/>
                <a:stretch>
                  <a:fillRect t="-673" b="-10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697419"/>
            <a:ext cx="2931119" cy="2019613"/>
          </a:xfrm>
          <a:prstGeom prst="rect">
            <a:avLst/>
          </a:prstGeom>
          <a:solidFill>
            <a:schemeClr val="tx1">
              <a:alpha val="83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B73EDD-16A4-4F39-B683-A809CD0DB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07" y="1700808"/>
            <a:ext cx="5040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12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0226E4-4554-4C67-AC09-41AA8D3A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97325"/>
            <a:ext cx="4816444" cy="666335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2D46255-53A5-4103-912E-07F2310360EF}"/>
              </a:ext>
            </a:extLst>
          </p:cNvPr>
          <p:cNvSpPr txBox="1">
            <a:spLocks/>
          </p:cNvSpPr>
          <p:nvPr/>
        </p:nvSpPr>
        <p:spPr>
          <a:xfrm>
            <a:off x="35496" y="404664"/>
            <a:ext cx="303468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Tabela distribuição normal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8D5051C-DF0E-47E1-9EA4-D7271CD7586A}"/>
              </a:ext>
            </a:extLst>
          </p:cNvPr>
          <p:cNvSpPr/>
          <p:nvPr/>
        </p:nvSpPr>
        <p:spPr>
          <a:xfrm>
            <a:off x="6228184" y="1916832"/>
            <a:ext cx="50405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03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521D-7601-43CD-A94E-84A4FAA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3 – </a:t>
            </a: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insônia</a:t>
            </a:r>
            <a:b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do </a:t>
            </a:r>
            <a:r>
              <a:rPr lang="pt-BR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quiquadrado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800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3 - insônia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Numa pesquisa sobre queixas de insônia, observou-se </a:t>
            </a:r>
            <a:r>
              <a:rPr lang="pt-BR" sz="2400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dentre 50 entrevistados, que 31 eram mulheres e 19 eram homens. Pode-se afirmar que a proporção entre homens e mulheres é 1:1 nesta população?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220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3405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993" y="1880057"/>
            <a:ext cx="7968269" cy="3366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Passo 1 – Determinar as hipóteses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2 -  Escolha da estatística do teste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3 -  </a:t>
            </a:r>
            <a:r>
              <a:rPr lang="pt-BR" sz="2000" dirty="0">
                <a:cs typeface="Arial" pitchFamily="34" charset="0"/>
              </a:rPr>
              <a:t>Determinação da Região crítica para </a:t>
            </a:r>
            <a:r>
              <a:rPr lang="el-GR" sz="2000" dirty="0">
                <a:cs typeface="Arial" pitchFamily="34" charset="0"/>
              </a:rPr>
              <a:t>α</a:t>
            </a:r>
            <a:r>
              <a:rPr lang="pt-BR" sz="2000" dirty="0">
                <a:cs typeface="Arial" pitchFamily="34" charset="0"/>
              </a:rPr>
              <a:t>=5%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cs typeface="Arial" pitchFamily="34" charset="0"/>
              </a:rPr>
              <a:t>Passo 4 – Calcular a estatística do teste para os dados amostrais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5 – Concluir pela aceitação ou rejeição de H0, comparando o valor obtido no Passo 4 com a Região de Aceitação ou a Região Crítica. </a:t>
            </a:r>
          </a:p>
        </p:txBody>
      </p:sp>
    </p:spTree>
    <p:extLst>
      <p:ext uri="{BB962C8B-B14F-4D97-AF65-F5344CB8AC3E}">
        <p14:creationId xmlns:p14="http://schemas.microsoft.com/office/powerpoint/2010/main" val="4120822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pt-BR" sz="2800" dirty="0">
                <a:solidFill>
                  <a:srgbClr val="FF0000"/>
                </a:solidFill>
              </a:rPr>
              <a:t>Passo 1 – Determinar as hipóteses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pt-BR" sz="2800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1254125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lang="pt-BR" baseline="-250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</a:t>
            </a: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proporção de homens = proporção de  mulheres </a:t>
            </a:r>
          </a:p>
          <a:p>
            <a:pPr marL="1654175" lvl="1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(segue uma distribuição 1:1)</a:t>
            </a:r>
          </a:p>
          <a:p>
            <a:pPr marL="1254125" lvl="0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lang="pt-BR" baseline="-250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: proporção de homens ≠ proporção de mulheres </a:t>
            </a:r>
          </a:p>
          <a:p>
            <a:pPr marL="1654175" lvl="1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(não segue uma distribuição 1:1)</a:t>
            </a:r>
          </a:p>
          <a:p>
            <a:pPr marL="1254125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pt-BR" sz="2800" dirty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1254125" lvl="0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sz="2800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t-BR" dirty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α  = 5%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endParaRPr lang="pt-BR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800" dirty="0"/>
          </a:p>
        </p:txBody>
      </p:sp>
      <p:sp>
        <p:nvSpPr>
          <p:cNvPr id="4" name="Título 8">
            <a:extLst>
              <a:ext uri="{FF2B5EF4-FFF2-40B4-BE49-F238E27FC236}">
                <a16:creationId xmlns:a16="http://schemas.microsoft.com/office/drawing/2014/main" id="{FFAD9D52-040A-49B4-A890-4AB0421DB086}"/>
              </a:ext>
            </a:extLst>
          </p:cNvPr>
          <p:cNvSpPr txBox="1">
            <a:spLocks/>
          </p:cNvSpPr>
          <p:nvPr/>
        </p:nvSpPr>
        <p:spPr>
          <a:xfrm>
            <a:off x="587865" y="259601"/>
            <a:ext cx="7968269" cy="134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3985674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400" dirty="0">
                <a:solidFill>
                  <a:srgbClr val="FF0000"/>
                </a:solidFill>
              </a:rPr>
              <a:t>Passo 2 - Escolha da estatística do teste</a:t>
            </a:r>
            <a:endParaRPr lang="pt-BR" sz="2400" dirty="0"/>
          </a:p>
          <a:p>
            <a:pPr marL="800100" lvl="2" indent="0">
              <a:spcBef>
                <a:spcPts val="0"/>
              </a:spcBef>
              <a:buNone/>
            </a:pPr>
            <a:endParaRPr lang="pt-BR" altLang="pt-BR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pt-BR" altLang="pt-BR" b="1" dirty="0"/>
              <a:t>Determinação da variável dependente</a:t>
            </a:r>
            <a:r>
              <a:rPr lang="pt-BR" altLang="pt-BR" dirty="0"/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altLang="pt-BR" dirty="0"/>
              <a:t>variável dependente: </a:t>
            </a:r>
            <a:r>
              <a:rPr lang="pt-BR" dirty="0">
                <a:ea typeface="Times New Roman" pitchFamily="18" charset="0"/>
                <a:cs typeface="Arial" pitchFamily="34" charset="0"/>
              </a:rPr>
              <a:t>sexo com 2 categorias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altLang="pt-BR" b="1" dirty="0">
              <a:cs typeface="Arial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b="1" dirty="0"/>
              <a:t>Tipo da variável dependente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dirty="0"/>
              <a:t> sexo é uma variável qualitativa nominal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altLang="pt-BR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b="1" dirty="0"/>
              <a:t>N° de Amostras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dirty="0"/>
              <a:t> 1 amostra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altLang="pt-BR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b="1" dirty="0"/>
              <a:t>Relacionamento entre as amostras</a:t>
            </a:r>
            <a:endParaRPr lang="pt-BR" altLang="pt-BR" b="1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altLang="pt-BR" dirty="0"/>
              <a:t>não se aplica (é uma amostra apenas)</a:t>
            </a:r>
          </a:p>
        </p:txBody>
      </p:sp>
    </p:spTree>
    <p:extLst>
      <p:ext uri="{BB962C8B-B14F-4D97-AF65-F5344CB8AC3E}">
        <p14:creationId xmlns:p14="http://schemas.microsoft.com/office/powerpoint/2010/main" val="429231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" y="980728"/>
            <a:ext cx="909633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1DF6257-DD9E-4181-9B27-3FF15C5D9A26}"/>
              </a:ext>
            </a:extLst>
          </p:cNvPr>
          <p:cNvSpPr/>
          <p:nvPr/>
        </p:nvSpPr>
        <p:spPr>
          <a:xfrm>
            <a:off x="1979712" y="3140968"/>
            <a:ext cx="864096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04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ESTATÍSTICA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038600" cy="4525963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/>
              <a:t>ESTIMAÇÃO</a:t>
            </a:r>
          </a:p>
          <a:p>
            <a:endParaRPr lang="pt-BR" dirty="0"/>
          </a:p>
          <a:p>
            <a:r>
              <a:rPr lang="pt-BR" dirty="0"/>
              <a:t>Qual é a proporção de votos que o candidato A vai receber nas próximas eleições?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7544" y="1556792"/>
            <a:ext cx="4038600" cy="4525963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b="1" dirty="0"/>
              <a:t>TESTE DE HIPÓTESES</a:t>
            </a:r>
          </a:p>
          <a:p>
            <a:endParaRPr lang="pt-BR" dirty="0"/>
          </a:p>
          <a:p>
            <a:r>
              <a:rPr lang="pt-BR" dirty="0"/>
              <a:t>O candidato A vencerá as próximas eleições?</a:t>
            </a:r>
          </a:p>
        </p:txBody>
      </p:sp>
    </p:spTree>
    <p:extLst>
      <p:ext uri="{BB962C8B-B14F-4D97-AF65-F5344CB8AC3E}">
        <p14:creationId xmlns:p14="http://schemas.microsoft.com/office/powerpoint/2010/main" val="154039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br>
              <a:rPr lang="pt-BR" altLang="pt-BR">
                <a:solidFill>
                  <a:schemeClr val="tx1"/>
                </a:solidFill>
                <a:latin typeface="Arial" pitchFamily="34" charset="0"/>
              </a:rPr>
            </a:br>
            <a:r>
              <a:rPr lang="pt-BR" altLang="pt-BR">
                <a:solidFill>
                  <a:srgbClr val="FF0000"/>
                </a:solidFill>
              </a:rPr>
              <a:t> 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Passo 2 -  Escolha da estatística do teste</a:t>
            </a:r>
          </a:p>
          <a:p>
            <a:pPr eaLnBrk="1" hangingPunct="1"/>
            <a:endParaRPr lang="pt-BR" altLang="pt-BR" sz="2400" dirty="0"/>
          </a:p>
          <a:p>
            <a:pPr lvl="1"/>
            <a:r>
              <a:rPr lang="pt-BR" altLang="pt-BR" sz="2400" dirty="0"/>
              <a:t>Para comparar 2 categorias (F e M) de uma variável qualitativa com apenas uma amostra utiliza-se o teste do </a:t>
            </a:r>
            <a:r>
              <a:rPr lang="pt-BR" altLang="pt-BR" sz="2400" dirty="0" err="1"/>
              <a:t>qui</a:t>
            </a:r>
            <a:r>
              <a:rPr lang="pt-BR" altLang="pt-BR" sz="2400" dirty="0"/>
              <a:t>-quadrado</a:t>
            </a:r>
            <a:endParaRPr lang="pt-BR" altLang="pt-BR" sz="2400" u="sng" dirty="0"/>
          </a:p>
          <a:p>
            <a:pPr lvl="1"/>
            <a:r>
              <a:rPr lang="pt-BR" altLang="pt-BR" sz="2400" dirty="0"/>
              <a:t>O teste do </a:t>
            </a:r>
            <a:r>
              <a:rPr lang="pt-BR" altLang="pt-BR" sz="2400" dirty="0" err="1"/>
              <a:t>qui</a:t>
            </a:r>
            <a:r>
              <a:rPr lang="pt-BR" altLang="pt-BR" sz="2400" dirty="0"/>
              <a:t>-quadrado segue uma distribuição chamada distribuição </a:t>
            </a:r>
            <a:r>
              <a:rPr lang="pt-BR" altLang="pt-BR" sz="2400" dirty="0" err="1"/>
              <a:t>qui</a:t>
            </a:r>
            <a:r>
              <a:rPr lang="pt-BR" altLang="pt-BR" sz="2400" dirty="0"/>
              <a:t>-quadrado</a:t>
            </a:r>
            <a:endParaRPr lang="pt-BR" altLang="pt-BR" sz="2400" u="sng" dirty="0"/>
          </a:p>
          <a:p>
            <a:endParaRPr lang="pt-BR" altLang="pt-BR" sz="2400" dirty="0"/>
          </a:p>
          <a:p>
            <a:pPr eaLnBrk="1" hangingPunct="1"/>
            <a:endParaRPr lang="pt-BR" altLang="pt-BR" sz="2400" dirty="0"/>
          </a:p>
        </p:txBody>
      </p:sp>
      <p:sp>
        <p:nvSpPr>
          <p:cNvPr id="5" name="Título 8">
            <a:extLst>
              <a:ext uri="{FF2B5EF4-FFF2-40B4-BE49-F238E27FC236}">
                <a16:creationId xmlns:a16="http://schemas.microsoft.com/office/drawing/2014/main" id="{CED34F49-78C6-4E13-8013-4EA01A4AFEB6}"/>
              </a:ext>
            </a:extLst>
          </p:cNvPr>
          <p:cNvSpPr txBox="1">
            <a:spLocks/>
          </p:cNvSpPr>
          <p:nvPr/>
        </p:nvSpPr>
        <p:spPr>
          <a:xfrm>
            <a:off x="587865" y="259601"/>
            <a:ext cx="7968269" cy="134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2461967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  <p:pic>
        <p:nvPicPr>
          <p:cNvPr id="8194" name="Picture 2" descr="Resultado de imagem para distribuiÃ§Ã£o quiquadrado gra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42" y="2132856"/>
            <a:ext cx="4700974" cy="421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0EDE50-202C-489C-BB23-1B9473FE1B5E}"/>
              </a:ext>
            </a:extLst>
          </p:cNvPr>
          <p:cNvSpPr txBox="1"/>
          <p:nvPr/>
        </p:nvSpPr>
        <p:spPr>
          <a:xfrm>
            <a:off x="4598027" y="29199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Curva de distribuição do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6AB32F-845C-4496-9DEA-2161BC0E6EF4}"/>
              </a:ext>
            </a:extLst>
          </p:cNvPr>
          <p:cNvSpPr txBox="1"/>
          <p:nvPr/>
        </p:nvSpPr>
        <p:spPr>
          <a:xfrm>
            <a:off x="539552" y="1264281"/>
            <a:ext cx="727280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Passo 3 -  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Determinação da Região crítica para </a:t>
            </a:r>
            <a:r>
              <a:rPr lang="el-GR" sz="2400" dirty="0">
                <a:solidFill>
                  <a:srgbClr val="FF0000"/>
                </a:solidFill>
                <a:cs typeface="Arial" pitchFamily="34" charset="0"/>
              </a:rPr>
              <a:t>α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=5%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FBECF7-4673-4232-BFE8-37CDFF99E5FB}"/>
              </a:ext>
            </a:extLst>
          </p:cNvPr>
          <p:cNvSpPr/>
          <p:nvPr/>
        </p:nvSpPr>
        <p:spPr>
          <a:xfrm>
            <a:off x="448554" y="2420522"/>
            <a:ext cx="2808312" cy="2016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Para obtenção da região crítica precisamos calcular os graus de liberdade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85D07B-4C5B-4592-B412-E4A7A33E99B3}"/>
              </a:ext>
            </a:extLst>
          </p:cNvPr>
          <p:cNvSpPr txBox="1"/>
          <p:nvPr/>
        </p:nvSpPr>
        <p:spPr>
          <a:xfrm>
            <a:off x="457200" y="4797152"/>
            <a:ext cx="279966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gl</a:t>
            </a:r>
            <a:r>
              <a:rPr lang="pt-BR" dirty="0"/>
              <a:t> = 2-1 = 1</a:t>
            </a:r>
          </a:p>
          <a:p>
            <a:r>
              <a:rPr lang="pt-BR" dirty="0"/>
              <a:t>Na Tabela: x</a:t>
            </a:r>
            <a:r>
              <a:rPr lang="pt-BR" baseline="30000" dirty="0"/>
              <a:t>2</a:t>
            </a:r>
            <a:r>
              <a:rPr lang="pt-BR" baseline="-25000" dirty="0"/>
              <a:t>crítico</a:t>
            </a:r>
            <a:r>
              <a:rPr lang="pt-BR" dirty="0"/>
              <a:t> = 3,84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E04414-6900-4051-A422-E69532FA4CB9}"/>
              </a:ext>
            </a:extLst>
          </p:cNvPr>
          <p:cNvSpPr/>
          <p:nvPr/>
        </p:nvSpPr>
        <p:spPr>
          <a:xfrm>
            <a:off x="2716112" y="6295869"/>
            <a:ext cx="45719" cy="4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7735B9B-31EB-45E4-B47E-0608543A62FD}"/>
              </a:ext>
            </a:extLst>
          </p:cNvPr>
          <p:cNvCxnSpPr>
            <a:cxnSpLocks/>
          </p:cNvCxnSpPr>
          <p:nvPr/>
        </p:nvCxnSpPr>
        <p:spPr>
          <a:xfrm>
            <a:off x="2860128" y="5301208"/>
            <a:ext cx="3512072" cy="14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87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C9A32D-7912-4469-AC56-1F566629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8425"/>
            <a:ext cx="8410909" cy="52229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5EB71CEA-8BE5-40DF-A775-4BA7629B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do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0BAE2D5-4769-40D1-AFD1-C095C28B1340}"/>
              </a:ext>
            </a:extLst>
          </p:cNvPr>
          <p:cNvSpPr/>
          <p:nvPr/>
        </p:nvSpPr>
        <p:spPr>
          <a:xfrm>
            <a:off x="-180528" y="29249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B955BBA-CB52-4451-819F-61A68F632810}"/>
              </a:ext>
            </a:extLst>
          </p:cNvPr>
          <p:cNvSpPr/>
          <p:nvPr/>
        </p:nvSpPr>
        <p:spPr>
          <a:xfrm>
            <a:off x="3203848" y="13704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A48D2F-3DAA-4D05-B085-F6BDF5A1238E}"/>
              </a:ext>
            </a:extLst>
          </p:cNvPr>
          <p:cNvSpPr/>
          <p:nvPr/>
        </p:nvSpPr>
        <p:spPr>
          <a:xfrm>
            <a:off x="3275856" y="3042667"/>
            <a:ext cx="504056" cy="242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921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79684" y="1600200"/>
            <a:ext cx="8412796" cy="4525963"/>
          </a:xfrm>
        </p:spPr>
        <p:txBody>
          <a:bodyPr/>
          <a:lstStyle/>
          <a:p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Passo 4 – Calcular a estatística do teste para os dados amostrais </a:t>
            </a:r>
          </a:p>
          <a:p>
            <a:pPr marL="400050" lvl="1" indent="0">
              <a:buNone/>
            </a:pPr>
            <a:endParaRPr lang="pt-BR" sz="2400" u="sng" dirty="0"/>
          </a:p>
          <a:p>
            <a:pPr marL="400050" lvl="1" indent="0">
              <a:buNone/>
            </a:pPr>
            <a:r>
              <a:rPr lang="pt-BR" sz="2400" u="sng" dirty="0"/>
              <a:t>Etapas para o cálculo do </a:t>
            </a:r>
            <a:r>
              <a:rPr lang="pt-BR" sz="2400" u="sng" dirty="0" err="1"/>
              <a:t>qui</a:t>
            </a:r>
            <a:r>
              <a:rPr lang="pt-BR" sz="2400" u="sng" dirty="0"/>
              <a:t>-quadrado:</a:t>
            </a:r>
          </a:p>
          <a:p>
            <a:pPr marL="1257300" lvl="3" indent="0">
              <a:buNone/>
            </a:pPr>
            <a:r>
              <a:rPr lang="pt-BR" dirty="0"/>
              <a:t>1. Determinar valores esperados</a:t>
            </a:r>
          </a:p>
        </p:txBody>
      </p:sp>
      <p:graphicFrame>
        <p:nvGraphicFramePr>
          <p:cNvPr id="8" name="Espaço Reservado para Conteúd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77914"/>
              </p:ext>
            </p:extLst>
          </p:nvPr>
        </p:nvGraphicFramePr>
        <p:xfrm>
          <a:off x="1403648" y="3501008"/>
          <a:ext cx="62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Sexo F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Sexo M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Observado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31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19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ítulo 8">
            <a:extLst>
              <a:ext uri="{FF2B5EF4-FFF2-40B4-BE49-F238E27FC236}">
                <a16:creationId xmlns:a16="http://schemas.microsoft.com/office/drawing/2014/main" id="{B8DC6CDC-2BE6-4D08-B50F-B8D1938EB2D0}"/>
              </a:ext>
            </a:extLst>
          </p:cNvPr>
          <p:cNvSpPr txBox="1">
            <a:spLocks/>
          </p:cNvSpPr>
          <p:nvPr/>
        </p:nvSpPr>
        <p:spPr>
          <a:xfrm>
            <a:off x="587865" y="44624"/>
            <a:ext cx="7968269" cy="134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3945459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205680" y="1268760"/>
                <a:ext cx="8686800" cy="4525963"/>
              </a:xfrm>
            </p:spPr>
            <p:txBody>
              <a:bodyPr/>
              <a:lstStyle/>
              <a:p>
                <a:r>
                  <a:rPr lang="pt-BR" sz="2400" dirty="0">
                    <a:solidFill>
                      <a:srgbClr val="FF0000"/>
                    </a:solidFill>
                    <a:cs typeface="Arial" pitchFamily="34" charset="0"/>
                  </a:rPr>
                  <a:t>Passo 4 – Calcular a estatística do teste para os dados amostrais </a:t>
                </a:r>
              </a:p>
              <a:p>
                <a:pPr marL="1714500" lvl="4" indent="0">
                  <a:buNone/>
                </a:pPr>
                <a:endParaRPr lang="pt-BR" sz="2400" u="sng" dirty="0"/>
              </a:p>
              <a:p>
                <a:pPr marL="400050" lvl="1" indent="0">
                  <a:buNone/>
                </a:pPr>
                <a:r>
                  <a:rPr lang="pt-BR" sz="2400" u="sng" dirty="0"/>
                  <a:t>Etapas para o cálculo do </a:t>
                </a:r>
                <a:r>
                  <a:rPr lang="pt-BR" sz="2400" u="sng" dirty="0" err="1"/>
                  <a:t>qui</a:t>
                </a:r>
                <a:r>
                  <a:rPr lang="pt-BR" sz="2400" u="sng" dirty="0"/>
                  <a:t>-quadrado:</a:t>
                </a:r>
              </a:p>
              <a:p>
                <a:pPr marL="628650" lvl="2" indent="0" fontAlgn="base">
                  <a:spcAft>
                    <a:spcPct val="0"/>
                  </a:spcAft>
                  <a:buNone/>
                  <a:tabLst>
                    <a:tab pos="228600" algn="l"/>
                  </a:tabLst>
                </a:pPr>
                <a:r>
                  <a:rPr lang="pt-BR" dirty="0"/>
                  <a:t>2. Calcular o </a:t>
                </a:r>
                <a:r>
                  <a:rPr lang="pt-BR" dirty="0">
                    <a:sym typeface="Symbol"/>
                  </a:rPr>
                  <a:t></a:t>
                </a:r>
                <a:r>
                  <a:rPr lang="pt-BR" baseline="30000" dirty="0"/>
                  <a:t>2</a:t>
                </a:r>
                <a:endParaRPr lang="pt-BR" baseline="30000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  <a:p>
                <a:pPr lvl="0" indent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</a:pPr>
                <a:endParaRPr kumimoji="0" lang="pt-BR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  <a:p>
                <a:pPr lvl="1" indent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</a:pP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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kumimoji="0" lang="pt-BR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observado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t-B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0" lang="pt-B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𝑖</m:t>
                        </m:r>
                        <m:r>
                          <a:rPr kumimoji="0" lang="pt-B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0" lang="pt-BR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kumimoji="0" lang="pt-BR" sz="2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2000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Observado</m:t>
                            </m:r>
                            <m:r>
                              <m:rPr>
                                <m:nor/>
                              </m:rPr>
                              <a:rPr lang="pt-BR" sz="2000" b="0" i="0" baseline="-25000" dirty="0" smtClean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Esperadoi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)2/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Esperadoi</m:t>
                            </m:r>
                          </m:e>
                        </m:d>
                      </m:e>
                    </m:nary>
                  </m:oMath>
                </a14:m>
                <a:endPara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  <a:sym typeface="Symbol" pitchFamily="18" charset="2"/>
                </a:endParaRPr>
              </a:p>
              <a:p>
                <a:pPr marL="0" marR="0" lvl="0" indent="449263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28600" algn="l"/>
                  </a:tabLst>
                </a:pPr>
                <a:endParaRPr kumimoji="0" lang="pt-B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  <a:p>
                <a:pPr lvl="1" indent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</a:pP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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kumimoji="0" lang="pt-BR" sz="2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observado</a:t>
                </a:r>
                <a:r>
                  <a:rPr kumimoji="0" lang="pt-BR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t-B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= </a:t>
                </a:r>
                <a:r>
                  <a:rPr kumimoji="0" lang="pt-B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(31-25)</a:t>
                </a:r>
                <a:r>
                  <a:rPr kumimoji="0" lang="pt-BR" sz="20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kumimoji="0" lang="pt-B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/25 + (19-25)</a:t>
                </a:r>
                <a:r>
                  <a:rPr kumimoji="0" lang="pt-BR" sz="20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kumimoji="0" lang="pt-B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/25 = 2,88</a:t>
                </a:r>
                <a:endPara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680" y="1268760"/>
                <a:ext cx="8686800" cy="4525963"/>
              </a:xfrm>
              <a:blipFill>
                <a:blip r:embed="rId2"/>
                <a:stretch>
                  <a:fillRect l="-982" t="-1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Espaço Reservado para Conteúd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636483"/>
              </p:ext>
            </p:extLst>
          </p:nvPr>
        </p:nvGraphicFramePr>
        <p:xfrm>
          <a:off x="1476352" y="4581128"/>
          <a:ext cx="62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Sexo F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Sexo M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Observado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31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19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ítulo 8">
            <a:extLst>
              <a:ext uri="{FF2B5EF4-FFF2-40B4-BE49-F238E27FC236}">
                <a16:creationId xmlns:a16="http://schemas.microsoft.com/office/drawing/2014/main" id="{B8DC6CDC-2BE6-4D08-B50F-B8D1938EB2D0}"/>
              </a:ext>
            </a:extLst>
          </p:cNvPr>
          <p:cNvSpPr txBox="1">
            <a:spLocks/>
          </p:cNvSpPr>
          <p:nvPr/>
        </p:nvSpPr>
        <p:spPr>
          <a:xfrm>
            <a:off x="587865" y="44624"/>
            <a:ext cx="7968269" cy="101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1527103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33316AE4-C06E-4817-81B0-7CEBA4DC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73" y="1293336"/>
            <a:ext cx="8498254" cy="53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Passo 5 – Concluir pela aceitação ou rejeição de H</a:t>
            </a:r>
            <a:r>
              <a:rPr lang="pt-BR" sz="2400" baseline="-25000" dirty="0">
                <a:solidFill>
                  <a:srgbClr val="FF0000"/>
                </a:solidFill>
              </a:rPr>
              <a:t>0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pt-BR" sz="24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Como 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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observado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=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2,88 &lt; 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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tabelado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= 3,84,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pt-BR" sz="20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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observado</a:t>
            </a:r>
            <a:r>
              <a:rPr kumimoji="0" lang="pt-B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caiu na região de aceitação de H</a:t>
            </a:r>
            <a:r>
              <a:rPr kumimoji="0" lang="pt-B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pt-BR" sz="2000" baseline="-250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Logo, devemos, a um nível de significância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de 5%,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aceitar H</a:t>
            </a:r>
            <a:r>
              <a:rPr kumimoji="0" lang="pt-B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, ou seja, não há evidências que haja diferença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na proporção de homens e mulheres com insônia nesta população.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pt-BR" sz="20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pt-BR" sz="20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0661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pt-BR" sz="32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- fazer durante a aula</a:t>
            </a:r>
            <a:endParaRPr lang="pt-BR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6184" y="1340768"/>
            <a:ext cx="3965776" cy="3888432"/>
          </a:xfrm>
        </p:spPr>
        <p:txBody>
          <a:bodyPr>
            <a:noAutofit/>
          </a:bodyPr>
          <a:lstStyle/>
          <a:p>
            <a:pPr marL="0" indent="0" eaLnBrk="1" hangingPunct="1">
              <a:buClr>
                <a:srgbClr val="FF6600"/>
              </a:buClr>
              <a:buSzPct val="75000"/>
              <a:buNone/>
            </a:pPr>
            <a:r>
              <a:rPr lang="pt-BR" sz="2000" b="1" dirty="0">
                <a:solidFill>
                  <a:srgbClr val="FF6600"/>
                </a:solidFill>
              </a:rPr>
              <a:t>Situação</a:t>
            </a:r>
          </a:p>
          <a:p>
            <a:pPr marL="0" indent="0" algn="just" eaLnBrk="1" hangingPunct="1">
              <a:buClr>
                <a:srgbClr val="FF6600"/>
              </a:buClr>
              <a:buSzPct val="75000"/>
              <a:buNone/>
            </a:pPr>
            <a:r>
              <a:rPr lang="pt-BR" sz="2000" dirty="0"/>
              <a:t>Segundo estatísticas do Ministério da Saúde, a distribuição de doenças mentais em hospitais psiquiátricos brasileiros é a seguinte: 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esquizofrenia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dependência de drogas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10% de depressão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outros diagnósticos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926704" y="1268760"/>
            <a:ext cx="3965776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6600"/>
                </a:solidFill>
              </a:rPr>
              <a:t>Evidencia amostral</a:t>
            </a:r>
          </a:p>
          <a:p>
            <a:pPr marL="0" indent="0" algn="just">
              <a:buNone/>
            </a:pPr>
            <a:r>
              <a:rPr lang="pt-BR" sz="2000" dirty="0"/>
              <a:t>Em um hospital psiquiátrico recém-inaugurado, há 200 pacientes psiquiátricos internados com os seguintes diagnósticos: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64 com esquizofrenia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78 com dependência de drogas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16 com depressão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42 com outros diagnósticos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71600" y="486916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/>
              <a:t>Pergunta</a:t>
            </a:r>
            <a:r>
              <a:rPr lang="pt-BR" b="1" dirty="0"/>
              <a:t>: Pode-se considerar que neste hospital a distribuição dos diagnósticos é a preconizada pelo Ministério da Saúde? </a:t>
            </a:r>
          </a:p>
        </p:txBody>
      </p:sp>
    </p:spTree>
    <p:extLst>
      <p:ext uri="{BB962C8B-B14F-4D97-AF65-F5344CB8AC3E}">
        <p14:creationId xmlns:p14="http://schemas.microsoft.com/office/powerpoint/2010/main" val="948838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3405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993" y="1880057"/>
            <a:ext cx="7968269" cy="3366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Passo 1 – Determinar as hipóteses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2 -  Escolha da estatística do teste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3 -  </a:t>
            </a:r>
            <a:r>
              <a:rPr lang="pt-BR" sz="2000" dirty="0">
                <a:cs typeface="Arial" pitchFamily="34" charset="0"/>
              </a:rPr>
              <a:t>Determinação da Região crítica para </a:t>
            </a:r>
            <a:r>
              <a:rPr lang="el-GR" sz="2000" dirty="0">
                <a:cs typeface="Arial" pitchFamily="34" charset="0"/>
              </a:rPr>
              <a:t>α</a:t>
            </a:r>
            <a:r>
              <a:rPr lang="pt-BR" sz="2000" dirty="0">
                <a:cs typeface="Arial" pitchFamily="34" charset="0"/>
              </a:rPr>
              <a:t>=5%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cs typeface="Arial" pitchFamily="34" charset="0"/>
              </a:rPr>
              <a:t>Passo 4 – Calcular a estatística do teste para os dados amostrais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Passo 5 – Concluir pela aceitação ou rejeição de H0, comparando o valor obtido no Passo 4 com a RA ou RC. </a:t>
            </a:r>
          </a:p>
        </p:txBody>
      </p:sp>
    </p:spTree>
    <p:extLst>
      <p:ext uri="{BB962C8B-B14F-4D97-AF65-F5344CB8AC3E}">
        <p14:creationId xmlns:p14="http://schemas.microsoft.com/office/powerpoint/2010/main" val="2423533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0912" y="1600200"/>
            <a:ext cx="7293496" cy="4525963"/>
          </a:xfrm>
        </p:spPr>
        <p:txBody>
          <a:bodyPr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pt-BR" altLang="pt-BR" sz="2400" dirty="0">
                <a:solidFill>
                  <a:srgbClr val="FF0000"/>
                </a:solidFill>
              </a:rPr>
              <a:t>Passo 1 - Determinação das h</a:t>
            </a:r>
            <a:r>
              <a:rPr lang="pt-BR" sz="2400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  <a:sym typeface="Symbol" pitchFamily="18" charset="2"/>
              </a:rPr>
              <a:t>ipóteses:</a:t>
            </a:r>
          </a:p>
          <a:p>
            <a:pPr marL="1254125" lvl="0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pt-BR" sz="24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1254125" lvl="0" indent="-804863" eaLnBrk="0" fontAlgn="base" hangingPunct="0">
              <a:spcBef>
                <a:spcPts val="60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lang="pt-BR" baseline="-25000" dirty="0">
                <a:ea typeface="Times New Roman" pitchFamily="18" charset="0"/>
                <a:cs typeface="Arial" pitchFamily="34" charset="0"/>
                <a:sym typeface="Symbol" pitchFamily="18" charset="2"/>
              </a:rPr>
              <a:t>o</a:t>
            </a: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 : proporção de diagnósticos segue o Ministério da Saúde</a:t>
            </a:r>
          </a:p>
          <a:p>
            <a:pPr marL="1254125" indent="-804863" eaLnBrk="0" fontAlgn="base" hangingPunct="0">
              <a:spcBef>
                <a:spcPts val="600"/>
              </a:spcBef>
              <a:spcAft>
                <a:spcPts val="600"/>
              </a:spcAft>
              <a:buNone/>
              <a:tabLst>
                <a:tab pos="228600" algn="l"/>
              </a:tabLst>
            </a:pP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H</a:t>
            </a:r>
            <a:r>
              <a:rPr lang="pt-BR" baseline="-25000" dirty="0"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 : proporção de diagnósticos não segue o Ministério da Saúde</a:t>
            </a:r>
          </a:p>
          <a:p>
            <a:pPr marL="1254125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lang="pt-BR" sz="24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1254125" lvl="0" indent="-804863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pt-BR" sz="2400" dirty="0">
                <a:ea typeface="Times New Roman" pitchFamily="18" charset="0"/>
                <a:cs typeface="Arial" pitchFamily="34" charset="0"/>
                <a:sym typeface="Symbol" pitchFamily="18" charset="2"/>
              </a:rPr>
              <a:t> α  = 5%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endParaRPr lang="pt-BR" sz="2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87724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0912" y="1412776"/>
            <a:ext cx="7221488" cy="43204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altLang="pt-BR" sz="2400" dirty="0">
                <a:solidFill>
                  <a:srgbClr val="FF0000"/>
                </a:solidFill>
              </a:rPr>
              <a:t>Passo 2 – Escolha da estatística do teste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pt-BR" altLang="pt-BR" sz="1000" b="1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b="1" dirty="0"/>
              <a:t>1)</a:t>
            </a:r>
            <a:r>
              <a:rPr lang="pt-BR" altLang="pt-BR" dirty="0"/>
              <a:t> </a:t>
            </a:r>
            <a:r>
              <a:rPr lang="pt-BR" altLang="pt-BR" b="1" dirty="0"/>
              <a:t>Determinação da variável dependente</a:t>
            </a:r>
            <a:r>
              <a:rPr lang="pt-BR" altLang="pt-BR" dirty="0"/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dirty="0">
                <a:ea typeface="Times New Roman" pitchFamily="18" charset="0"/>
                <a:cs typeface="Arial" pitchFamily="34" charset="0"/>
              </a:rPr>
              <a:t>tipos de doenças psiquiátricas com 4 categorias 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pt-BR" altLang="pt-BR" b="1" dirty="0"/>
              <a:t>2) Tipo da variável dependente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dirty="0"/>
              <a:t>tipo de doença é uma variável qualitativa nominal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b="1" dirty="0"/>
              <a:t>3) N° de Amostras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dirty="0"/>
              <a:t>1 amostra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b="1" dirty="0"/>
              <a:t>4) Relacionamento entre as amostras</a:t>
            </a:r>
            <a:endParaRPr lang="pt-BR" altLang="pt-BR" b="1" i="1" dirty="0"/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pt-BR" altLang="pt-BR" dirty="0"/>
              <a:t>não se aplica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endParaRPr lang="pt-BR" dirty="0">
              <a:ea typeface="Times New Roman" pitchFamily="18" charset="0"/>
              <a:cs typeface="Arial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73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1DDCD-0F0B-43DF-AF5A-3220F1C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F0C72-5691-4DDF-8D58-95A2E41530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u="sng" dirty="0"/>
              <a:t>Estimação</a:t>
            </a:r>
          </a:p>
          <a:p>
            <a:pPr marL="0" indent="0" algn="ctr">
              <a:buNone/>
            </a:pPr>
            <a:endParaRPr lang="pt-BR" sz="2000" u="sng" dirty="0"/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FF0000"/>
                </a:solidFill>
              </a:rPr>
              <a:t>Qual é a probabilidade de “cara” no lançamento de uma moeda?</a:t>
            </a:r>
          </a:p>
          <a:p>
            <a:pPr>
              <a:spcBef>
                <a:spcPts val="0"/>
              </a:spcBef>
            </a:pPr>
            <a:endParaRPr lang="pt-BR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2000" dirty="0"/>
              <a:t>Qual é a media da altura dos brasileiros?</a:t>
            </a:r>
          </a:p>
          <a:p>
            <a:pPr>
              <a:spcBef>
                <a:spcPts val="0"/>
              </a:spcBef>
            </a:pPr>
            <a:endParaRPr lang="pt-BR" sz="2000" dirty="0"/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accent4"/>
                </a:solidFill>
              </a:rPr>
              <a:t>Qual é a porcentagem de votos que o candidato A vai receber nas eleições?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solidFill>
                <a:schemeClr val="accent4"/>
              </a:solidFill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00B050"/>
                </a:solidFill>
              </a:rPr>
              <a:t>Qual é a porcentagem de adultos que já tomaram as 4 doses de vacina pra COVID-19 no Brasil?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16ADE3-3237-495B-B952-9DBAE5434E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u="sng" dirty="0"/>
              <a:t>Teste de hipóteses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FF0000"/>
                </a:solidFill>
              </a:rPr>
              <a:t>A moeda é honesta?</a:t>
            </a:r>
          </a:p>
          <a:p>
            <a:pPr>
              <a:spcBef>
                <a:spcPts val="0"/>
              </a:spcBef>
            </a:pPr>
            <a:endParaRPr lang="pt-BR" sz="2000" dirty="0"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pt-BR" sz="2000" dirty="0"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cs typeface="Calibri Light" panose="020F0302020204030204" pitchFamily="34" charset="0"/>
              </a:rPr>
              <a:t>Será que a média da altura dos brasileiros é maior que 1,65m?</a:t>
            </a:r>
          </a:p>
          <a:p>
            <a:pPr>
              <a:spcBef>
                <a:spcPts val="0"/>
              </a:spcBef>
            </a:pPr>
            <a:endParaRPr lang="pt-BR" sz="2000" dirty="0"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accent4"/>
                </a:solidFill>
              </a:rPr>
              <a:t>O candidato A vencerá as eleições?</a:t>
            </a:r>
          </a:p>
          <a:p>
            <a:pPr>
              <a:spcBef>
                <a:spcPts val="0"/>
              </a:spcBef>
            </a:pPr>
            <a:endParaRPr lang="pt-BR" sz="20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00B050"/>
                </a:solidFill>
              </a:rPr>
              <a:t>Será que pelo menos 50% dos adultos já tomou as 4 doses de vacina para COVID-19? </a:t>
            </a:r>
          </a:p>
        </p:txBody>
      </p:sp>
    </p:spTree>
    <p:extLst>
      <p:ext uri="{BB962C8B-B14F-4D97-AF65-F5344CB8AC3E}">
        <p14:creationId xmlns:p14="http://schemas.microsoft.com/office/powerpoint/2010/main" val="10267070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842325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CA22CA0-B9C7-4EA4-8603-E9D00DBEFA36}"/>
              </a:ext>
            </a:extLst>
          </p:cNvPr>
          <p:cNvSpPr txBox="1"/>
          <p:nvPr/>
        </p:nvSpPr>
        <p:spPr>
          <a:xfrm>
            <a:off x="542855" y="1300118"/>
            <a:ext cx="7701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cap="none" dirty="0">
                <a:solidFill>
                  <a:srgbClr val="FF0000"/>
                </a:solidFill>
              </a:rPr>
              <a:t>Passo 2 – Escolha da estatística do teste</a:t>
            </a:r>
            <a:endParaRPr lang="pt-BR" sz="2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7F13A96-5646-4D8D-B1AA-41855E57BD8E}"/>
              </a:ext>
            </a:extLst>
          </p:cNvPr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97C2676-13E7-4017-B8C6-8ADD9510BF98}"/>
              </a:ext>
            </a:extLst>
          </p:cNvPr>
          <p:cNvSpPr/>
          <p:nvPr/>
        </p:nvSpPr>
        <p:spPr>
          <a:xfrm>
            <a:off x="2051720" y="3429000"/>
            <a:ext cx="864096" cy="79208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9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pt-BR" altLang="pt-BR" dirty="0">
                <a:solidFill>
                  <a:schemeClr val="tx1"/>
                </a:solidFill>
                <a:latin typeface="Arial" pitchFamily="34" charset="0"/>
              </a:rPr>
            </a:b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br>
              <a:rPr lang="pt-BR" altLang="pt-BR" dirty="0"/>
            </a:br>
            <a:endParaRPr lang="pt-BR" alt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r>
              <a:rPr lang="pt-BR" sz="2400" cap="none" dirty="0">
                <a:solidFill>
                  <a:srgbClr val="FF0000"/>
                </a:solidFill>
              </a:rPr>
              <a:t>Passo 2 – Escolha da estatística do teste</a:t>
            </a:r>
          </a:p>
          <a:p>
            <a:pPr marL="0" indent="0">
              <a:buNone/>
            </a:pPr>
            <a:endParaRPr lang="pt-BR" sz="2400" dirty="0"/>
          </a:p>
          <a:p>
            <a:pPr eaLnBrk="1" hangingPunct="1"/>
            <a:r>
              <a:rPr lang="pt-BR" altLang="pt-BR" dirty="0"/>
              <a:t>Para comparar 4 categorias de uma variável qualitativa nominal, com uma amostra. utiliza-se o </a:t>
            </a:r>
            <a:r>
              <a:rPr lang="pt-BR" altLang="pt-BR" i="1" dirty="0"/>
              <a:t>teste do </a:t>
            </a:r>
            <a:r>
              <a:rPr lang="pt-BR" altLang="pt-BR" i="1" dirty="0" err="1"/>
              <a:t>qui</a:t>
            </a:r>
            <a:r>
              <a:rPr lang="pt-BR" altLang="pt-BR" i="1" dirty="0"/>
              <a:t>-quadrado</a:t>
            </a:r>
            <a:endParaRPr lang="pt-BR" altLang="pt-BR" i="1" u="sng" dirty="0"/>
          </a:p>
          <a:p>
            <a:r>
              <a:rPr lang="pt-BR" altLang="pt-BR" dirty="0"/>
              <a:t>O teste do </a:t>
            </a:r>
            <a:r>
              <a:rPr lang="pt-BR" altLang="pt-BR" dirty="0" err="1"/>
              <a:t>qui</a:t>
            </a:r>
            <a:r>
              <a:rPr lang="pt-BR" altLang="pt-BR" dirty="0"/>
              <a:t>-quadrado segue uma distribuição chamada distribuição </a:t>
            </a:r>
            <a:r>
              <a:rPr lang="pt-BR" altLang="pt-BR" dirty="0" err="1"/>
              <a:t>qui</a:t>
            </a:r>
            <a:r>
              <a:rPr lang="pt-BR" altLang="pt-BR" dirty="0"/>
              <a:t>-quadrado</a:t>
            </a:r>
            <a:endParaRPr lang="pt-BR" altLang="pt-BR" u="sng" dirty="0"/>
          </a:p>
          <a:p>
            <a:endParaRPr lang="pt-BR" alt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02587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  <p:pic>
        <p:nvPicPr>
          <p:cNvPr id="8194" name="Picture 2" descr="Resultado de imagem para distribuiÃ§Ã£o quiquadrado gra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42" y="2132856"/>
            <a:ext cx="4700974" cy="421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60EDE50-202C-489C-BB23-1B9473FE1B5E}"/>
              </a:ext>
            </a:extLst>
          </p:cNvPr>
          <p:cNvSpPr txBox="1"/>
          <p:nvPr/>
        </p:nvSpPr>
        <p:spPr>
          <a:xfrm>
            <a:off x="4598027" y="29199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Curva de distribuição do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6AB32F-845C-4496-9DEA-2161BC0E6EF4}"/>
              </a:ext>
            </a:extLst>
          </p:cNvPr>
          <p:cNvSpPr txBox="1"/>
          <p:nvPr/>
        </p:nvSpPr>
        <p:spPr>
          <a:xfrm>
            <a:off x="539552" y="1264281"/>
            <a:ext cx="727280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Passo 3 -  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Determinação da Região crítica para </a:t>
            </a:r>
            <a:r>
              <a:rPr lang="el-GR" sz="2400" dirty="0">
                <a:solidFill>
                  <a:srgbClr val="FF0000"/>
                </a:solidFill>
                <a:cs typeface="Arial" pitchFamily="34" charset="0"/>
              </a:rPr>
              <a:t>α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=5%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FBECF7-4673-4232-BFE8-37CDFF99E5FB}"/>
              </a:ext>
            </a:extLst>
          </p:cNvPr>
          <p:cNvSpPr/>
          <p:nvPr/>
        </p:nvSpPr>
        <p:spPr>
          <a:xfrm>
            <a:off x="448554" y="2420522"/>
            <a:ext cx="2808312" cy="2016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Para obtenção da região crítica precisamos calcular os graus de liberdade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85D07B-4C5B-4592-B412-E4A7A33E99B3}"/>
              </a:ext>
            </a:extLst>
          </p:cNvPr>
          <p:cNvSpPr txBox="1"/>
          <p:nvPr/>
        </p:nvSpPr>
        <p:spPr>
          <a:xfrm>
            <a:off x="251520" y="4797152"/>
            <a:ext cx="336392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/>
              <a:t>gl</a:t>
            </a:r>
            <a:r>
              <a:rPr lang="pt-BR" sz="2000" dirty="0"/>
              <a:t> = 4-1 = 3</a:t>
            </a:r>
          </a:p>
          <a:p>
            <a:r>
              <a:rPr lang="pt-BR" sz="2000" dirty="0"/>
              <a:t>Na Tabela: x</a:t>
            </a:r>
            <a:r>
              <a:rPr lang="pt-BR" sz="2000" baseline="30000" dirty="0"/>
              <a:t>2</a:t>
            </a:r>
            <a:r>
              <a:rPr lang="pt-BR" sz="2000" baseline="-25000" dirty="0"/>
              <a:t>crítico=tabelado</a:t>
            </a:r>
            <a:r>
              <a:rPr lang="pt-BR" sz="2000" dirty="0"/>
              <a:t> = 7,81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E04414-6900-4051-A422-E69532FA4CB9}"/>
              </a:ext>
            </a:extLst>
          </p:cNvPr>
          <p:cNvSpPr/>
          <p:nvPr/>
        </p:nvSpPr>
        <p:spPr>
          <a:xfrm>
            <a:off x="2716112" y="6295869"/>
            <a:ext cx="45719" cy="4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FD9F63-BBE0-46E9-BD98-A9C7094D6A54}"/>
              </a:ext>
            </a:extLst>
          </p:cNvPr>
          <p:cNvCxnSpPr>
            <a:cxnSpLocks/>
          </p:cNvCxnSpPr>
          <p:nvPr/>
        </p:nvCxnSpPr>
        <p:spPr>
          <a:xfrm>
            <a:off x="3491880" y="5301208"/>
            <a:ext cx="2952328" cy="203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91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C9A32D-7912-4469-AC56-1F566629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58425"/>
            <a:ext cx="8410909" cy="5222903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5EB71CEA-8BE5-40DF-A775-4BA7629B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do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0BAE2D5-4769-40D1-AFD1-C095C28B1340}"/>
              </a:ext>
            </a:extLst>
          </p:cNvPr>
          <p:cNvSpPr/>
          <p:nvPr/>
        </p:nvSpPr>
        <p:spPr>
          <a:xfrm>
            <a:off x="-180528" y="34484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B955BBA-CB52-4451-819F-61A68F632810}"/>
              </a:ext>
            </a:extLst>
          </p:cNvPr>
          <p:cNvSpPr/>
          <p:nvPr/>
        </p:nvSpPr>
        <p:spPr>
          <a:xfrm>
            <a:off x="3203848" y="13704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A48D2F-3DAA-4D05-B085-F6BDF5A1238E}"/>
              </a:ext>
            </a:extLst>
          </p:cNvPr>
          <p:cNvSpPr/>
          <p:nvPr/>
        </p:nvSpPr>
        <p:spPr>
          <a:xfrm>
            <a:off x="3275856" y="3546723"/>
            <a:ext cx="504056" cy="242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19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400" cap="none" dirty="0">
                <a:solidFill>
                  <a:srgbClr val="FF0000"/>
                </a:solidFill>
              </a:rPr>
              <a:t>Passo 4 – Escolha da estatística do teste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/>
              <a:t>       Etapas para o cálculo do </a:t>
            </a:r>
            <a:r>
              <a:rPr lang="pt-BR" dirty="0" err="1"/>
              <a:t>qui</a:t>
            </a:r>
            <a:r>
              <a:rPr lang="pt-BR" dirty="0"/>
              <a:t>-quadrado:</a:t>
            </a:r>
          </a:p>
          <a:p>
            <a:pPr marL="400050" lvl="1" indent="0">
              <a:buNone/>
            </a:pPr>
            <a:r>
              <a:rPr lang="pt-BR" dirty="0"/>
              <a:t>1. Determinar valores esperados</a:t>
            </a:r>
          </a:p>
        </p:txBody>
      </p:sp>
      <p:graphicFrame>
        <p:nvGraphicFramePr>
          <p:cNvPr id="6" name="Espaço Reservado para Conteúd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228707"/>
              </p:ext>
            </p:extLst>
          </p:nvPr>
        </p:nvGraphicFramePr>
        <p:xfrm>
          <a:off x="611560" y="2780928"/>
          <a:ext cx="7560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esquizofrenia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dependência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depressão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outros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Observado</a:t>
                      </a:r>
                      <a:endParaRPr lang="pt-BR" sz="14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78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42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Esperado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305140E-7FDE-4A6F-A67A-DCFB794AF945}"/>
              </a:ext>
            </a:extLst>
          </p:cNvPr>
          <p:cNvSpPr txBox="1"/>
          <p:nvPr/>
        </p:nvSpPr>
        <p:spPr>
          <a:xfrm>
            <a:off x="2376264" y="410087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esquizofrenia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dependência de drogas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10% de depressão</a:t>
            </a:r>
          </a:p>
          <a:p>
            <a:pPr lvl="1">
              <a:buClr>
                <a:srgbClr val="FF6600"/>
              </a:buClr>
              <a:buSzPct val="75000"/>
              <a:buNone/>
            </a:pPr>
            <a:r>
              <a:rPr lang="pt-BR" sz="1800" dirty="0"/>
              <a:t>30% de outros diagnósticos</a:t>
            </a:r>
          </a:p>
        </p:txBody>
      </p:sp>
    </p:spTree>
    <p:extLst>
      <p:ext uri="{BB962C8B-B14F-4D97-AF65-F5344CB8AC3E}">
        <p14:creationId xmlns:p14="http://schemas.microsoft.com/office/powerpoint/2010/main" val="2304879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BE01-1D37-482F-BB40-CA09F1D4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356109D-DE9F-492B-86E2-1E36F67CE1E0}"/>
                  </a:ext>
                </a:extLst>
              </p:cNvPr>
              <p:cNvSpPr txBox="1"/>
              <p:nvPr/>
            </p:nvSpPr>
            <p:spPr>
              <a:xfrm>
                <a:off x="539552" y="1231865"/>
                <a:ext cx="7732076" cy="3120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cap="none" dirty="0">
                    <a:solidFill>
                      <a:srgbClr val="FF0000"/>
                    </a:solidFill>
                  </a:rPr>
                  <a:t>Passo 4 – Escolha da estatística do teste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pt-BR" sz="2000" dirty="0"/>
                  <a:t>       Etapas para o cálculo do </a:t>
                </a:r>
                <a:r>
                  <a:rPr lang="pt-BR" sz="2000" dirty="0" err="1"/>
                  <a:t>qui</a:t>
                </a:r>
                <a:r>
                  <a:rPr lang="pt-BR" sz="2000" dirty="0"/>
                  <a:t>-quadrado:</a:t>
                </a:r>
              </a:p>
              <a:p>
                <a:pPr marL="400050" lvl="1"/>
                <a:r>
                  <a:rPr lang="pt-BR" sz="2000" dirty="0"/>
                  <a:t>2. Calcular o </a:t>
                </a:r>
                <a:r>
                  <a:rPr lang="pt-BR" sz="2000" dirty="0">
                    <a:sym typeface="Symbol"/>
                  </a:rPr>
                  <a:t></a:t>
                </a:r>
                <a:r>
                  <a:rPr lang="pt-BR" sz="2000" baseline="30000" dirty="0"/>
                  <a:t>2</a:t>
                </a:r>
              </a:p>
              <a:p>
                <a:pPr marL="400050" lvl="1" indent="0">
                  <a:buNone/>
                </a:pPr>
                <a:endParaRPr lang="pt-BR" dirty="0"/>
              </a:p>
              <a:p>
                <a:pPr lvl="1"/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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kumimoji="0" lang="pt-BR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observado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0" lang="pt-BR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𝑖</m:t>
                        </m:r>
                        <m:r>
                          <a:rPr kumimoji="0" lang="pt-BR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0" lang="pt-BR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kumimoji="0" lang="pt-BR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Observado</m:t>
                            </m:r>
                            <m:r>
                              <m:rPr>
                                <m:nor/>
                              </m:rPr>
                              <a:rPr lang="pt-BR" b="0" i="0" baseline="-25000" dirty="0" smtClean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Esperadoi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)2/</m:t>
                            </m:r>
                            <m:r>
                              <m:rPr>
                                <m:nor/>
                              </m:rPr>
                              <a:rPr lang="pt-BR" dirty="0">
                                <a:ea typeface="Times New Roman" pitchFamily="18" charset="0"/>
                                <a:cs typeface="Arial" pitchFamily="34" charset="0"/>
                                <a:sym typeface="Symbol" pitchFamily="18" charset="2"/>
                              </a:rPr>
                              <m:t>Esperadoi</m:t>
                            </m:r>
                          </m:e>
                        </m:d>
                      </m:e>
                    </m:nary>
                  </m:oMath>
                </a14:m>
                <a:endParaRPr kumimoji="0" lang="pt-B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  <a:sym typeface="Symbol" pitchFamily="18" charset="2"/>
                </a:endParaRPr>
              </a:p>
              <a:p>
                <a:pPr marL="693737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tabLst>
                    <a:tab pos="228600" algn="l"/>
                  </a:tabLst>
                </a:pPr>
                <a:endParaRPr lang="pt-BR" dirty="0"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  <a:p>
                <a:pPr marL="457200" lvl="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</a:pP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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kumimoji="0" lang="pt-BR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observado</a:t>
                </a:r>
                <a:r>
                  <a:rPr kumimoji="0" lang="pt-BR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= </a:t>
                </a:r>
                <a:r>
                  <a:rPr lang="pt-BR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(64-60)</a:t>
                </a:r>
                <a:r>
                  <a:rPr lang="pt-BR" baseline="30000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pt-BR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/60 + (78 -60)</a:t>
                </a:r>
                <a:r>
                  <a:rPr lang="pt-BR" baseline="30000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pt-BR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/60 + (16-20)</a:t>
                </a:r>
                <a:r>
                  <a:rPr lang="pt-BR" baseline="30000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pt-BR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/20 + (42-60)</a:t>
                </a:r>
                <a:r>
                  <a:rPr lang="pt-BR" baseline="30000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pt-BR" dirty="0"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/60 </a:t>
                </a:r>
              </a:p>
              <a:p>
                <a:pPr marL="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tabLst>
                    <a:tab pos="228600" algn="l"/>
                  </a:tabLst>
                </a:pPr>
                <a:endParaRPr lang="pt-BR" dirty="0">
                  <a:latin typeface="Times New Roman" pitchFamily="18" charset="0"/>
                  <a:cs typeface="Arial" pitchFamily="34" charset="0"/>
                  <a:sym typeface="Symbol" pitchFamily="18" charset="2"/>
                </a:endParaRPr>
              </a:p>
              <a:p>
                <a:pPr marL="457200" lvl="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</a:tabLst>
                </a:pPr>
                <a:r>
                  <a:rPr lang="pt-BR" baseline="30000" dirty="0"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</a:t>
                </a:r>
                <a:r>
                  <a:rPr lang="pt-BR" baseline="30000" dirty="0"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lang="pt-BR" baseline="30000" dirty="0"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pt-BR" baseline="-25000" dirty="0"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observado</a:t>
                </a:r>
                <a:r>
                  <a:rPr lang="pt-BR" baseline="30000" dirty="0"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lang="pt-BR" dirty="0"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= 11,87</a:t>
                </a:r>
                <a:endParaRPr lang="pt-BR" dirty="0"/>
              </a:p>
              <a:p>
                <a:pPr lvl="1"/>
                <a:endParaRPr lang="pt-BR" sz="2000" b="1" baseline="30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356109D-DE9F-492B-86E2-1E36F67C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31865"/>
                <a:ext cx="7732076" cy="3120534"/>
              </a:xfrm>
              <a:prstGeom prst="rect">
                <a:avLst/>
              </a:prstGeom>
              <a:blipFill>
                <a:blip r:embed="rId2"/>
                <a:stretch>
                  <a:fillRect l="-1104" t="-15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Espaço Reservado para Conteúdo 1">
            <a:extLst>
              <a:ext uri="{FF2B5EF4-FFF2-40B4-BE49-F238E27FC236}">
                <a16:creationId xmlns:a16="http://schemas.microsoft.com/office/drawing/2014/main" id="{B7D7E272-5A3E-44B0-9FF7-E7771BF8E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94731"/>
              </p:ext>
            </p:extLst>
          </p:nvPr>
        </p:nvGraphicFramePr>
        <p:xfrm>
          <a:off x="1075468" y="4476720"/>
          <a:ext cx="70202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esquizofrenia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dependência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depressão</a:t>
                      </a:r>
                      <a:endParaRPr lang="pt-BR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outros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 b="1">
                          <a:effectLst/>
                        </a:rPr>
                        <a:t>Observado</a:t>
                      </a:r>
                      <a:endParaRPr lang="pt-BR" sz="18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78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42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Esperado</a:t>
                      </a:r>
                      <a:endParaRPr lang="pt-BR" sz="18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44450" marR="4445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82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74A169-4954-4CD9-A800-50EEDA17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3115"/>
            <a:ext cx="8229600" cy="891669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B7D005E-8AB3-4813-82C4-161BB396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cap="none" dirty="0">
                <a:solidFill>
                  <a:srgbClr val="FF0000"/>
                </a:solidFill>
              </a:rPr>
              <a:t>Passo 5 – Conclusão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Como 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observado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11,87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&gt;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</a:t>
            </a:r>
            <a:r>
              <a:rPr kumimoji="0" lang="pt-B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t-B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tabelado</a:t>
            </a: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pt-BR" dirty="0">
                <a:ea typeface="Times New Roman" pitchFamily="18" charset="0"/>
                <a:cs typeface="Arial" pitchFamily="34" charset="0"/>
                <a:sym typeface="Symbol" pitchFamily="18" charset="2"/>
              </a:rPr>
              <a:t>= 7,82</a:t>
            </a: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kumimoji="0" 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400050" lvl="1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há evidências, a um nível de significância</a:t>
            </a: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(alfa) de 5%, que haja diferença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na distribuição</a:t>
            </a:r>
            <a:r>
              <a:rPr kumimoji="0" lang="pt-B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 dos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tipos de doenças no hospital em relação ao preconizado pelo Ministério da Saúde, ou seja, rejeito H</a:t>
            </a:r>
            <a:r>
              <a:rPr kumimoji="0" lang="pt-BR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  <a:sym typeface="Symbol" pitchFamily="18" charset="2"/>
              </a:rPr>
              <a:t>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endParaRPr kumimoji="0" lang="pt-BR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endParaRPr lang="pt-BR" sz="2400" dirty="0"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0333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39254A-09FB-4C38-9671-4108454E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Exemplo 4 – dieta</a:t>
            </a:r>
            <a:br>
              <a:rPr lang="pt-BR" cap="none" dirty="0">
                <a:solidFill>
                  <a:schemeClr val="tx1"/>
                </a:solidFill>
              </a:rPr>
            </a:br>
            <a:r>
              <a:rPr lang="pt-BR" cap="none" dirty="0">
                <a:solidFill>
                  <a:schemeClr val="tx1"/>
                </a:solidFill>
              </a:rPr>
              <a:t>teste t para amostras pareadas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660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2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4 – dieta</a:t>
            </a:r>
            <a:endParaRPr lang="pt-BR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507" name="Rectangle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3826768" cy="3268960"/>
          </a:xfrm>
        </p:spPr>
        <p:txBody>
          <a:bodyPr>
            <a:normAutofit fontScale="77500" lnSpcReduction="20000"/>
          </a:bodyPr>
          <a:lstStyle/>
          <a:p>
            <a:r>
              <a:rPr lang="pt-BR" sz="3400" b="1" dirty="0">
                <a:solidFill>
                  <a:srgbClr val="FF6600"/>
                </a:solidFill>
              </a:rPr>
              <a:t>Situação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600" dirty="0"/>
              <a:t>Um médico acredita que uma dieta de emagrecimento consegue produzir bons resultados em 2 meses.</a:t>
            </a: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2400" dirty="0"/>
              <a:t>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3268961"/>
          </a:xfrm>
        </p:spPr>
        <p:txBody>
          <a:bodyPr>
            <a:normAutofit fontScale="77500" lnSpcReduction="20000"/>
          </a:bodyPr>
          <a:lstStyle/>
          <a:p>
            <a:r>
              <a:rPr lang="pt-BR" sz="3400" b="1" dirty="0">
                <a:solidFill>
                  <a:srgbClr val="FF6600"/>
                </a:solidFill>
              </a:rPr>
              <a:t>Evidência amostral</a:t>
            </a:r>
          </a:p>
          <a:p>
            <a:pPr>
              <a:lnSpc>
                <a:spcPct val="110000"/>
              </a:lnSpc>
              <a:buNone/>
            </a:pPr>
            <a:r>
              <a:rPr lang="pt-BR" dirty="0"/>
              <a:t>	</a:t>
            </a:r>
            <a:r>
              <a:rPr lang="pt-BR" altLang="pt-BR" sz="2600" dirty="0"/>
              <a:t>Para verificar se a dieta é eficiente, foram selecionados 9 pacientes aleatoriamente e pediu a elas que seguissem a dieta por 2 meses.</a:t>
            </a:r>
          </a:p>
          <a:p>
            <a:pPr>
              <a:lnSpc>
                <a:spcPct val="110000"/>
              </a:lnSpc>
              <a:buNone/>
            </a:pPr>
            <a:r>
              <a:rPr lang="pt-BR" altLang="pt-BR" sz="2900" b="1" dirty="0"/>
              <a:t>	</a:t>
            </a:r>
            <a:r>
              <a:rPr lang="pt-BR" altLang="pt-BR" sz="2600" b="1" dirty="0"/>
              <a:t>Antes</a:t>
            </a:r>
            <a:r>
              <a:rPr lang="pt-BR" altLang="pt-BR" sz="2600" dirty="0"/>
              <a:t> de começar a dieta o médico pesou cada paciente e </a:t>
            </a:r>
            <a:r>
              <a:rPr lang="pt-BR" altLang="pt-BR" sz="2600" b="1" dirty="0"/>
              <a:t>depois</a:t>
            </a:r>
            <a:r>
              <a:rPr lang="pt-BR" altLang="pt-BR" sz="2600" dirty="0"/>
              <a:t> de 2 meses, pesou-as novamente.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310592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86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66725"/>
              </p:ext>
            </p:extLst>
          </p:nvPr>
        </p:nvGraphicFramePr>
        <p:xfrm>
          <a:off x="2322000" y="1556792"/>
          <a:ext cx="4500000" cy="4819526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26871014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paciente</a:t>
                      </a:r>
                    </a:p>
                  </a:txBody>
                  <a:tcPr marL="104987" marR="104987" marT="52487" marB="5248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Peso antes</a:t>
                      </a:r>
                    </a:p>
                  </a:txBody>
                  <a:tcPr marL="104987" marR="104987" marT="52487" marB="5248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Peso depois</a:t>
                      </a:r>
                    </a:p>
                  </a:txBody>
                  <a:tcPr marL="104987" marR="104987" marT="52487" marB="5248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69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86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L="104987" marR="104987" marT="52487" marB="5248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81</a:t>
                      </a:r>
                    </a:p>
                  </a:txBody>
                  <a:tcPr marL="104987" marR="104987" marT="52487" marB="5248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A8C0029-2098-449D-AB95-94AECB019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4 – dados amostrais</a:t>
            </a:r>
          </a:p>
        </p:txBody>
      </p:sp>
    </p:spTree>
    <p:extLst>
      <p:ext uri="{BB962C8B-B14F-4D97-AF65-F5344CB8AC3E}">
        <p14:creationId xmlns:p14="http://schemas.microsoft.com/office/powerpoint/2010/main" val="112127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pt-BR" sz="3200" cap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TESTE DE HIPÓTESES</a:t>
            </a:r>
          </a:p>
        </p:txBody>
      </p:sp>
      <p:sp>
        <p:nvSpPr>
          <p:cNvPr id="12294" name="Rectangle 6"/>
          <p:cNvSpPr>
            <a:spLocks noGrp="1"/>
          </p:cNvSpPr>
          <p:nvPr>
            <p:ph type="body" idx="4294967295"/>
          </p:nvPr>
        </p:nvSpPr>
        <p:spPr>
          <a:xfrm>
            <a:off x="457200" y="1447800"/>
            <a:ext cx="7467600" cy="48736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FF6600"/>
              </a:buClr>
              <a:buSzPct val="75000"/>
              <a:buFont typeface="Wingdings" pitchFamily="2" charset="2"/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	Será que a média da altura dos brasileiros é maior que 1,65m?</a:t>
            </a:r>
          </a:p>
          <a:p>
            <a:pPr>
              <a:spcBef>
                <a:spcPts val="0"/>
              </a:spcBef>
              <a:buClr>
                <a:srgbClr val="FF6600"/>
              </a:buClr>
              <a:buSzPct val="75000"/>
              <a:buFont typeface="Wingdings" pitchFamily="2" charset="2"/>
              <a:buNone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Clr>
                <a:srgbClr val="FF6600"/>
              </a:buClr>
              <a:buSzPct val="75000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responder a esta questão escolhe-se  estrategicamente uma amostra (x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,...,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pt-BR" sz="24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que seja representativa da população de adultos brasileiros e verifica-se se μ&gt;1,65m, com alta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1871713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4624"/>
            <a:ext cx="8568952" cy="13405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600" y="1268760"/>
            <a:ext cx="7200800" cy="336682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Passo 1 – Determinar as hipóteses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Passo 2 -  Escolha da estatística do teste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Passo 3 -  </a:t>
            </a:r>
            <a:r>
              <a:rPr lang="pt-BR" sz="2400" dirty="0">
                <a:cs typeface="Arial" pitchFamily="34" charset="0"/>
              </a:rPr>
              <a:t>Determinação da Região crítica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cs typeface="Arial" pitchFamily="34" charset="0"/>
              </a:rPr>
              <a:t>Passo 4 – Calcular a estatística do teste para os dados amostrais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Passo 5 – Concluir pela aceitação ou rejeição de H</a:t>
            </a:r>
            <a:r>
              <a:rPr lang="pt-BR" sz="2400" baseline="-25000" dirty="0"/>
              <a:t>0</a:t>
            </a:r>
            <a:r>
              <a:rPr lang="pt-BR" sz="2400" dirty="0"/>
              <a:t>, comparando o valor obtido no Passo 4 com a Região de Aceitação ou com a Região Crítica. </a:t>
            </a:r>
          </a:p>
        </p:txBody>
      </p:sp>
    </p:spTree>
    <p:extLst>
      <p:ext uri="{BB962C8B-B14F-4D97-AF65-F5344CB8AC3E}">
        <p14:creationId xmlns:p14="http://schemas.microsoft.com/office/powerpoint/2010/main" val="2214496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dirty="0"/>
              <a:t>		H</a:t>
            </a:r>
            <a:r>
              <a:rPr lang="pt-BR" altLang="pt-BR" baseline="-25000" dirty="0"/>
              <a:t>0</a:t>
            </a:r>
            <a:r>
              <a:rPr lang="pt-BR" altLang="pt-BR" dirty="0"/>
              <a:t> : </a:t>
            </a:r>
            <a:r>
              <a:rPr lang="pt-BR" altLang="pt-BR" dirty="0">
                <a:sym typeface="Symbol" pitchFamily="18" charset="2"/>
              </a:rPr>
              <a:t></a:t>
            </a:r>
            <a:r>
              <a:rPr lang="pt-BR" altLang="pt-BR" sz="2400" dirty="0">
                <a:cs typeface="Arial" pitchFamily="34" charset="0"/>
              </a:rPr>
              <a:t> </a:t>
            </a:r>
            <a:r>
              <a:rPr lang="pt-BR" altLang="pt-BR" sz="2400" baseline="-25000" dirty="0">
                <a:cs typeface="Arial" pitchFamily="34" charset="0"/>
              </a:rPr>
              <a:t>antes</a:t>
            </a:r>
            <a:r>
              <a:rPr lang="pt-BR" altLang="pt-BR" dirty="0"/>
              <a:t> = </a:t>
            </a:r>
            <a:r>
              <a:rPr lang="pt-BR" altLang="pt-BR" dirty="0">
                <a:sym typeface="Symbol" pitchFamily="18" charset="2"/>
              </a:rPr>
              <a:t></a:t>
            </a:r>
            <a:r>
              <a:rPr lang="pt-BR" altLang="pt-BR" sz="2400" dirty="0">
                <a:cs typeface="Arial" pitchFamily="34" charset="0"/>
              </a:rPr>
              <a:t> </a:t>
            </a:r>
            <a:r>
              <a:rPr lang="pt-BR" altLang="pt-BR" sz="2400" baseline="-25000" dirty="0">
                <a:cs typeface="Arial" pitchFamily="34" charset="0"/>
              </a:rPr>
              <a:t>depois  </a:t>
            </a:r>
          </a:p>
          <a:p>
            <a:pPr eaLnBrk="1" hangingPunct="1">
              <a:buFontTx/>
              <a:buNone/>
            </a:pPr>
            <a:r>
              <a:rPr lang="pt-BR" altLang="pt-BR" dirty="0"/>
              <a:t>		H</a:t>
            </a:r>
            <a:r>
              <a:rPr lang="pt-BR" altLang="pt-BR" baseline="-25000" dirty="0"/>
              <a:t>1</a:t>
            </a:r>
            <a:r>
              <a:rPr lang="pt-BR" altLang="pt-BR" dirty="0"/>
              <a:t> : </a:t>
            </a:r>
            <a:r>
              <a:rPr lang="pt-BR" altLang="pt-BR" dirty="0">
                <a:sym typeface="Symbol" pitchFamily="18" charset="2"/>
              </a:rPr>
              <a:t></a:t>
            </a:r>
            <a:r>
              <a:rPr lang="pt-BR" altLang="pt-BR" sz="2400" dirty="0">
                <a:cs typeface="Arial" pitchFamily="34" charset="0"/>
              </a:rPr>
              <a:t> </a:t>
            </a:r>
            <a:r>
              <a:rPr lang="pt-BR" altLang="pt-BR" sz="2400" baseline="-25000" dirty="0">
                <a:cs typeface="Arial" pitchFamily="34" charset="0"/>
              </a:rPr>
              <a:t>antes</a:t>
            </a:r>
            <a:r>
              <a:rPr lang="pt-BR" altLang="pt-BR" dirty="0"/>
              <a:t> ≠ </a:t>
            </a:r>
            <a:r>
              <a:rPr lang="pt-BR" altLang="pt-BR" dirty="0">
                <a:sym typeface="Symbol" pitchFamily="18" charset="2"/>
              </a:rPr>
              <a:t></a:t>
            </a:r>
            <a:r>
              <a:rPr lang="pt-BR" altLang="pt-BR" sz="2400" dirty="0">
                <a:cs typeface="Arial" pitchFamily="34" charset="0"/>
              </a:rPr>
              <a:t> </a:t>
            </a:r>
            <a:r>
              <a:rPr lang="pt-BR" altLang="pt-BR" sz="2400" baseline="-25000" dirty="0">
                <a:cs typeface="Arial" pitchFamily="34" charset="0"/>
              </a:rPr>
              <a:t>depois</a:t>
            </a:r>
          </a:p>
          <a:p>
            <a:pPr eaLnBrk="1" hangingPunct="1">
              <a:buFontTx/>
              <a:buNone/>
            </a:pPr>
            <a:endParaRPr lang="pt-BR" altLang="pt-BR" dirty="0"/>
          </a:p>
          <a:p>
            <a:pPr eaLnBrk="1" hangingPunct="1">
              <a:buFontTx/>
              <a:buNone/>
            </a:pPr>
            <a:r>
              <a:rPr lang="pt-BR" altLang="pt-BR" dirty="0"/>
              <a:t>		Fixa-se </a:t>
            </a:r>
            <a:r>
              <a:rPr lang="pt-BR" altLang="pt-BR" dirty="0">
                <a:sym typeface="Symbol" pitchFamily="18" charset="2"/>
              </a:rPr>
              <a:t> = 0,01</a:t>
            </a:r>
          </a:p>
          <a:p>
            <a:pPr lvl="1" eaLnBrk="1" hangingPunct="1">
              <a:buFontTx/>
              <a:buNone/>
            </a:pPr>
            <a:endParaRPr lang="pt-BR" altLang="pt-BR" sz="2000" dirty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pt-BR" altLang="pt-BR" sz="2000" dirty="0">
                <a:sym typeface="Symbol" pitchFamily="18" charset="2"/>
              </a:rPr>
              <a:t></a:t>
            </a:r>
            <a:r>
              <a:rPr lang="pt-BR" altLang="pt-BR" sz="2000" dirty="0">
                <a:cs typeface="Arial" pitchFamily="34" charset="0"/>
              </a:rPr>
              <a:t> </a:t>
            </a:r>
            <a:r>
              <a:rPr lang="pt-BR" altLang="pt-BR" sz="2000" baseline="-25000" dirty="0">
                <a:cs typeface="Arial" pitchFamily="34" charset="0"/>
              </a:rPr>
              <a:t>antes   </a:t>
            </a:r>
            <a:r>
              <a:rPr lang="pt-BR" altLang="pt-BR" sz="2000" dirty="0">
                <a:cs typeface="Arial" pitchFamily="34" charset="0"/>
              </a:rPr>
              <a:t>= média do peso da população de mulheres antes da dieta</a:t>
            </a:r>
          </a:p>
          <a:p>
            <a:pPr lvl="1" eaLnBrk="1" hangingPunct="1">
              <a:buFontTx/>
              <a:buNone/>
            </a:pPr>
            <a:r>
              <a:rPr lang="pt-BR" altLang="pt-BR" sz="2000" dirty="0">
                <a:sym typeface="Symbol" pitchFamily="18" charset="2"/>
              </a:rPr>
              <a:t></a:t>
            </a:r>
            <a:r>
              <a:rPr lang="pt-BR" altLang="pt-BR" sz="2000" dirty="0">
                <a:cs typeface="Arial" pitchFamily="34" charset="0"/>
              </a:rPr>
              <a:t> </a:t>
            </a:r>
            <a:r>
              <a:rPr lang="pt-BR" altLang="pt-BR" sz="2000" baseline="-25000" dirty="0">
                <a:cs typeface="Arial" pitchFamily="34" charset="0"/>
              </a:rPr>
              <a:t>depois </a:t>
            </a:r>
            <a:r>
              <a:rPr lang="pt-BR" altLang="pt-BR" sz="2000" dirty="0">
                <a:cs typeface="Arial" pitchFamily="34" charset="0"/>
              </a:rPr>
              <a:t>= média do peso da população de mulheres depois da dieta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1447800" y="19050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E4B35-E63B-4E3E-8B06-7C3972FAFB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alt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778B3A-7AF2-4019-8467-E1DF87B69865}"/>
              </a:ext>
            </a:extLst>
          </p:cNvPr>
          <p:cNvSpPr txBox="1"/>
          <p:nvPr/>
        </p:nvSpPr>
        <p:spPr>
          <a:xfrm>
            <a:off x="971600" y="1314254"/>
            <a:ext cx="590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sz="2400" dirty="0">
                <a:solidFill>
                  <a:srgbClr val="FF0000"/>
                </a:solidFill>
              </a:rPr>
              <a:t>Passo 1 – Determinar as hipóteses</a:t>
            </a:r>
          </a:p>
        </p:txBody>
      </p:sp>
    </p:spTree>
    <p:extLst>
      <p:ext uri="{BB962C8B-B14F-4D97-AF65-F5344CB8AC3E}">
        <p14:creationId xmlns:p14="http://schemas.microsoft.com/office/powerpoint/2010/main" val="22406866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sz="2800" dirty="0">
                <a:solidFill>
                  <a:srgbClr val="FF0000"/>
                </a:solidFill>
              </a:rPr>
              <a:t>Passo 2 - Escolha da estatística do teste</a:t>
            </a:r>
            <a:endParaRPr lang="pt-BR" sz="2800" dirty="0"/>
          </a:p>
          <a:p>
            <a:pPr marL="800100" lvl="2" indent="0">
              <a:spcBef>
                <a:spcPts val="0"/>
              </a:spcBef>
              <a:buNone/>
            </a:pPr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75370C-42B3-47CD-B456-8DBE3E66FAF9}"/>
              </a:ext>
            </a:extLst>
          </p:cNvPr>
          <p:cNvSpPr txBox="1"/>
          <p:nvPr/>
        </p:nvSpPr>
        <p:spPr>
          <a:xfrm>
            <a:off x="1043608" y="2204864"/>
            <a:ext cx="7200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b="1" dirty="0"/>
              <a:t>1)Variável dependente</a:t>
            </a:r>
          </a:p>
          <a:p>
            <a:pPr marL="800100" lvl="2" indent="0">
              <a:buNone/>
            </a:pPr>
            <a:r>
              <a:rPr lang="pt-BR" altLang="pt-BR" sz="2000" dirty="0"/>
              <a:t>peso (Kg)</a:t>
            </a:r>
          </a:p>
          <a:p>
            <a:pPr marL="0" indent="0">
              <a:buFont typeface="Arial" pitchFamily="34" charset="0"/>
              <a:buNone/>
            </a:pPr>
            <a:endParaRPr lang="pt-BR" sz="2000" dirty="0"/>
          </a:p>
          <a:p>
            <a:pPr marL="0" indent="0">
              <a:buFont typeface="Arial" pitchFamily="34" charset="0"/>
              <a:buNone/>
            </a:pPr>
            <a:r>
              <a:rPr lang="pt-BR" altLang="pt-BR" sz="2000" b="1" dirty="0"/>
              <a:t>2)Tipo da variável dependente</a:t>
            </a:r>
          </a:p>
          <a:p>
            <a:pPr marL="800100" lvl="2" indent="0">
              <a:buNone/>
            </a:pPr>
            <a:r>
              <a:rPr lang="pt-BR" sz="2000" dirty="0"/>
              <a:t>quantitativa contínua</a:t>
            </a:r>
          </a:p>
          <a:p>
            <a:pPr marL="0" indent="0">
              <a:buFont typeface="Arial" pitchFamily="34" charset="0"/>
              <a:buNone/>
            </a:pPr>
            <a:endParaRPr lang="pt-BR" sz="2000" dirty="0"/>
          </a:p>
          <a:p>
            <a:pPr>
              <a:buFont typeface="Arial" pitchFamily="34" charset="0"/>
              <a:buNone/>
            </a:pPr>
            <a:r>
              <a:rPr lang="pt-BR" altLang="pt-BR" sz="2000" b="1" dirty="0"/>
              <a:t>3)Relacionamento entre as amostras</a:t>
            </a:r>
          </a:p>
          <a:p>
            <a:pPr lvl="2">
              <a:buNone/>
            </a:pPr>
            <a:r>
              <a:rPr lang="pt-BR" altLang="pt-BR" sz="2000" dirty="0"/>
              <a:t>Dependentes ou relacionadas</a:t>
            </a:r>
          </a:p>
          <a:p>
            <a:pPr>
              <a:buFont typeface="Arial" pitchFamily="34" charset="0"/>
              <a:buNone/>
            </a:pPr>
            <a:r>
              <a:rPr lang="pt-BR" altLang="pt-BR" sz="2000" dirty="0"/>
              <a:t> 	</a:t>
            </a:r>
          </a:p>
          <a:p>
            <a:pPr>
              <a:buFont typeface="Arial" pitchFamily="34" charset="0"/>
              <a:buNone/>
            </a:pPr>
            <a:r>
              <a:rPr lang="pt-BR" altLang="pt-BR" sz="2000" b="1" dirty="0"/>
              <a:t>4)N° de Amostras </a:t>
            </a:r>
          </a:p>
          <a:p>
            <a:pPr lvl="2"/>
            <a:r>
              <a:rPr lang="pt-BR" sz="2000" dirty="0"/>
              <a:t>Duas </a:t>
            </a:r>
            <a:r>
              <a:rPr lang="pt-BR" alt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645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19300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91B3B5C-08EA-4668-BD70-B2145D4D54C2}"/>
              </a:ext>
            </a:extLst>
          </p:cNvPr>
          <p:cNvSpPr/>
          <p:nvPr/>
        </p:nvSpPr>
        <p:spPr>
          <a:xfrm>
            <a:off x="2915816" y="4365104"/>
            <a:ext cx="792088" cy="8738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02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br>
              <a:rPr lang="pt-BR" altLang="pt-BR">
                <a:solidFill>
                  <a:schemeClr val="tx1"/>
                </a:solidFill>
                <a:latin typeface="Arial" pitchFamily="34" charset="0"/>
              </a:rPr>
            </a:br>
            <a:r>
              <a:rPr lang="pt-BR" altLang="pt-BR">
                <a:solidFill>
                  <a:srgbClr val="FF0000"/>
                </a:solidFill>
              </a:rPr>
              <a:t> </a:t>
            </a:r>
            <a:br>
              <a:rPr lang="pt-BR" altLang="pt-BR"/>
            </a:br>
            <a:endParaRPr lang="pt-BR" altLang="pt-BR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Passo 2 -  Escolha da estatística do teste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Para comparar as médias de 2 amostras pareadas utiliza-se o </a:t>
            </a:r>
            <a:r>
              <a:rPr lang="pt-BR" altLang="pt-BR" sz="2400" u="sng" dirty="0"/>
              <a:t>teste t pareado</a:t>
            </a:r>
          </a:p>
          <a:p>
            <a:pPr eaLnBrk="1" hangingPunct="1"/>
            <a:r>
              <a:rPr lang="pt-BR" altLang="pt-BR" sz="2400" dirty="0"/>
              <a:t>O teste t pareado segue uma distribuição chamada distribuição t de </a:t>
            </a:r>
            <a:r>
              <a:rPr lang="pt-BR" altLang="pt-BR" sz="2400" dirty="0" err="1"/>
              <a:t>Student</a:t>
            </a:r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pPr eaLnBrk="1" hangingPunct="1"/>
            <a:endParaRPr lang="pt-BR" altLang="pt-BR" sz="2400" dirty="0"/>
          </a:p>
        </p:txBody>
      </p:sp>
      <p:sp>
        <p:nvSpPr>
          <p:cNvPr id="5" name="Título 8">
            <a:extLst>
              <a:ext uri="{FF2B5EF4-FFF2-40B4-BE49-F238E27FC236}">
                <a16:creationId xmlns:a16="http://schemas.microsoft.com/office/drawing/2014/main" id="{CED34F49-78C6-4E13-8013-4EA01A4AFEB6}"/>
              </a:ext>
            </a:extLst>
          </p:cNvPr>
          <p:cNvSpPr txBox="1">
            <a:spLocks/>
          </p:cNvSpPr>
          <p:nvPr/>
        </p:nvSpPr>
        <p:spPr>
          <a:xfrm>
            <a:off x="587865" y="259601"/>
            <a:ext cx="7968269" cy="134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</p:spTree>
    <p:extLst>
      <p:ext uri="{BB962C8B-B14F-4D97-AF65-F5344CB8AC3E}">
        <p14:creationId xmlns:p14="http://schemas.microsoft.com/office/powerpoint/2010/main" val="5498419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6AB32F-845C-4496-9DEA-2161BC0E6EF4}"/>
              </a:ext>
            </a:extLst>
          </p:cNvPr>
          <p:cNvSpPr txBox="1"/>
          <p:nvPr/>
        </p:nvSpPr>
        <p:spPr>
          <a:xfrm>
            <a:off x="539552" y="1264281"/>
            <a:ext cx="727280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Passo 3 -  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Determinação da Região crítica para </a:t>
            </a:r>
            <a:r>
              <a:rPr lang="el-GR" sz="2400" dirty="0">
                <a:solidFill>
                  <a:srgbClr val="FF0000"/>
                </a:solidFill>
                <a:cs typeface="Arial" pitchFamily="34" charset="0"/>
              </a:rPr>
              <a:t>α</a:t>
            </a: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=1%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FBECF7-4673-4232-BFE8-37CDFF99E5FB}"/>
              </a:ext>
            </a:extLst>
          </p:cNvPr>
          <p:cNvSpPr/>
          <p:nvPr/>
        </p:nvSpPr>
        <p:spPr>
          <a:xfrm>
            <a:off x="448554" y="2420522"/>
            <a:ext cx="2808312" cy="2016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Para obtenção da região crítica precisamos calcular os graus de liberdade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862A09-5C95-4B77-9F7E-9B66623F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5" y="1988840"/>
            <a:ext cx="3857625" cy="2876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4A038A-8328-49CA-BDDE-AAA2AAF5D483}"/>
              </a:ext>
            </a:extLst>
          </p:cNvPr>
          <p:cNvSpPr txBox="1"/>
          <p:nvPr/>
        </p:nvSpPr>
        <p:spPr>
          <a:xfrm>
            <a:off x="539552" y="508518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Graus de liberdade = 9 – 1 = 8</a:t>
            </a:r>
          </a:p>
          <a:p>
            <a:r>
              <a:rPr lang="pt-BR" dirty="0" err="1"/>
              <a:t>t</a:t>
            </a:r>
            <a:r>
              <a:rPr lang="pt-BR" baseline="-25000" dirty="0" err="1"/>
              <a:t>crítico</a:t>
            </a:r>
            <a:r>
              <a:rPr lang="pt-BR" baseline="-25000" dirty="0"/>
              <a:t> </a:t>
            </a:r>
            <a:r>
              <a:rPr lang="pt-BR" dirty="0"/>
              <a:t>= 3,36</a:t>
            </a:r>
          </a:p>
        </p:txBody>
      </p:sp>
    </p:spTree>
    <p:extLst>
      <p:ext uri="{BB962C8B-B14F-4D97-AF65-F5344CB8AC3E}">
        <p14:creationId xmlns:p14="http://schemas.microsoft.com/office/powerpoint/2010/main" val="2705852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aixaDeTexto 3">
            <a:extLst>
              <a:ext uri="{FF2B5EF4-FFF2-40B4-BE49-F238E27FC236}">
                <a16:creationId xmlns:a16="http://schemas.microsoft.com/office/drawing/2014/main" id="{2FD902B8-1BA6-4830-B4E6-6138846C4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372225"/>
            <a:ext cx="357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Arial" panose="020B0604020202020204" pitchFamily="34" charset="0"/>
                <a:sym typeface="Symbol" panose="05050102010706020507" pitchFamily="18" charset="2"/>
              </a:rPr>
              <a:t> (0,1) → P = 100 x (1- ) = 90%</a:t>
            </a:r>
            <a:endParaRPr lang="pt-BR" altLang="pt-BR" sz="1800" b="1" dirty="0">
              <a:latin typeface="Arial" panose="020B0604020202020204" pitchFamily="34" charset="0"/>
            </a:endParaRP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57F955EA-D091-44AE-B039-A67207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76249"/>
            <a:ext cx="7287269" cy="634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9B6150F0-FAEF-451D-AE7B-F142C8862B07}"/>
              </a:ext>
            </a:extLst>
          </p:cNvPr>
          <p:cNvSpPr/>
          <p:nvPr/>
        </p:nvSpPr>
        <p:spPr>
          <a:xfrm>
            <a:off x="7596336" y="332656"/>
            <a:ext cx="216024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C02EF-A623-407F-8DF8-30224EF9865C}"/>
              </a:ext>
            </a:extLst>
          </p:cNvPr>
          <p:cNvSpPr/>
          <p:nvPr/>
        </p:nvSpPr>
        <p:spPr>
          <a:xfrm>
            <a:off x="353232" y="32849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8BC6F9-45F5-474C-9917-FD7F8AB00AA7}"/>
              </a:ext>
            </a:extLst>
          </p:cNvPr>
          <p:cNvSpPr/>
          <p:nvPr/>
        </p:nvSpPr>
        <p:spPr>
          <a:xfrm>
            <a:off x="7477695" y="3284984"/>
            <a:ext cx="622697" cy="476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7142AC38-A9A4-422E-905F-3BE2B564BBEC}"/>
              </a:ext>
            </a:extLst>
          </p:cNvPr>
          <p:cNvSpPr/>
          <p:nvPr/>
        </p:nvSpPr>
        <p:spPr>
          <a:xfrm>
            <a:off x="248370" y="5512166"/>
            <a:ext cx="1029655" cy="565932"/>
          </a:xfrm>
          <a:prstGeom prst="borderCallout1">
            <a:avLst>
              <a:gd name="adj1" fmla="val 95285"/>
              <a:gd name="adj2" fmla="val 41523"/>
              <a:gd name="adj3" fmla="val 163523"/>
              <a:gd name="adj4" fmla="val 1096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>
                <a:solidFill>
                  <a:srgbClr val="FF0000"/>
                </a:solidFill>
              </a:rPr>
              <a:t>Atenção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662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altLang="pt-BR" dirty="0"/>
            </a:br>
            <a:br>
              <a:rPr lang="pt-BR" altLang="pt-BR" dirty="0"/>
            </a:br>
            <a:br>
              <a:rPr lang="pt-BR" altLang="pt-BR" dirty="0"/>
            </a:br>
            <a:endParaRPr lang="pt-BR" altLang="pt-B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520" y="2418432"/>
            <a:ext cx="4244280" cy="3674864"/>
          </a:xfrm>
          <a:ln>
            <a:solidFill>
              <a:srgbClr val="00B0F0"/>
            </a:solidFill>
          </a:ln>
        </p:spPr>
        <p:txBody>
          <a:bodyPr/>
          <a:lstStyle/>
          <a:p>
            <a:pPr marL="571500" indent="-514350">
              <a:buFont typeface="+mj-lt"/>
              <a:buAutoNum type="arabicParenR"/>
            </a:pPr>
            <a:r>
              <a:rPr lang="pt-BR" altLang="pt-BR" sz="1800" b="1" dirty="0"/>
              <a:t>calcular a diferença entre os valores de cada um dos n pares:</a:t>
            </a:r>
          </a:p>
          <a:p>
            <a:pPr marL="990600" lvl="1" indent="-533400" eaLnBrk="1" hangingPunct="1"/>
            <a:endParaRPr lang="pt-BR" altLang="pt-BR" dirty="0"/>
          </a:p>
          <a:p>
            <a:pPr marL="990600" lvl="1" indent="-533400" eaLnBrk="1" hangingPunct="1">
              <a:buFontTx/>
              <a:buNone/>
            </a:pPr>
            <a:endParaRPr lang="pt-BR" altLang="pt-BR" dirty="0"/>
          </a:p>
          <a:p>
            <a:pPr marL="590550" indent="-533400">
              <a:buFont typeface="+mj-lt"/>
              <a:buAutoNum type="arabicParenR"/>
            </a:pPr>
            <a:endParaRPr lang="pt-BR" altLang="pt-BR" sz="1800" dirty="0"/>
          </a:p>
          <a:p>
            <a:pPr marL="590550" indent="-533400">
              <a:buFont typeface="+mj-lt"/>
              <a:buAutoNum type="arabicParenR"/>
            </a:pPr>
            <a:r>
              <a:rPr lang="pt-BR" altLang="pt-BR" sz="1800" b="1" dirty="0"/>
              <a:t>calcular a média das diferenças</a:t>
            </a:r>
          </a:p>
          <a:p>
            <a:pPr marL="990600" lvl="1" indent="-533400" eaLnBrk="1" hangingPunct="1">
              <a:buFontTx/>
              <a:buNone/>
            </a:pPr>
            <a:endParaRPr lang="pt-BR" alt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3927ED-315C-4D4F-A2F0-C3A4A0EC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418432"/>
            <a:ext cx="4038600" cy="3707731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t-BR" sz="1800" b="1" dirty="0"/>
              <a:t>Calcular a variância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13853"/>
              </p:ext>
            </p:extLst>
          </p:nvPr>
        </p:nvGraphicFramePr>
        <p:xfrm>
          <a:off x="961001" y="3175818"/>
          <a:ext cx="2362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15806" progId="Equation.3">
                  <p:embed/>
                </p:oleObj>
              </mc:Choice>
              <mc:Fallback>
                <p:oleObj name="Equation" r:id="rId2" imgW="672808" imgH="215806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01" y="3175818"/>
                        <a:ext cx="23622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31489B3D-1347-4B48-9FE9-D7B3B9068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52274"/>
              </p:ext>
            </p:extLst>
          </p:nvPr>
        </p:nvGraphicFramePr>
        <p:xfrm>
          <a:off x="961001" y="4679280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431613" progId="Equation.3">
                  <p:embed/>
                </p:oleObj>
              </mc:Choice>
              <mc:Fallback>
                <p:oleObj name="Equation" r:id="rId4" imgW="660113" imgH="431613" progId="Equation.3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31489B3D-1347-4B48-9FE9-D7B3B9068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01" y="4679280"/>
                        <a:ext cx="19431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F540205-50AC-4D6F-BEAD-53550872B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90458"/>
              </p:ext>
            </p:extLst>
          </p:nvPr>
        </p:nvGraphicFramePr>
        <p:xfrm>
          <a:off x="5292080" y="2838946"/>
          <a:ext cx="2332112" cy="108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8100" imgH="609600" progId="Equation.3">
                  <p:embed/>
                </p:oleObj>
              </mc:Choice>
              <mc:Fallback>
                <p:oleObj name="Equation" r:id="rId6" imgW="1308100" imgH="60960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BF540205-50AC-4D6F-BEAD-53550872B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838946"/>
                        <a:ext cx="2332112" cy="108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6F5A2D-B99B-4C32-BF02-5701B4705303}"/>
              </a:ext>
            </a:extLst>
          </p:cNvPr>
          <p:cNvSpPr txBox="1"/>
          <p:nvPr/>
        </p:nvSpPr>
        <p:spPr>
          <a:xfrm>
            <a:off x="4211960" y="40392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0600" lvl="1" indent="-533400" eaLnBrk="1" hangingPunct="1">
              <a:buFont typeface="+mj-lt"/>
              <a:buAutoNum type="arabicParenR" startAt="4"/>
            </a:pPr>
            <a:r>
              <a:rPr lang="pt-BR" altLang="pt-BR" b="1" dirty="0"/>
              <a:t>calcular o valor de t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AF0C39C-3CA6-4EF8-AFAF-4DD68D62C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54753"/>
              </p:ext>
            </p:extLst>
          </p:nvPr>
        </p:nvGraphicFramePr>
        <p:xfrm>
          <a:off x="5715506" y="4498652"/>
          <a:ext cx="1304766" cy="137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672808" progId="Equation.3">
                  <p:embed/>
                </p:oleObj>
              </mc:Choice>
              <mc:Fallback>
                <p:oleObj name="Equation" r:id="rId8" imgW="545863" imgH="672808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EAF0C39C-3CA6-4EF8-AFAF-4DD68D62C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506" y="4498652"/>
                        <a:ext cx="1304766" cy="137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AD07A7-3476-4485-8F3A-231E9899B601}"/>
              </a:ext>
            </a:extLst>
          </p:cNvPr>
          <p:cNvSpPr txBox="1"/>
          <p:nvPr/>
        </p:nvSpPr>
        <p:spPr>
          <a:xfrm>
            <a:off x="251520" y="1268760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cap="none" dirty="0">
                <a:solidFill>
                  <a:srgbClr val="FF0000"/>
                </a:solidFill>
              </a:rPr>
              <a:t>Passo 4 – Escolha da estatística do teste</a:t>
            </a:r>
            <a:br>
              <a:rPr lang="pt-BR" altLang="pt-BR" sz="2400" dirty="0">
                <a:solidFill>
                  <a:srgbClr val="FF0000"/>
                </a:solidFill>
              </a:rPr>
            </a:br>
            <a:r>
              <a:rPr lang="pt-BR" altLang="pt-BR" sz="2400" u="sng" dirty="0"/>
              <a:t>Etapas para o cálculo do t pareado</a:t>
            </a:r>
            <a:endParaRPr lang="pt-BR" sz="2400" u="sng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0CB8C42-BBE0-4C79-A4AD-BDA4587546D3}"/>
              </a:ext>
            </a:extLst>
          </p:cNvPr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1293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83710"/>
              </p:ext>
            </p:extLst>
          </p:nvPr>
        </p:nvGraphicFramePr>
        <p:xfrm>
          <a:off x="4851113" y="4129350"/>
          <a:ext cx="2736304" cy="2160448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-30 kg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=   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-3,3 kg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s</a:t>
                      </a:r>
                      <a:r>
                        <a:rPr kumimoji="0" lang="pt-BR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  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25kg</a:t>
                      </a:r>
                      <a:r>
                        <a:rPr kumimoji="0" lang="pt-BR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t = -2,0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54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96937"/>
              </p:ext>
            </p:extLst>
          </p:nvPr>
        </p:nvGraphicFramePr>
        <p:xfrm>
          <a:off x="4818112" y="4125013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253890" progId="Equation.3">
                  <p:embed/>
                </p:oleObj>
              </mc:Choice>
              <mc:Fallback>
                <p:oleObj name="Equation" r:id="rId2" imgW="380835" imgH="253890" progId="Equation.3">
                  <p:embed/>
                  <p:pic>
                    <p:nvPicPr>
                      <p:cNvPr id="2254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112" y="4125013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15367"/>
              </p:ext>
            </p:extLst>
          </p:nvPr>
        </p:nvGraphicFramePr>
        <p:xfrm>
          <a:off x="4949180" y="4581128"/>
          <a:ext cx="34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2254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180" y="4581128"/>
                        <a:ext cx="34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E3A2DE17-9DCC-4991-8DB0-D3D19F9C20B6}"/>
              </a:ext>
            </a:extLst>
          </p:cNvPr>
          <p:cNvSpPr txBox="1">
            <a:spLocks/>
          </p:cNvSpPr>
          <p:nvPr/>
        </p:nvSpPr>
        <p:spPr>
          <a:xfrm>
            <a:off x="611561" y="269776"/>
            <a:ext cx="7920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01DF92-8FDE-4EFD-B144-9DE1BA6467A2}"/>
              </a:ext>
            </a:extLst>
          </p:cNvPr>
          <p:cNvSpPr txBox="1"/>
          <p:nvPr/>
        </p:nvSpPr>
        <p:spPr>
          <a:xfrm>
            <a:off x="611561" y="1598402"/>
            <a:ext cx="767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cap="none" dirty="0">
                <a:solidFill>
                  <a:srgbClr val="FF0000"/>
                </a:solidFill>
              </a:rPr>
              <a:t>Passo 4 – Escolha da estatística do teste</a:t>
            </a:r>
            <a:endParaRPr lang="pt-BR" sz="24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C4848F-94E6-4D9F-BAC4-8BDAC71E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77690"/>
              </p:ext>
            </p:extLst>
          </p:nvPr>
        </p:nvGraphicFramePr>
        <p:xfrm>
          <a:off x="746888" y="2346820"/>
          <a:ext cx="2736304" cy="3962500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1525699469"/>
                    </a:ext>
                  </a:extLst>
                </a:gridCol>
              </a:tblGrid>
              <a:tr h="39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 = depois - antes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4780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6287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4033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30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874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6151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3077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0756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42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-7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0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5389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FF0000"/>
                </a:solidFill>
              </a:rPr>
              <a:t>Passo 5 – Conclusão</a:t>
            </a:r>
          </a:p>
          <a:p>
            <a:pPr eaLnBrk="1" hangingPunct="1">
              <a:buFontTx/>
              <a:buNone/>
            </a:pPr>
            <a:r>
              <a:rPr lang="pt-BR" altLang="pt-BR" sz="2800" dirty="0"/>
              <a:t>	</a:t>
            </a:r>
          </a:p>
          <a:p>
            <a:pPr lvl="1">
              <a:buNone/>
            </a:pPr>
            <a:r>
              <a:rPr lang="pt-BR" altLang="pt-BR" dirty="0"/>
              <a:t>Após obter-se o valor de t, compara-se este valor ao t da tabela 	</a:t>
            </a:r>
            <a:r>
              <a:rPr lang="pt-BR" altLang="pt-BR" sz="800" dirty="0"/>
              <a:t>		</a:t>
            </a:r>
          </a:p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				</a:t>
            </a:r>
            <a:r>
              <a:rPr lang="pt-BR" altLang="pt-BR" sz="2400" dirty="0">
                <a:solidFill>
                  <a:srgbClr val="FF0000"/>
                </a:solidFill>
              </a:rPr>
              <a:t>t</a:t>
            </a:r>
            <a:r>
              <a:rPr lang="pt-BR" altLang="pt-BR" sz="2400" baseline="-25000" dirty="0">
                <a:solidFill>
                  <a:srgbClr val="FF0000"/>
                </a:solidFill>
                <a:sym typeface="Symbol" pitchFamily="18" charset="2"/>
              </a:rPr>
              <a:t>=1%; </a:t>
            </a:r>
            <a:r>
              <a:rPr lang="pt-BR" altLang="pt-BR" sz="2400" baseline="-25000" dirty="0" err="1">
                <a:solidFill>
                  <a:srgbClr val="FF0000"/>
                </a:solidFill>
                <a:sym typeface="Symbol" pitchFamily="18" charset="2"/>
              </a:rPr>
              <a:t>g.l</a:t>
            </a:r>
            <a:r>
              <a:rPr lang="pt-BR" altLang="pt-BR" sz="2400" baseline="-25000" dirty="0">
                <a:solidFill>
                  <a:srgbClr val="FF0000"/>
                </a:solidFill>
                <a:sym typeface="Symbol" pitchFamily="18" charset="2"/>
              </a:rPr>
              <a:t>.= 9-1=8</a:t>
            </a:r>
            <a:r>
              <a:rPr lang="pt-BR" altLang="pt-BR" sz="2400" dirty="0">
                <a:solidFill>
                  <a:srgbClr val="FF0000"/>
                </a:solidFill>
                <a:sym typeface="Symbol" pitchFamily="18" charset="2"/>
              </a:rPr>
              <a:t> = 3,36</a:t>
            </a:r>
          </a:p>
          <a:p>
            <a:pPr eaLnBrk="1" hangingPunct="1">
              <a:lnSpc>
                <a:spcPct val="0"/>
              </a:lnSpc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0"/>
              </a:lnSpc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>
              <a:buNone/>
            </a:pPr>
            <a:r>
              <a:rPr lang="pt-BR" altLang="pt-BR" sz="2800" dirty="0">
                <a:sym typeface="Symbol" pitchFamily="18" charset="2"/>
              </a:rPr>
              <a:t>	</a:t>
            </a:r>
            <a:r>
              <a:rPr lang="pt-BR" altLang="pt-BR" sz="2400" dirty="0">
                <a:sym typeface="Symbol" pitchFamily="18" charset="2"/>
              </a:rPr>
              <a:t>C</a:t>
            </a:r>
            <a:r>
              <a:rPr lang="pt-BR" altLang="pt-BR" sz="2400" dirty="0"/>
              <a:t>omo</a:t>
            </a:r>
            <a:r>
              <a:rPr lang="pt-BR" altLang="pt-BR" sz="2400" dirty="0">
                <a:solidFill>
                  <a:srgbClr val="FF0000"/>
                </a:solidFill>
              </a:rPr>
              <a:t>  </a:t>
            </a:r>
            <a:r>
              <a:rPr lang="pt-BR" altLang="pt-BR" sz="2400" dirty="0" err="1">
                <a:sym typeface="Symbol" pitchFamily="18" charset="2"/>
              </a:rPr>
              <a:t>t</a:t>
            </a:r>
            <a:r>
              <a:rPr lang="pt-BR" altLang="pt-BR" sz="2400" baseline="-25000" dirty="0" err="1">
                <a:sym typeface="Symbol" pitchFamily="18" charset="2"/>
              </a:rPr>
              <a:t>observado</a:t>
            </a:r>
            <a:r>
              <a:rPr lang="pt-BR" altLang="pt-BR" sz="2400" baseline="-25000" dirty="0">
                <a:sym typeface="Symbol" pitchFamily="18" charset="2"/>
              </a:rPr>
              <a:t> </a:t>
            </a:r>
            <a:r>
              <a:rPr lang="pt-BR" altLang="pt-BR" sz="2400" dirty="0">
                <a:sym typeface="Symbol" pitchFamily="18" charset="2"/>
              </a:rPr>
              <a:t>&lt; </a:t>
            </a:r>
            <a:r>
              <a:rPr lang="pt-BR" altLang="pt-BR" sz="2400" dirty="0" err="1">
                <a:sym typeface="Symbol" pitchFamily="18" charset="2"/>
              </a:rPr>
              <a:t>t</a:t>
            </a:r>
            <a:r>
              <a:rPr lang="pt-BR" altLang="pt-BR" sz="2400" baseline="-25000" dirty="0" err="1">
                <a:sym typeface="Symbol" pitchFamily="18" charset="2"/>
              </a:rPr>
              <a:t>tabelado</a:t>
            </a:r>
            <a:r>
              <a:rPr lang="pt-BR" altLang="pt-BR" sz="2400" baseline="-25000" dirty="0">
                <a:sym typeface="Symbol" pitchFamily="18" charset="2"/>
              </a:rPr>
              <a:t>  </a:t>
            </a:r>
            <a:r>
              <a:rPr lang="pt-BR" altLang="pt-BR" sz="2400" dirty="0">
                <a:sym typeface="Symbol" pitchFamily="18" charset="2"/>
              </a:rPr>
              <a:t>não rejeito H</a:t>
            </a:r>
            <a:r>
              <a:rPr lang="pt-BR" altLang="pt-BR" sz="2400" baseline="-25000" dirty="0">
                <a:sym typeface="Symbol" pitchFamily="18" charset="2"/>
              </a:rPr>
              <a:t>0</a:t>
            </a:r>
          </a:p>
          <a:p>
            <a:pPr>
              <a:buNone/>
            </a:pPr>
            <a:r>
              <a:rPr lang="pt-BR" altLang="pt-BR" sz="2400" baseline="-25000" dirty="0">
                <a:sym typeface="Symbol" pitchFamily="18" charset="2"/>
              </a:rPr>
              <a:t>	</a:t>
            </a:r>
            <a:r>
              <a:rPr lang="pt-BR" altLang="pt-BR" sz="2400" dirty="0">
                <a:sym typeface="Symbol" pitchFamily="18" charset="2"/>
              </a:rPr>
              <a:t>Logo. </a:t>
            </a:r>
            <a:r>
              <a:rPr lang="pt-BR" altLang="pt-BR" sz="2400" dirty="0"/>
              <a:t>há evidências, a um nível de significância de 1%, que a dieta não foi </a:t>
            </a:r>
            <a:r>
              <a:rPr lang="pt-BR" altLang="pt-BR" sz="2400" dirty="0">
                <a:sym typeface="Symbol" pitchFamily="18" charset="2"/>
              </a:rPr>
              <a:t> </a:t>
            </a:r>
            <a:r>
              <a:rPr lang="pt-BR" altLang="pt-BR" sz="2400" dirty="0"/>
              <a:t>eficiente</a:t>
            </a:r>
            <a:r>
              <a:rPr lang="pt-BR" altLang="pt-BR" dirty="0"/>
              <a:t>.</a:t>
            </a:r>
          </a:p>
          <a:p>
            <a:pPr>
              <a:buNone/>
            </a:pPr>
            <a:endParaRPr lang="pt-BR" alt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DB1B85-32E6-4BAF-A212-B153B1310BDB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70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3400" y="685800"/>
            <a:ext cx="7391400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algn="ctr"/>
            <a:r>
              <a:rPr lang="pt-BR" sz="3200" b="1" dirty="0">
                <a:solidFill>
                  <a:srgbClr val="F8061D"/>
                </a:solidFill>
                <a:latin typeface="Arial" pitchFamily="34" charset="0"/>
                <a:cs typeface="Arial" pitchFamily="34" charset="0"/>
              </a:rPr>
              <a:t>TESTE DE HIPÓTESES</a:t>
            </a:r>
          </a:p>
          <a:p>
            <a:pPr>
              <a:lnSpc>
                <a:spcPct val="150000"/>
              </a:lnSpc>
            </a:pP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   PERGUNTA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latin typeface="Arial" pitchFamily="34" charset="0"/>
                <a:cs typeface="Arial" pitchFamily="34" charset="0"/>
              </a:rPr>
              <a:t>				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HIPÓTESES </a:t>
            </a:r>
          </a:p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ESTATÍSTICAS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89648" y="1988402"/>
            <a:ext cx="3987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média da altura </a:t>
            </a:r>
          </a:p>
          <a:p>
            <a:r>
              <a:rPr lang="pt-BR" sz="20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dos brasileiros &gt; 1,65m?</a:t>
            </a:r>
            <a:endParaRPr lang="pt-BR" sz="2000" b="1" dirty="0">
              <a:solidFill>
                <a:srgbClr val="0066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600" y="3581400"/>
            <a:ext cx="2667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FF6600"/>
              </a:buClr>
              <a:buSzPct val="75000"/>
              <a:buFont typeface="Wingdings" pitchFamily="2" charset="2"/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 = 1,65m</a:t>
            </a:r>
            <a:endParaRPr lang="pt-BR" sz="2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pt-BR" sz="2000" b="1" baseline="-25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 &gt; 1,65m</a:t>
            </a:r>
            <a:endParaRPr lang="pt-BR" sz="2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971800" y="2209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2971800" y="40386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076056" y="2819399"/>
            <a:ext cx="0" cy="762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81000" y="1905000"/>
            <a:ext cx="2514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21376" y="1905000"/>
            <a:ext cx="4667048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811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39254A-09FB-4C38-9671-4108454E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pt-BR" cap="none" dirty="0">
                <a:solidFill>
                  <a:schemeClr val="tx1"/>
                </a:solidFill>
              </a:rPr>
              <a:t>Exemplo 5 – técnico de voleibol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114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Exemplo 5 – técnico de voleibol</a:t>
            </a:r>
            <a:endParaRPr lang="pt-BR" cap="none" dirty="0"/>
          </a:p>
        </p:txBody>
      </p:sp>
      <p:sp>
        <p:nvSpPr>
          <p:cNvPr id="149507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FF6600"/>
                </a:solidFill>
              </a:rPr>
              <a:t>Situação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pt-BR" sz="2400" dirty="0"/>
              <a:t>	Um técnico de voleibol acredita que o consumo máximo de oxigênio de jogadores de voleibol e nadadores seja diferente.</a:t>
            </a: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pt-BR" sz="2400" dirty="0"/>
              <a:t>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6600"/>
                </a:solidFill>
              </a:rPr>
              <a:t>Evidência amostral</a:t>
            </a:r>
          </a:p>
          <a:p>
            <a:pPr>
              <a:lnSpc>
                <a:spcPct val="110000"/>
              </a:lnSpc>
              <a:buNone/>
            </a:pPr>
            <a:r>
              <a:rPr lang="pt-BR" dirty="0"/>
              <a:t>	</a:t>
            </a:r>
            <a:r>
              <a:rPr lang="pt-BR" sz="2400" dirty="0"/>
              <a:t>Para testar a hipótese, o técnico de voleibol mediu o consumo máximo de oxigênio de 10 atletas da sua equipe e de 10 atletas de uma equipe de natação.</a:t>
            </a:r>
          </a:p>
          <a:p>
            <a:pPr>
              <a:lnSpc>
                <a:spcPct val="140000"/>
              </a:lnSpc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879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6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427924"/>
              </p:ext>
            </p:extLst>
          </p:nvPr>
        </p:nvGraphicFramePr>
        <p:xfrm>
          <a:off x="457200" y="1150882"/>
          <a:ext cx="8229598" cy="5156374"/>
        </p:xfrm>
        <a:graphic>
          <a:graphicData uri="http://schemas.openxmlformats.org/drawingml/2006/table">
            <a:tbl>
              <a:tblPr/>
              <a:tblGrid>
                <a:gridCol w="181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68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Consumo</a:t>
                      </a: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Máximo</a:t>
                      </a: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 Oxigênio (mL/(</a:t>
                      </a:r>
                      <a:r>
                        <a:rPr kumimoji="0" lang="pt-BR" sz="2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Kg.min</a:t>
                      </a:r>
                      <a:r>
                        <a:rPr kumimoji="0" lang="pt-BR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))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Voleibol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Natação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49,0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38,0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47,0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48,0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53,0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46,0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54,0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60,0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39,0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59,0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3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média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38,5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desvio-padrão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4,8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37773CE-4E0B-4D07-A662-E9FA05C52E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4624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Exemplo 5 – dados amostrais</a:t>
            </a: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4643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7467600" cy="33528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Passo 1 - Determinação das Hipóteses estatísticas</a:t>
            </a:r>
          </a:p>
          <a:p>
            <a:pPr>
              <a:buNone/>
            </a:pPr>
            <a:r>
              <a:rPr lang="pt-BR" sz="2000" dirty="0">
                <a:latin typeface="Arial" pitchFamily="34" charset="0"/>
              </a:rPr>
              <a:t>	</a:t>
            </a:r>
            <a:endParaRPr lang="pt-BR" dirty="0">
              <a:latin typeface="Arial" pitchFamily="34" charset="0"/>
            </a:endParaRPr>
          </a:p>
          <a:p>
            <a:pPr>
              <a:buNone/>
            </a:pPr>
            <a:r>
              <a:rPr lang="pt-BR" dirty="0">
                <a:latin typeface="Arial" pitchFamily="34" charset="0"/>
              </a:rPr>
              <a:t>		H</a:t>
            </a:r>
            <a:r>
              <a:rPr lang="pt-BR" baseline="-25000" dirty="0">
                <a:latin typeface="Arial" pitchFamily="34" charset="0"/>
              </a:rPr>
              <a:t>0</a:t>
            </a:r>
            <a:r>
              <a:rPr lang="pt-BR" dirty="0">
                <a:latin typeface="Arial" pitchFamily="34" charset="0"/>
              </a:rPr>
              <a:t> : µ </a:t>
            </a:r>
            <a:r>
              <a:rPr lang="pt-BR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voleibol</a:t>
            </a:r>
            <a:r>
              <a:rPr lang="pt-BR" dirty="0">
                <a:latin typeface="Arial" pitchFamily="34" charset="0"/>
              </a:rPr>
              <a:t>  =  µ </a:t>
            </a:r>
            <a:r>
              <a:rPr lang="pt-BR" baseline="-25000" dirty="0">
                <a:latin typeface="Arial" pitchFamily="34" charset="0"/>
              </a:rPr>
              <a:t>natação </a:t>
            </a:r>
            <a:r>
              <a:rPr lang="pt-BR" dirty="0">
                <a:latin typeface="Arial" pitchFamily="34" charset="0"/>
              </a:rPr>
              <a:t>   </a:t>
            </a:r>
            <a:r>
              <a:rPr lang="pt-BR" dirty="0">
                <a:latin typeface="Arial" pitchFamily="34" charset="0"/>
                <a:sym typeface="Symbol" pitchFamily="18" charset="2"/>
              </a:rPr>
              <a:t></a:t>
            </a:r>
            <a:r>
              <a:rPr lang="pt-BR" dirty="0">
                <a:latin typeface="Arial" pitchFamily="34" charset="0"/>
              </a:rPr>
              <a:t> consumos iguais</a:t>
            </a:r>
          </a:p>
          <a:p>
            <a:pPr lvl="1">
              <a:buNone/>
            </a:pPr>
            <a:r>
              <a:rPr lang="pt-BR" dirty="0">
                <a:latin typeface="Arial" pitchFamily="34" charset="0"/>
              </a:rPr>
              <a:t>	   H</a:t>
            </a:r>
            <a:r>
              <a:rPr lang="pt-BR" baseline="-25000" dirty="0">
                <a:latin typeface="Arial" pitchFamily="34" charset="0"/>
              </a:rPr>
              <a:t>1</a:t>
            </a:r>
            <a:r>
              <a:rPr lang="pt-BR" dirty="0">
                <a:latin typeface="Arial" pitchFamily="34" charset="0"/>
              </a:rPr>
              <a:t> : µ </a:t>
            </a:r>
            <a:r>
              <a:rPr lang="pt-BR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voleibol</a:t>
            </a:r>
            <a:r>
              <a:rPr lang="pt-BR" dirty="0">
                <a:latin typeface="Arial" pitchFamily="34" charset="0"/>
              </a:rPr>
              <a:t>  ≠  µ</a:t>
            </a:r>
            <a:r>
              <a:rPr lang="pt-BR" baseline="-25000" dirty="0">
                <a:latin typeface="Arial" pitchFamily="34" charset="0"/>
              </a:rPr>
              <a:t> natação</a:t>
            </a:r>
            <a:r>
              <a:rPr lang="pt-BR" dirty="0">
                <a:latin typeface="Arial" pitchFamily="34" charset="0"/>
              </a:rPr>
              <a:t>    </a:t>
            </a:r>
            <a:r>
              <a:rPr lang="pt-BR" dirty="0">
                <a:latin typeface="Arial" pitchFamily="34" charset="0"/>
                <a:sym typeface="Symbol" pitchFamily="18" charset="2"/>
              </a:rPr>
              <a:t></a:t>
            </a:r>
            <a:r>
              <a:rPr lang="pt-BR" dirty="0">
                <a:latin typeface="Arial" pitchFamily="34" charset="0"/>
              </a:rPr>
              <a:t> consumos diferentes</a:t>
            </a:r>
          </a:p>
          <a:p>
            <a:pPr eaLnBrk="1" hangingPunct="1">
              <a:buFont typeface="Monotype Sorts"/>
              <a:buNone/>
            </a:pPr>
            <a:r>
              <a:rPr lang="pt-BR" sz="2000" dirty="0">
                <a:latin typeface="Arial" pitchFamily="34" charset="0"/>
              </a:rPr>
              <a:t>			</a:t>
            </a:r>
            <a:endParaRPr lang="pt-BR" sz="20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268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853135"/>
          </a:xfrm>
        </p:spPr>
        <p:txBody>
          <a:bodyPr>
            <a:normAutofit fontScale="77500" lnSpcReduction="20000"/>
          </a:bodyPr>
          <a:lstStyle/>
          <a:p>
            <a:r>
              <a:rPr lang="pt-BR" sz="3100" cap="none" dirty="0">
                <a:solidFill>
                  <a:srgbClr val="FF0000"/>
                </a:solidFill>
              </a:rPr>
              <a:t>Passo 2 – Escolha da estatística do teste</a:t>
            </a:r>
          </a:p>
          <a:p>
            <a:pPr marL="0" lvl="0" indent="0">
              <a:buNone/>
            </a:pPr>
            <a:endParaRPr lang="pt-BR" altLang="pt-BR" sz="2800" b="1" dirty="0"/>
          </a:p>
          <a:p>
            <a:pPr marL="0" lvl="0" indent="0">
              <a:buNone/>
            </a:pPr>
            <a:r>
              <a:rPr lang="pt-BR" altLang="pt-BR" sz="2800" b="1" dirty="0"/>
              <a:t>1)</a:t>
            </a:r>
            <a:r>
              <a:rPr lang="pt-BR" altLang="pt-BR" sz="2800" dirty="0"/>
              <a:t> </a:t>
            </a:r>
            <a:r>
              <a:rPr lang="pt-BR" altLang="pt-BR" sz="2800" b="1" dirty="0"/>
              <a:t>Variável dependente</a:t>
            </a:r>
          </a:p>
          <a:p>
            <a:pPr marL="0" lvl="0" indent="0">
              <a:buNone/>
            </a:pPr>
            <a:r>
              <a:rPr lang="pt-BR" sz="2800" dirty="0"/>
              <a:t>	consumo máximo de oxigênio</a:t>
            </a:r>
          </a:p>
          <a:p>
            <a:pPr marL="0" lv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altLang="pt-BR" sz="2800" b="1" dirty="0"/>
              <a:t>2) Tipo da variável dependente</a:t>
            </a:r>
          </a:p>
          <a:p>
            <a:pPr marL="0" lvl="0" indent="0">
              <a:buNone/>
            </a:pPr>
            <a:r>
              <a:rPr lang="pt-BR" sz="2800" dirty="0"/>
              <a:t>	quantitativa contínua</a:t>
            </a:r>
          </a:p>
          <a:p>
            <a:pPr marL="0" lvl="0" indent="0">
              <a:buNone/>
            </a:pPr>
            <a:endParaRPr lang="pt-BR" sz="2800" dirty="0"/>
          </a:p>
          <a:p>
            <a:pPr>
              <a:buNone/>
            </a:pPr>
            <a:r>
              <a:rPr lang="pt-BR" altLang="pt-BR" sz="2800" b="1" dirty="0"/>
              <a:t>3) Relacionamento entre as amostras</a:t>
            </a:r>
            <a:endParaRPr lang="pt-BR" altLang="pt-BR" sz="2800" b="1" i="1" dirty="0"/>
          </a:p>
          <a:p>
            <a:pPr lvl="1">
              <a:buNone/>
            </a:pPr>
            <a:r>
              <a:rPr lang="pt-BR" altLang="pt-BR" sz="2800" dirty="0"/>
              <a:t>	Independentes – amostra de dados do voleibol e amostra de dados da natação</a:t>
            </a:r>
          </a:p>
          <a:p>
            <a:pPr>
              <a:buNone/>
            </a:pPr>
            <a:r>
              <a:rPr lang="pt-BR" altLang="pt-BR" sz="2800" dirty="0"/>
              <a:t> 	</a:t>
            </a:r>
          </a:p>
          <a:p>
            <a:pPr>
              <a:buNone/>
            </a:pPr>
            <a:r>
              <a:rPr lang="pt-BR" altLang="pt-BR" sz="2800" b="1" dirty="0"/>
              <a:t>4) N° de Amostras</a:t>
            </a:r>
            <a:endParaRPr lang="pt-BR" altLang="pt-BR" sz="2400" dirty="0">
              <a:latin typeface="Arial" pitchFamily="34" charset="0"/>
            </a:endParaRPr>
          </a:p>
          <a:p>
            <a:pPr lvl="1">
              <a:buNone/>
            </a:pPr>
            <a:r>
              <a:rPr lang="pt-BR" sz="2800" dirty="0"/>
              <a:t>	2 independentes</a:t>
            </a:r>
            <a:r>
              <a:rPr lang="pt-BR" sz="3300" dirty="0">
                <a:latin typeface="Arial" pitchFamily="34" charset="0"/>
              </a:rPr>
              <a:t>			</a:t>
            </a:r>
            <a:endParaRPr lang="pt-BR" sz="35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30A3C9-8368-4AA3-8A38-36E3370BED44}"/>
              </a:ext>
            </a:extLst>
          </p:cNvPr>
          <p:cNvSpPr txBox="1">
            <a:spLocks noChangeArrowheads="1"/>
          </p:cNvSpPr>
          <p:nvPr/>
        </p:nvSpPr>
        <p:spPr>
          <a:xfrm>
            <a:off x="806896" y="18864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42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2077616"/>
            <a:ext cx="8973508" cy="41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CA22CA0-B9C7-4EA4-8603-E9D00DBEFA36}"/>
              </a:ext>
            </a:extLst>
          </p:cNvPr>
          <p:cNvSpPr txBox="1"/>
          <p:nvPr/>
        </p:nvSpPr>
        <p:spPr>
          <a:xfrm>
            <a:off x="971600" y="1268760"/>
            <a:ext cx="554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cap="none" dirty="0">
                <a:solidFill>
                  <a:srgbClr val="FF0000"/>
                </a:solidFill>
              </a:rPr>
              <a:t>Passo 2 – Escolha da estatística do teste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8D1192-7333-40C2-906C-423C583F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6626F19-37D0-4616-89F8-7ACD4968F40A}"/>
              </a:ext>
            </a:extLst>
          </p:cNvPr>
          <p:cNvSpPr/>
          <p:nvPr/>
        </p:nvSpPr>
        <p:spPr>
          <a:xfrm>
            <a:off x="3851920" y="5157192"/>
            <a:ext cx="1368152" cy="10273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402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alt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90155" y="1340768"/>
            <a:ext cx="8229600" cy="4525963"/>
          </a:xfrm>
        </p:spPr>
        <p:txBody>
          <a:bodyPr/>
          <a:lstStyle/>
          <a:p>
            <a:r>
              <a:rPr lang="pt-BR" sz="2400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2 – Escolha da estatística do teste</a:t>
            </a:r>
            <a:endParaRPr lang="pt-BR" sz="2400" dirty="0"/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Para comparar as médias de 2 amostras independentes utiliza-se o </a:t>
            </a:r>
            <a:r>
              <a:rPr lang="pt-BR" altLang="pt-BR" sz="2400" b="1" dirty="0"/>
              <a:t>teste t de </a:t>
            </a:r>
            <a:r>
              <a:rPr lang="pt-BR" altLang="pt-BR" sz="2400" b="1" dirty="0" err="1"/>
              <a:t>Student</a:t>
            </a:r>
            <a:endParaRPr lang="pt-BR" altLang="pt-BR" sz="2400" b="1" dirty="0"/>
          </a:p>
          <a:p>
            <a:pPr eaLnBrk="1" hangingPunct="1"/>
            <a:r>
              <a:rPr lang="pt-BR" altLang="pt-BR" sz="2400" dirty="0"/>
              <a:t>O teste t segue uma distribuição chamada distribuição t</a:t>
            </a:r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752287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7917DC6-151A-4308-9440-580F44C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D1F7-82E3-4177-ADE9-1E1847B1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</a:rPr>
              <a:t>Passo 3 -  Determinação da Região crítica para </a:t>
            </a:r>
            <a:r>
              <a:rPr lang="el-GR" sz="2400" dirty="0">
                <a:solidFill>
                  <a:srgbClr val="FF0000"/>
                </a:solidFill>
              </a:rPr>
              <a:t>α</a:t>
            </a:r>
            <a:r>
              <a:rPr lang="pt-BR" sz="2400" dirty="0">
                <a:solidFill>
                  <a:srgbClr val="FF0000"/>
                </a:solidFill>
              </a:rPr>
              <a:t>=5%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B83D8E-CD20-4977-81DE-CB23363DFD6D}"/>
              </a:ext>
            </a:extLst>
          </p:cNvPr>
          <p:cNvSpPr txBox="1"/>
          <p:nvPr/>
        </p:nvSpPr>
        <p:spPr>
          <a:xfrm>
            <a:off x="5076056" y="3594721"/>
            <a:ext cx="324036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/>
              <a:t>R</a:t>
            </a:r>
            <a:r>
              <a:rPr lang="pt-BR" sz="2400" baseline="-25000" dirty="0" err="1"/>
              <a:t>c</a:t>
            </a:r>
            <a:r>
              <a:rPr lang="pt-BR" sz="2400" dirty="0"/>
              <a:t> = { t </a:t>
            </a:r>
            <a:r>
              <a:rPr lang="pt-BR" sz="2400" dirty="0">
                <a:sym typeface="Symbol" panose="05050102010706020507" pitchFamily="18" charset="2"/>
              </a:rPr>
              <a:t>T T  2,093 }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0694F4-4BD3-4F2A-9063-F5D0E5DFA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63" y="2419349"/>
            <a:ext cx="3609975" cy="2838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B56BEE-9C47-4518-921F-991391747C34}"/>
              </a:ext>
            </a:extLst>
          </p:cNvPr>
          <p:cNvSpPr txBox="1"/>
          <p:nvPr/>
        </p:nvSpPr>
        <p:spPr>
          <a:xfrm>
            <a:off x="2238959" y="35909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Curva 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058EFE-39A3-4A3B-A374-2ADC818C2E22}"/>
              </a:ext>
            </a:extLst>
          </p:cNvPr>
          <p:cNvSpPr txBox="1"/>
          <p:nvPr/>
        </p:nvSpPr>
        <p:spPr>
          <a:xfrm>
            <a:off x="5076056" y="4725144"/>
            <a:ext cx="3240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graus de liberdade = n</a:t>
            </a:r>
            <a:r>
              <a:rPr lang="pt-BR" baseline="-25000" dirty="0"/>
              <a:t>1</a:t>
            </a:r>
            <a:r>
              <a:rPr lang="pt-BR" dirty="0"/>
              <a:t>–1+n</a:t>
            </a:r>
            <a:r>
              <a:rPr lang="pt-BR" baseline="-25000" dirty="0"/>
              <a:t>2</a:t>
            </a:r>
            <a:r>
              <a:rPr lang="pt-BR" dirty="0"/>
              <a:t>-1</a:t>
            </a:r>
          </a:p>
          <a:p>
            <a:r>
              <a:rPr lang="pt-BR" dirty="0"/>
              <a:t>graus de liberdade = 18</a:t>
            </a:r>
          </a:p>
        </p:txBody>
      </p:sp>
    </p:spTree>
    <p:extLst>
      <p:ext uri="{BB962C8B-B14F-4D97-AF65-F5344CB8AC3E}">
        <p14:creationId xmlns:p14="http://schemas.microsoft.com/office/powerpoint/2010/main" val="4048398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6">
            <a:extLst>
              <a:ext uri="{FF2B5EF4-FFF2-40B4-BE49-F238E27FC236}">
                <a16:creationId xmlns:a16="http://schemas.microsoft.com/office/drawing/2014/main" id="{D3F99745-ECA0-4833-AA29-D7CD5E4E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9275"/>
          </a:xfrm>
        </p:spPr>
        <p:txBody>
          <a:bodyPr/>
          <a:lstStyle/>
          <a:p>
            <a:pPr eaLnBrk="1" hangingPunct="1"/>
            <a:r>
              <a:rPr lang="pt-BR" altLang="pt-BR" sz="2400" b="1" dirty="0"/>
              <a:t>Testes de Significância - Teste </a:t>
            </a:r>
            <a:r>
              <a:rPr lang="pt-BR" altLang="pt-BR" sz="2400" b="1" i="1" dirty="0"/>
              <a:t>t</a:t>
            </a:r>
            <a:r>
              <a:rPr lang="pt-BR" altLang="pt-BR" sz="2400" b="1" dirty="0"/>
              <a:t> de </a:t>
            </a:r>
            <a:r>
              <a:rPr lang="pt-BR" altLang="pt-BR" sz="2400" b="1" dirty="0" err="1"/>
              <a:t>Student</a:t>
            </a:r>
            <a:endParaRPr lang="pt-BR" altLang="pt-BR" sz="2400" b="1" dirty="0"/>
          </a:p>
        </p:txBody>
      </p:sp>
      <p:sp>
        <p:nvSpPr>
          <p:cNvPr id="33795" name="CaixaDeTexto 3">
            <a:extLst>
              <a:ext uri="{FF2B5EF4-FFF2-40B4-BE49-F238E27FC236}">
                <a16:creationId xmlns:a16="http://schemas.microsoft.com/office/drawing/2014/main" id="{2FD902B8-1BA6-4830-B4E6-6138846C4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372225"/>
            <a:ext cx="357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Arial" panose="020B0604020202020204" pitchFamily="34" charset="0"/>
                <a:sym typeface="Symbol" panose="05050102010706020507" pitchFamily="18" charset="2"/>
              </a:rPr>
              <a:t> (0,1) → P = 100 x (1- ) = 90%</a:t>
            </a:r>
            <a:endParaRPr lang="pt-BR" altLang="pt-BR" sz="1800" b="1" dirty="0">
              <a:latin typeface="Arial" panose="020B0604020202020204" pitchFamily="34" charset="0"/>
            </a:endParaRP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57F955EA-D091-44AE-B039-A67207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76249"/>
            <a:ext cx="7287269" cy="634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9B6150F0-FAEF-451D-AE7B-F142C8862B07}"/>
              </a:ext>
            </a:extLst>
          </p:cNvPr>
          <p:cNvSpPr/>
          <p:nvPr/>
        </p:nvSpPr>
        <p:spPr>
          <a:xfrm>
            <a:off x="5796136" y="476672"/>
            <a:ext cx="216024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C02EF-A623-407F-8DF8-30224EF9865C}"/>
              </a:ext>
            </a:extLst>
          </p:cNvPr>
          <p:cNvSpPr/>
          <p:nvPr/>
        </p:nvSpPr>
        <p:spPr>
          <a:xfrm>
            <a:off x="353232" y="45957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8BC6F9-45F5-474C-9917-FD7F8AB00AA7}"/>
              </a:ext>
            </a:extLst>
          </p:cNvPr>
          <p:cNvSpPr/>
          <p:nvPr/>
        </p:nvSpPr>
        <p:spPr>
          <a:xfrm>
            <a:off x="5652120" y="4595764"/>
            <a:ext cx="622697" cy="476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15378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alt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971600" y="1301750"/>
                <a:ext cx="7560840" cy="48561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sz="2600" dirty="0">
                    <a:solidFill>
                      <a:srgbClr val="FF0000"/>
                    </a:solidFill>
                    <a:cs typeface="Arial" pitchFamily="34" charset="0"/>
                  </a:rPr>
                  <a:t>Passo 4 – Calcular a estatística do teste para os dados amostrais</a:t>
                </a:r>
                <a:endParaRPr lang="pt-BR" altLang="pt-BR" sz="2600" b="1" u="sng" dirty="0"/>
              </a:p>
              <a:p>
                <a:pPr marL="609600" indent="-609600" eaLnBrk="1" hangingPunct="1">
                  <a:buFontTx/>
                  <a:buNone/>
                </a:pPr>
                <a:r>
                  <a:rPr lang="pt-BR" altLang="pt-BR" sz="2400" b="1" dirty="0"/>
                  <a:t>      </a:t>
                </a:r>
                <a:r>
                  <a:rPr lang="pt-BR" altLang="pt-BR" sz="2400" b="1" u="sng" dirty="0"/>
                  <a:t>Etapas para o cálculo da estatística t</a:t>
                </a:r>
                <a:endParaRPr lang="pt-BR" altLang="pt-BR" sz="2400" u="sng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1)Calcular a média para as 2 amostras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pt-BR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pt-BR" altLang="pt-BR" sz="2000" dirty="0"/>
                  <a:t> 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altLang="pt-BR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pt-BR" altLang="pt-BR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2)Calcular a diferença entre as médias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pt-BR" altLang="pt-BR" sz="2000" dirty="0"/>
                  <a:t>3)Calcular a variância conjunta </a:t>
                </a:r>
              </a:p>
              <a:p>
                <a:pPr marL="457200" lvl="1" indent="0" eaLnBrk="1" hangingPunct="1">
                  <a:buNone/>
                </a:pPr>
                <a:endParaRPr lang="pt-BR" altLang="pt-BR" dirty="0"/>
              </a:p>
              <a:p>
                <a:pPr marL="990600" lvl="1" indent="-533400">
                  <a:buNone/>
                </a:pPr>
                <a:endParaRPr lang="pt-BR" altLang="pt-BR" sz="2200" dirty="0"/>
              </a:p>
              <a:p>
                <a:pPr marL="990600" lvl="1" indent="-533400">
                  <a:buNone/>
                </a:pPr>
                <a:endParaRPr lang="pt-BR" altLang="pt-BR" sz="2200" dirty="0"/>
              </a:p>
              <a:p>
                <a:pPr marL="990600" lvl="1" indent="-533400">
                  <a:buNone/>
                </a:pPr>
                <a:endParaRPr lang="pt-BR" altLang="pt-BR" sz="2200" dirty="0"/>
              </a:p>
              <a:p>
                <a:pPr marL="990600" lvl="1" indent="-533400">
                  <a:buNone/>
                </a:pPr>
                <a:r>
                  <a:rPr lang="pt-BR" altLang="pt-BR" sz="2200" dirty="0"/>
                  <a:t>s</a:t>
                </a:r>
                <a:r>
                  <a:rPr lang="pt-BR" altLang="pt-BR" sz="2200" baseline="-25000" dirty="0"/>
                  <a:t>1 </a:t>
                </a:r>
                <a:r>
                  <a:rPr lang="pt-BR" altLang="pt-BR" sz="2200" dirty="0"/>
                  <a:t>: desvio-padrão amostra1; n</a:t>
                </a:r>
                <a:r>
                  <a:rPr lang="pt-BR" altLang="pt-BR" sz="2200" baseline="-25000" dirty="0"/>
                  <a:t>1</a:t>
                </a:r>
                <a:r>
                  <a:rPr lang="pt-BR" altLang="pt-BR" sz="2200" dirty="0"/>
                  <a:t> : tamanho amostra1; </a:t>
                </a:r>
              </a:p>
              <a:p>
                <a:pPr marL="990600" lvl="1" indent="-533400">
                  <a:buNone/>
                </a:pPr>
                <a:r>
                  <a:rPr lang="pt-BR" altLang="pt-BR" sz="2200" dirty="0"/>
                  <a:t>s</a:t>
                </a:r>
                <a:r>
                  <a:rPr lang="pt-BR" altLang="pt-BR" sz="2200" baseline="-25000" dirty="0"/>
                  <a:t>2 </a:t>
                </a:r>
                <a:r>
                  <a:rPr lang="pt-BR" altLang="pt-BR" sz="2200" dirty="0"/>
                  <a:t>: desvio-padrão amostra2;  n</a:t>
                </a:r>
                <a:r>
                  <a:rPr lang="pt-BR" altLang="pt-BR" sz="2200" baseline="-25000" dirty="0"/>
                  <a:t>2</a:t>
                </a:r>
                <a:r>
                  <a:rPr lang="pt-BR" altLang="pt-BR" sz="2200" dirty="0"/>
                  <a:t> : tamanho amostra2</a:t>
                </a:r>
              </a:p>
              <a:p>
                <a:pPr marL="990600" lvl="1" indent="-533400" eaLnBrk="1" hangingPunct="1">
                  <a:buFontTx/>
                  <a:buNone/>
                </a:pPr>
                <a:endParaRPr lang="pt-BR" altLang="pt-BR" dirty="0"/>
              </a:p>
              <a:p>
                <a:pPr marL="990600" lvl="1" indent="-533400" eaLnBrk="1" hangingPunct="1">
                  <a:buFontTx/>
                  <a:buNone/>
                </a:pPr>
                <a:endParaRPr lang="pt-BR" altLang="pt-BR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71600" y="1301750"/>
                <a:ext cx="7560840" cy="4856163"/>
              </a:xfrm>
              <a:blipFill>
                <a:blip r:embed="rId2"/>
                <a:stretch>
                  <a:fillRect l="-1048" t="-1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t={\frac  {{\bar  {x}}_{1}-{\bar  {x}}_{2}}{S_{{x_{1}x_{2}}}\cdot {\sqrt  {{\frac  {1}{n_{1}}}+{\frac  {1}{n_{2}}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075714-A410-42D1-99A6-B5EFCF42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933056"/>
            <a:ext cx="3902502" cy="10305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89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pt-BR" sz="32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HIPÓTESES ESTATÍSTICAS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240" cy="4873625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dirty="0"/>
              <a:t>		</a:t>
            </a:r>
            <a:r>
              <a:rPr lang="pt-BR" sz="2400" dirty="0"/>
              <a:t>H</a:t>
            </a:r>
            <a:r>
              <a:rPr lang="pt-BR" sz="2400" baseline="-25000" dirty="0"/>
              <a:t>0</a:t>
            </a:r>
            <a:r>
              <a:rPr lang="pt-BR" sz="2400" dirty="0"/>
              <a:t> : Hipótese de igualdade ou nulidade</a:t>
            </a:r>
          </a:p>
          <a:p>
            <a:pPr eaLnBrk="1" hangingPunct="1">
              <a:spcBef>
                <a:spcPts val="0"/>
              </a:spcBef>
              <a:buClr>
                <a:srgbClr val="FF6600"/>
              </a:buClr>
              <a:buSzPct val="75000"/>
              <a:buFont typeface="Monotype Sorts"/>
              <a:buNone/>
            </a:pPr>
            <a:r>
              <a:rPr lang="pt-BR" sz="2400" dirty="0"/>
              <a:t> 		H</a:t>
            </a:r>
            <a:r>
              <a:rPr lang="pt-BR" sz="2400" baseline="-25000" dirty="0"/>
              <a:t>1</a:t>
            </a:r>
            <a:r>
              <a:rPr lang="pt-BR" sz="2400" dirty="0"/>
              <a:t> : Hipótese alternativa</a:t>
            </a:r>
          </a:p>
          <a:p>
            <a:pPr eaLnBrk="1" hangingPunct="1">
              <a:spcBef>
                <a:spcPts val="1800"/>
              </a:spcBef>
              <a:buClr>
                <a:srgbClr val="FF6600"/>
              </a:buClr>
              <a:buSzPct val="75000"/>
            </a:pPr>
            <a:r>
              <a:rPr lang="pt-BR" sz="2400" dirty="0"/>
              <a:t>Aplicar um teste de hipóteses significa calcular as probabilidades de errar ao se aceitar ou rejeitar a hipótese de nulidade H</a:t>
            </a:r>
            <a:r>
              <a:rPr lang="pt-BR" sz="2400" baseline="-25000" dirty="0"/>
              <a:t>0</a:t>
            </a:r>
          </a:p>
          <a:p>
            <a:pPr eaLnBrk="1" hangingPunct="1">
              <a:spcBef>
                <a:spcPts val="1800"/>
              </a:spcBef>
              <a:buClr>
                <a:srgbClr val="FF6600"/>
              </a:buClr>
              <a:buSzPct val="75000"/>
            </a:pPr>
            <a:r>
              <a:rPr lang="pt-BR" sz="2400" dirty="0"/>
              <a:t> A decisão é sempre tomada em relação à H</a:t>
            </a:r>
            <a:r>
              <a:rPr lang="pt-BR" sz="2400" baseline="-25000" dirty="0"/>
              <a:t>0</a:t>
            </a:r>
            <a:r>
              <a:rPr lang="pt-BR" sz="2400" dirty="0"/>
              <a:t>: </a:t>
            </a:r>
          </a:p>
          <a:p>
            <a:pPr marL="0" indent="0" eaLnBrk="1" hangingPunct="1">
              <a:spcBef>
                <a:spcPts val="1800"/>
              </a:spcBef>
              <a:buClr>
                <a:srgbClr val="FF6600"/>
              </a:buClr>
              <a:buSzPct val="75000"/>
              <a:buNone/>
            </a:pPr>
            <a:r>
              <a:rPr lang="pt-BR" sz="3000" dirty="0"/>
              <a:t>		</a:t>
            </a:r>
            <a:r>
              <a:rPr lang="pt-BR" sz="3000" b="1" dirty="0">
                <a:solidFill>
                  <a:srgbClr val="FF0000"/>
                </a:solidFill>
              </a:rPr>
              <a:t>Aceita-se ou rejeita-se H</a:t>
            </a:r>
            <a:r>
              <a:rPr lang="pt-BR" sz="3000" b="1" baseline="-25000" dirty="0">
                <a:solidFill>
                  <a:srgbClr val="FF0000"/>
                </a:solidFill>
              </a:rPr>
              <a:t>0</a:t>
            </a:r>
            <a:endParaRPr lang="en-US" sz="3000" b="1" baseline="-250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6600"/>
              </a:buClr>
              <a:buSzPct val="75000"/>
              <a:buFont typeface="Monotype Sorts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099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13393-D689-48F2-8CD3-9C79378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7749D8-A289-4356-95F7-447267F1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564904"/>
            <a:ext cx="4181475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C5A162-BCB9-4C56-A93B-1AE9EC2D6C70}"/>
                  </a:ext>
                </a:extLst>
              </p:cNvPr>
              <p:cNvSpPr txBox="1"/>
              <p:nvPr/>
            </p:nvSpPr>
            <p:spPr>
              <a:xfrm>
                <a:off x="3563888" y="2564904"/>
                <a:ext cx="88325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3C5A162-BCB9-4C56-A93B-1AE9EC2D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64904"/>
                <a:ext cx="883255" cy="277576"/>
              </a:xfrm>
              <a:prstGeom prst="rect">
                <a:avLst/>
              </a:prstGeom>
              <a:blipFill>
                <a:blip r:embed="rId3"/>
                <a:stretch>
                  <a:fillRect l="-6207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7B106374-F9A3-4595-BD42-D45091346949}"/>
              </a:ext>
            </a:extLst>
          </p:cNvPr>
          <p:cNvSpPr/>
          <p:nvPr/>
        </p:nvSpPr>
        <p:spPr>
          <a:xfrm>
            <a:off x="2195736" y="2132856"/>
            <a:ext cx="4467001" cy="22322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28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204864"/>
            <a:ext cx="8229600" cy="4150175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pt-BR" altLang="pt-BR" dirty="0"/>
              <a:t>4)Calcular o valor da estatística T</a:t>
            </a:r>
          </a:p>
          <a:p>
            <a:pPr marL="990600" lvl="1" indent="-533400" eaLnBrk="1" hangingPunct="1">
              <a:buFontTx/>
              <a:buAutoNum type="arabicPeriod" startAt="4"/>
            </a:pPr>
            <a:endParaRPr lang="pt-BR" altLang="pt-BR" dirty="0"/>
          </a:p>
          <a:p>
            <a:pPr marL="990600" lvl="1" indent="-533400" eaLnBrk="1" hangingPunct="1">
              <a:buFontTx/>
              <a:buAutoNum type="arabicPeriod" startAt="4"/>
            </a:pPr>
            <a:endParaRPr lang="pt-BR" altLang="pt-BR" dirty="0"/>
          </a:p>
          <a:p>
            <a:pPr marL="457200" lvl="1" indent="0" eaLnBrk="1" hangingPunct="1">
              <a:buNone/>
            </a:pPr>
            <a:endParaRPr lang="pt-BR" altLang="pt-BR" dirty="0"/>
          </a:p>
          <a:p>
            <a:pPr marL="990600" lvl="1" indent="-533400" eaLnBrk="1" hangingPunct="1">
              <a:buFontTx/>
              <a:buAutoNum type="arabicPeriod" startAt="4"/>
            </a:pPr>
            <a:endParaRPr lang="pt-BR" altLang="pt-BR" dirty="0"/>
          </a:p>
          <a:p>
            <a:pPr marL="990600" lvl="1" indent="-533400" eaLnBrk="1" hangingPunct="1">
              <a:buFontTx/>
              <a:buNone/>
            </a:pPr>
            <a:endParaRPr lang="pt-BR" altLang="pt-BR" dirty="0"/>
          </a:p>
          <a:p>
            <a:pPr marL="990600" lvl="1" indent="-533400" eaLnBrk="1" hangingPunct="1">
              <a:buFontTx/>
              <a:buNone/>
            </a:pPr>
            <a:endParaRPr lang="pt-BR" altLang="pt-BR" dirty="0"/>
          </a:p>
          <a:p>
            <a:pPr marL="990600" lvl="1" indent="-533400" eaLnBrk="1" hangingPunct="1">
              <a:buFontTx/>
              <a:buNone/>
            </a:pPr>
            <a:endParaRPr lang="pt-BR" altLang="pt-BR" dirty="0"/>
          </a:p>
        </p:txBody>
      </p:sp>
      <p:sp>
        <p:nvSpPr>
          <p:cNvPr id="2" name="AutoShape 2" descr="t={\frac  {{\bar  {x}}_{1}-{\bar  {x}}_{2}}{S_{{x_{1}x_{2}}}\cdot {\sqrt  {{\frac  {1}{n_{1}}}+{\frac  {1}{n_{2}}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DB6BF5-42FE-42E7-8723-013F6BC93596}"/>
              </a:ext>
            </a:extLst>
          </p:cNvPr>
          <p:cNvSpPr txBox="1"/>
          <p:nvPr/>
        </p:nvSpPr>
        <p:spPr>
          <a:xfrm>
            <a:off x="518864" y="1229851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  <a:cs typeface="Arial" pitchFamily="34" charset="0"/>
              </a:rPr>
              <a:t>Passo 4 – Calcular a estatística do teste para os dados amostrais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9AEF78-E4B6-48FB-987A-17BD4C13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3692"/>
            <a:ext cx="3605411" cy="1199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29C7923-F82B-43C8-8A2C-A49EEA16705B}"/>
                  </a:ext>
                </a:extLst>
              </p:cNvPr>
              <p:cNvSpPr txBox="1"/>
              <p:nvPr/>
            </p:nvSpPr>
            <p:spPr>
              <a:xfrm>
                <a:off x="5491450" y="2723487"/>
                <a:ext cx="88325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29C7923-F82B-43C8-8A2C-A49EEA16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50" y="2723487"/>
                <a:ext cx="883255" cy="277576"/>
              </a:xfrm>
              <a:prstGeom prst="rect">
                <a:avLst/>
              </a:prstGeom>
              <a:blipFill>
                <a:blip r:embed="rId3"/>
                <a:stretch>
                  <a:fillRect l="-6207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0277637A-47EE-4DAA-AE8E-72653F8F264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alt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131322-CCFD-4CEC-A8DC-4B7D3A9F875F}"/>
                  </a:ext>
                </a:extLst>
              </p:cNvPr>
              <p:cNvSpPr txBox="1"/>
              <p:nvPr/>
            </p:nvSpPr>
            <p:spPr>
              <a:xfrm>
                <a:off x="971600" y="3827553"/>
                <a:ext cx="6480720" cy="262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Numerador = (52,0 - 38,5) = 13,5</a:t>
                </a:r>
              </a:p>
              <a:p>
                <a:endParaRPr lang="pt-BR" dirty="0"/>
              </a:p>
              <a:p>
                <a:r>
                  <a:rPr lang="pt-BR" dirty="0"/>
                  <a:t>S</a:t>
                </a:r>
                <a:r>
                  <a:rPr lang="pt-BR" baseline="-25000" dirty="0"/>
                  <a:t>p</a:t>
                </a:r>
                <a:r>
                  <a:rPr lang="pt-BR" baseline="30000" dirty="0"/>
                  <a:t>2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/>
                      <m:t>[(10−1)∗2</m:t>
                    </m:r>
                    <m:r>
                      <m:rPr>
                        <m:nor/>
                      </m:rPr>
                      <a:rPr lang="pt-BR" b="0" dirty="0" smtClean="0"/>
                      <m:t>3,04</m:t>
                    </m:r>
                    <m:r>
                      <m:rPr>
                        <m:nor/>
                      </m:rPr>
                      <a:rPr lang="pt-BR" dirty="0" smtClean="0"/>
                      <m:t>+(10−1)∗</m:t>
                    </m:r>
                    <m:r>
                      <m:rPr>
                        <m:nor/>
                      </m:rPr>
                      <a:rPr lang="pt-BR" i="1" dirty="0" smtClean="0"/>
                      <m:t>4</m:t>
                    </m:r>
                    <m:r>
                      <m:rPr>
                        <m:nor/>
                      </m:rPr>
                      <a:rPr lang="pt-BR" b="0" i="1" dirty="0" smtClean="0"/>
                      <m:t>,0</m:t>
                    </m:r>
                    <m:r>
                      <m:rPr>
                        <m:nor/>
                      </m:rPr>
                      <a:rPr lang="pt-BR" dirty="0" smtClean="0"/>
                      <m:t>)]/(20−2) </m:t>
                    </m:r>
                  </m:oMath>
                </a14:m>
                <a:r>
                  <a:rPr lang="pt-BR" dirty="0"/>
                  <a:t>= 13,52</a:t>
                </a:r>
              </a:p>
              <a:p>
                <a:endParaRPr lang="pt-BR" dirty="0"/>
              </a:p>
              <a:p>
                <a:r>
                  <a:rPr lang="pt-BR" dirty="0"/>
                  <a:t>Denominador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13,52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= 1,64</a:t>
                </a:r>
              </a:p>
              <a:p>
                <a:endParaRPr lang="pt-BR" dirty="0"/>
              </a:p>
              <a:p>
                <a:r>
                  <a:rPr lang="pt-BR" sz="2000" dirty="0" err="1"/>
                  <a:t>t</a:t>
                </a:r>
                <a:r>
                  <a:rPr lang="pt-BR" sz="2000" baseline="-25000" dirty="0" err="1"/>
                  <a:t>observado</a:t>
                </a:r>
                <a:r>
                  <a:rPr lang="pt-BR" sz="2000" dirty="0"/>
                  <a:t> = 13,5/1,64= </a:t>
                </a:r>
                <a:r>
                  <a:rPr lang="pt-BR" sz="2000" b="1" dirty="0"/>
                  <a:t>8,22</a:t>
                </a:r>
              </a:p>
              <a:p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131322-CCFD-4CEC-A8DC-4B7D3A9F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27553"/>
                <a:ext cx="6480720" cy="2625783"/>
              </a:xfrm>
              <a:prstGeom prst="rect">
                <a:avLst/>
              </a:prstGeom>
              <a:blipFill>
                <a:blip r:embed="rId4"/>
                <a:stretch>
                  <a:fillRect l="-941" t="-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55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61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6252"/>
              </p:ext>
            </p:extLst>
          </p:nvPr>
        </p:nvGraphicFramePr>
        <p:xfrm>
          <a:off x="179512" y="98682"/>
          <a:ext cx="4032449" cy="6378924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9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Consumo de Oxigênio (mL/(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Kg.min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))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Voleibol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Natação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49,0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38,0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47,0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42,0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48,0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53,0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46,0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40,0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54,0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36,0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60,0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39,0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6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59,0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37,0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4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média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52,0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38,5</a:t>
                      </a: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92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desvio-padrão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4,8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92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variância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23,04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4,0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6085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83EED88-0A7C-44F9-842E-553DC2B8B8EB}"/>
                  </a:ext>
                </a:extLst>
              </p:cNvPr>
              <p:cNvSpPr txBox="1"/>
              <p:nvPr/>
            </p:nvSpPr>
            <p:spPr>
              <a:xfrm>
                <a:off x="4355976" y="1556792"/>
                <a:ext cx="4464496" cy="3149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Numerador = (52,0 - 38,5) = 13,5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</a:t>
                </a:r>
                <a:r>
                  <a:rPr lang="pt-BR" baseline="-25000" dirty="0"/>
                  <a:t>p</a:t>
                </a:r>
                <a:r>
                  <a:rPr lang="pt-BR" baseline="30000" dirty="0"/>
                  <a:t>2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/>
                      <m:t>[(10−1)∗4,8</m:t>
                    </m:r>
                    <m:r>
                      <m:rPr>
                        <m:nor/>
                      </m:rPr>
                      <a:rPr lang="pt-BR" b="0" i="0" baseline="30000" dirty="0" smtClean="0"/>
                      <m:t>2</m:t>
                    </m:r>
                    <m:r>
                      <m:rPr>
                        <m:nor/>
                      </m:rPr>
                      <a:rPr lang="pt-BR" dirty="0" smtClean="0"/>
                      <m:t>+(10−1)∗2,0</m:t>
                    </m:r>
                    <m:r>
                      <m:rPr>
                        <m:nor/>
                      </m:rPr>
                      <a:rPr lang="pt-BR" b="0" i="0" baseline="30000" dirty="0" smtClean="0"/>
                      <m:t>2</m:t>
                    </m:r>
                    <m:r>
                      <m:rPr>
                        <m:nor/>
                      </m:rPr>
                      <a:rPr lang="pt-BR" dirty="0" smtClean="0"/>
                      <m:t>)]/(20−2)</m:t>
                    </m:r>
                    <m:r>
                      <m:rPr>
                        <m:nor/>
                      </m:rPr>
                      <a:rPr lang="pt-BR" b="0" i="0" dirty="0" smtClean="0"/>
                      <m:t>=</m:t>
                    </m:r>
                    <m:r>
                      <m:rPr>
                        <m:nor/>
                      </m:rPr>
                      <a:rPr lang="pt-BR" dirty="0"/>
                      <m:t>13,52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Denominador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13,52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= 1,64</a:t>
                </a:r>
              </a:p>
              <a:p>
                <a:endParaRPr lang="pt-BR" dirty="0"/>
              </a:p>
              <a:p>
                <a:endParaRPr lang="pt-BR" b="1" dirty="0"/>
              </a:p>
              <a:p>
                <a:r>
                  <a:rPr lang="pt-BR" b="1" dirty="0"/>
                  <a:t>Logo: </a:t>
                </a:r>
                <a:r>
                  <a:rPr lang="pt-BR" b="1" dirty="0" err="1"/>
                  <a:t>t</a:t>
                </a:r>
                <a:r>
                  <a:rPr lang="pt-BR" b="1" baseline="-25000" dirty="0" err="1"/>
                  <a:t>observado</a:t>
                </a:r>
                <a:r>
                  <a:rPr lang="pt-BR" b="1" dirty="0"/>
                  <a:t> = 13,5/1,64 = 8,22</a:t>
                </a:r>
              </a:p>
              <a:p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83EED88-0A7C-44F9-842E-553DC2B8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56792"/>
                <a:ext cx="4464496" cy="3149004"/>
              </a:xfrm>
              <a:prstGeom prst="rect">
                <a:avLst/>
              </a:prstGeom>
              <a:blipFill>
                <a:blip r:embed="rId2"/>
                <a:stretch>
                  <a:fillRect l="-1230" t="-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323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6">
            <a:extLst>
              <a:ext uri="{FF2B5EF4-FFF2-40B4-BE49-F238E27FC236}">
                <a16:creationId xmlns:a16="http://schemas.microsoft.com/office/drawing/2014/main" id="{D3F99745-ECA0-4833-AA29-D7CD5E4E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9275"/>
          </a:xfrm>
        </p:spPr>
        <p:txBody>
          <a:bodyPr/>
          <a:lstStyle/>
          <a:p>
            <a:pPr eaLnBrk="1" hangingPunct="1"/>
            <a:r>
              <a:rPr lang="pt-BR" altLang="pt-BR" sz="2400" b="1" dirty="0"/>
              <a:t>Testes de Significância - Teste </a:t>
            </a:r>
            <a:r>
              <a:rPr lang="pt-BR" altLang="pt-BR" sz="2400" b="1" i="1" dirty="0"/>
              <a:t>t</a:t>
            </a:r>
            <a:r>
              <a:rPr lang="pt-BR" altLang="pt-BR" sz="2400" b="1" dirty="0"/>
              <a:t> de </a:t>
            </a:r>
            <a:r>
              <a:rPr lang="pt-BR" altLang="pt-BR" sz="2400" b="1" dirty="0" err="1"/>
              <a:t>Student</a:t>
            </a:r>
            <a:endParaRPr lang="pt-BR" altLang="pt-BR" sz="2400" b="1" dirty="0"/>
          </a:p>
        </p:txBody>
      </p:sp>
      <p:sp>
        <p:nvSpPr>
          <p:cNvPr id="33795" name="CaixaDeTexto 3">
            <a:extLst>
              <a:ext uri="{FF2B5EF4-FFF2-40B4-BE49-F238E27FC236}">
                <a16:creationId xmlns:a16="http://schemas.microsoft.com/office/drawing/2014/main" id="{2FD902B8-1BA6-4830-B4E6-6138846C4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372225"/>
            <a:ext cx="3575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Arial" panose="020B0604020202020204" pitchFamily="34" charset="0"/>
                <a:sym typeface="Symbol" panose="05050102010706020507" pitchFamily="18" charset="2"/>
              </a:rPr>
              <a:t> (0,1) → P = 100 x (1- ) = 90%</a:t>
            </a:r>
            <a:endParaRPr lang="pt-BR" altLang="pt-BR" sz="1800" b="1" dirty="0">
              <a:latin typeface="Arial" panose="020B0604020202020204" pitchFamily="34" charset="0"/>
            </a:endParaRP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57F955EA-D091-44AE-B039-A6720739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76249"/>
            <a:ext cx="7287269" cy="634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9B6150F0-FAEF-451D-AE7B-F142C8862B07}"/>
              </a:ext>
            </a:extLst>
          </p:cNvPr>
          <p:cNvSpPr/>
          <p:nvPr/>
        </p:nvSpPr>
        <p:spPr>
          <a:xfrm>
            <a:off x="5796136" y="476672"/>
            <a:ext cx="216024" cy="476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83C02EF-A623-407F-8DF8-30224EF9865C}"/>
              </a:ext>
            </a:extLst>
          </p:cNvPr>
          <p:cNvSpPr/>
          <p:nvPr/>
        </p:nvSpPr>
        <p:spPr>
          <a:xfrm>
            <a:off x="353232" y="45957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8BC6F9-45F5-474C-9917-FD7F8AB00AA7}"/>
              </a:ext>
            </a:extLst>
          </p:cNvPr>
          <p:cNvSpPr/>
          <p:nvPr/>
        </p:nvSpPr>
        <p:spPr>
          <a:xfrm>
            <a:off x="5652120" y="4595764"/>
            <a:ext cx="622697" cy="476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909974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FF0000"/>
                </a:solidFill>
              </a:rPr>
              <a:t>Passo 5 – Conclusão</a:t>
            </a:r>
          </a:p>
          <a:p>
            <a:pPr eaLnBrk="1" hangingPunct="1">
              <a:buFontTx/>
              <a:buNone/>
            </a:pPr>
            <a:r>
              <a:rPr lang="pt-BR" altLang="pt-BR" sz="2800" dirty="0"/>
              <a:t>	</a:t>
            </a:r>
          </a:p>
          <a:p>
            <a:pPr lvl="1">
              <a:buNone/>
            </a:pPr>
            <a:r>
              <a:rPr lang="pt-BR" altLang="pt-BR" dirty="0"/>
              <a:t>Após obter-se o valor de t, compara-se este valor ao t da tabela 	</a:t>
            </a:r>
            <a:r>
              <a:rPr lang="pt-BR" altLang="pt-BR" sz="800" dirty="0"/>
              <a:t>		</a:t>
            </a:r>
          </a:p>
          <a:p>
            <a:pPr eaLnBrk="1" hangingPunct="1">
              <a:buFontTx/>
              <a:buNone/>
            </a:pPr>
            <a:r>
              <a:rPr lang="pt-BR" altLang="pt-BR" dirty="0">
                <a:solidFill>
                  <a:srgbClr val="FF0000"/>
                </a:solidFill>
              </a:rPr>
              <a:t>				</a:t>
            </a:r>
            <a:r>
              <a:rPr lang="pt-BR" altLang="pt-BR" sz="2400" dirty="0">
                <a:solidFill>
                  <a:srgbClr val="FF0000"/>
                </a:solidFill>
              </a:rPr>
              <a:t>t</a:t>
            </a:r>
            <a:r>
              <a:rPr lang="pt-BR" altLang="pt-BR" sz="2400" baseline="-25000" dirty="0">
                <a:solidFill>
                  <a:srgbClr val="FF0000"/>
                </a:solidFill>
                <a:sym typeface="Symbol" pitchFamily="18" charset="2"/>
              </a:rPr>
              <a:t>=6%; </a:t>
            </a:r>
            <a:r>
              <a:rPr lang="pt-BR" altLang="pt-BR" sz="2400" baseline="-25000" dirty="0" err="1">
                <a:solidFill>
                  <a:srgbClr val="FF0000"/>
                </a:solidFill>
                <a:sym typeface="Symbol" pitchFamily="18" charset="2"/>
              </a:rPr>
              <a:t>g.l</a:t>
            </a:r>
            <a:r>
              <a:rPr lang="pt-BR" altLang="pt-BR" sz="2400" baseline="-25000" dirty="0">
                <a:solidFill>
                  <a:srgbClr val="FF0000"/>
                </a:solidFill>
                <a:sym typeface="Symbol" pitchFamily="18" charset="2"/>
              </a:rPr>
              <a:t>.= 18</a:t>
            </a:r>
            <a:r>
              <a:rPr lang="pt-BR" altLang="pt-BR" sz="2400" dirty="0">
                <a:solidFill>
                  <a:srgbClr val="FF0000"/>
                </a:solidFill>
                <a:sym typeface="Symbol" pitchFamily="18" charset="2"/>
              </a:rPr>
              <a:t> = 2,10</a:t>
            </a:r>
          </a:p>
          <a:p>
            <a:pPr eaLnBrk="1" hangingPunct="1">
              <a:lnSpc>
                <a:spcPct val="0"/>
              </a:lnSpc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0"/>
              </a:lnSpc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dirty="0">
                <a:sym typeface="Symbol" pitchFamily="18" charset="2"/>
              </a:rPr>
              <a:t>	</a:t>
            </a:r>
          </a:p>
          <a:p>
            <a:pPr>
              <a:buNone/>
            </a:pPr>
            <a:r>
              <a:rPr lang="pt-BR" altLang="pt-BR" sz="2800" dirty="0">
                <a:sym typeface="Symbol" pitchFamily="18" charset="2"/>
              </a:rPr>
              <a:t>	</a:t>
            </a:r>
            <a:r>
              <a:rPr lang="pt-BR" altLang="pt-BR" sz="2400" dirty="0">
                <a:sym typeface="Symbol" pitchFamily="18" charset="2"/>
              </a:rPr>
              <a:t>C</a:t>
            </a:r>
            <a:r>
              <a:rPr lang="pt-BR" altLang="pt-BR" sz="2400" dirty="0"/>
              <a:t>omo</a:t>
            </a:r>
            <a:r>
              <a:rPr lang="pt-BR" altLang="pt-BR" sz="2400" dirty="0">
                <a:solidFill>
                  <a:srgbClr val="FF0000"/>
                </a:solidFill>
              </a:rPr>
              <a:t>  </a:t>
            </a:r>
            <a:r>
              <a:rPr lang="pt-BR" altLang="pt-BR" sz="2400" dirty="0" err="1">
                <a:sym typeface="Symbol" pitchFamily="18" charset="2"/>
              </a:rPr>
              <a:t>t</a:t>
            </a:r>
            <a:r>
              <a:rPr lang="pt-BR" altLang="pt-BR" sz="2400" baseline="-25000" dirty="0" err="1">
                <a:sym typeface="Symbol" pitchFamily="18" charset="2"/>
              </a:rPr>
              <a:t>observado</a:t>
            </a:r>
            <a:r>
              <a:rPr lang="pt-BR" altLang="pt-BR" sz="2400" baseline="-25000" dirty="0">
                <a:sym typeface="Symbol" pitchFamily="18" charset="2"/>
              </a:rPr>
              <a:t>  </a:t>
            </a:r>
            <a:r>
              <a:rPr lang="pt-BR" altLang="pt-BR" sz="2400" dirty="0">
                <a:sym typeface="Symbol" pitchFamily="18" charset="2"/>
              </a:rPr>
              <a:t>=8,22 &gt; </a:t>
            </a:r>
            <a:r>
              <a:rPr lang="pt-BR" altLang="pt-BR" sz="2400" dirty="0" err="1">
                <a:sym typeface="Symbol" pitchFamily="18" charset="2"/>
              </a:rPr>
              <a:t>t</a:t>
            </a:r>
            <a:r>
              <a:rPr lang="pt-BR" altLang="pt-BR" sz="2400" baseline="-25000" dirty="0" err="1">
                <a:sym typeface="Symbol" pitchFamily="18" charset="2"/>
              </a:rPr>
              <a:t>tabelado</a:t>
            </a:r>
            <a:r>
              <a:rPr lang="pt-BR" altLang="pt-BR" sz="2400" baseline="-25000" dirty="0">
                <a:sym typeface="Symbol" pitchFamily="18" charset="2"/>
              </a:rPr>
              <a:t> </a:t>
            </a:r>
            <a:r>
              <a:rPr lang="pt-BR" altLang="pt-BR" sz="2400" dirty="0">
                <a:sym typeface="Symbol" pitchFamily="18" charset="2"/>
              </a:rPr>
              <a:t> = 2,10 devo rejeitar H</a:t>
            </a:r>
            <a:r>
              <a:rPr lang="pt-BR" altLang="pt-BR" sz="2400" baseline="-25000" dirty="0">
                <a:sym typeface="Symbol" pitchFamily="18" charset="2"/>
              </a:rPr>
              <a:t>0</a:t>
            </a:r>
          </a:p>
          <a:p>
            <a:pPr>
              <a:buNone/>
            </a:pPr>
            <a:r>
              <a:rPr lang="pt-BR" altLang="pt-BR" sz="2400" baseline="-25000" dirty="0">
                <a:sym typeface="Symbol" pitchFamily="18" charset="2"/>
              </a:rPr>
              <a:t>	</a:t>
            </a:r>
          </a:p>
          <a:p>
            <a:pPr lvl="1">
              <a:buNone/>
            </a:pPr>
            <a:r>
              <a:rPr lang="pt-BR" altLang="pt-BR" sz="2400" dirty="0">
                <a:sym typeface="Symbol" pitchFamily="18" charset="2"/>
              </a:rPr>
              <a:t>Logo, </a:t>
            </a:r>
            <a:r>
              <a:rPr lang="pt-BR" altLang="pt-BR" sz="2400" dirty="0"/>
              <a:t>há evidências, a um nível de significância de 5%, que os consumos de oxigênio não são iguais.</a:t>
            </a:r>
            <a:endParaRPr lang="pt-BR" altLang="pt-BR" dirty="0"/>
          </a:p>
          <a:p>
            <a:pPr>
              <a:buNone/>
            </a:pPr>
            <a:endParaRPr lang="pt-BR" altLang="pt-B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DB1B85-32E6-4BAF-A212-B153B1310BDB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Passos para realizar teste de hipóteses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5651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71800" y="242760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obrigada</a:t>
            </a:r>
          </a:p>
        </p:txBody>
      </p:sp>
    </p:spTree>
    <p:extLst>
      <p:ext uri="{BB962C8B-B14F-4D97-AF65-F5344CB8AC3E}">
        <p14:creationId xmlns:p14="http://schemas.microsoft.com/office/powerpoint/2010/main" val="24183895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Exemplo 5 – técnico de voleibol</a:t>
            </a:r>
            <a:endParaRPr lang="pt-BR" cap="none" dirty="0"/>
          </a:p>
        </p:txBody>
      </p:sp>
      <p:sp>
        <p:nvSpPr>
          <p:cNvPr id="149507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6600"/>
                </a:solidFill>
              </a:rPr>
              <a:t>Situação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cs typeface="Times New Roman" panose="02020603050405020304" pitchFamily="18" charset="0"/>
              </a:rPr>
              <a:t>Desejamos verificar se os catalisadores A e B têm efeitos diferentes no rendimento de uma certa reação química.</a:t>
            </a:r>
            <a:r>
              <a:rPr lang="pt-BR" sz="2400" dirty="0"/>
              <a:t>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6600"/>
                </a:solidFill>
              </a:rPr>
              <a:t>Evidência amostral</a:t>
            </a:r>
          </a:p>
          <a:p>
            <a:pPr>
              <a:lnSpc>
                <a:spcPct val="110000"/>
              </a:lnSpc>
              <a:buNone/>
            </a:pPr>
            <a:r>
              <a:rPr lang="pt-BR" dirty="0"/>
              <a:t>	</a:t>
            </a:r>
            <a:r>
              <a:rPr lang="pt-BR" sz="2400" dirty="0"/>
              <a:t>Para testar a hipótese, o rendimento (%) de uma reação química foi medida utilizando-se os catalisadores A e B.</a:t>
            </a:r>
          </a:p>
          <a:p>
            <a:pPr>
              <a:lnSpc>
                <a:spcPct val="140000"/>
              </a:lnSpc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390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37773CE-4E0B-4D07-A662-E9FA05C52E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4624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pt-BR" cap="none" dirty="0">
                <a:solidFill>
                  <a:schemeClr val="tx1"/>
                </a:solidFill>
              </a:rPr>
              <a:t>Exemplo 4 – dados amostrais</a:t>
            </a:r>
            <a:endParaRPr lang="pt-BR" cap="none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D41F5E-6414-8FE8-55C0-FC43B2FA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060848"/>
            <a:ext cx="7058025" cy="18478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72C519-FF79-D29A-7615-201B59B2D383}"/>
              </a:ext>
            </a:extLst>
          </p:cNvPr>
          <p:cNvSpPr txBox="1"/>
          <p:nvPr/>
        </p:nvSpPr>
        <p:spPr>
          <a:xfrm>
            <a:off x="1042987" y="1196752"/>
            <a:ext cx="705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Rendimento (%) de uma reação química utilizando-se 2 catalisadores A e B.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61B9D4-CE62-7D0F-3EAC-768F0784E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05" y="4005064"/>
            <a:ext cx="7058024" cy="24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4596</Words>
  <Application>Microsoft Office PowerPoint</Application>
  <PresentationFormat>Apresentação na tela (4:3)</PresentationFormat>
  <Paragraphs>794</Paragraphs>
  <Slides>97</Slides>
  <Notes>6</Notes>
  <HiddenSlides>1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97</vt:i4>
      </vt:variant>
    </vt:vector>
  </HeadingPairs>
  <TitlesOfParts>
    <vt:vector size="107" baseType="lpstr">
      <vt:lpstr>Arial</vt:lpstr>
      <vt:lpstr>Calibri</vt:lpstr>
      <vt:lpstr>Cambria Math</vt:lpstr>
      <vt:lpstr>Monotype Sorts</vt:lpstr>
      <vt:lpstr>Symbol</vt:lpstr>
      <vt:lpstr>Times New Roman</vt:lpstr>
      <vt:lpstr>Wingdings</vt:lpstr>
      <vt:lpstr>Tema do Office</vt:lpstr>
      <vt:lpstr>Imagem de bitmap</vt:lpstr>
      <vt:lpstr>Equation</vt:lpstr>
      <vt:lpstr>  INFERÊNCIA ESTATÍSTICA Teste de Hipóteses  </vt:lpstr>
      <vt:lpstr>Apresentação do PowerPoint</vt:lpstr>
      <vt:lpstr>ANÁLISE DESCRITIVA</vt:lpstr>
      <vt:lpstr>INFERÊNCIA ESTATÍSTICA</vt:lpstr>
      <vt:lpstr>INFERÊNCIA ESTATÍSTICA</vt:lpstr>
      <vt:lpstr>Inferência estatística</vt:lpstr>
      <vt:lpstr>TESTE DE HIPÓTESES</vt:lpstr>
      <vt:lpstr>Apresentação do PowerPoint</vt:lpstr>
      <vt:lpstr>HIPÓTESES ESTATÍSTICAS</vt:lpstr>
      <vt:lpstr>Exemplo 1 – pacotes de café</vt:lpstr>
      <vt:lpstr>Exemplo 1 – pacotes de café</vt:lpstr>
      <vt:lpstr>Região crítica</vt:lpstr>
      <vt:lpstr>Região crítica</vt:lpstr>
      <vt:lpstr>Tipos de erro num teste estatístico</vt:lpstr>
      <vt:lpstr>Apresentação do PowerPoint</vt:lpstr>
      <vt:lpstr>Tipos de erro num teste estatístico</vt:lpstr>
      <vt:lpstr>Tipos de erro num teste estatístico</vt:lpstr>
      <vt:lpstr>Tipos de erro num teste estatístico</vt:lpstr>
      <vt:lpstr>Tipos de erro num teste estatístico</vt:lpstr>
      <vt:lpstr>Tipos de erro num teste estatístico</vt:lpstr>
      <vt:lpstr>Passos para realizar teste de hipóteses</vt:lpstr>
      <vt:lpstr>Abordagem pela região de aceitação</vt:lpstr>
      <vt:lpstr>Abordagem pela região de aceitação</vt:lpstr>
      <vt:lpstr>Tabela distribuição normal</vt:lpstr>
      <vt:lpstr>Apresentação do PowerPoint</vt:lpstr>
      <vt:lpstr>Abordagem pela região de aceitação</vt:lpstr>
      <vt:lpstr>Abordagem pelo nível descritivo (p_value)</vt:lpstr>
      <vt:lpstr>Tabela distribuição normal</vt:lpstr>
      <vt:lpstr>Apresentação do PowerPoint</vt:lpstr>
      <vt:lpstr>Exemplo 2 – teste vocacional teste t de Student</vt:lpstr>
      <vt:lpstr>Exemplo 2  </vt:lpstr>
      <vt:lpstr>Passos para realizar teste de hipóteses</vt:lpstr>
      <vt:lpstr>Passos para realizar teste de hipóteses</vt:lpstr>
      <vt:lpstr>Passos para realizar teste de hipóteses</vt:lpstr>
      <vt:lpstr>Passos para realizar teste de hipóteses</vt:lpstr>
      <vt:lpstr>Apresentação do PowerPoint</vt:lpstr>
      <vt:lpstr>Passos para realizar teste de hipóteses</vt:lpstr>
      <vt:lpstr>Exercício para fazer na aula </vt:lpstr>
      <vt:lpstr>Abordagem pela região de aceitação</vt:lpstr>
      <vt:lpstr>Abordagem pela região de aceitação</vt:lpstr>
      <vt:lpstr>Abordagem pela região de aceitação</vt:lpstr>
      <vt:lpstr>Abordagem pelo nível descritivo (p_value)</vt:lpstr>
      <vt:lpstr>Apresentação do PowerPoint</vt:lpstr>
      <vt:lpstr>Exemplo 3 – insônia teste do quiquadrado</vt:lpstr>
      <vt:lpstr>Exemplo 3 - insônia</vt:lpstr>
      <vt:lpstr>Passos para realizar teste de hipóteses</vt:lpstr>
      <vt:lpstr>Apresentação do PowerPoint</vt:lpstr>
      <vt:lpstr>Passos para realizar teste de hipóteses</vt:lpstr>
      <vt:lpstr>Apresentação do PowerPoint</vt:lpstr>
      <vt:lpstr>   </vt:lpstr>
      <vt:lpstr>Passos para realizar teste de hipóteses</vt:lpstr>
      <vt:lpstr>Tabela do qui-quadrado</vt:lpstr>
      <vt:lpstr>Apresentação do PowerPoint</vt:lpstr>
      <vt:lpstr>Apresentação do PowerPoint</vt:lpstr>
      <vt:lpstr>Passos para realizar teste de hipóteses</vt:lpstr>
      <vt:lpstr>Exercício - fazer durante a aula</vt:lpstr>
      <vt:lpstr>Passos para realizar teste de hipóteses</vt:lpstr>
      <vt:lpstr>Passos para realizar teste de hipóteses</vt:lpstr>
      <vt:lpstr>Passos para realizar teste de hipóteses</vt:lpstr>
      <vt:lpstr>Apresentação do PowerPoint</vt:lpstr>
      <vt:lpstr>  Passos para realizar teste de hipóteses </vt:lpstr>
      <vt:lpstr>Passos para realizar teste de hipóteses</vt:lpstr>
      <vt:lpstr>Tabela do qui-quadrado</vt:lpstr>
      <vt:lpstr>Passos para realizar teste de hipóteses</vt:lpstr>
      <vt:lpstr>Passos para realizar teste de hipóteses</vt:lpstr>
      <vt:lpstr>Passos para realizar teste de hipóteses</vt:lpstr>
      <vt:lpstr>Exemplo 4 – dieta teste t para amostras pareadas</vt:lpstr>
      <vt:lpstr>Exemplo 4 – dieta</vt:lpstr>
      <vt:lpstr>Exemplo 4 – dados amostrais</vt:lpstr>
      <vt:lpstr>Passos para realizar teste de hipóteses</vt:lpstr>
      <vt:lpstr>Apresentação do PowerPoint</vt:lpstr>
      <vt:lpstr>Passos para realizar teste de hipóteses</vt:lpstr>
      <vt:lpstr>Apresentação do PowerPoint</vt:lpstr>
      <vt:lpstr>   </vt:lpstr>
      <vt:lpstr>Passos para realizar teste de hipóteses</vt:lpstr>
      <vt:lpstr>Apresentação do PowerPoint</vt:lpstr>
      <vt:lpstr>   </vt:lpstr>
      <vt:lpstr>Apresentação do PowerPoint</vt:lpstr>
      <vt:lpstr>Apresentação do PowerPoint</vt:lpstr>
      <vt:lpstr>Exemplo 5 – técnico de voleibol</vt:lpstr>
      <vt:lpstr>Exemplo 5 – técnico de voleibol</vt:lpstr>
      <vt:lpstr>Exemplo 5 – dados amostrais</vt:lpstr>
      <vt:lpstr>Passos para realizar teste de hipóteses</vt:lpstr>
      <vt:lpstr>Passos para realizar teste de hipóteses</vt:lpstr>
      <vt:lpstr>Passos para realizar teste de hipóteses</vt:lpstr>
      <vt:lpstr>Passos para realizar teste de hipóteses</vt:lpstr>
      <vt:lpstr>Passos para realizar teste de hipóteses</vt:lpstr>
      <vt:lpstr>Testes de Significância - Teste t de Student</vt:lpstr>
      <vt:lpstr>Passos para realizar teste de hipóteses</vt:lpstr>
      <vt:lpstr>Apresentação do PowerPoint</vt:lpstr>
      <vt:lpstr>Apresentação do PowerPoint</vt:lpstr>
      <vt:lpstr>Apresentação do PowerPoint</vt:lpstr>
      <vt:lpstr>Testes de Significância - Teste t de Student</vt:lpstr>
      <vt:lpstr>Apresentação do PowerPoint</vt:lpstr>
      <vt:lpstr>Apresentação do PowerPoint</vt:lpstr>
      <vt:lpstr>Exemplo 5 – técnico de voleibol</vt:lpstr>
      <vt:lpstr>Exemplo 4 – dados amostrais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Amelia</dc:creator>
  <cp:lastModifiedBy>Ana Amelia Benedito-Silva</cp:lastModifiedBy>
  <cp:revision>212</cp:revision>
  <cp:lastPrinted>2021-05-19T12:14:19Z</cp:lastPrinted>
  <dcterms:created xsi:type="dcterms:W3CDTF">2017-08-31T16:27:20Z</dcterms:created>
  <dcterms:modified xsi:type="dcterms:W3CDTF">2022-09-12T16:13:24Z</dcterms:modified>
</cp:coreProperties>
</file>