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Cambria Math"/>
      <p:regular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9" roundtripDataSignature="AMtx7mgKZS6qQNzkM8PqxmR5mTvhvHx1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A7AF7F-A5B5-474F-A6B1-F6DC189FDAB0}">
  <a:tblStyle styleId="{1AA7AF7F-A5B5-474F-A6B1-F6DC189FDA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5.xml"/><Relationship Id="rId55" Type="http://schemas.openxmlformats.org/officeDocument/2006/relationships/font" Target="fonts/Lato-bold.fntdata"/><Relationship Id="rId10" Type="http://schemas.openxmlformats.org/officeDocument/2006/relationships/slide" Target="slides/slide4.xml"/><Relationship Id="rId54" Type="http://schemas.openxmlformats.org/officeDocument/2006/relationships/font" Target="fonts/Lato-regular.fntdata"/><Relationship Id="rId13" Type="http://schemas.openxmlformats.org/officeDocument/2006/relationships/slide" Target="slides/slide7.xml"/><Relationship Id="rId57" Type="http://schemas.openxmlformats.org/officeDocument/2006/relationships/font" Target="fonts/Lato-boldItalic.fntdata"/><Relationship Id="rId12" Type="http://schemas.openxmlformats.org/officeDocument/2006/relationships/slide" Target="slides/slide6.xml"/><Relationship Id="rId56" Type="http://schemas.openxmlformats.org/officeDocument/2006/relationships/font" Target="fonts/Lato-italic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CambriaMath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4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4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5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5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5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5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4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7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7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7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7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7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7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7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7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7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7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7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7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7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4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4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5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5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5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5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5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5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5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5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5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5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kaggle.com/datasets/kumarajarshi/life-expectancy-who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Relationship Id="rId4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952775" y="17823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pt-BR" sz="5600"/>
              <a:t>Grupo 1</a:t>
            </a:r>
            <a:endParaRPr b="1" sz="5600"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311700" y="38567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320"/>
              <a:t>CAIO RODRIGUES GOMES </a:t>
            </a:r>
            <a:r>
              <a:rPr lang="pt-BR" sz="1320"/>
              <a:t>11208012</a:t>
            </a:r>
            <a:endParaRPr sz="132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320"/>
              <a:t>RODRIGO DORNELES FERREIRA DE SOUZA </a:t>
            </a:r>
            <a:r>
              <a:rPr lang="pt-BR" sz="1320"/>
              <a:t>11295831</a:t>
            </a:r>
            <a:endParaRPr sz="132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pt-BR" sz="1320"/>
              <a:t>VITOR CAETANO DA SILVA </a:t>
            </a:r>
            <a:r>
              <a:rPr lang="pt-BR" sz="1320"/>
              <a:t>9276999</a:t>
            </a:r>
            <a:endParaRPr sz="132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3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/>
        </p:nvSpPr>
        <p:spPr>
          <a:xfrm>
            <a:off x="1206001" y="671576"/>
            <a:ext cx="6526511" cy="9311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Usando o R, podemos calcular o coeficiente de Pearson para o nosso conjunto de dados: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004" y="2152099"/>
            <a:ext cx="5220397" cy="202468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/>
          <p:nvPr/>
        </p:nvSpPr>
        <p:spPr>
          <a:xfrm>
            <a:off x="266004" y="3925064"/>
            <a:ext cx="955497" cy="2311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5691884" y="2152099"/>
            <a:ext cx="3205538" cy="246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600"/>
              <a:t>Podemos observar que o coeficiente deu maior que 0.6, o que significa dizer que podemos tirar conclusões significativas sobre esses o comportamento simultâneo entre  peso e taxa metabólica.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1432032" y="369729"/>
            <a:ext cx="6526511" cy="11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Nesse momento, podemos já então, fazer a nossa regressão linear simples com os conjuntos de dados, isto é, tentar explicitar como o peso do corpo pode variar de acordo com a taxa metabólica: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70" y="1537227"/>
            <a:ext cx="4826983" cy="150283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 txBox="1"/>
          <p:nvPr/>
        </p:nvSpPr>
        <p:spPr>
          <a:xfrm>
            <a:off x="986213" y="3121108"/>
            <a:ext cx="6768459" cy="11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 retorno nos diz que a taxa de variação da linha de regressão é 0.07846, e que o intercepto do y é estimado em ser -30.24427. Portanto, a reta que é estimada que melhor se encaixa com esses dados é: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869101" y="4207559"/>
            <a:ext cx="7387119" cy="96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pesoDoCorpo = -30.24427 + 0.07846 * taxaMetabolica</a:t>
            </a:r>
            <a:endParaRPr b="0" i="0" sz="2000" u="none" cap="none" strike="noStrik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1101704" y="760408"/>
            <a:ext cx="6526511" cy="11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Ao fazermos o teste da anova no retorno da função lm() do R, temos o seguinte resultado: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4185" y="1755649"/>
            <a:ext cx="47815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2"/>
          <p:cNvSpPr txBox="1"/>
          <p:nvPr/>
        </p:nvSpPr>
        <p:spPr>
          <a:xfrm>
            <a:off x="956313" y="3326972"/>
            <a:ext cx="6817295" cy="11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observar que o nosso valor-p do teste F resultou bem abaixo do nível de significância de 0.05. Podemos portanto, rejeitar H0 e afirmar que existe uma variação no peso do corpo de acordo com a taxa metabólica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2"/>
          <p:cNvSpPr/>
          <p:nvPr/>
        </p:nvSpPr>
        <p:spPr>
          <a:xfrm>
            <a:off x="5578868" y="2328253"/>
            <a:ext cx="1099335" cy="351024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/>
        </p:nvSpPr>
        <p:spPr>
          <a:xfrm>
            <a:off x="1255817" y="513828"/>
            <a:ext cx="6526511" cy="11674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Podemos, agora,  fazer o mesmo gráfico de dispersão mostrando a reta de regressão e o seu intervalo de confiança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741" y="1458299"/>
            <a:ext cx="5031533" cy="3428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O Nosso DataSet</a:t>
            </a:r>
            <a:endParaRPr b="1"/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1082250" y="1241050"/>
            <a:ext cx="3623400" cy="3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818">
                <a:solidFill>
                  <a:srgbClr val="B7B7B7"/>
                </a:solidFill>
              </a:rPr>
              <a:t>Quem fez o levantamento?</a:t>
            </a:r>
            <a:endParaRPr b="1" sz="1818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618" u="sng">
                <a:solidFill>
                  <a:schemeClr val="hlink"/>
                </a:solidFill>
                <a:hlinkClick r:id="rId3"/>
              </a:rPr>
              <a:t>https://www.kaggle.com/datasets/kumarajarshi/life-expectancy-who</a:t>
            </a:r>
            <a:endParaRPr sz="161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1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618"/>
              <a:t>Estes dados foram coletados pela Organização Mundial da Saúde e pelas Nações Unidas, sendo raspados por Deeksha Russell e Duan Wang.</a:t>
            </a:r>
            <a:endParaRPr sz="161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00"/>
          </a:p>
        </p:txBody>
      </p:sp>
      <p:sp>
        <p:nvSpPr>
          <p:cNvPr id="236" name="Google Shape;236;p14"/>
          <p:cNvSpPr txBox="1"/>
          <p:nvPr/>
        </p:nvSpPr>
        <p:spPr>
          <a:xfrm>
            <a:off x="5388425" y="1526250"/>
            <a:ext cx="3206400" cy="25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Arial"/>
              <a:buNone/>
            </a:pPr>
            <a:r>
              <a:rPr b="1" i="0" lang="pt-BR" sz="2118" u="none" cap="none" strike="noStrike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Quando?</a:t>
            </a:r>
            <a:endParaRPr b="1" i="0" sz="2118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18"/>
              <a:buFont typeface="Arial"/>
              <a:buNone/>
            </a:pPr>
            <a:r>
              <a:rPr b="1" i="0" lang="pt-BR" sz="1918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2017</a:t>
            </a:r>
            <a:endParaRPr b="1" i="0" sz="1918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18"/>
              <a:buFont typeface="Arial"/>
              <a:buNone/>
            </a:pPr>
            <a:r>
              <a:rPr b="1" i="0" lang="pt-BR" sz="2118" u="none" cap="none" strike="noStrike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Tamanho do Dataset?</a:t>
            </a:r>
            <a:endParaRPr b="1" i="0" sz="2118" u="none" cap="none" strike="noStrike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18"/>
              <a:buFont typeface="Arial"/>
              <a:buNone/>
            </a:pPr>
            <a:r>
              <a:rPr b="1" i="0" lang="pt-BR" sz="1918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2938 linhas e 22 colunas</a:t>
            </a:r>
            <a:endParaRPr b="1" i="0" sz="1918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4883725" y="1241050"/>
            <a:ext cx="111300" cy="299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586325" y="222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Tabela de Variáveis Utilizáveis</a:t>
            </a:r>
            <a:endParaRPr b="1"/>
          </a:p>
        </p:txBody>
      </p:sp>
      <p:graphicFrame>
        <p:nvGraphicFramePr>
          <p:cNvPr id="243" name="Google Shape;243;p15"/>
          <p:cNvGraphicFramePr/>
          <p:nvPr/>
        </p:nvGraphicFramePr>
        <p:xfrm>
          <a:off x="1056438" y="880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{1AA7AF7F-A5B5-474F-A6B1-F6DC189FDAB0}</a:tableStyleId>
              </a:tblPr>
              <a:tblGrid>
                <a:gridCol w="1435750"/>
                <a:gridCol w="1435750"/>
                <a:gridCol w="1375525"/>
                <a:gridCol w="1495975"/>
                <a:gridCol w="1495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NOME DA COLUNA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QUALITATIVA NOMINAL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QUALITATIVA ORDINAL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QUANTITATIVA CONTÍNUA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QUANTITATIVA DISCRETA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Expectativa de vida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País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Ano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IDH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Alcoolismo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Morte infantil (por 1000)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Morte adulta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(por 1000)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586325" y="2223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Tabela de Variáveis Utilizáveis</a:t>
            </a:r>
            <a:endParaRPr b="1"/>
          </a:p>
        </p:txBody>
      </p:sp>
      <p:graphicFrame>
        <p:nvGraphicFramePr>
          <p:cNvPr id="249" name="Google Shape;249;p16"/>
          <p:cNvGraphicFramePr/>
          <p:nvPr/>
        </p:nvGraphicFramePr>
        <p:xfrm>
          <a:off x="952500" y="8802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{1AA7AF7F-A5B5-474F-A6B1-F6DC189FDAB0}</a:tableStyleId>
              </a:tblPr>
              <a:tblGrid>
                <a:gridCol w="1435750"/>
                <a:gridCol w="1435750"/>
                <a:gridCol w="1375525"/>
                <a:gridCol w="1495975"/>
                <a:gridCol w="1495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NOME DA COLUNA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QUALITATIVA NOMINAL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QUALITATIVA ORDINAL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QUANTITATIVA CONTÍNUA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solidFill>
                            <a:srgbClr val="FFFFFF"/>
                          </a:solidFill>
                        </a:rPr>
                        <a:t>QUANTITATIVA DISCRETA</a:t>
                      </a:r>
                      <a:endParaRPr b="1"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Sarampo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(por 1000)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IMC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Vacinação contra pólio (%)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Vacinação contra difteria(%)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PIB per capita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lt1"/>
                          </a:solidFill>
                        </a:rPr>
                        <a:t>Anos na escola (média)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3C7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 txBox="1"/>
          <p:nvPr>
            <p:ph type="title"/>
          </p:nvPr>
        </p:nvSpPr>
        <p:spPr>
          <a:xfrm>
            <a:off x="3373050" y="858525"/>
            <a:ext cx="2397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2800"/>
              <a:t>A pergunta</a:t>
            </a:r>
            <a:endParaRPr b="1" sz="2800"/>
          </a:p>
        </p:txBody>
      </p:sp>
      <p:sp>
        <p:nvSpPr>
          <p:cNvPr id="255" name="Google Shape;255;p17"/>
          <p:cNvSpPr txBox="1"/>
          <p:nvPr>
            <p:ph idx="1" type="body"/>
          </p:nvPr>
        </p:nvSpPr>
        <p:spPr>
          <a:xfrm>
            <a:off x="311700" y="1772625"/>
            <a:ext cx="85206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41335"/>
              <a:buNone/>
            </a:pPr>
            <a:r>
              <a:rPr lang="pt-BR" sz="3400"/>
              <a:t>Como a imunização afeta a mortalidade de crianças e adultos?</a:t>
            </a:r>
            <a:endParaRPr sz="3400"/>
          </a:p>
        </p:txBody>
      </p:sp>
      <p:sp>
        <p:nvSpPr>
          <p:cNvPr id="256" name="Google Shape;256;p17"/>
          <p:cNvSpPr txBox="1"/>
          <p:nvPr/>
        </p:nvSpPr>
        <p:spPr>
          <a:xfrm>
            <a:off x="1381535" y="3134925"/>
            <a:ext cx="6380930" cy="1231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i="1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Todas as variáveis associadas a imunização não causam variação na mortalidade</a:t>
            </a:r>
            <a:endParaRPr b="0" i="0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i="1" lang="pt-BR" sz="19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Pelo menos uma variável causa variação na mortalidade</a:t>
            </a:r>
            <a:endParaRPr b="0" i="1" sz="1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Gráficos </a:t>
            </a:r>
            <a:endParaRPr b="1"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725" y="970425"/>
            <a:ext cx="3603277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8969" y="970425"/>
            <a:ext cx="36226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Gráficos</a:t>
            </a:r>
            <a:endParaRPr b="1"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25" y="1007500"/>
            <a:ext cx="3741982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7332" y="1007500"/>
            <a:ext cx="3708951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Como se usa a Regressão?</a:t>
            </a:r>
            <a:endParaRPr b="1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927750" y="1307850"/>
            <a:ext cx="733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800"/>
              <a:t>A regressão linear procura explicitar uma correlação, transformando um conjunto de dados em uma equação que estima o valor esperado de determinado Y dado X.</a:t>
            </a:r>
            <a:endParaRPr sz="1800"/>
          </a:p>
        </p:txBody>
      </p:sp>
      <p:sp>
        <p:nvSpPr>
          <p:cNvPr id="142" name="Google Shape;142;p2"/>
          <p:cNvSpPr/>
          <p:nvPr/>
        </p:nvSpPr>
        <p:spPr>
          <a:xfrm>
            <a:off x="1003500" y="2397325"/>
            <a:ext cx="7332900" cy="1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1128150" y="3117275"/>
            <a:ext cx="6887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1855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Onde: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𝛂 é o valor esperado se as variáveis são nulas;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cada 𝛃 é a variação esperada da variável se as outras continuam constantes;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1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 o erro não explicado pelo modelo.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1881450" y="2625050"/>
            <a:ext cx="542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= 𝛂 + 𝛃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𝛃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….. + 𝛃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1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1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e</a:t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Gráficos</a:t>
            </a:r>
            <a:endParaRPr b="1"/>
          </a:p>
        </p:txBody>
      </p:sp>
      <p:pic>
        <p:nvPicPr>
          <p:cNvPr id="276" name="Google Shape;2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9700" y="939925"/>
            <a:ext cx="377046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Gráficos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Gráficos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Resultado da Regressão</a:t>
            </a:r>
            <a:endParaRPr b="1"/>
          </a:p>
        </p:txBody>
      </p:sp>
      <p:pic>
        <p:nvPicPr>
          <p:cNvPr id="292" name="Google Shape;2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50" y="1950075"/>
            <a:ext cx="3551225" cy="241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6625" y="1950075"/>
            <a:ext cx="3685982" cy="24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23"/>
          <p:cNvSpPr txBox="1"/>
          <p:nvPr/>
        </p:nvSpPr>
        <p:spPr>
          <a:xfrm>
            <a:off x="1246925" y="1307850"/>
            <a:ext cx="18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Infantil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3"/>
          <p:cNvSpPr txBox="1"/>
          <p:nvPr/>
        </p:nvSpPr>
        <p:spPr>
          <a:xfrm>
            <a:off x="5706713" y="1274700"/>
            <a:ext cx="182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Adulta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3"/>
          <p:cNvSpPr/>
          <p:nvPr/>
        </p:nvSpPr>
        <p:spPr>
          <a:xfrm rot="5400000">
            <a:off x="2464400" y="2870500"/>
            <a:ext cx="3922500" cy="1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Como interpretar</a:t>
            </a:r>
            <a:endParaRPr b="1"/>
          </a:p>
        </p:txBody>
      </p:sp>
      <p:pic>
        <p:nvPicPr>
          <p:cNvPr id="302" name="Google Shape;30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00" y="1241050"/>
            <a:ext cx="4939200" cy="335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24"/>
          <p:cNvCxnSpPr/>
          <p:nvPr/>
        </p:nvCxnSpPr>
        <p:spPr>
          <a:xfrm flipH="1" rot="10800000">
            <a:off x="1202375" y="2805475"/>
            <a:ext cx="6531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4" name="Google Shape;304;p24"/>
          <p:cNvCxnSpPr/>
          <p:nvPr/>
        </p:nvCxnSpPr>
        <p:spPr>
          <a:xfrm>
            <a:off x="3933700" y="2790700"/>
            <a:ext cx="0" cy="645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p24"/>
          <p:cNvCxnSpPr/>
          <p:nvPr/>
        </p:nvCxnSpPr>
        <p:spPr>
          <a:xfrm>
            <a:off x="3918850" y="2761025"/>
            <a:ext cx="393300" cy="147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4"/>
          <p:cNvCxnSpPr/>
          <p:nvPr/>
        </p:nvCxnSpPr>
        <p:spPr>
          <a:xfrm>
            <a:off x="3948550" y="3414150"/>
            <a:ext cx="326700" cy="1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24"/>
          <p:cNvCxnSpPr/>
          <p:nvPr/>
        </p:nvCxnSpPr>
        <p:spPr>
          <a:xfrm>
            <a:off x="4289950" y="2761025"/>
            <a:ext cx="0" cy="630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4"/>
          <p:cNvCxnSpPr/>
          <p:nvPr/>
        </p:nvCxnSpPr>
        <p:spPr>
          <a:xfrm>
            <a:off x="289450" y="3993075"/>
            <a:ext cx="4238100" cy="75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24"/>
          <p:cNvCxnSpPr/>
          <p:nvPr/>
        </p:nvCxnSpPr>
        <p:spPr>
          <a:xfrm>
            <a:off x="311725" y="4289950"/>
            <a:ext cx="4408800" cy="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24"/>
          <p:cNvCxnSpPr/>
          <p:nvPr/>
        </p:nvCxnSpPr>
        <p:spPr>
          <a:xfrm flipH="1" rot="10800000">
            <a:off x="319150" y="2382400"/>
            <a:ext cx="3043200" cy="75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1" name="Google Shape;311;p24"/>
          <p:cNvSpPr txBox="1"/>
          <p:nvPr/>
        </p:nvSpPr>
        <p:spPr>
          <a:xfrm>
            <a:off x="5425550" y="208200"/>
            <a:ext cx="32211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4C4C"/>
                </a:solidFill>
                <a:latin typeface="Lato"/>
                <a:ea typeface="Lato"/>
                <a:cs typeface="Lato"/>
                <a:sym typeface="Lato"/>
              </a:rPr>
              <a:t>Esta coluna nos dá os coeficientes da equação, sendo o (intercept) a constante;</a:t>
            </a:r>
            <a:endParaRPr b="0" i="0" sz="1800" u="none" cap="none" strike="noStrike">
              <a:solidFill>
                <a:srgbClr val="FF4C4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FA8DC"/>
                </a:solidFill>
                <a:latin typeface="Lato"/>
                <a:ea typeface="Lato"/>
                <a:cs typeface="Lato"/>
                <a:sym typeface="Lato"/>
              </a:rPr>
              <a:t>As estrelas, e a coluna do lado, categorizam a relevância da variável no modelo;</a:t>
            </a:r>
            <a:endParaRPr b="0" i="0" sz="1800" u="none" cap="none" strike="noStrike">
              <a:solidFill>
                <a:srgbClr val="6FA8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FA8D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D966"/>
                </a:solidFill>
                <a:latin typeface="Lato"/>
                <a:ea typeface="Lato"/>
                <a:cs typeface="Lato"/>
                <a:sym typeface="Lato"/>
              </a:rPr>
              <a:t>Estes valores nos dizem o relevante aos resíduos, junto com o erro padrão e graus de liberdade utilizados;</a:t>
            </a:r>
            <a:endParaRPr b="0" i="0" sz="1800" u="none" cap="none" strike="noStrike">
              <a:solidFill>
                <a:srgbClr val="FFD9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E também nos dá os valores calculados de R² e da estatística F.</a:t>
            </a:r>
            <a:endParaRPr b="0" i="0" sz="1800" u="none" cap="none" strike="noStrike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12" name="Google Shape;312;p24"/>
          <p:cNvCxnSpPr/>
          <p:nvPr/>
        </p:nvCxnSpPr>
        <p:spPr>
          <a:xfrm>
            <a:off x="311725" y="4464625"/>
            <a:ext cx="4067400" cy="108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24"/>
          <p:cNvSpPr/>
          <p:nvPr/>
        </p:nvSpPr>
        <p:spPr>
          <a:xfrm rot="5400000">
            <a:off x="2976325" y="2599950"/>
            <a:ext cx="4586700" cy="11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24"/>
          <p:cNvCxnSpPr/>
          <p:nvPr/>
        </p:nvCxnSpPr>
        <p:spPr>
          <a:xfrm flipH="1" rot="10800000">
            <a:off x="274625" y="3733375"/>
            <a:ext cx="4594200" cy="22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Resultado da Regressão</a:t>
            </a:r>
            <a:endParaRPr b="1"/>
          </a:p>
        </p:txBody>
      </p:sp>
      <p:pic>
        <p:nvPicPr>
          <p:cNvPr id="320" name="Google Shape;3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25" y="1193025"/>
            <a:ext cx="2840251" cy="284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6724" y="1187925"/>
            <a:ext cx="2840249" cy="2836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6550" y="1187925"/>
            <a:ext cx="2840251" cy="28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Resultado da Regressão</a:t>
            </a:r>
            <a:endParaRPr b="1"/>
          </a:p>
        </p:txBody>
      </p:sp>
      <p:pic>
        <p:nvPicPr>
          <p:cNvPr id="328" name="Google Shape;3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50" y="1200475"/>
            <a:ext cx="2948451" cy="294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8713" y="1230388"/>
            <a:ext cx="2948451" cy="288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3100" y="1248299"/>
            <a:ext cx="2852775" cy="2852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Resultado da Regressão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(Análise de Hepatite B) </a:t>
            </a:r>
            <a:endParaRPr b="1"/>
          </a:p>
        </p:txBody>
      </p:sp>
      <p:pic>
        <p:nvPicPr>
          <p:cNvPr id="336" name="Google Shape;33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225" y="2063287"/>
            <a:ext cx="2746151" cy="27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7"/>
          <p:cNvSpPr/>
          <p:nvPr/>
        </p:nvSpPr>
        <p:spPr>
          <a:xfrm rot="5400000">
            <a:off x="2677775" y="3059450"/>
            <a:ext cx="3540300" cy="1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7"/>
          <p:cNvSpPr txBox="1"/>
          <p:nvPr/>
        </p:nvSpPr>
        <p:spPr>
          <a:xfrm>
            <a:off x="1328550" y="1387925"/>
            <a:ext cx="23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Q-Q plot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5306775" y="1343400"/>
            <a:ext cx="21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 vs fits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7800" y="1964250"/>
            <a:ext cx="2955826" cy="29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Resultado da Regressão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(Análise de Difteria) </a:t>
            </a:r>
            <a:endParaRPr b="1"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900" y="1965900"/>
            <a:ext cx="2846250" cy="275454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8"/>
          <p:cNvSpPr/>
          <p:nvPr/>
        </p:nvSpPr>
        <p:spPr>
          <a:xfrm rot="5400000">
            <a:off x="2677775" y="3059450"/>
            <a:ext cx="3540300" cy="1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8"/>
          <p:cNvSpPr txBox="1"/>
          <p:nvPr/>
        </p:nvSpPr>
        <p:spPr>
          <a:xfrm>
            <a:off x="1328550" y="1387925"/>
            <a:ext cx="23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Q-Q plot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28"/>
          <p:cNvSpPr txBox="1"/>
          <p:nvPr/>
        </p:nvSpPr>
        <p:spPr>
          <a:xfrm>
            <a:off x="5306775" y="1343400"/>
            <a:ext cx="21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 vs fits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0" name="Google Shape;35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2025" y="1965900"/>
            <a:ext cx="2920572" cy="2927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Resultado da Regressão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/>
              <a:t>(Análise de Poliomielite) </a:t>
            </a:r>
            <a:endParaRPr b="1"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7300" y="1914700"/>
            <a:ext cx="2787249" cy="280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9"/>
          <p:cNvSpPr/>
          <p:nvPr/>
        </p:nvSpPr>
        <p:spPr>
          <a:xfrm rot="5400000">
            <a:off x="2677775" y="3059450"/>
            <a:ext cx="3540300" cy="11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1328550" y="1387925"/>
            <a:ext cx="2389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Q-Q plot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5306775" y="1343400"/>
            <a:ext cx="213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pt-BR" sz="2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Resíduos vs fits</a:t>
            </a:r>
            <a:endParaRPr b="0" i="0" sz="22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0" name="Google Shape;36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5475" y="1914700"/>
            <a:ext cx="2917093" cy="29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/>
        </p:nvSpPr>
        <p:spPr>
          <a:xfrm>
            <a:off x="1462150" y="838700"/>
            <a:ext cx="66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partir do modelo, podemos obter o R²: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1788725" y="1551225"/>
            <a:ext cx="54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R²= 1 - </a:t>
            </a:r>
            <a:r>
              <a:rPr b="0" i="0" lang="pt-BR" sz="2400" u="sng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Variância explicada pelo modelo</a:t>
            </a:r>
            <a:endParaRPr b="0" i="0" sz="2400" u="sng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3737075" y="1943400"/>
            <a:ext cx="222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Variância Total</a:t>
            </a:r>
            <a:endParaRPr b="0" i="0" sz="2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905550" y="2516100"/>
            <a:ext cx="7332900" cy="111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388050" y="2798100"/>
            <a:ext cx="676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Este valor mede o quanto dos dados a equação representa.</a:t>
            </a:r>
            <a:endParaRPr b="0" i="0" sz="20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sp>
        <p:nvSpPr>
          <p:cNvPr id="366" name="Google Shape;366;p30"/>
          <p:cNvSpPr txBox="1"/>
          <p:nvPr>
            <p:ph idx="1" type="body"/>
          </p:nvPr>
        </p:nvSpPr>
        <p:spPr>
          <a:xfrm>
            <a:off x="1297500" y="1458930"/>
            <a:ext cx="7038900" cy="32466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518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 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337" y="1491741"/>
            <a:ext cx="4939200" cy="33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5599417" y="1638391"/>
            <a:ext cx="3205538" cy="246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600"/>
              <a:t>Revendo a nossa saída da função </a:t>
            </a:r>
            <a:r>
              <a:rPr b="1" lang="pt-BR" sz="1600"/>
              <a:t>lm()</a:t>
            </a:r>
            <a:r>
              <a:rPr lang="pt-BR" sz="1600"/>
              <a:t> podemos observar que a ordem crescente dos valores-p do teste t são: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600"/>
              <a:t>Hepatite B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pt-BR" sz="1600"/>
              <a:t>Polio</a:t>
            </a:r>
            <a:endParaRPr sz="1600"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AutoNum type="arabicPeriod"/>
            </a:pPr>
            <a:r>
              <a:rPr lang="pt-BR" sz="1600"/>
              <a:t>Difteria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379" name="Google Shape;37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876" y="2221950"/>
            <a:ext cx="67151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1106876" y="1307850"/>
            <a:ext cx="7038900" cy="32466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Começamos com o nosso modelo contendo nenhuma variável, apenas uma constante 1.</a:t>
            </a:r>
            <a:endParaRPr sz="1700"/>
          </a:p>
        </p:txBody>
      </p:sp>
      <p:cxnSp>
        <p:nvCxnSpPr>
          <p:cNvPr id="381" name="Google Shape;381;p32"/>
          <p:cNvCxnSpPr/>
          <p:nvPr/>
        </p:nvCxnSpPr>
        <p:spPr>
          <a:xfrm rot="10800000">
            <a:off x="5003515" y="2281129"/>
            <a:ext cx="54957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875" y="2787028"/>
            <a:ext cx="67151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895177" y="1575480"/>
            <a:ext cx="7441223" cy="911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600"/>
              <a:t>O Akaike Information Criterion (AIC) é uma métrica usada para comparar o ajuste de modelos de regressão. De maneira geral, quanto menor o AIC, melhor para o modelo</a:t>
            </a:r>
            <a:endParaRPr sz="1600"/>
          </a:p>
        </p:txBody>
      </p:sp>
      <p:cxnSp>
        <p:nvCxnSpPr>
          <p:cNvPr id="389" name="Google Shape;389;p33"/>
          <p:cNvCxnSpPr/>
          <p:nvPr/>
        </p:nvCxnSpPr>
        <p:spPr>
          <a:xfrm rot="10800000">
            <a:off x="2681555" y="3280454"/>
            <a:ext cx="54957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146" y="2519900"/>
            <a:ext cx="67151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>
            <p:ph idx="1" type="body"/>
          </p:nvPr>
        </p:nvSpPr>
        <p:spPr>
          <a:xfrm>
            <a:off x="1067146" y="1328933"/>
            <a:ext cx="7441223" cy="911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600"/>
              <a:t>Os valores aqui em destaque representam o que irá acontecer com o AIC do nosso modelo se adicionarmos essas variáveis a ele</a:t>
            </a:r>
            <a:endParaRPr sz="1600"/>
          </a:p>
        </p:txBody>
      </p:sp>
      <p:sp>
        <p:nvSpPr>
          <p:cNvPr id="397" name="Google Shape;397;p34"/>
          <p:cNvSpPr/>
          <p:nvPr/>
        </p:nvSpPr>
        <p:spPr>
          <a:xfrm>
            <a:off x="4748029" y="3372387"/>
            <a:ext cx="513708" cy="737276"/>
          </a:xfrm>
          <a:prstGeom prst="rect">
            <a:avLst/>
          </a:prstGeom>
          <a:noFill/>
          <a:ln cap="flat" cmpd="sng" w="3810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403" name="Google Shape;4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875" y="2787028"/>
            <a:ext cx="671512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1106875" y="1336134"/>
            <a:ext cx="7441223" cy="911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600"/>
              <a:t>Observamos que o AIC do nosso modelo será mais diminuído quando acrescentarmos nele a variável de imunização contra Hepatite B. Então, nesse </a:t>
            </a:r>
            <a:r>
              <a:rPr b="1" lang="pt-BR" sz="1600"/>
              <a:t>primeiro passo</a:t>
            </a:r>
            <a:r>
              <a:rPr lang="pt-BR" sz="1600"/>
              <a:t>, adicionamos essa variável ao modelo.</a:t>
            </a:r>
            <a:endParaRPr sz="1600"/>
          </a:p>
        </p:txBody>
      </p:sp>
      <p:cxnSp>
        <p:nvCxnSpPr>
          <p:cNvPr id="405" name="Google Shape;405;p35"/>
          <p:cNvCxnSpPr/>
          <p:nvPr/>
        </p:nvCxnSpPr>
        <p:spPr>
          <a:xfrm rot="10800000">
            <a:off x="5208998" y="3866081"/>
            <a:ext cx="54957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sp>
        <p:nvSpPr>
          <p:cNvPr id="411" name="Google Shape;411;p36"/>
          <p:cNvSpPr txBox="1"/>
          <p:nvPr>
            <p:ph idx="1" type="body"/>
          </p:nvPr>
        </p:nvSpPr>
        <p:spPr>
          <a:xfrm>
            <a:off x="1106875" y="1336134"/>
            <a:ext cx="7441223" cy="911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pt-BR" sz="1600"/>
              <a:t>No segundo passo</a:t>
            </a:r>
            <a:r>
              <a:rPr lang="pt-BR" sz="1600"/>
              <a:t>, podemos observar que a variável que mais diminui o valor do nosso AIC é a de imunização contra Pólio. Portanto, nesse momento, adicionamos essa variável ao nosso modelo.</a:t>
            </a:r>
            <a:endParaRPr sz="1600"/>
          </a:p>
        </p:txBody>
      </p:sp>
      <p:pic>
        <p:nvPicPr>
          <p:cNvPr id="412" name="Google Shape;4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615" y="2868790"/>
            <a:ext cx="4152900" cy="11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36"/>
          <p:cNvCxnSpPr/>
          <p:nvPr/>
        </p:nvCxnSpPr>
        <p:spPr>
          <a:xfrm rot="10800000">
            <a:off x="6369977" y="3537308"/>
            <a:ext cx="54957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sp>
        <p:nvSpPr>
          <p:cNvPr id="419" name="Google Shape;419;p37"/>
          <p:cNvSpPr txBox="1"/>
          <p:nvPr>
            <p:ph idx="1" type="body"/>
          </p:nvPr>
        </p:nvSpPr>
        <p:spPr>
          <a:xfrm>
            <a:off x="1076054" y="1481241"/>
            <a:ext cx="7441223" cy="14305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pt-BR" sz="1600"/>
              <a:t>No terceiro passo</a:t>
            </a:r>
            <a:r>
              <a:rPr lang="pt-BR" sz="1600"/>
              <a:t>, podemos ver que, se acrescentarmos a variável de imunização contra difteria, nosso modelo irá aumentar o valor de </a:t>
            </a:r>
            <a:r>
              <a:rPr b="1" lang="pt-BR" sz="1600"/>
              <a:t>AIC</a:t>
            </a:r>
            <a:r>
              <a:rPr lang="pt-BR" sz="1600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600"/>
              <a:t>Isso não é o que queremos, portanto, o melhor a se fazer nesse momento, é pararmos e nosso modelo está pronto</a:t>
            </a:r>
            <a:endParaRPr sz="1600"/>
          </a:p>
        </p:txBody>
      </p:sp>
      <p:pic>
        <p:nvPicPr>
          <p:cNvPr id="420" name="Google Shape;4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163" y="3085208"/>
            <a:ext cx="7363615" cy="1252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37"/>
          <p:cNvCxnSpPr/>
          <p:nvPr/>
        </p:nvCxnSpPr>
        <p:spPr>
          <a:xfrm rot="10800000">
            <a:off x="6183504" y="4146692"/>
            <a:ext cx="549573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427" name="Google Shape;42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4" y="2291132"/>
            <a:ext cx="4498553" cy="225367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8"/>
          <p:cNvSpPr txBox="1"/>
          <p:nvPr/>
        </p:nvSpPr>
        <p:spPr>
          <a:xfrm>
            <a:off x="1297499" y="1086283"/>
            <a:ext cx="6768459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também fazer a regressão forward fazendo comparação com o </a:t>
            </a:r>
            <a:r>
              <a:rPr b="0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</a:t>
            </a: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 R² ajustado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1729" y="2291132"/>
            <a:ext cx="4171255" cy="227664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8"/>
          <p:cNvSpPr txBox="1"/>
          <p:nvPr/>
        </p:nvSpPr>
        <p:spPr>
          <a:xfrm>
            <a:off x="658790" y="1871359"/>
            <a:ext cx="2793328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Passo 1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5272630" y="1871359"/>
            <a:ext cx="2793328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Passo 2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38"/>
          <p:cNvSpPr/>
          <p:nvPr/>
        </p:nvSpPr>
        <p:spPr>
          <a:xfrm>
            <a:off x="6667929" y="4232953"/>
            <a:ext cx="1993186" cy="1849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sp>
        <p:nvSpPr>
          <p:cNvPr id="438" name="Google Shape;438;p39"/>
          <p:cNvSpPr txBox="1"/>
          <p:nvPr/>
        </p:nvSpPr>
        <p:spPr>
          <a:xfrm>
            <a:off x="1297499" y="1082797"/>
            <a:ext cx="6768459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Podemos também fazer a regressão forward fazendo comparação com o </a:t>
            </a:r>
            <a:r>
              <a:rPr b="0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</a:t>
            </a: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do R² ajustado dos modelos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39"/>
          <p:cNvSpPr txBox="1"/>
          <p:nvPr/>
        </p:nvSpPr>
        <p:spPr>
          <a:xfrm>
            <a:off x="588485" y="1871359"/>
            <a:ext cx="2793328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Passo 3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39"/>
          <p:cNvSpPr txBox="1"/>
          <p:nvPr/>
        </p:nvSpPr>
        <p:spPr>
          <a:xfrm>
            <a:off x="5272630" y="1871359"/>
            <a:ext cx="2793328" cy="7011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Passo 4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1" name="Google Shape;44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358" y="2322157"/>
            <a:ext cx="4151863" cy="2425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0348" y="2291132"/>
            <a:ext cx="4095694" cy="254162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/>
          <p:nvPr/>
        </p:nvSpPr>
        <p:spPr>
          <a:xfrm>
            <a:off x="2147300" y="4479532"/>
            <a:ext cx="1890444" cy="1746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6659020" y="4556588"/>
            <a:ext cx="1890444" cy="17466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/>
          <p:nvPr/>
        </p:nvSpPr>
        <p:spPr>
          <a:xfrm>
            <a:off x="1391700" y="742225"/>
            <a:ext cx="63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se aplicar o método, testamos a significância do modelo: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1551225" y="1343425"/>
            <a:ext cx="582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pt-BR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i="1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𝛃 1=𝛃 2=...=Bk =0 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0" i="0" lang="pt-BR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nem todos os </a:t>
            </a:r>
            <a:r>
              <a:rPr b="0" i="1" lang="pt-BR" sz="2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𝛃 i</a:t>
            </a:r>
            <a:r>
              <a:rPr b="0" i="1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são 0.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Método Forward</a:t>
            </a:r>
            <a:endParaRPr/>
          </a:p>
        </p:txBody>
      </p:sp>
      <p:pic>
        <p:nvPicPr>
          <p:cNvPr id="450" name="Google Shape;4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410" y="1780918"/>
            <a:ext cx="569595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/>
        </p:nvSpPr>
        <p:spPr>
          <a:xfrm>
            <a:off x="676882" y="3760510"/>
            <a:ext cx="7387119" cy="96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mortesInfantis = 119.1364 - 0.8020 * hepatiteB – 0.3113 * Polio</a:t>
            </a:r>
            <a:endParaRPr b="0" i="0" sz="2000" u="none" cap="none" strike="noStrike">
              <a:solidFill>
                <a:schemeClr val="l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2" name="Google Shape;452;p40"/>
          <p:cNvSpPr txBox="1"/>
          <p:nvPr/>
        </p:nvSpPr>
        <p:spPr>
          <a:xfrm>
            <a:off x="986211" y="3139763"/>
            <a:ext cx="6768459" cy="5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Portanto, a reta que é estimada que melhor se encaixa com esses dados é: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40"/>
          <p:cNvSpPr txBox="1"/>
          <p:nvPr/>
        </p:nvSpPr>
        <p:spPr>
          <a:xfrm>
            <a:off x="1295542" y="1244426"/>
            <a:ext cx="6768459" cy="5364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Analisando os coeficientes do nosso modelo: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Conclusão (Resultados da Regressão)</a:t>
            </a:r>
            <a:endParaRPr b="1"/>
          </a:p>
        </p:txBody>
      </p:sp>
      <p:sp>
        <p:nvSpPr>
          <p:cNvPr id="459" name="Google Shape;459;p41"/>
          <p:cNvSpPr txBox="1"/>
          <p:nvPr/>
        </p:nvSpPr>
        <p:spPr>
          <a:xfrm>
            <a:off x="1558650" y="1373075"/>
            <a:ext cx="6026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coeficientes apontam melhoria da mortalidade em relação ao aumento de imunidade, mas devido ao baixo </a:t>
            </a:r>
            <a:r>
              <a:rPr b="1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R²</a:t>
            </a: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as vacinações específicas de hepatite B, difteria e poliomielite não são impactantes o suficiente para explicar o fenômeno da mortalidade de crianças e adultos de forma aceitável.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41"/>
          <p:cNvSpPr txBox="1"/>
          <p:nvPr/>
        </p:nvSpPr>
        <p:spPr>
          <a:xfrm>
            <a:off x="1558650" y="3436450"/>
            <a:ext cx="570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Esse resultado é esperado, já que é um fenômeno complexo, com muitas outras coisas em jogo.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/>
              <a:t>Conclusão (Resultados da Regressão)</a:t>
            </a:r>
            <a:endParaRPr b="1"/>
          </a:p>
        </p:txBody>
      </p:sp>
      <p:sp>
        <p:nvSpPr>
          <p:cNvPr id="466" name="Google Shape;466;p42"/>
          <p:cNvSpPr txBox="1"/>
          <p:nvPr/>
        </p:nvSpPr>
        <p:spPr>
          <a:xfrm>
            <a:off x="1580925" y="1307850"/>
            <a:ext cx="570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Como, por exemplo:</a:t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7" name="Google Shape;4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900" y="2834900"/>
            <a:ext cx="34194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450" y="2882525"/>
            <a:ext cx="34671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2"/>
          <p:cNvSpPr txBox="1"/>
          <p:nvPr/>
        </p:nvSpPr>
        <p:spPr>
          <a:xfrm>
            <a:off x="570675" y="2234025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as crianças: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42"/>
          <p:cNvSpPr txBox="1"/>
          <p:nvPr/>
        </p:nvSpPr>
        <p:spPr>
          <a:xfrm>
            <a:off x="4864050" y="2234025"/>
            <a:ext cx="305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os adultos: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2070000" y="1796150"/>
            <a:ext cx="5004000" cy="1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pt-BR" sz="7200"/>
              <a:t>Obrigado!</a:t>
            </a:r>
            <a:endParaRPr b="1" sz="7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O que é a regressão?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210750" y="94149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Para ficar mais claro como funciona uma regressão, vamos realizar uma regressão linear simples no seguinte conjunto de dados que mostra a relação entre </a:t>
            </a:r>
            <a:r>
              <a:rPr b="1" lang="pt-BR" sz="1700"/>
              <a:t>taxa metabólica e peso do corpo </a:t>
            </a:r>
            <a:r>
              <a:rPr lang="pt-BR" sz="1700"/>
              <a:t> de um indivíduo</a:t>
            </a:r>
            <a:endParaRPr b="1" sz="1700"/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619872" y="2157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{1AA7AF7F-A5B5-474F-A6B1-F6DC189FDAB0}</a:tableStyleId>
              </a:tblPr>
              <a:tblGrid>
                <a:gridCol w="1657575"/>
                <a:gridCol w="1657575"/>
              </a:tblGrid>
              <a:tr h="2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Peso do corpo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metabolismo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49.9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1079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50.8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1146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51.8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1115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52.6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1161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57.6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1351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61.4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1402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62.3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1365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64.9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870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43.1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1372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48.1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1132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67" name="Google Shape;167;p5"/>
          <p:cNvGraphicFramePr/>
          <p:nvPr/>
        </p:nvGraphicFramePr>
        <p:xfrm>
          <a:off x="4525880" y="21571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{1AA7AF7F-A5B5-474F-A6B1-F6DC189FDAB0}</a:tableStyleId>
              </a:tblPr>
              <a:tblGrid>
                <a:gridCol w="1657575"/>
                <a:gridCol w="1657575"/>
              </a:tblGrid>
              <a:tr h="2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Peso do corpo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metabolismo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52.2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1132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53.5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1172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55.0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1034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55.0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1155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56.0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1392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57.8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1090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59.0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1178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59.0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1342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59.2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1027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1316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6"/>
          <p:cNvGraphicFramePr/>
          <p:nvPr/>
        </p:nvGraphicFramePr>
        <p:xfrm>
          <a:off x="1339063" y="8893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{1AA7AF7F-A5B5-474F-A6B1-F6DC189FDAB0}</a:tableStyleId>
              </a:tblPr>
              <a:tblGrid>
                <a:gridCol w="1657575"/>
                <a:gridCol w="1657575"/>
              </a:tblGrid>
              <a:tr h="2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Peso do corpo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metabolismo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62.1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1574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64.9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1526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66.0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1268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66.4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1205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72.8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1382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74.8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1273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77.1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1439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82.0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1536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82.0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1151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83.4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1248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86.2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1466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88.6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1323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89.3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1300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73" name="Google Shape;173;p6"/>
          <p:cNvGraphicFramePr/>
          <p:nvPr/>
        </p:nvGraphicFramePr>
        <p:xfrm>
          <a:off x="4988217" y="1353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{1AA7AF7F-A5B5-474F-A6B1-F6DC189FDAB0}</a:tableStyleId>
              </a:tblPr>
              <a:tblGrid>
                <a:gridCol w="1657575"/>
                <a:gridCol w="1657575"/>
              </a:tblGrid>
              <a:tr h="25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Peso do corpo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1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Taxa de metabolismo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91.6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1519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99.8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1639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103.0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1382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104.5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1414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107.7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1473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110.2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2074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122.0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1777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123.1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1640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125.2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1630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143.3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u="none" cap="none" strike="noStrike">
                          <a:solidFill>
                            <a:schemeClr val="lt1"/>
                          </a:solidFill>
                        </a:rPr>
                        <a:t>1708</a:t>
                      </a:r>
                      <a:endParaRPr sz="1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4972692" y="1528670"/>
            <a:ext cx="3883633" cy="3160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 sz="1700"/>
              <a:t>Utilizando o R, conseguimos fazer um gráfico de dispersão entre as duas variáveis.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pt-BR" sz="1700"/>
              <a:t>Observe que é possível verificarmos visualmente e intuitivamente que </a:t>
            </a:r>
            <a:r>
              <a:rPr b="1" lang="pt-BR" sz="1700"/>
              <a:t>quanto maior a taxa metabólica, maior o peso do corpo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pt-BR" sz="1700"/>
              <a:t>Isso pode nos sugerir que entre essas duas variáveis existe uma </a:t>
            </a:r>
            <a:r>
              <a:rPr b="1" lang="pt-BR" sz="1700"/>
              <a:t>correlação</a:t>
            </a:r>
            <a:r>
              <a:rPr lang="pt-BR" sz="1700"/>
              <a:t>.</a:t>
            </a:r>
            <a:endParaRPr sz="1700"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685" y="1600589"/>
            <a:ext cx="4532265" cy="30881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O que é a regressão?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1139482" y="1309694"/>
            <a:ext cx="6354283" cy="96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pt-BR" sz="1800"/>
              <a:t>Quando duas variáveis estão ligadas por uma </a:t>
            </a:r>
            <a:r>
              <a:rPr b="1" lang="pt-BR" sz="1800"/>
              <a:t>relação estatística</a:t>
            </a:r>
            <a:r>
              <a:rPr lang="pt-BR" sz="1800"/>
              <a:t>, dizemos que existe uma </a:t>
            </a:r>
            <a:r>
              <a:rPr b="1" lang="pt-BR" sz="1800"/>
              <a:t>correlação </a:t>
            </a:r>
            <a:r>
              <a:rPr lang="pt-BR" sz="1800"/>
              <a:t>entre elas!</a:t>
            </a:r>
            <a:endParaRPr sz="1800"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2232448" y="459428"/>
            <a:ext cx="4168352" cy="6542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Mas o que é correlação?</a:t>
            </a:r>
            <a:endParaRPr/>
          </a:p>
        </p:txBody>
      </p:sp>
      <p:pic>
        <p:nvPicPr>
          <p:cNvPr descr="C:\Documents and Settings\Osvaldo\Configurações locais\Temporary Internet Files\Content.IE5\41Q301AZ\MC900397074[2].wmf" id="187" name="Google Shape;18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5204" y="328071"/>
            <a:ext cx="793099" cy="78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 txBox="1"/>
          <p:nvPr/>
        </p:nvSpPr>
        <p:spPr>
          <a:xfrm>
            <a:off x="203062" y="2942204"/>
            <a:ext cx="5314162" cy="13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 Estatística, podemos medir a intensidade de uma correlação linear entre duas variáveis por meio do </a:t>
            </a:r>
            <a:r>
              <a:rPr b="1" i="0" lang="pt-BR" sz="16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coeficiente de correlação de Pearson, que é dado por:</a:t>
            </a:r>
            <a:endParaRPr b="1" i="0" sz="16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plicação prática das correlações na negociação - Artigos MQL5" id="189" name="Google Shape;18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1741" y="2820038"/>
            <a:ext cx="3208760" cy="155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2915441" y="1723472"/>
            <a:ext cx="3434100" cy="968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 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1154631" y="579109"/>
            <a:ext cx="6526511" cy="1308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podemos tirar algumas conclusões significativas sobre o comportamento simultâneo das variáveis analisadas, é necessário que:</a:t>
            </a:r>
            <a:endParaRPr b="1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9"/>
          <p:cNvSpPr txBox="1"/>
          <p:nvPr/>
        </p:nvSpPr>
        <p:spPr>
          <a:xfrm>
            <a:off x="1429612" y="2705510"/>
            <a:ext cx="6251400" cy="96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87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0" y="1396800"/>
            <a:ext cx="3433990" cy="967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1300"/>
              <a:buFont typeface="Lato"/>
              <a:buNone/>
            </a:pPr>
            <a:r>
              <a:t/>
            </a:r>
            <a:endParaRPr b="0" i="0" sz="239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018646" y="2616313"/>
            <a:ext cx="636998" cy="219907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1429612" y="3569952"/>
            <a:ext cx="6251530" cy="96795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985" l="-87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