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95" r:id="rId2"/>
    <p:sldId id="337" r:id="rId3"/>
    <p:sldId id="257" r:id="rId4"/>
    <p:sldId id="338" r:id="rId5"/>
    <p:sldId id="314" r:id="rId6"/>
    <p:sldId id="292" r:id="rId7"/>
    <p:sldId id="259" r:id="rId8"/>
    <p:sldId id="260" r:id="rId9"/>
    <p:sldId id="339" r:id="rId10"/>
    <p:sldId id="1248" r:id="rId11"/>
    <p:sldId id="1249" r:id="rId12"/>
    <p:sldId id="1251" r:id="rId13"/>
    <p:sldId id="1252" r:id="rId14"/>
    <p:sldId id="1253" r:id="rId15"/>
    <p:sldId id="1256" r:id="rId16"/>
    <p:sldId id="261" r:id="rId17"/>
    <p:sldId id="262" r:id="rId18"/>
    <p:sldId id="1245" r:id="rId19"/>
    <p:sldId id="1246" r:id="rId20"/>
    <p:sldId id="1247" r:id="rId21"/>
    <p:sldId id="264" r:id="rId22"/>
    <p:sldId id="265" r:id="rId23"/>
    <p:sldId id="1257" r:id="rId24"/>
    <p:sldId id="294" r:id="rId25"/>
    <p:sldId id="1258" r:id="rId26"/>
    <p:sldId id="269" r:id="rId27"/>
    <p:sldId id="324" r:id="rId28"/>
    <p:sldId id="318" r:id="rId29"/>
    <p:sldId id="325" r:id="rId30"/>
    <p:sldId id="319" r:id="rId31"/>
    <p:sldId id="320" r:id="rId32"/>
    <p:sldId id="321" r:id="rId33"/>
    <p:sldId id="327" r:id="rId34"/>
    <p:sldId id="340" r:id="rId35"/>
    <p:sldId id="1259" r:id="rId36"/>
    <p:sldId id="296" r:id="rId37"/>
    <p:sldId id="301" r:id="rId38"/>
    <p:sldId id="299" r:id="rId39"/>
    <p:sldId id="297" r:id="rId40"/>
    <p:sldId id="298" r:id="rId41"/>
    <p:sldId id="317" r:id="rId42"/>
    <p:sldId id="335" r:id="rId43"/>
    <p:sldId id="336" r:id="rId44"/>
    <p:sldId id="303" r:id="rId45"/>
    <p:sldId id="304" r:id="rId46"/>
    <p:sldId id="290" r:id="rId47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009900"/>
    <a:srgbClr val="3399FF"/>
    <a:srgbClr val="FF9966"/>
    <a:srgbClr val="CCFFFF"/>
    <a:srgbClr val="009999"/>
    <a:srgbClr val="006600"/>
    <a:srgbClr val="CC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>
      <p:cViewPr varScale="1">
        <p:scale>
          <a:sx n="62" d="100"/>
          <a:sy n="62" d="100"/>
        </p:scale>
        <p:origin x="154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95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Plan1!$M$1</c:f>
              <c:strCache>
                <c:ptCount val="1"/>
                <c:pt idx="0">
                  <c:v>frequencia relativa</c:v>
                </c:pt>
              </c:strCache>
            </c:strRef>
          </c:tx>
          <c:invertIfNegative val="0"/>
          <c:val>
            <c:numRef>
              <c:f>Plan1!$M$2:$M$9</c:f>
              <c:numCache>
                <c:formatCode>0.0</c:formatCode>
                <c:ptCount val="8"/>
                <c:pt idx="0">
                  <c:v>2.5</c:v>
                </c:pt>
                <c:pt idx="1">
                  <c:v>7.5</c:v>
                </c:pt>
                <c:pt idx="2">
                  <c:v>15</c:v>
                </c:pt>
                <c:pt idx="3">
                  <c:v>32.5</c:v>
                </c:pt>
                <c:pt idx="4">
                  <c:v>27.5</c:v>
                </c:pt>
                <c:pt idx="5">
                  <c:v>10</c:v>
                </c:pt>
                <c:pt idx="6">
                  <c:v>0</c:v>
                </c:pt>
                <c:pt idx="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9B-4032-BE89-E1EFE04AF6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808576"/>
        <c:axId val="83888960"/>
      </c:barChart>
      <c:catAx>
        <c:axId val="548085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pt-BR" sz="1800" b="0"/>
                  <a:t>número de pessoas por residência</a:t>
                </a:r>
              </a:p>
            </c:rich>
          </c:tx>
          <c:overlay val="0"/>
        </c:title>
        <c:majorTickMark val="out"/>
        <c:minorTickMark val="none"/>
        <c:tickLblPos val="nextTo"/>
        <c:crossAx val="83888960"/>
        <c:crosses val="autoZero"/>
        <c:auto val="1"/>
        <c:lblAlgn val="ctr"/>
        <c:lblOffset val="100"/>
        <c:noMultiLvlLbl val="0"/>
      </c:catAx>
      <c:valAx>
        <c:axId val="8388896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 b="0"/>
                </a:pPr>
                <a:r>
                  <a:rPr lang="en-US" sz="1800" b="0"/>
                  <a:t>% de residencias</a:t>
                </a:r>
              </a:p>
            </c:rich>
          </c:tx>
          <c:layout>
            <c:manualLayout>
              <c:xMode val="edge"/>
              <c:yMode val="edge"/>
              <c:x val="1.5302882605201294E-2"/>
              <c:y val="0.14271555440084085"/>
            </c:manualLayout>
          </c:layout>
          <c:overlay val="0"/>
        </c:title>
        <c:numFmt formatCode="0.0" sourceLinked="1"/>
        <c:majorTickMark val="out"/>
        <c:minorTickMark val="none"/>
        <c:tickLblPos val="nextTo"/>
        <c:crossAx val="54808576"/>
        <c:crosses val="autoZero"/>
        <c:crossBetween val="between"/>
      </c:valAx>
    </c:plotArea>
    <c:plotVisOnly val="1"/>
    <c:dispBlanksAs val="gap"/>
    <c:showDLblsOverMax val="0"/>
  </c:chart>
  <c:spPr>
    <a:ln w="38100"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histograma de salarios	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Planilha1!$I$4:$I$11</c:f>
              <c:strCache>
                <c:ptCount val="8"/>
                <c:pt idx="0">
                  <c:v>4 ˫ 6</c:v>
                </c:pt>
                <c:pt idx="1">
                  <c:v>6 ˫ 8</c:v>
                </c:pt>
                <c:pt idx="2">
                  <c:v>8 ˫ 10</c:v>
                </c:pt>
                <c:pt idx="3">
                  <c:v>10 ˫ 12</c:v>
                </c:pt>
                <c:pt idx="4">
                  <c:v>12 ˫ 14</c:v>
                </c:pt>
                <c:pt idx="5">
                  <c:v>14 ˫ 16</c:v>
                </c:pt>
                <c:pt idx="6">
                  <c:v>16 ˫ 18</c:v>
                </c:pt>
                <c:pt idx="7">
                  <c:v>18 ˫ 20</c:v>
                </c:pt>
              </c:strCache>
            </c:strRef>
          </c:cat>
          <c:val>
            <c:numRef>
              <c:f>Planilha1!$K$4:$K$11</c:f>
              <c:numCache>
                <c:formatCode>General</c:formatCode>
                <c:ptCount val="8"/>
                <c:pt idx="0">
                  <c:v>50</c:v>
                </c:pt>
                <c:pt idx="1">
                  <c:v>34</c:v>
                </c:pt>
                <c:pt idx="2">
                  <c:v>14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F2-49D9-9B0F-121725D071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750044575"/>
        <c:axId val="750044991"/>
      </c:barChart>
      <c:catAx>
        <c:axId val="7500445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salários (SM)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50044991"/>
        <c:crosses val="autoZero"/>
        <c:auto val="1"/>
        <c:lblAlgn val="ctr"/>
        <c:lblOffset val="100"/>
        <c:noMultiLvlLbl val="0"/>
      </c:catAx>
      <c:valAx>
        <c:axId val="75004499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400"/>
                  <a:t>% de funcionários</a:t>
                </a:r>
              </a:p>
            </c:rich>
          </c:tx>
          <c:layout>
            <c:manualLayout>
              <c:xMode val="edge"/>
              <c:yMode val="edge"/>
              <c:x val="1.1368251555238193E-2"/>
              <c:y val="0.32473140097394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50044575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237134910280372"/>
          <c:y val="0.21568308973096786"/>
          <c:w val="0.73584928616584389"/>
          <c:h val="0.6630951716642684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Planilha1!$I$16:$I$30</c:f>
              <c:strCache>
                <c:ptCount val="15"/>
                <c:pt idx="0">
                  <c:v>4 ˫ 5</c:v>
                </c:pt>
                <c:pt idx="1">
                  <c:v>5 ˫ 6</c:v>
                </c:pt>
                <c:pt idx="2">
                  <c:v>6 ˫ 7</c:v>
                </c:pt>
                <c:pt idx="3">
                  <c:v>7 ˫ 8</c:v>
                </c:pt>
                <c:pt idx="4">
                  <c:v>8 ˫ 9</c:v>
                </c:pt>
                <c:pt idx="5">
                  <c:v>9 ˫ 10</c:v>
                </c:pt>
                <c:pt idx="6">
                  <c:v>10 ˫ 11</c:v>
                </c:pt>
                <c:pt idx="7">
                  <c:v>11 ˫ 12</c:v>
                </c:pt>
                <c:pt idx="8">
                  <c:v>12 ˫ 13</c:v>
                </c:pt>
                <c:pt idx="9">
                  <c:v>13 ˫ 14</c:v>
                </c:pt>
                <c:pt idx="10">
                  <c:v>14 ˫ 15</c:v>
                </c:pt>
                <c:pt idx="11">
                  <c:v>15 ˫ 16</c:v>
                </c:pt>
                <c:pt idx="12">
                  <c:v>16 ˫ 17</c:v>
                </c:pt>
                <c:pt idx="13">
                  <c:v>17 ˫ 18</c:v>
                </c:pt>
                <c:pt idx="14">
                  <c:v>18 ˫ 19</c:v>
                </c:pt>
              </c:strCache>
            </c:strRef>
          </c:cat>
          <c:val>
            <c:numRef>
              <c:f>Planilha1!$K$16:$K$30</c:f>
              <c:numCache>
                <c:formatCode>General</c:formatCode>
                <c:ptCount val="15"/>
                <c:pt idx="0">
                  <c:v>14</c:v>
                </c:pt>
                <c:pt idx="1">
                  <c:v>36</c:v>
                </c:pt>
                <c:pt idx="2">
                  <c:v>26</c:v>
                </c:pt>
                <c:pt idx="3">
                  <c:v>8</c:v>
                </c:pt>
                <c:pt idx="4">
                  <c:v>10</c:v>
                </c:pt>
                <c:pt idx="5">
                  <c:v>4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F4-4230-8DC3-5201A9A685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750059135"/>
        <c:axId val="750046655"/>
      </c:barChart>
      <c:catAx>
        <c:axId val="7500591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600" dirty="0">
                    <a:solidFill>
                      <a:srgbClr val="FF0000"/>
                    </a:solidFill>
                  </a:rPr>
                  <a:t>Salários (SM)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50046655"/>
        <c:crosses val="autoZero"/>
        <c:auto val="1"/>
        <c:lblAlgn val="ctr"/>
        <c:lblOffset val="100"/>
        <c:noMultiLvlLbl val="0"/>
      </c:catAx>
      <c:valAx>
        <c:axId val="75004665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600">
                    <a:solidFill>
                      <a:srgbClr val="FF0000"/>
                    </a:solidFill>
                  </a:rPr>
                  <a:t>% de funcionários	</a:t>
                </a:r>
              </a:p>
            </c:rich>
          </c:tx>
          <c:layout>
            <c:manualLayout>
              <c:xMode val="edge"/>
              <c:yMode val="edge"/>
              <c:x val="1.276597134843588E-2"/>
              <c:y val="0.299740036600871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50059135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Distribuição de renda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6483335809438918"/>
          <c:y val="0.17923775153105861"/>
          <c:w val="0.73305512911515003"/>
          <c:h val="0.54206656459609215"/>
        </c:manualLayout>
      </c:layout>
      <c:lineChart>
        <c:grouping val="standard"/>
        <c:varyColors val="0"/>
        <c:ser>
          <c:idx val="0"/>
          <c:order val="0"/>
          <c:tx>
            <c:strRef>
              <c:f>Planilha1!$B$3</c:f>
              <c:strCache>
                <c:ptCount val="1"/>
                <c:pt idx="0">
                  <c:v>Encosta do Morro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Planilha1!$A$4:$A$9</c:f>
              <c:strCache>
                <c:ptCount val="6"/>
                <c:pt idx="0">
                  <c:v>0 a 5</c:v>
                </c:pt>
                <c:pt idx="1">
                  <c:v>5 a 10</c:v>
                </c:pt>
                <c:pt idx="2">
                  <c:v>10 a 15</c:v>
                </c:pt>
                <c:pt idx="3">
                  <c:v>15 ½--</c:v>
                </c:pt>
                <c:pt idx="4">
                  <c:v>20</c:v>
                </c:pt>
                <c:pt idx="5">
                  <c:v>25</c:v>
                </c:pt>
              </c:strCache>
            </c:strRef>
          </c:cat>
          <c:val>
            <c:numRef>
              <c:f>Planilha1!$B$4:$B$9</c:f>
              <c:numCache>
                <c:formatCode>General</c:formatCode>
                <c:ptCount val="6"/>
                <c:pt idx="0">
                  <c:v>70.3</c:v>
                </c:pt>
                <c:pt idx="1">
                  <c:v>18.899999999999999</c:v>
                </c:pt>
                <c:pt idx="2">
                  <c:v>8.1</c:v>
                </c:pt>
                <c:pt idx="3">
                  <c:v>0</c:v>
                </c:pt>
                <c:pt idx="4">
                  <c:v>0</c:v>
                </c:pt>
                <c:pt idx="5">
                  <c:v>2.7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EF9-4B2D-8720-998ED4B50DAE}"/>
            </c:ext>
          </c:extLst>
        </c:ser>
        <c:ser>
          <c:idx val="1"/>
          <c:order val="1"/>
          <c:tx>
            <c:strRef>
              <c:f>Planilha1!$C$3</c:f>
              <c:strCache>
                <c:ptCount val="1"/>
                <c:pt idx="0">
                  <c:v>Parque Figueras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Planilha1!$A$4:$A$9</c:f>
              <c:strCache>
                <c:ptCount val="6"/>
                <c:pt idx="0">
                  <c:v>0 a 5</c:v>
                </c:pt>
                <c:pt idx="1">
                  <c:v>5 a 10</c:v>
                </c:pt>
                <c:pt idx="2">
                  <c:v>10 a 15</c:v>
                </c:pt>
                <c:pt idx="3">
                  <c:v>15 ½--</c:v>
                </c:pt>
                <c:pt idx="4">
                  <c:v>20</c:v>
                </c:pt>
                <c:pt idx="5">
                  <c:v>25</c:v>
                </c:pt>
              </c:strCache>
            </c:strRef>
          </c:cat>
          <c:val>
            <c:numRef>
              <c:f>Planilha1!$C$4:$C$9</c:f>
              <c:numCache>
                <c:formatCode>General</c:formatCode>
                <c:ptCount val="6"/>
                <c:pt idx="0">
                  <c:v>25</c:v>
                </c:pt>
                <c:pt idx="1">
                  <c:v>45</c:v>
                </c:pt>
                <c:pt idx="2">
                  <c:v>22.5</c:v>
                </c:pt>
                <c:pt idx="3">
                  <c:v>7.5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EF9-4B2D-8720-998ED4B50DAE}"/>
            </c:ext>
          </c:extLst>
        </c:ser>
        <c:ser>
          <c:idx val="2"/>
          <c:order val="2"/>
          <c:tx>
            <c:strRef>
              <c:f>Planilha1!$D$3</c:f>
              <c:strCache>
                <c:ptCount val="1"/>
                <c:pt idx="0">
                  <c:v>Monte Verde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Planilha1!$A$4:$A$9</c:f>
              <c:strCache>
                <c:ptCount val="6"/>
                <c:pt idx="0">
                  <c:v>0 a 5</c:v>
                </c:pt>
                <c:pt idx="1">
                  <c:v>5 a 10</c:v>
                </c:pt>
                <c:pt idx="2">
                  <c:v>10 a 15</c:v>
                </c:pt>
                <c:pt idx="3">
                  <c:v>15 ½--</c:v>
                </c:pt>
                <c:pt idx="4">
                  <c:v>20</c:v>
                </c:pt>
                <c:pt idx="5">
                  <c:v>25</c:v>
                </c:pt>
              </c:strCache>
            </c:strRef>
          </c:cat>
          <c:val>
            <c:numRef>
              <c:f>Planilha1!$D$4:$D$9</c:f>
              <c:numCache>
                <c:formatCode>General</c:formatCode>
                <c:ptCount val="6"/>
                <c:pt idx="0">
                  <c:v>37.200000000000003</c:v>
                </c:pt>
                <c:pt idx="1">
                  <c:v>51.2</c:v>
                </c:pt>
                <c:pt idx="2">
                  <c:v>9.3000000000000007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EF9-4B2D-8720-998ED4B50DA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501782111"/>
        <c:axId val="1375088735"/>
      </c:lineChart>
      <c:catAx>
        <c:axId val="1501782111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Renda (SM)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75088735"/>
        <c:crossesAt val="0"/>
        <c:auto val="1"/>
        <c:lblAlgn val="ctr"/>
        <c:lblOffset val="100"/>
        <c:noMultiLvlLbl val="0"/>
      </c:catAx>
      <c:valAx>
        <c:axId val="1375088735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de famílias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01782111"/>
        <c:crossesAt val="1"/>
        <c:crossBetween val="between"/>
      </c:valAx>
      <c:spPr>
        <a:noFill/>
        <a:ln>
          <a:solidFill>
            <a:schemeClr val="bg1"/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800"/>
              <a:t>Distribuição de Rendas </a:t>
            </a:r>
          </a:p>
        </c:rich>
      </c:tx>
      <c:layout>
        <c:manualLayout>
          <c:xMode val="edge"/>
          <c:yMode val="edge"/>
          <c:x val="0.35219134851019696"/>
          <c:y val="9.66595593461265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918330372200904"/>
          <c:y val="0.20672430871514194"/>
          <c:w val="0.60354706573014749"/>
          <c:h val="0.44914840868771999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Planilha1!$B$3</c:f>
              <c:strCache>
                <c:ptCount val="1"/>
                <c:pt idx="0">
                  <c:v>Encosta do Morro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Planilha1!$A$4:$A$9</c:f>
              <c:strCache>
                <c:ptCount val="6"/>
                <c:pt idx="0">
                  <c:v>0 a 5</c:v>
                </c:pt>
                <c:pt idx="1">
                  <c:v>5 a 10</c:v>
                </c:pt>
                <c:pt idx="2">
                  <c:v>10 a 15</c:v>
                </c:pt>
                <c:pt idx="3">
                  <c:v>15 ½--</c:v>
                </c:pt>
                <c:pt idx="4">
                  <c:v>20</c:v>
                </c:pt>
                <c:pt idx="5">
                  <c:v>25</c:v>
                </c:pt>
              </c:strCache>
            </c:strRef>
          </c:cat>
          <c:val>
            <c:numRef>
              <c:f>Planilha1!$B$4:$B$9</c:f>
              <c:numCache>
                <c:formatCode>General</c:formatCode>
                <c:ptCount val="6"/>
                <c:pt idx="0">
                  <c:v>70.3</c:v>
                </c:pt>
                <c:pt idx="1">
                  <c:v>18.899999999999999</c:v>
                </c:pt>
                <c:pt idx="2">
                  <c:v>8.1</c:v>
                </c:pt>
                <c:pt idx="3">
                  <c:v>0</c:v>
                </c:pt>
                <c:pt idx="4">
                  <c:v>0</c:v>
                </c:pt>
                <c:pt idx="5">
                  <c:v>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69-4156-91E8-C8FD18A6681E}"/>
            </c:ext>
          </c:extLst>
        </c:ser>
        <c:ser>
          <c:idx val="1"/>
          <c:order val="1"/>
          <c:tx>
            <c:strRef>
              <c:f>Planilha1!$C$3</c:f>
              <c:strCache>
                <c:ptCount val="1"/>
                <c:pt idx="0">
                  <c:v>Parque Figueras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Planilha1!$A$4:$A$9</c:f>
              <c:strCache>
                <c:ptCount val="6"/>
                <c:pt idx="0">
                  <c:v>0 a 5</c:v>
                </c:pt>
                <c:pt idx="1">
                  <c:v>5 a 10</c:v>
                </c:pt>
                <c:pt idx="2">
                  <c:v>10 a 15</c:v>
                </c:pt>
                <c:pt idx="3">
                  <c:v>15 ½--</c:v>
                </c:pt>
                <c:pt idx="4">
                  <c:v>20</c:v>
                </c:pt>
                <c:pt idx="5">
                  <c:v>25</c:v>
                </c:pt>
              </c:strCache>
            </c:strRef>
          </c:cat>
          <c:val>
            <c:numRef>
              <c:f>Planilha1!$C$4:$C$9</c:f>
              <c:numCache>
                <c:formatCode>General</c:formatCode>
                <c:ptCount val="6"/>
                <c:pt idx="0">
                  <c:v>25</c:v>
                </c:pt>
                <c:pt idx="1">
                  <c:v>45</c:v>
                </c:pt>
                <c:pt idx="2">
                  <c:v>22.5</c:v>
                </c:pt>
                <c:pt idx="3">
                  <c:v>7.5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69-4156-91E8-C8FD18A6681E}"/>
            </c:ext>
          </c:extLst>
        </c:ser>
        <c:ser>
          <c:idx val="2"/>
          <c:order val="2"/>
          <c:tx>
            <c:strRef>
              <c:f>Planilha1!$D$3</c:f>
              <c:strCache>
                <c:ptCount val="1"/>
                <c:pt idx="0">
                  <c:v>Monte Verde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Planilha1!$A$4:$A$9</c:f>
              <c:strCache>
                <c:ptCount val="6"/>
                <c:pt idx="0">
                  <c:v>0 a 5</c:v>
                </c:pt>
                <c:pt idx="1">
                  <c:v>5 a 10</c:v>
                </c:pt>
                <c:pt idx="2">
                  <c:v>10 a 15</c:v>
                </c:pt>
                <c:pt idx="3">
                  <c:v>15 ½--</c:v>
                </c:pt>
                <c:pt idx="4">
                  <c:v>20</c:v>
                </c:pt>
                <c:pt idx="5">
                  <c:v>25</c:v>
                </c:pt>
              </c:strCache>
            </c:strRef>
          </c:cat>
          <c:val>
            <c:numRef>
              <c:f>Planilha1!$D$4:$D$9</c:f>
              <c:numCache>
                <c:formatCode>General</c:formatCode>
                <c:ptCount val="6"/>
                <c:pt idx="0">
                  <c:v>37.200000000000003</c:v>
                </c:pt>
                <c:pt idx="1">
                  <c:v>51.2</c:v>
                </c:pt>
                <c:pt idx="2">
                  <c:v>9.3000000000000007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69-4156-91E8-C8FD18A668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36435103"/>
        <c:axId val="1494170911"/>
      </c:barChart>
      <c:catAx>
        <c:axId val="15364351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600" dirty="0"/>
                  <a:t>Renda (SM) </a:t>
                </a:r>
              </a:p>
            </c:rich>
          </c:tx>
          <c:layout>
            <c:manualLayout>
              <c:xMode val="edge"/>
              <c:yMode val="edge"/>
              <c:x val="0.43640465276146045"/>
              <c:y val="0.757455467320316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94170911"/>
        <c:crosses val="autoZero"/>
        <c:auto val="1"/>
        <c:lblAlgn val="ctr"/>
        <c:lblOffset val="100"/>
        <c:noMultiLvlLbl val="0"/>
      </c:catAx>
      <c:valAx>
        <c:axId val="1494170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36435103"/>
        <c:crosses val="autoZero"/>
        <c:crossBetween val="between"/>
        <c:majorUnit val="0.2"/>
      </c:valAx>
      <c:spPr>
        <a:noFill/>
        <a:ln>
          <a:solidFill>
            <a:srgbClr val="FF0000"/>
          </a:solidFill>
        </a:ln>
        <a:effectLst/>
      </c:spPr>
    </c:plotArea>
    <c:legend>
      <c:legendPos val="tr"/>
      <c:layout>
        <c:manualLayout>
          <c:xMode val="edge"/>
          <c:yMode val="edge"/>
          <c:x val="3.442311928105303E-2"/>
          <c:y val="0.85211087420042642"/>
          <c:w val="0.89514625446385143"/>
          <c:h val="0.11524604200594328"/>
        </c:manualLayout>
      </c:layout>
      <c:overlay val="0"/>
      <c:spPr>
        <a:noFill/>
        <a:ln>
          <a:solidFill>
            <a:srgbClr val="FF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38100">
      <a:solidFill>
        <a:srgbClr val="FF0000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0.10075</cdr:x>
      <cdr:y>0.00684</cdr:y>
    </cdr:from>
    <cdr:to>
      <cdr:x>0.94802</cdr:x>
      <cdr:y>0.1315</cdr:y>
    </cdr:to>
    <cdr:sp macro="" textlink="">
      <cdr:nvSpPr>
        <cdr:cNvPr id="2" name="Título 1">
          <a:extLst xmlns:a="http://schemas.openxmlformats.org/drawingml/2006/main">
            <a:ext uri="{FF2B5EF4-FFF2-40B4-BE49-F238E27FC236}">
              <a16:creationId xmlns:a16="http://schemas.microsoft.com/office/drawing/2014/main" id="{D82A5F40-5D51-00A4-A27C-C33630548ED7}"/>
            </a:ext>
          </a:extLst>
        </cdr:cNvPr>
        <cdr:cNvSpPr>
          <a:spLocks xmlns:a="http://schemas.openxmlformats.org/drawingml/2006/main" noGrp="1"/>
        </cdr:cNvSpPr>
      </cdr:nvSpPr>
      <cdr:spPr bwMode="auto">
        <a:xfrm xmlns:a="http://schemas.openxmlformats.org/drawingml/2006/main">
          <a:off x="899592" y="44624"/>
          <a:ext cx="7565280" cy="81344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ffectLst xmlns:a="http://schemas.openxmlformats.org/drawingml/2006/main"/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cdr:spPr>
      <cdr:txBody>
        <a:bodyPr xmlns:a="http://schemas.openxmlformats.org/drawingml/2006/main" vert="horz" wrap="square" lIns="91440" tIns="45720" rIns="91440" bIns="45720" numCol="1" anchor="ctr" anchorCtr="0" compatLnSpc="1">
          <a:prstTxWarp prst="textNoShape">
            <a:avLst/>
          </a:prstTxWarp>
        </a:bodyPr>
        <a:lstStyle xmlns:a="http://schemas.openxmlformats.org/drawingml/2006/main">
          <a:lvl1pPr algn="ctr" rtl="0" eaLnBrk="0" fontAlgn="base" hangingPunct="0">
            <a:spcBef>
              <a:spcPct val="0"/>
            </a:spcBef>
            <a:spcAft>
              <a:spcPct val="0"/>
            </a:spcAft>
            <a:defRPr sz="3600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defRPr>
          </a:lvl1pPr>
          <a:lvl2pPr algn="ctr" rtl="0" eaLnBrk="0" fontAlgn="base" hangingPunct="0">
            <a:spcBef>
              <a:spcPct val="0"/>
            </a:spcBef>
            <a:spcAft>
              <a:spcPct val="0"/>
            </a:spcAft>
            <a:defRPr sz="3600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defRPr>
          </a:lvl2pPr>
          <a:lvl3pPr algn="ctr" rtl="0" eaLnBrk="0" fontAlgn="base" hangingPunct="0">
            <a:spcBef>
              <a:spcPct val="0"/>
            </a:spcBef>
            <a:spcAft>
              <a:spcPct val="0"/>
            </a:spcAft>
            <a:defRPr sz="3600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defRPr>
          </a:lvl3pPr>
          <a:lvl4pPr algn="ctr" rtl="0" eaLnBrk="0" fontAlgn="base" hangingPunct="0">
            <a:spcBef>
              <a:spcPct val="0"/>
            </a:spcBef>
            <a:spcAft>
              <a:spcPct val="0"/>
            </a:spcAft>
            <a:defRPr sz="3600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defRPr>
          </a:lvl4pPr>
          <a:lvl5pPr algn="ctr" rtl="0" eaLnBrk="0" fontAlgn="base" hangingPunct="0">
            <a:spcBef>
              <a:spcPct val="0"/>
            </a:spcBef>
            <a:spcAft>
              <a:spcPct val="0"/>
            </a:spcAft>
            <a:defRPr sz="3600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defRPr>
          </a:lvl5pPr>
          <a:lvl6pPr marL="457200" algn="ctr" rtl="0" fontAlgn="base">
            <a:spcBef>
              <a:spcPct val="0"/>
            </a:spcBef>
            <a:spcAft>
              <a:spcPct val="0"/>
            </a:spcAft>
            <a:defRPr sz="3600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defRPr>
          </a:lvl6pPr>
          <a:lvl7pPr marL="914400" algn="ctr" rtl="0" fontAlgn="base">
            <a:spcBef>
              <a:spcPct val="0"/>
            </a:spcBef>
            <a:spcAft>
              <a:spcPct val="0"/>
            </a:spcAft>
            <a:defRPr sz="3600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defRPr>
          </a:lvl7pPr>
          <a:lvl8pPr marL="1371600" algn="ctr" rtl="0" fontAlgn="base">
            <a:spcBef>
              <a:spcPct val="0"/>
            </a:spcBef>
            <a:spcAft>
              <a:spcPct val="0"/>
            </a:spcAft>
            <a:defRPr sz="3600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defRPr>
          </a:lvl8pPr>
          <a:lvl9pPr marL="1828800" algn="ctr" rtl="0" fontAlgn="base">
            <a:spcBef>
              <a:spcPct val="0"/>
            </a:spcBef>
            <a:spcAft>
              <a:spcPct val="0"/>
            </a:spcAft>
            <a:defRPr sz="3600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defRPr>
          </a:lvl9pPr>
        </a:lstStyle>
        <a:p xmlns:a="http://schemas.openxmlformats.org/drawingml/2006/main">
          <a:pPr>
            <a:defRPr/>
          </a:pPr>
          <a:r>
            <a: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rPr>
            <a:t>Histograma dos salários dos 50 funcionários (</a:t>
          </a:r>
          <a:r>
            <a: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rPr>
            <a:t>classes de 1 SM</a:t>
          </a:r>
          <a:r>
            <a: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rPr>
            <a:t>)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CF04C3B-CD5B-4518-8819-F6787067BE61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E99ECF9-2DC0-4844-9B8E-9AF7E7D297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204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4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FD5FB77D-07DA-4099-838B-6E2F0CA3666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4962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589AA23-37D3-40F4-9057-F906EBC1C0B7}" type="slidenum">
              <a:rPr lang="pt-BR"/>
              <a:pPr/>
              <a:t>1</a:t>
            </a:fld>
            <a:endParaRPr lang="pt-BR"/>
          </a:p>
        </p:txBody>
      </p:sp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46126" y="4861109"/>
            <a:ext cx="5207048" cy="46065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ts val="473"/>
              </a:spcBef>
              <a:tabLst>
                <a:tab pos="0" algn="l"/>
                <a:tab pos="961397" algn="l"/>
                <a:tab pos="1922795" algn="l"/>
                <a:tab pos="2884192" algn="l"/>
                <a:tab pos="3845589" algn="l"/>
                <a:tab pos="4806986" algn="l"/>
                <a:tab pos="5768384" algn="l"/>
                <a:tab pos="6729781" algn="l"/>
                <a:tab pos="7691178" algn="l"/>
                <a:tab pos="8652576" algn="l"/>
                <a:tab pos="9613973" algn="l"/>
                <a:tab pos="10575370" algn="l"/>
              </a:tabLst>
            </a:pPr>
            <a:endParaRPr lang="pt-BR" dirty="0"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AB1AB01-059A-470E-AED6-E70110084433}" type="slidenum">
              <a:rPr lang="pt-BR"/>
              <a:pPr/>
              <a:t>2</a:t>
            </a:fld>
            <a:endParaRPr lang="pt-BR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46126" y="4861109"/>
            <a:ext cx="5207048" cy="460823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5FB77D-07DA-4099-838B-6E2F0CA36662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697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5FB77D-07DA-4099-838B-6E2F0CA36662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873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5FB77D-07DA-4099-838B-6E2F0CA36662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820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PEDRO A. BARBETTA – </a:t>
            </a:r>
            <a:r>
              <a:rPr lang="pt-BR" u="sng"/>
              <a:t>Estatística Aplicada às Ciências Sociais 6ed</a:t>
            </a:r>
            <a:r>
              <a:rPr lang="pt-BR"/>
              <a:t>.  Editora da UFSC, 2006.</a:t>
            </a:r>
          </a:p>
        </p:txBody>
      </p:sp>
    </p:spTree>
    <p:extLst>
      <p:ext uri="{BB962C8B-B14F-4D97-AF65-F5344CB8AC3E}">
        <p14:creationId xmlns:p14="http://schemas.microsoft.com/office/powerpoint/2010/main" val="306316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PEDRO A. BARBETTA – </a:t>
            </a:r>
            <a:r>
              <a:rPr lang="pt-BR" u="sng"/>
              <a:t>Estatística Aplicada às Ciências Sociais 6ed</a:t>
            </a:r>
            <a:r>
              <a:rPr lang="pt-BR"/>
              <a:t>.  Editora da UFSC, 2006.</a:t>
            </a:r>
          </a:p>
        </p:txBody>
      </p:sp>
    </p:spTree>
    <p:extLst>
      <p:ext uri="{BB962C8B-B14F-4D97-AF65-F5344CB8AC3E}">
        <p14:creationId xmlns:p14="http://schemas.microsoft.com/office/powerpoint/2010/main" val="236986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61163" y="333375"/>
            <a:ext cx="2097087" cy="57626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68313" y="333375"/>
            <a:ext cx="6140450" cy="57626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PEDRO A. BARBETTA – </a:t>
            </a:r>
            <a:r>
              <a:rPr lang="pt-BR" u="sng"/>
              <a:t>Estatística Aplicada às Ciências Sociais 6ed</a:t>
            </a:r>
            <a:r>
              <a:rPr lang="pt-BR"/>
              <a:t>.  Editora da UFSC, 2006.</a:t>
            </a:r>
          </a:p>
        </p:txBody>
      </p:sp>
    </p:spTree>
    <p:extLst>
      <p:ext uri="{BB962C8B-B14F-4D97-AF65-F5344CB8AC3E}">
        <p14:creationId xmlns:p14="http://schemas.microsoft.com/office/powerpoint/2010/main" val="1163118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389937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68313" y="1628775"/>
            <a:ext cx="4070350" cy="44672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91063" y="1628775"/>
            <a:ext cx="4071937" cy="44672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PEDRO A. BARBETTA – </a:t>
            </a:r>
            <a:r>
              <a:rPr lang="pt-BR" u="sng"/>
              <a:t>Estatística Aplicada às Ciências Sociais 6ed</a:t>
            </a:r>
            <a:r>
              <a:rPr lang="pt-BR"/>
              <a:t>.  Editora da UFSC, 2006.</a:t>
            </a:r>
          </a:p>
        </p:txBody>
      </p:sp>
    </p:spTree>
    <p:extLst>
      <p:ext uri="{BB962C8B-B14F-4D97-AF65-F5344CB8AC3E}">
        <p14:creationId xmlns:p14="http://schemas.microsoft.com/office/powerpoint/2010/main" val="1645169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389937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68313" y="1628775"/>
            <a:ext cx="4070350" cy="44672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91063" y="1628775"/>
            <a:ext cx="4071937" cy="215741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91063" y="3938588"/>
            <a:ext cx="4071937" cy="215741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PEDRO A. BARBETTA – </a:t>
            </a:r>
            <a:r>
              <a:rPr lang="pt-BR" u="sng"/>
              <a:t>Estatística Aplicada às Ciências Sociais 6ed</a:t>
            </a:r>
            <a:r>
              <a:rPr lang="pt-BR"/>
              <a:t>.  Editora da UFSC, 2006.</a:t>
            </a:r>
          </a:p>
        </p:txBody>
      </p:sp>
    </p:spTree>
    <p:extLst>
      <p:ext uri="{BB962C8B-B14F-4D97-AF65-F5344CB8AC3E}">
        <p14:creationId xmlns:p14="http://schemas.microsoft.com/office/powerpoint/2010/main" val="4246818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ítulo, conteúd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389937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70350" cy="44672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91063" y="1628775"/>
            <a:ext cx="4071937" cy="215741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91063" y="3938588"/>
            <a:ext cx="4071937" cy="215741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PEDRO A. BARBETTA – </a:t>
            </a:r>
            <a:r>
              <a:rPr lang="pt-BR" u="sng"/>
              <a:t>Estatística Aplicada às Ciências Sociais 6ed</a:t>
            </a:r>
            <a:r>
              <a:rPr lang="pt-BR"/>
              <a:t>.  Editora da UFSC, 2006.</a:t>
            </a:r>
          </a:p>
        </p:txBody>
      </p:sp>
    </p:spTree>
    <p:extLst>
      <p:ext uri="{BB962C8B-B14F-4D97-AF65-F5344CB8AC3E}">
        <p14:creationId xmlns:p14="http://schemas.microsoft.com/office/powerpoint/2010/main" val="138623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PEDRO A. BARBETTA – </a:t>
            </a:r>
            <a:r>
              <a:rPr lang="pt-BR" u="sng"/>
              <a:t>Estatística Aplicada às Ciências Sociais 6ed</a:t>
            </a:r>
            <a:r>
              <a:rPr lang="pt-BR"/>
              <a:t>.  Editora da UFSC, 2006.</a:t>
            </a:r>
          </a:p>
        </p:txBody>
      </p:sp>
    </p:spTree>
    <p:extLst>
      <p:ext uri="{BB962C8B-B14F-4D97-AF65-F5344CB8AC3E}">
        <p14:creationId xmlns:p14="http://schemas.microsoft.com/office/powerpoint/2010/main" val="313845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PEDRO A. BARBETTA – </a:t>
            </a:r>
            <a:r>
              <a:rPr lang="pt-BR" u="sng"/>
              <a:t>Estatística Aplicada às Ciências Sociais 6ed</a:t>
            </a:r>
            <a:r>
              <a:rPr lang="pt-BR"/>
              <a:t>.  Editora da UFSC, 2006.</a:t>
            </a:r>
          </a:p>
        </p:txBody>
      </p:sp>
    </p:spTree>
    <p:extLst>
      <p:ext uri="{BB962C8B-B14F-4D97-AF65-F5344CB8AC3E}">
        <p14:creationId xmlns:p14="http://schemas.microsoft.com/office/powerpoint/2010/main" val="283044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70350" cy="4467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91063" y="1628775"/>
            <a:ext cx="4071937" cy="4467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PEDRO A. BARBETTA – </a:t>
            </a:r>
            <a:r>
              <a:rPr lang="pt-BR" u="sng"/>
              <a:t>Estatística Aplicada às Ciências Sociais 6ed</a:t>
            </a:r>
            <a:r>
              <a:rPr lang="pt-BR"/>
              <a:t>.  Editora da UFSC, 2006.</a:t>
            </a:r>
          </a:p>
        </p:txBody>
      </p:sp>
    </p:spTree>
    <p:extLst>
      <p:ext uri="{BB962C8B-B14F-4D97-AF65-F5344CB8AC3E}">
        <p14:creationId xmlns:p14="http://schemas.microsoft.com/office/powerpoint/2010/main" val="79273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PEDRO A. BARBETTA – </a:t>
            </a:r>
            <a:r>
              <a:rPr lang="pt-BR" u="sng"/>
              <a:t>Estatística Aplicada às Ciências Sociais 6ed</a:t>
            </a:r>
            <a:r>
              <a:rPr lang="pt-BR"/>
              <a:t>.  Editora da UFSC, 2006.</a:t>
            </a:r>
          </a:p>
        </p:txBody>
      </p:sp>
    </p:spTree>
    <p:extLst>
      <p:ext uri="{BB962C8B-B14F-4D97-AF65-F5344CB8AC3E}">
        <p14:creationId xmlns:p14="http://schemas.microsoft.com/office/powerpoint/2010/main" val="220843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PEDRO A. BARBETTA – </a:t>
            </a:r>
            <a:r>
              <a:rPr lang="pt-BR" u="sng"/>
              <a:t>Estatística Aplicada às Ciências Sociais 6ed</a:t>
            </a:r>
            <a:r>
              <a:rPr lang="pt-BR"/>
              <a:t>.  Editora da UFSC, 2006.</a:t>
            </a:r>
          </a:p>
        </p:txBody>
      </p:sp>
    </p:spTree>
    <p:extLst>
      <p:ext uri="{BB962C8B-B14F-4D97-AF65-F5344CB8AC3E}">
        <p14:creationId xmlns:p14="http://schemas.microsoft.com/office/powerpoint/2010/main" val="139896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PEDRO A. BARBETTA – </a:t>
            </a:r>
            <a:r>
              <a:rPr lang="pt-BR" u="sng"/>
              <a:t>Estatística Aplicada às Ciências Sociais 6ed</a:t>
            </a:r>
            <a:r>
              <a:rPr lang="pt-BR"/>
              <a:t>.  Editora da UFSC, 2006.</a:t>
            </a:r>
          </a:p>
        </p:txBody>
      </p:sp>
    </p:spTree>
    <p:extLst>
      <p:ext uri="{BB962C8B-B14F-4D97-AF65-F5344CB8AC3E}">
        <p14:creationId xmlns:p14="http://schemas.microsoft.com/office/powerpoint/2010/main" val="136974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PEDRO A. BARBETTA – </a:t>
            </a:r>
            <a:r>
              <a:rPr lang="pt-BR" u="sng"/>
              <a:t>Estatística Aplicada às Ciências Sociais 6ed</a:t>
            </a:r>
            <a:r>
              <a:rPr lang="pt-BR"/>
              <a:t>.  Editora da UFSC, 2006.</a:t>
            </a:r>
          </a:p>
        </p:txBody>
      </p:sp>
    </p:spTree>
    <p:extLst>
      <p:ext uri="{BB962C8B-B14F-4D97-AF65-F5344CB8AC3E}">
        <p14:creationId xmlns:p14="http://schemas.microsoft.com/office/powerpoint/2010/main" val="409210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PEDRO A. BARBETTA – </a:t>
            </a:r>
            <a:r>
              <a:rPr lang="pt-BR" u="sng"/>
              <a:t>Estatística Aplicada às Ciências Sociais 6ed</a:t>
            </a:r>
            <a:r>
              <a:rPr lang="pt-BR"/>
              <a:t>.  Editora da UFSC, 2006.</a:t>
            </a:r>
          </a:p>
        </p:txBody>
      </p:sp>
    </p:spTree>
    <p:extLst>
      <p:ext uri="{BB962C8B-B14F-4D97-AF65-F5344CB8AC3E}">
        <p14:creationId xmlns:p14="http://schemas.microsoft.com/office/powerpoint/2010/main" val="263333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3899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94687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40080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F3300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pt-BR"/>
              <a:t>PEDRO A. BARBETTA – </a:t>
            </a:r>
            <a:r>
              <a:rPr lang="pt-BR" u="sng"/>
              <a:t>Estatística Aplicada às Ciências Sociais 6ed</a:t>
            </a:r>
            <a:r>
              <a:rPr lang="pt-BR"/>
              <a:t>.  Editora da UFSC, 2006.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33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33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33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33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33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CC33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CC33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CC33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CC33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685800" y="1341438"/>
            <a:ext cx="7772400" cy="4392612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4800" dirty="0">
              <a:solidFill>
                <a:srgbClr val="00663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697019" y="1341438"/>
            <a:ext cx="7772400" cy="1470025"/>
          </a:xfrm>
        </p:spPr>
        <p:txBody>
          <a:bodyPr/>
          <a:lstStyle/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dirty="0">
                <a:solidFill>
                  <a:srgbClr val="0000FF"/>
                </a:solidFill>
                <a:effectLst/>
                <a:latin typeface="Verdana" pitchFamily="34" charset="0"/>
              </a:rPr>
              <a:t>MQA2022 - DADOS QUANTITATIVOS</a:t>
            </a:r>
            <a:br>
              <a:rPr lang="pt-BR" sz="2800" dirty="0">
                <a:solidFill>
                  <a:srgbClr val="0000FF"/>
                </a:solidFill>
                <a:effectLst/>
                <a:latin typeface="Verdana" pitchFamily="34" charset="0"/>
              </a:rPr>
            </a:br>
            <a:r>
              <a:rPr lang="pt-BR" sz="2800" dirty="0">
                <a:solidFill>
                  <a:srgbClr val="0000FF"/>
                </a:solidFill>
                <a:effectLst/>
                <a:latin typeface="Verdana" pitchFamily="34" charset="0"/>
              </a:rPr>
              <a:t>tabelas e gráficos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1382819" y="3118111"/>
            <a:ext cx="6400800" cy="1752600"/>
          </a:xfrm>
        </p:spPr>
        <p:txBody>
          <a:bodyPr/>
          <a:lstStyle/>
          <a:p>
            <a:r>
              <a:rPr lang="pt-BR" dirty="0"/>
              <a:t>Professora Ana Amélia Benedito Silva</a:t>
            </a:r>
          </a:p>
          <a:p>
            <a:r>
              <a:rPr lang="pt-BR" dirty="0"/>
              <a:t>aamelia@usp.br</a:t>
            </a:r>
          </a:p>
        </p:txBody>
      </p:sp>
    </p:spTree>
    <p:extLst>
      <p:ext uri="{BB962C8B-B14F-4D97-AF65-F5344CB8AC3E}">
        <p14:creationId xmlns:p14="http://schemas.microsoft.com/office/powerpoint/2010/main" val="203364200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389937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dirty="0"/>
              <a:t>Tabela para variáveis quantitativas contínuas</a:t>
            </a:r>
            <a:endParaRPr lang="pt-BR" sz="3200" u="sng" dirty="0">
              <a:solidFill>
                <a:srgbClr val="FF3300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268760"/>
            <a:ext cx="8424862" cy="936625"/>
          </a:xfrm>
        </p:spPr>
        <p:txBody>
          <a:bodyPr/>
          <a:lstStyle/>
          <a:p>
            <a:pPr eaLnBrk="1" hangingPunct="1"/>
            <a:r>
              <a:rPr lang="pt-BR" sz="2000" dirty="0">
                <a:solidFill>
                  <a:schemeClr val="tx1"/>
                </a:solidFill>
              </a:rPr>
              <a:t>Exemplo: </a:t>
            </a:r>
            <a:r>
              <a:rPr lang="pt-BR" sz="2000" dirty="0"/>
              <a:t>Valores da taxa de alfabetização, relativos a uma amostra aleatória de 40 municípios brasileiros, ano 2000. </a:t>
            </a:r>
          </a:p>
        </p:txBody>
      </p:sp>
      <p:pic>
        <p:nvPicPr>
          <p:cNvPr id="9220" name="Picture 9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165832" y="2204864"/>
            <a:ext cx="11282448" cy="1656705"/>
          </a:xfrm>
          <a:noFill/>
        </p:spPr>
      </p:pic>
      <p:pic>
        <p:nvPicPr>
          <p:cNvPr id="9221" name="Picture 12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60055" y="4029546"/>
            <a:ext cx="5184353" cy="2607218"/>
          </a:xfrm>
          <a:noFill/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66C9738-1712-4BD0-8989-6B1DC16C78AB}"/>
              </a:ext>
            </a:extLst>
          </p:cNvPr>
          <p:cNvSpPr txBox="1"/>
          <p:nvPr/>
        </p:nvSpPr>
        <p:spPr>
          <a:xfrm>
            <a:off x="323528" y="4460919"/>
            <a:ext cx="2448271" cy="120032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/>
              <a:t>mínimo = 45,37%</a:t>
            </a:r>
          </a:p>
          <a:p>
            <a:endParaRPr lang="pt-BR" sz="2400" dirty="0"/>
          </a:p>
          <a:p>
            <a:r>
              <a:rPr lang="pt-BR" sz="2400" dirty="0"/>
              <a:t>máximo = 95,34%</a:t>
            </a:r>
          </a:p>
        </p:txBody>
      </p:sp>
    </p:spTree>
    <p:extLst>
      <p:ext uri="{BB962C8B-B14F-4D97-AF65-F5344CB8AC3E}">
        <p14:creationId xmlns:p14="http://schemas.microsoft.com/office/powerpoint/2010/main" val="2284658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8389937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dirty="0"/>
              <a:t>Tabela para variáveis quantitativas contínuas</a:t>
            </a:r>
            <a:endParaRPr lang="pt-BR" sz="3200" u="sng" dirty="0">
              <a:solidFill>
                <a:srgbClr val="FF3300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9859" y="1268760"/>
            <a:ext cx="7993063" cy="647700"/>
          </a:xfrm>
        </p:spPr>
        <p:txBody>
          <a:bodyPr/>
          <a:lstStyle/>
          <a:p>
            <a:pPr eaLnBrk="1" hangingPunct="1"/>
            <a:r>
              <a:rPr lang="pt-BR" sz="2000" dirty="0">
                <a:solidFill>
                  <a:schemeClr val="tx1"/>
                </a:solidFill>
              </a:rPr>
              <a:t>Exemplo (Tabela de </a:t>
            </a:r>
            <a:r>
              <a:rPr lang="pt-BR" sz="2000" dirty="0" err="1">
                <a:solidFill>
                  <a:schemeClr val="tx1"/>
                </a:solidFill>
              </a:rPr>
              <a:t>freqüências</a:t>
            </a:r>
            <a:r>
              <a:rPr lang="pt-BR" sz="2000" dirty="0">
                <a:solidFill>
                  <a:schemeClr val="tx1"/>
                </a:solidFill>
              </a:rPr>
              <a:t>):</a:t>
            </a:r>
            <a:endParaRPr lang="pt-BR" sz="2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16832"/>
            <a:ext cx="2536304" cy="4589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916832"/>
            <a:ext cx="4939034" cy="4589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5386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862224"/>
              </p:ext>
            </p:extLst>
          </p:nvPr>
        </p:nvGraphicFramePr>
        <p:xfrm>
          <a:off x="424655" y="2274252"/>
          <a:ext cx="8294690" cy="2309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4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94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94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94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94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94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5,2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6,4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5,7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8,3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7,0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5,4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4,8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9,1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5,5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6,2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1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4,9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5,7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6,3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5,1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8,4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6,2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8,9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7,3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5,4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4,8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5,6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6,8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5,0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6,7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8,2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7,1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4,9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5,0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8,2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9,9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5,4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5,6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5,7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6,2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4,9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5,1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6,0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4,7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18,1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5,3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4,9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5,0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5,7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6,3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6,0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6,8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7,3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6,9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6,5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5,9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ítulo 2">
            <a:extLst>
              <a:ext uri="{FF2B5EF4-FFF2-40B4-BE49-F238E27FC236}">
                <a16:creationId xmlns:a16="http://schemas.microsoft.com/office/drawing/2014/main" id="{532A5D7F-2CF5-4E1A-BC34-86E26E64A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548680"/>
            <a:ext cx="8389937" cy="936104"/>
          </a:xfrm>
        </p:spPr>
        <p:txBody>
          <a:bodyPr/>
          <a:lstStyle/>
          <a:p>
            <a:pPr algn="just"/>
            <a:r>
              <a:rPr lang="pt-BR" sz="2400" dirty="0">
                <a:solidFill>
                  <a:srgbClr val="CC33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Construa uma tabela de distribuição de frequências dos salários (no de salários mínimos) de 50 funcionários</a:t>
            </a:r>
            <a:endParaRPr lang="pt-BR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4770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316" name="Group 4"/>
          <p:cNvGrpSpPr>
            <a:grpSpLocks/>
          </p:cNvGrpSpPr>
          <p:nvPr/>
        </p:nvGrpSpPr>
        <p:grpSpPr bwMode="auto">
          <a:xfrm>
            <a:off x="684213" y="4170363"/>
            <a:ext cx="7596187" cy="671512"/>
            <a:chOff x="288" y="3024"/>
            <a:chExt cx="5184" cy="423"/>
          </a:xfrm>
        </p:grpSpPr>
        <p:sp>
          <p:nvSpPr>
            <p:cNvPr id="13339" name="Line 5"/>
            <p:cNvSpPr>
              <a:spLocks noChangeShapeType="1"/>
            </p:cNvSpPr>
            <p:nvPr/>
          </p:nvSpPr>
          <p:spPr bwMode="auto">
            <a:xfrm>
              <a:off x="288" y="3072"/>
              <a:ext cx="51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40" name="Text Box 6"/>
            <p:cNvSpPr txBox="1">
              <a:spLocks noChangeArrowheads="1"/>
            </p:cNvSpPr>
            <p:nvPr/>
          </p:nvSpPr>
          <p:spPr bwMode="auto">
            <a:xfrm>
              <a:off x="720" y="3120"/>
              <a:ext cx="4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>
                  <a:solidFill>
                    <a:srgbClr val="CC0000"/>
                  </a:solidFill>
                  <a:latin typeface="Arial" charset="0"/>
                </a:rPr>
                <a:t>4,7</a:t>
              </a:r>
              <a:endParaRPr lang="pt-BR" sz="2000">
                <a:latin typeface="Arial" charset="0"/>
              </a:endParaRPr>
            </a:p>
          </p:txBody>
        </p:sp>
        <p:sp>
          <p:nvSpPr>
            <p:cNvPr id="13341" name="Text Box 7"/>
            <p:cNvSpPr txBox="1">
              <a:spLocks noChangeArrowheads="1"/>
            </p:cNvSpPr>
            <p:nvPr/>
          </p:nvSpPr>
          <p:spPr bwMode="auto">
            <a:xfrm>
              <a:off x="4272" y="3120"/>
              <a:ext cx="5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>
                  <a:solidFill>
                    <a:srgbClr val="CC0000"/>
                  </a:solidFill>
                  <a:latin typeface="Arial" charset="0"/>
                </a:rPr>
                <a:t>18,1</a:t>
              </a:r>
              <a:endParaRPr lang="pt-BR" sz="2000">
                <a:latin typeface="Arial" charset="0"/>
              </a:endParaRPr>
            </a:p>
          </p:txBody>
        </p:sp>
        <p:sp>
          <p:nvSpPr>
            <p:cNvPr id="13342" name="Line 8"/>
            <p:cNvSpPr>
              <a:spLocks noChangeShapeType="1"/>
            </p:cNvSpPr>
            <p:nvPr/>
          </p:nvSpPr>
          <p:spPr bwMode="auto">
            <a:xfrm>
              <a:off x="912" y="302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43" name="Line 9"/>
            <p:cNvSpPr>
              <a:spLocks noChangeShapeType="1"/>
            </p:cNvSpPr>
            <p:nvPr/>
          </p:nvSpPr>
          <p:spPr bwMode="auto">
            <a:xfrm>
              <a:off x="4512" y="302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44" name="Line 10"/>
            <p:cNvSpPr>
              <a:spLocks noChangeShapeType="1"/>
            </p:cNvSpPr>
            <p:nvPr/>
          </p:nvSpPr>
          <p:spPr bwMode="auto">
            <a:xfrm>
              <a:off x="288" y="3072"/>
              <a:ext cx="51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45" name="Line 11"/>
            <p:cNvSpPr>
              <a:spLocks noChangeShapeType="1"/>
            </p:cNvSpPr>
            <p:nvPr/>
          </p:nvSpPr>
          <p:spPr bwMode="auto">
            <a:xfrm>
              <a:off x="912" y="3024"/>
              <a:ext cx="0" cy="9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46" name="Line 12"/>
            <p:cNvSpPr>
              <a:spLocks noChangeShapeType="1"/>
            </p:cNvSpPr>
            <p:nvPr/>
          </p:nvSpPr>
          <p:spPr bwMode="auto">
            <a:xfrm>
              <a:off x="4512" y="3024"/>
              <a:ext cx="0" cy="9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41325" name="Group 13"/>
          <p:cNvGrpSpPr>
            <a:grpSpLocks/>
          </p:cNvGrpSpPr>
          <p:nvPr/>
        </p:nvGrpSpPr>
        <p:grpSpPr bwMode="auto">
          <a:xfrm>
            <a:off x="684213" y="5084763"/>
            <a:ext cx="7596187" cy="762000"/>
            <a:chOff x="288" y="3600"/>
            <a:chExt cx="5184" cy="480"/>
          </a:xfrm>
        </p:grpSpPr>
        <p:sp>
          <p:nvSpPr>
            <p:cNvPr id="13317" name="Line 14"/>
            <p:cNvSpPr>
              <a:spLocks noChangeShapeType="1"/>
            </p:cNvSpPr>
            <p:nvPr/>
          </p:nvSpPr>
          <p:spPr bwMode="auto">
            <a:xfrm>
              <a:off x="288" y="3696"/>
              <a:ext cx="51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18" name="Text Box 15"/>
            <p:cNvSpPr txBox="1">
              <a:spLocks noChangeArrowheads="1"/>
            </p:cNvSpPr>
            <p:nvPr/>
          </p:nvSpPr>
          <p:spPr bwMode="auto">
            <a:xfrm>
              <a:off x="624" y="3792"/>
              <a:ext cx="2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sz="2400">
                  <a:latin typeface="Arial" charset="0"/>
                </a:rPr>
                <a:t>4</a:t>
              </a:r>
              <a:endParaRPr lang="pt-BR" sz="2000">
                <a:latin typeface="Arial" charset="0"/>
              </a:endParaRPr>
            </a:p>
          </p:txBody>
        </p:sp>
        <p:sp>
          <p:nvSpPr>
            <p:cNvPr id="13319" name="Text Box 16"/>
            <p:cNvSpPr txBox="1">
              <a:spLocks noChangeArrowheads="1"/>
            </p:cNvSpPr>
            <p:nvPr/>
          </p:nvSpPr>
          <p:spPr bwMode="auto">
            <a:xfrm>
              <a:off x="4609" y="3792"/>
              <a:ext cx="3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sz="2400">
                  <a:latin typeface="Arial" charset="0"/>
                </a:rPr>
                <a:t>19</a:t>
              </a:r>
              <a:endParaRPr lang="pt-BR" sz="2000">
                <a:latin typeface="Arial" charset="0"/>
              </a:endParaRPr>
            </a:p>
          </p:txBody>
        </p:sp>
        <p:sp>
          <p:nvSpPr>
            <p:cNvPr id="13320" name="Line 17"/>
            <p:cNvSpPr>
              <a:spLocks noChangeShapeType="1"/>
            </p:cNvSpPr>
            <p:nvPr/>
          </p:nvSpPr>
          <p:spPr bwMode="auto">
            <a:xfrm>
              <a:off x="720" y="3600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21" name="Line 18"/>
            <p:cNvSpPr>
              <a:spLocks noChangeShapeType="1"/>
            </p:cNvSpPr>
            <p:nvPr/>
          </p:nvSpPr>
          <p:spPr bwMode="auto">
            <a:xfrm>
              <a:off x="1056" y="3600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22" name="Line 19"/>
            <p:cNvSpPr>
              <a:spLocks noChangeShapeType="1"/>
            </p:cNvSpPr>
            <p:nvPr/>
          </p:nvSpPr>
          <p:spPr bwMode="auto">
            <a:xfrm>
              <a:off x="1392" y="3600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23" name="Text Box 20"/>
            <p:cNvSpPr txBox="1">
              <a:spLocks noChangeArrowheads="1"/>
            </p:cNvSpPr>
            <p:nvPr/>
          </p:nvSpPr>
          <p:spPr bwMode="auto">
            <a:xfrm>
              <a:off x="960" y="3792"/>
              <a:ext cx="2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sz="2400">
                  <a:latin typeface="Arial" charset="0"/>
                </a:rPr>
                <a:t>5</a:t>
              </a:r>
              <a:endParaRPr lang="pt-BR" sz="2000">
                <a:latin typeface="Arial" charset="0"/>
              </a:endParaRPr>
            </a:p>
          </p:txBody>
        </p:sp>
        <p:sp>
          <p:nvSpPr>
            <p:cNvPr id="13324" name="Text Box 21"/>
            <p:cNvSpPr txBox="1">
              <a:spLocks noChangeArrowheads="1"/>
            </p:cNvSpPr>
            <p:nvPr/>
          </p:nvSpPr>
          <p:spPr bwMode="auto">
            <a:xfrm>
              <a:off x="1248" y="3792"/>
              <a:ext cx="2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sz="2400">
                  <a:latin typeface="Arial" charset="0"/>
                </a:rPr>
                <a:t>6</a:t>
              </a:r>
              <a:endParaRPr lang="pt-BR" sz="2000">
                <a:latin typeface="Arial" charset="0"/>
              </a:endParaRPr>
            </a:p>
          </p:txBody>
        </p:sp>
        <p:sp>
          <p:nvSpPr>
            <p:cNvPr id="13325" name="Text Box 22"/>
            <p:cNvSpPr txBox="1">
              <a:spLocks noChangeArrowheads="1"/>
            </p:cNvSpPr>
            <p:nvPr/>
          </p:nvSpPr>
          <p:spPr bwMode="auto">
            <a:xfrm>
              <a:off x="1584" y="3792"/>
              <a:ext cx="2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sz="2400">
                  <a:latin typeface="Arial" charset="0"/>
                </a:rPr>
                <a:t>7</a:t>
              </a:r>
              <a:endParaRPr lang="pt-BR" sz="2000">
                <a:latin typeface="Arial" charset="0"/>
              </a:endParaRPr>
            </a:p>
          </p:txBody>
        </p:sp>
        <p:sp>
          <p:nvSpPr>
            <p:cNvPr id="13326" name="Text Box 23"/>
            <p:cNvSpPr txBox="1">
              <a:spLocks noChangeArrowheads="1"/>
            </p:cNvSpPr>
            <p:nvPr/>
          </p:nvSpPr>
          <p:spPr bwMode="auto">
            <a:xfrm>
              <a:off x="1824" y="3792"/>
              <a:ext cx="2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sz="2400" b="1">
                  <a:latin typeface="Arial" charset="0"/>
                </a:rPr>
                <a:t>...</a:t>
              </a:r>
              <a:endParaRPr lang="pt-BR" sz="2000">
                <a:latin typeface="Arial" charset="0"/>
              </a:endParaRPr>
            </a:p>
          </p:txBody>
        </p:sp>
        <p:sp>
          <p:nvSpPr>
            <p:cNvPr id="13327" name="Line 24"/>
            <p:cNvSpPr>
              <a:spLocks noChangeShapeType="1"/>
            </p:cNvSpPr>
            <p:nvPr/>
          </p:nvSpPr>
          <p:spPr bwMode="auto">
            <a:xfrm>
              <a:off x="1728" y="3600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28" name="Line 25"/>
            <p:cNvSpPr>
              <a:spLocks noChangeShapeType="1"/>
            </p:cNvSpPr>
            <p:nvPr/>
          </p:nvSpPr>
          <p:spPr bwMode="auto">
            <a:xfrm>
              <a:off x="2064" y="3600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29" name="Line 26"/>
            <p:cNvSpPr>
              <a:spLocks noChangeShapeType="1"/>
            </p:cNvSpPr>
            <p:nvPr/>
          </p:nvSpPr>
          <p:spPr bwMode="auto">
            <a:xfrm>
              <a:off x="2400" y="3600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30" name="Line 27"/>
            <p:cNvSpPr>
              <a:spLocks noChangeShapeType="1"/>
            </p:cNvSpPr>
            <p:nvPr/>
          </p:nvSpPr>
          <p:spPr bwMode="auto">
            <a:xfrm>
              <a:off x="288" y="3696"/>
              <a:ext cx="51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31" name="Line 28"/>
            <p:cNvSpPr>
              <a:spLocks noChangeShapeType="1"/>
            </p:cNvSpPr>
            <p:nvPr/>
          </p:nvSpPr>
          <p:spPr bwMode="auto">
            <a:xfrm>
              <a:off x="288" y="3696"/>
              <a:ext cx="51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32" name="Line 29"/>
            <p:cNvSpPr>
              <a:spLocks noChangeShapeType="1"/>
            </p:cNvSpPr>
            <p:nvPr/>
          </p:nvSpPr>
          <p:spPr bwMode="auto">
            <a:xfrm>
              <a:off x="2736" y="3600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33" name="Line 30"/>
            <p:cNvSpPr>
              <a:spLocks noChangeShapeType="1"/>
            </p:cNvSpPr>
            <p:nvPr/>
          </p:nvSpPr>
          <p:spPr bwMode="auto">
            <a:xfrm>
              <a:off x="3072" y="3600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34" name="Line 31"/>
            <p:cNvSpPr>
              <a:spLocks noChangeShapeType="1"/>
            </p:cNvSpPr>
            <p:nvPr/>
          </p:nvSpPr>
          <p:spPr bwMode="auto">
            <a:xfrm>
              <a:off x="3408" y="3600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35" name="Line 32"/>
            <p:cNvSpPr>
              <a:spLocks noChangeShapeType="1"/>
            </p:cNvSpPr>
            <p:nvPr/>
          </p:nvSpPr>
          <p:spPr bwMode="auto">
            <a:xfrm>
              <a:off x="3744" y="3600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36" name="Line 33"/>
            <p:cNvSpPr>
              <a:spLocks noChangeShapeType="1"/>
            </p:cNvSpPr>
            <p:nvPr/>
          </p:nvSpPr>
          <p:spPr bwMode="auto">
            <a:xfrm>
              <a:off x="4080" y="3600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37" name="Line 34"/>
            <p:cNvSpPr>
              <a:spLocks noChangeShapeType="1"/>
            </p:cNvSpPr>
            <p:nvPr/>
          </p:nvSpPr>
          <p:spPr bwMode="auto">
            <a:xfrm>
              <a:off x="4416" y="3600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38" name="Line 35"/>
            <p:cNvSpPr>
              <a:spLocks noChangeShapeType="1"/>
            </p:cNvSpPr>
            <p:nvPr/>
          </p:nvSpPr>
          <p:spPr bwMode="auto">
            <a:xfrm>
              <a:off x="4752" y="3600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3316" name="Rectangle 36"/>
          <p:cNvSpPr>
            <a:spLocks noChangeArrowheads="1"/>
          </p:cNvSpPr>
          <p:nvPr/>
        </p:nvSpPr>
        <p:spPr bwMode="auto">
          <a:xfrm>
            <a:off x="827088" y="1196975"/>
            <a:ext cx="7272337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40000"/>
              </a:lnSpc>
              <a:spcBef>
                <a:spcPct val="20000"/>
              </a:spcBef>
            </a:pPr>
            <a:endParaRPr lang="pt-BR" sz="2400" dirty="0">
              <a:solidFill>
                <a:schemeClr val="accent2"/>
              </a:solidFill>
              <a:latin typeface="Tahoma" pitchFamily="34" charset="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pt-BR" sz="2400" dirty="0">
                <a:solidFill>
                  <a:schemeClr val="accent2"/>
                </a:solidFill>
                <a:latin typeface="Tahoma" pitchFamily="34" charset="0"/>
              </a:rPr>
              <a:t>5,2    	6,4     5,7     8,3     7,0    5,4    4,8    9,1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pt-BR" sz="2400" dirty="0">
                <a:solidFill>
                  <a:schemeClr val="accent2"/>
                </a:solidFill>
                <a:latin typeface="Tahoma" pitchFamily="34" charset="0"/>
              </a:rPr>
              <a:t>5,5    	6,2 	4,9 	5,7    	6,3    5,1    8,4    6,2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pt-BR" sz="2400" dirty="0">
                <a:solidFill>
                  <a:schemeClr val="accent2"/>
                </a:solidFill>
                <a:latin typeface="Tahoma" pitchFamily="34" charset="0"/>
              </a:rPr>
              <a:t>8,9    	7,3 	5,4 	4,8    	5,6    6,8    5,0    6,7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pt-BR" sz="2400" dirty="0">
                <a:solidFill>
                  <a:schemeClr val="accent2"/>
                </a:solidFill>
                <a:latin typeface="Tahoma" pitchFamily="34" charset="0"/>
              </a:rPr>
              <a:t>8,2    	7,1 	4,9 	5,0    	8,2    9,9    5,4    5,6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pt-BR" sz="2400" dirty="0">
                <a:solidFill>
                  <a:schemeClr val="accent2"/>
                </a:solidFill>
                <a:latin typeface="Tahoma" pitchFamily="34" charset="0"/>
              </a:rPr>
              <a:t>5,7    	6,2 	4,9 	5,1    	6,0    </a:t>
            </a:r>
            <a:r>
              <a:rPr lang="pt-BR" sz="2400" dirty="0">
                <a:solidFill>
                  <a:srgbClr val="FF3300"/>
                </a:solidFill>
                <a:latin typeface="Tahoma" pitchFamily="34" charset="0"/>
              </a:rPr>
              <a:t>4,7   18,1</a:t>
            </a:r>
            <a:r>
              <a:rPr lang="pt-BR" sz="2400" dirty="0">
                <a:solidFill>
                  <a:schemeClr val="accent2"/>
                </a:solidFill>
                <a:latin typeface="Tahoma" pitchFamily="34" charset="0"/>
              </a:rPr>
              <a:t>   5,3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pt-BR" sz="2400" dirty="0">
                <a:solidFill>
                  <a:schemeClr val="accent2"/>
                </a:solidFill>
                <a:latin typeface="Tahoma" pitchFamily="34" charset="0"/>
              </a:rPr>
              <a:t>4,9    	5,0	5,7	6,3	6,0    6,8    7,3    6,9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pt-BR" sz="2400" dirty="0">
                <a:solidFill>
                  <a:schemeClr val="accent2"/>
                </a:solidFill>
                <a:latin typeface="Tahoma" pitchFamily="34" charset="0"/>
              </a:rPr>
              <a:t>6,5    	5,9</a:t>
            </a:r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9263716C-508A-4FB4-9495-6554088BF7BA}"/>
              </a:ext>
            </a:extLst>
          </p:cNvPr>
          <p:cNvSpPr txBox="1">
            <a:spLocks noChangeArrowheads="1"/>
          </p:cNvSpPr>
          <p:nvPr/>
        </p:nvSpPr>
        <p:spPr>
          <a:xfrm>
            <a:off x="278408" y="294403"/>
            <a:ext cx="8587184" cy="609600"/>
          </a:xfrm>
          <a:prstGeom prst="rect">
            <a:avLst/>
          </a:prstGeom>
        </p:spPr>
        <p:txBody>
          <a:bodyPr lIns="90488" tIns="44450" rIns="90488" bIns="44450"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eaLnBrk="1" hangingPunct="1">
              <a:defRPr/>
            </a:pPr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Salários (n</a:t>
            </a:r>
            <a:r>
              <a:rPr lang="pt-BR" sz="28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salários mínimos) de 50 funcionários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312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539750" y="1268413"/>
            <a:ext cx="8064500" cy="374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pt-BR" dirty="0">
              <a:solidFill>
                <a:schemeClr val="accent2"/>
              </a:solidFill>
              <a:latin typeface="Tahom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pt-BR" b="1" dirty="0">
                <a:solidFill>
                  <a:schemeClr val="accent2"/>
                </a:solidFill>
                <a:latin typeface="Tahoma" pitchFamily="34" charset="0"/>
              </a:rPr>
              <a:t>5,2    6,4    5,7    8,3</a:t>
            </a:r>
            <a:r>
              <a:rPr lang="pt-BR" dirty="0">
                <a:solidFill>
                  <a:schemeClr val="accent2"/>
                </a:solidFill>
                <a:latin typeface="Tahoma" pitchFamily="34" charset="0"/>
              </a:rPr>
              <a:t>    </a:t>
            </a:r>
            <a:r>
              <a:rPr lang="pt-BR" dirty="0">
                <a:solidFill>
                  <a:srgbClr val="006699"/>
                </a:solidFill>
                <a:latin typeface="Tahoma" pitchFamily="34" charset="0"/>
              </a:rPr>
              <a:t>7,0    5,4    4,8    9,1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pt-BR" dirty="0">
                <a:solidFill>
                  <a:srgbClr val="006699"/>
                </a:solidFill>
                <a:latin typeface="Tahoma" pitchFamily="34" charset="0"/>
              </a:rPr>
              <a:t>5,5    6,2 	  4,9 	   5,7    6,3    5,1    8,4    6,2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pt-BR" dirty="0">
                <a:solidFill>
                  <a:srgbClr val="006699"/>
                </a:solidFill>
                <a:latin typeface="Tahoma" pitchFamily="34" charset="0"/>
              </a:rPr>
              <a:t>8,9    7,3 	  5,4 	   4,8    5,6    6,8    5,0    6,7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pt-BR" dirty="0">
                <a:solidFill>
                  <a:srgbClr val="006699"/>
                </a:solidFill>
                <a:latin typeface="Tahoma" pitchFamily="34" charset="0"/>
              </a:rPr>
              <a:t>8,2 	 7,1 	  4,9 	   5,0    8,2    9,9    5,4    5,6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pt-BR" dirty="0">
                <a:solidFill>
                  <a:srgbClr val="006699"/>
                </a:solidFill>
                <a:latin typeface="Tahoma" pitchFamily="34" charset="0"/>
              </a:rPr>
              <a:t>5,7 	 6,2 	  4,9 	   5,1    6,0    4,7  18,1    5,3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pt-BR" dirty="0">
                <a:solidFill>
                  <a:srgbClr val="006699"/>
                </a:solidFill>
                <a:latin typeface="Tahoma" pitchFamily="34" charset="0"/>
              </a:rPr>
              <a:t>4,9	 5,0	  5,7	   6,3    6,0    6,8    7,3    6,9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pt-BR" dirty="0">
                <a:solidFill>
                  <a:srgbClr val="006699"/>
                </a:solidFill>
                <a:latin typeface="Tahoma" pitchFamily="34" charset="0"/>
              </a:rPr>
              <a:t>6,5	 5,9</a:t>
            </a:r>
          </a:p>
        </p:txBody>
      </p:sp>
      <p:grpSp>
        <p:nvGrpSpPr>
          <p:cNvPr id="15363" name="Group 4"/>
          <p:cNvGrpSpPr>
            <a:grpSpLocks/>
          </p:cNvGrpSpPr>
          <p:nvPr/>
        </p:nvGrpSpPr>
        <p:grpSpPr bwMode="auto">
          <a:xfrm>
            <a:off x="709613" y="5383213"/>
            <a:ext cx="7596187" cy="762000"/>
            <a:chOff x="240" y="3312"/>
            <a:chExt cx="4785" cy="480"/>
          </a:xfrm>
        </p:grpSpPr>
        <p:sp>
          <p:nvSpPr>
            <p:cNvPr id="15376" name="Line 5"/>
            <p:cNvSpPr>
              <a:spLocks noChangeShapeType="1"/>
            </p:cNvSpPr>
            <p:nvPr/>
          </p:nvSpPr>
          <p:spPr bwMode="auto">
            <a:xfrm>
              <a:off x="240" y="3408"/>
              <a:ext cx="47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77" name="Text Box 6"/>
            <p:cNvSpPr txBox="1">
              <a:spLocks noChangeArrowheads="1"/>
            </p:cNvSpPr>
            <p:nvPr/>
          </p:nvSpPr>
          <p:spPr bwMode="auto">
            <a:xfrm>
              <a:off x="550" y="350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sz="2400">
                  <a:latin typeface="Arial" charset="0"/>
                </a:rPr>
                <a:t>4</a:t>
              </a:r>
              <a:endParaRPr lang="pt-BR" sz="2000">
                <a:latin typeface="Arial" charset="0"/>
              </a:endParaRPr>
            </a:p>
          </p:txBody>
        </p:sp>
        <p:sp>
          <p:nvSpPr>
            <p:cNvPr id="15378" name="Text Box 7"/>
            <p:cNvSpPr txBox="1">
              <a:spLocks noChangeArrowheads="1"/>
            </p:cNvSpPr>
            <p:nvPr/>
          </p:nvSpPr>
          <p:spPr bwMode="auto">
            <a:xfrm>
              <a:off x="4228" y="3504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sz="2400">
                  <a:latin typeface="Arial" charset="0"/>
                </a:rPr>
                <a:t>19</a:t>
              </a:r>
              <a:endParaRPr lang="pt-BR" sz="2000">
                <a:latin typeface="Arial" charset="0"/>
              </a:endParaRPr>
            </a:p>
          </p:txBody>
        </p:sp>
        <p:sp>
          <p:nvSpPr>
            <p:cNvPr id="15379" name="Line 8"/>
            <p:cNvSpPr>
              <a:spLocks noChangeShapeType="1"/>
            </p:cNvSpPr>
            <p:nvPr/>
          </p:nvSpPr>
          <p:spPr bwMode="auto">
            <a:xfrm>
              <a:off x="639" y="3312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80" name="Line 9"/>
            <p:cNvSpPr>
              <a:spLocks noChangeShapeType="1"/>
            </p:cNvSpPr>
            <p:nvPr/>
          </p:nvSpPr>
          <p:spPr bwMode="auto">
            <a:xfrm>
              <a:off x="949" y="3312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81" name="Line 10"/>
            <p:cNvSpPr>
              <a:spLocks noChangeShapeType="1"/>
            </p:cNvSpPr>
            <p:nvPr/>
          </p:nvSpPr>
          <p:spPr bwMode="auto">
            <a:xfrm>
              <a:off x="1259" y="3312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82" name="Text Box 11"/>
            <p:cNvSpPr txBox="1">
              <a:spLocks noChangeArrowheads="1"/>
            </p:cNvSpPr>
            <p:nvPr/>
          </p:nvSpPr>
          <p:spPr bwMode="auto">
            <a:xfrm>
              <a:off x="860" y="350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sz="2400">
                  <a:latin typeface="Arial" charset="0"/>
                </a:rPr>
                <a:t>5</a:t>
              </a:r>
              <a:endParaRPr lang="pt-BR" sz="2000">
                <a:latin typeface="Arial" charset="0"/>
              </a:endParaRPr>
            </a:p>
          </p:txBody>
        </p:sp>
        <p:sp>
          <p:nvSpPr>
            <p:cNvPr id="15383" name="Text Box 12"/>
            <p:cNvSpPr txBox="1">
              <a:spLocks noChangeArrowheads="1"/>
            </p:cNvSpPr>
            <p:nvPr/>
          </p:nvSpPr>
          <p:spPr bwMode="auto">
            <a:xfrm>
              <a:off x="1126" y="350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sz="2400">
                  <a:latin typeface="Arial" charset="0"/>
                </a:rPr>
                <a:t>6</a:t>
              </a:r>
              <a:endParaRPr lang="pt-BR" sz="2000">
                <a:latin typeface="Arial" charset="0"/>
              </a:endParaRPr>
            </a:p>
          </p:txBody>
        </p:sp>
        <p:sp>
          <p:nvSpPr>
            <p:cNvPr id="15384" name="Text Box 13"/>
            <p:cNvSpPr txBox="1">
              <a:spLocks noChangeArrowheads="1"/>
            </p:cNvSpPr>
            <p:nvPr/>
          </p:nvSpPr>
          <p:spPr bwMode="auto">
            <a:xfrm>
              <a:off x="1440" y="350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sz="2400">
                  <a:latin typeface="Arial" charset="0"/>
                </a:rPr>
                <a:t>7</a:t>
              </a:r>
              <a:endParaRPr lang="pt-BR" sz="2000">
                <a:latin typeface="Arial" charset="0"/>
              </a:endParaRPr>
            </a:p>
          </p:txBody>
        </p:sp>
        <p:sp>
          <p:nvSpPr>
            <p:cNvPr id="15385" name="Text Box 14"/>
            <p:cNvSpPr txBox="1">
              <a:spLocks noChangeArrowheads="1"/>
            </p:cNvSpPr>
            <p:nvPr/>
          </p:nvSpPr>
          <p:spPr bwMode="auto">
            <a:xfrm>
              <a:off x="2400" y="3504"/>
              <a:ext cx="2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sz="2400" b="1">
                  <a:latin typeface="Arial" charset="0"/>
                </a:rPr>
                <a:t>...</a:t>
              </a:r>
              <a:endParaRPr lang="pt-BR" sz="2000">
                <a:latin typeface="Arial" charset="0"/>
              </a:endParaRPr>
            </a:p>
          </p:txBody>
        </p:sp>
        <p:sp>
          <p:nvSpPr>
            <p:cNvPr id="15386" name="Line 15"/>
            <p:cNvSpPr>
              <a:spLocks noChangeShapeType="1"/>
            </p:cNvSpPr>
            <p:nvPr/>
          </p:nvSpPr>
          <p:spPr bwMode="auto">
            <a:xfrm>
              <a:off x="1569" y="3312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87" name="Line 16"/>
            <p:cNvSpPr>
              <a:spLocks noChangeShapeType="1"/>
            </p:cNvSpPr>
            <p:nvPr/>
          </p:nvSpPr>
          <p:spPr bwMode="auto">
            <a:xfrm>
              <a:off x="1879" y="3312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88" name="Line 17"/>
            <p:cNvSpPr>
              <a:spLocks noChangeShapeType="1"/>
            </p:cNvSpPr>
            <p:nvPr/>
          </p:nvSpPr>
          <p:spPr bwMode="auto">
            <a:xfrm>
              <a:off x="2189" y="3312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89" name="Line 18"/>
            <p:cNvSpPr>
              <a:spLocks noChangeShapeType="1"/>
            </p:cNvSpPr>
            <p:nvPr/>
          </p:nvSpPr>
          <p:spPr bwMode="auto">
            <a:xfrm>
              <a:off x="240" y="3408"/>
              <a:ext cx="47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90" name="Line 19"/>
            <p:cNvSpPr>
              <a:spLocks noChangeShapeType="1"/>
            </p:cNvSpPr>
            <p:nvPr/>
          </p:nvSpPr>
          <p:spPr bwMode="auto">
            <a:xfrm>
              <a:off x="240" y="3408"/>
              <a:ext cx="47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91" name="Line 20"/>
            <p:cNvSpPr>
              <a:spLocks noChangeShapeType="1"/>
            </p:cNvSpPr>
            <p:nvPr/>
          </p:nvSpPr>
          <p:spPr bwMode="auto">
            <a:xfrm>
              <a:off x="2500" y="3312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92" name="Line 21"/>
            <p:cNvSpPr>
              <a:spLocks noChangeShapeType="1"/>
            </p:cNvSpPr>
            <p:nvPr/>
          </p:nvSpPr>
          <p:spPr bwMode="auto">
            <a:xfrm>
              <a:off x="2810" y="3312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93" name="Line 22"/>
            <p:cNvSpPr>
              <a:spLocks noChangeShapeType="1"/>
            </p:cNvSpPr>
            <p:nvPr/>
          </p:nvSpPr>
          <p:spPr bwMode="auto">
            <a:xfrm>
              <a:off x="3120" y="3312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94" name="Line 23"/>
            <p:cNvSpPr>
              <a:spLocks noChangeShapeType="1"/>
            </p:cNvSpPr>
            <p:nvPr/>
          </p:nvSpPr>
          <p:spPr bwMode="auto">
            <a:xfrm>
              <a:off x="3430" y="3312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95" name="Line 24"/>
            <p:cNvSpPr>
              <a:spLocks noChangeShapeType="1"/>
            </p:cNvSpPr>
            <p:nvPr/>
          </p:nvSpPr>
          <p:spPr bwMode="auto">
            <a:xfrm>
              <a:off x="3740" y="3312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96" name="Line 25"/>
            <p:cNvSpPr>
              <a:spLocks noChangeShapeType="1"/>
            </p:cNvSpPr>
            <p:nvPr/>
          </p:nvSpPr>
          <p:spPr bwMode="auto">
            <a:xfrm>
              <a:off x="4050" y="3312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97" name="Line 26"/>
            <p:cNvSpPr>
              <a:spLocks noChangeShapeType="1"/>
            </p:cNvSpPr>
            <p:nvPr/>
          </p:nvSpPr>
          <p:spPr bwMode="auto">
            <a:xfrm>
              <a:off x="4360" y="3312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98" name="Text Box 27"/>
            <p:cNvSpPr txBox="1">
              <a:spLocks noChangeArrowheads="1"/>
            </p:cNvSpPr>
            <p:nvPr/>
          </p:nvSpPr>
          <p:spPr bwMode="auto">
            <a:xfrm>
              <a:off x="1776" y="350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sz="2400">
                  <a:latin typeface="Arial" charset="0"/>
                </a:rPr>
                <a:t>8</a:t>
              </a:r>
              <a:endParaRPr lang="pt-BR" sz="2000">
                <a:latin typeface="Arial" charset="0"/>
              </a:endParaRPr>
            </a:p>
          </p:txBody>
        </p:sp>
        <p:sp>
          <p:nvSpPr>
            <p:cNvPr id="15399" name="Text Box 28"/>
            <p:cNvSpPr txBox="1">
              <a:spLocks noChangeArrowheads="1"/>
            </p:cNvSpPr>
            <p:nvPr/>
          </p:nvSpPr>
          <p:spPr bwMode="auto">
            <a:xfrm>
              <a:off x="2112" y="350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sz="2400">
                  <a:latin typeface="Arial" charset="0"/>
                </a:rPr>
                <a:t>9</a:t>
              </a:r>
              <a:endParaRPr lang="pt-BR" sz="2000">
                <a:latin typeface="Arial" charset="0"/>
              </a:endParaRPr>
            </a:p>
          </p:txBody>
        </p:sp>
      </p:grpSp>
      <p:grpSp>
        <p:nvGrpSpPr>
          <p:cNvPr id="142365" name="Group 29"/>
          <p:cNvGrpSpPr>
            <a:grpSpLocks/>
          </p:cNvGrpSpPr>
          <p:nvPr/>
        </p:nvGrpSpPr>
        <p:grpSpPr bwMode="auto">
          <a:xfrm>
            <a:off x="1014413" y="2106613"/>
            <a:ext cx="1065212" cy="3429000"/>
            <a:chOff x="432" y="1248"/>
            <a:chExt cx="671" cy="2160"/>
          </a:xfrm>
        </p:grpSpPr>
        <p:sp>
          <p:nvSpPr>
            <p:cNvPr id="15374" name="Line 30"/>
            <p:cNvSpPr>
              <a:spLocks noChangeShapeType="1"/>
            </p:cNvSpPr>
            <p:nvPr/>
          </p:nvSpPr>
          <p:spPr bwMode="auto">
            <a:xfrm>
              <a:off x="432" y="1248"/>
              <a:ext cx="624" cy="2064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75" name="Oval 31"/>
            <p:cNvSpPr>
              <a:spLocks noChangeArrowheads="1"/>
            </p:cNvSpPr>
            <p:nvPr/>
          </p:nvSpPr>
          <p:spPr bwMode="auto">
            <a:xfrm>
              <a:off x="1007" y="3312"/>
              <a:ext cx="96" cy="96"/>
            </a:xfrm>
            <a:prstGeom prst="ellipse">
              <a:avLst/>
            </a:prstGeom>
            <a:solidFill>
              <a:srgbClr val="99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42368" name="Group 32"/>
          <p:cNvGrpSpPr>
            <a:grpSpLocks/>
          </p:cNvGrpSpPr>
          <p:nvPr/>
        </p:nvGrpSpPr>
        <p:grpSpPr bwMode="auto">
          <a:xfrm>
            <a:off x="2081213" y="2106613"/>
            <a:ext cx="838200" cy="3429000"/>
            <a:chOff x="3984" y="1200"/>
            <a:chExt cx="528" cy="2160"/>
          </a:xfrm>
        </p:grpSpPr>
        <p:sp>
          <p:nvSpPr>
            <p:cNvPr id="15372" name="Line 33"/>
            <p:cNvSpPr>
              <a:spLocks noChangeShapeType="1"/>
            </p:cNvSpPr>
            <p:nvPr/>
          </p:nvSpPr>
          <p:spPr bwMode="auto">
            <a:xfrm flipH="1">
              <a:off x="4032" y="1200"/>
              <a:ext cx="480" cy="206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73" name="Oval 34"/>
            <p:cNvSpPr>
              <a:spLocks noChangeArrowheads="1"/>
            </p:cNvSpPr>
            <p:nvPr/>
          </p:nvSpPr>
          <p:spPr bwMode="auto">
            <a:xfrm>
              <a:off x="3984" y="3264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42371" name="Group 35"/>
          <p:cNvGrpSpPr>
            <a:grpSpLocks/>
          </p:cNvGrpSpPr>
          <p:nvPr/>
        </p:nvGrpSpPr>
        <p:grpSpPr bwMode="auto">
          <a:xfrm>
            <a:off x="2005013" y="2106613"/>
            <a:ext cx="609600" cy="3429000"/>
            <a:chOff x="1056" y="1248"/>
            <a:chExt cx="384" cy="2160"/>
          </a:xfrm>
        </p:grpSpPr>
        <p:sp>
          <p:nvSpPr>
            <p:cNvPr id="15370" name="Line 36"/>
            <p:cNvSpPr>
              <a:spLocks noChangeShapeType="1"/>
            </p:cNvSpPr>
            <p:nvPr/>
          </p:nvSpPr>
          <p:spPr bwMode="auto">
            <a:xfrm>
              <a:off x="1056" y="1248"/>
              <a:ext cx="336" cy="206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71" name="Oval 37"/>
            <p:cNvSpPr>
              <a:spLocks noChangeArrowheads="1"/>
            </p:cNvSpPr>
            <p:nvPr/>
          </p:nvSpPr>
          <p:spPr bwMode="auto">
            <a:xfrm>
              <a:off x="1344" y="331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42374" name="Group 38"/>
          <p:cNvGrpSpPr>
            <a:grpSpLocks/>
          </p:cNvGrpSpPr>
          <p:nvPr/>
        </p:nvGrpSpPr>
        <p:grpSpPr bwMode="auto">
          <a:xfrm>
            <a:off x="3452813" y="2030413"/>
            <a:ext cx="533400" cy="3505200"/>
            <a:chOff x="1968" y="1200"/>
            <a:chExt cx="336" cy="2208"/>
          </a:xfrm>
        </p:grpSpPr>
        <p:sp>
          <p:nvSpPr>
            <p:cNvPr id="15368" name="Line 39"/>
            <p:cNvSpPr>
              <a:spLocks noChangeShapeType="1"/>
            </p:cNvSpPr>
            <p:nvPr/>
          </p:nvSpPr>
          <p:spPr bwMode="auto">
            <a:xfrm flipH="1">
              <a:off x="2016" y="1200"/>
              <a:ext cx="288" cy="216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69" name="Oval 40"/>
            <p:cNvSpPr>
              <a:spLocks noChangeArrowheads="1"/>
            </p:cNvSpPr>
            <p:nvPr/>
          </p:nvSpPr>
          <p:spPr bwMode="auto">
            <a:xfrm>
              <a:off x="1968" y="331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278408" y="294403"/>
            <a:ext cx="8587184" cy="609600"/>
          </a:xfrm>
          <a:prstGeom prst="rect">
            <a:avLst/>
          </a:prstGeom>
        </p:spPr>
        <p:txBody>
          <a:bodyPr lIns="90488" tIns="44450" rIns="90488" bIns="44450"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eaLnBrk="1" hangingPunct="1">
              <a:defRPr/>
            </a:pPr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Salários (n</a:t>
            </a:r>
            <a:r>
              <a:rPr lang="pt-BR" sz="28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salários mínimos) de 50 funcionários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834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2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08A6F-6197-498D-810C-AA6604600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de distribuição de </a:t>
            </a:r>
            <a:r>
              <a:rPr lang="pt-BR" dirty="0" err="1"/>
              <a:t>frequencias</a:t>
            </a:r>
            <a:endParaRPr lang="pt-BR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E75E1A10-493F-402E-8186-A623075019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9835608"/>
              </p:ext>
            </p:extLst>
          </p:nvPr>
        </p:nvGraphicFramePr>
        <p:xfrm>
          <a:off x="1259632" y="1628800"/>
          <a:ext cx="6613643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581">
                  <a:extLst>
                    <a:ext uri="{9D8B030D-6E8A-4147-A177-3AD203B41FA5}">
                      <a16:colId xmlns:a16="http://schemas.microsoft.com/office/drawing/2014/main" val="1726319124"/>
                    </a:ext>
                  </a:extLst>
                </a:gridCol>
                <a:gridCol w="2043062">
                  <a:extLst>
                    <a:ext uri="{9D8B030D-6E8A-4147-A177-3AD203B41FA5}">
                      <a16:colId xmlns:a16="http://schemas.microsoft.com/office/drawing/2014/main" val="573491518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4173023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Salários</a:t>
                      </a:r>
                    </a:p>
                    <a:p>
                      <a:pPr algn="ctr"/>
                      <a:r>
                        <a:rPr lang="pt-BR" dirty="0"/>
                        <a:t>(classes de 2 SM)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Frequencia</a:t>
                      </a:r>
                      <a:r>
                        <a:rPr lang="pt-BR" dirty="0"/>
                        <a:t> absoluta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Frequencia</a:t>
                      </a:r>
                      <a:r>
                        <a:rPr lang="pt-BR" dirty="0"/>
                        <a:t> relativa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587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4,0 ˫ 6,0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503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6,0 ˫ 8,0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04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8,0 ˫ 10,0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57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10,0 ˫ 12,0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155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12,0 ˫ 14,0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43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14,0 ˫ 16,0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39540"/>
                  </a:ext>
                </a:extLst>
              </a:tr>
              <a:tr h="130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16,0 ˫ 18,0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19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18,0 ˫ 20,0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661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900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4624"/>
            <a:ext cx="8389937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dirty="0"/>
              <a:t>Gráfico para variáveis quantitativas contínuas</a:t>
            </a:r>
            <a:endParaRPr lang="pt-BR" sz="3200" u="sng" dirty="0">
              <a:solidFill>
                <a:srgbClr val="FF3300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61058" y="1187624"/>
            <a:ext cx="8497192" cy="52322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t-BR" sz="2000" dirty="0">
                <a:solidFill>
                  <a:schemeClr val="tx1"/>
                </a:solidFill>
              </a:rPr>
              <a:t>Diagrama de pontos: </a:t>
            </a:r>
            <a:r>
              <a:rPr lang="pt-BR" sz="2000" dirty="0">
                <a:solidFill>
                  <a:srgbClr val="009900"/>
                </a:solidFill>
              </a:rPr>
              <a:t>quando se tem poucas observações (no máximo 25)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68313" y="1813490"/>
            <a:ext cx="7850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u="sng" dirty="0"/>
              <a:t>distância percorrida </a:t>
            </a:r>
            <a:r>
              <a:rPr lang="pt-BR" dirty="0"/>
              <a:t>(km) em 15 min por 12 sujeitos: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8D087FF-4BAA-446E-952E-D328E30C181B}"/>
              </a:ext>
            </a:extLst>
          </p:cNvPr>
          <p:cNvSpPr txBox="1"/>
          <p:nvPr/>
        </p:nvSpPr>
        <p:spPr>
          <a:xfrm>
            <a:off x="1314909" y="2870244"/>
            <a:ext cx="6696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1,2; 2,4; 2,9; 2,7; 1,4; 2,3; 2,2; 1,9; 2,5; 2,7; 1,7; 3,1</a:t>
            </a:r>
          </a:p>
          <a:p>
            <a:endParaRPr lang="pt-BR" sz="2400" dirty="0"/>
          </a:p>
          <a:p>
            <a:r>
              <a:rPr lang="pt-BR" sz="2400" dirty="0"/>
              <a:t>	colocar em ordem </a:t>
            </a:r>
            <a:r>
              <a:rPr lang="pt-BR" sz="2400" b="1" u="sng" dirty="0"/>
              <a:t>sempre</a:t>
            </a:r>
          </a:p>
          <a:p>
            <a:r>
              <a:rPr lang="pt-BR" sz="2400" dirty="0"/>
              <a:t>1,2; 1,4; 1,7; 1,9; 2,2; 2,3; 2,4; 2,5; 2,7; 2,7; 2,9; 3,1</a:t>
            </a:r>
          </a:p>
          <a:p>
            <a:endParaRPr lang="pt-BR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B70376D-11E6-4BED-BE4D-646AE2167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4869160"/>
            <a:ext cx="6505575" cy="12668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3200" dirty="0"/>
              <a:t>Gráfico para variáveis quantitativas contínuas</a:t>
            </a:r>
            <a:endParaRPr lang="pt-BR" sz="3200" u="sng" dirty="0">
              <a:solidFill>
                <a:srgbClr val="FF33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916113"/>
            <a:ext cx="7561262" cy="1441450"/>
          </a:xfrm>
        </p:spPr>
        <p:txBody>
          <a:bodyPr/>
          <a:lstStyle/>
          <a:p>
            <a:pPr eaLnBrk="1" hangingPunct="1"/>
            <a:r>
              <a:rPr lang="pt-BR" sz="2000">
                <a:solidFill>
                  <a:schemeClr val="tx1"/>
                </a:solidFill>
              </a:rPr>
              <a:t>Exemplo (Diagrama de pontos): </a:t>
            </a:r>
            <a:r>
              <a:rPr lang="pt-BR" sz="2000"/>
              <a:t>Índice de Desenvolvimento Humano (IDH) de duas amostras aleatórias de quatorze municípios: uma da Região Sul e outra da Região Norte. </a:t>
            </a:r>
          </a:p>
        </p:txBody>
      </p:sp>
      <p:pic>
        <p:nvPicPr>
          <p:cNvPr id="8196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3644900"/>
            <a:ext cx="7504113" cy="1454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93627" y="1937584"/>
            <a:ext cx="8280920" cy="120032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Os dados abaixo se referem ao salário (</a:t>
            </a:r>
            <a:r>
              <a:rPr kumimoji="0" lang="pt-BR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milhares de R$/mês</a:t>
            </a:r>
            <a:r>
              <a:rPr lang="pt-BR" sz="2400" dirty="0"/>
              <a:t>) de 15 funcionários em uma indústria. </a:t>
            </a:r>
          </a:p>
          <a:p>
            <a:pPr algn="just"/>
            <a:r>
              <a:rPr lang="pt-BR" sz="2400" dirty="0"/>
              <a:t>Represente estes salários através de um diagrama de pontos.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5694" y="188640"/>
            <a:ext cx="8716786" cy="1433513"/>
          </a:xfrm>
        </p:spPr>
        <p:txBody>
          <a:bodyPr/>
          <a:lstStyle/>
          <a:p>
            <a:r>
              <a:rPr lang="pt-BR" sz="3200" dirty="0"/>
              <a:t>Exercício - gráfico de variáveis quantitativas contínuas</a:t>
            </a:r>
            <a:endParaRPr lang="pt-BR" sz="3200" b="0" dirty="0">
              <a:solidFill>
                <a:schemeClr val="accent2"/>
              </a:solidFill>
              <a:effectLst/>
            </a:endParaRPr>
          </a:p>
        </p:txBody>
      </p:sp>
      <p:graphicFrame>
        <p:nvGraphicFramePr>
          <p:cNvPr id="7" name="Espaço Reservado para Conteúdo 7"/>
          <p:cNvGraphicFramePr>
            <a:graphicFrameLocks/>
          </p:cNvGraphicFramePr>
          <p:nvPr/>
        </p:nvGraphicFramePr>
        <p:xfrm>
          <a:off x="539552" y="3789040"/>
          <a:ext cx="7846635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1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1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31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31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31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31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310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310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310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310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11</a:t>
                      </a:r>
                      <a:endParaRPr lang="pt-BR" sz="2400" b="1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3,0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7,4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6,0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725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93627" y="1700808"/>
            <a:ext cx="8280920" cy="120032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Os dados abaixo se referem ao salário (</a:t>
            </a:r>
            <a:r>
              <a:rPr kumimoji="0" lang="pt-BR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milhares de R$/mês</a:t>
            </a:r>
            <a:r>
              <a:rPr lang="pt-BR" sz="2400" dirty="0"/>
              <a:t>) de 15 funcionários em uma indústria. </a:t>
            </a:r>
          </a:p>
          <a:p>
            <a:pPr algn="just"/>
            <a:r>
              <a:rPr lang="pt-BR" sz="2400" dirty="0"/>
              <a:t>Represente estes salários através de um diagrama de pontos.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5694" y="188640"/>
            <a:ext cx="8716786" cy="1433513"/>
          </a:xfrm>
        </p:spPr>
        <p:txBody>
          <a:bodyPr/>
          <a:lstStyle/>
          <a:p>
            <a:r>
              <a:rPr lang="pt-BR" sz="3200" dirty="0"/>
              <a:t>Exercício - gráfico de variáveis quantitativas contínuas</a:t>
            </a:r>
            <a:endParaRPr lang="pt-BR" sz="3200" b="0" dirty="0">
              <a:solidFill>
                <a:schemeClr val="accent2"/>
              </a:solidFill>
              <a:effectLst/>
            </a:endParaRPr>
          </a:p>
        </p:txBody>
      </p:sp>
      <p:graphicFrame>
        <p:nvGraphicFramePr>
          <p:cNvPr id="5" name="Espaço Reservado para Conteúd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3062656"/>
              </p:ext>
            </p:extLst>
          </p:nvPr>
        </p:nvGraphicFramePr>
        <p:xfrm>
          <a:off x="539552" y="4869160"/>
          <a:ext cx="7846635" cy="663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1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1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31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31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31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31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310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310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310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310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663317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3,5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6,0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7,4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Espaço Reservado para Conteúd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88954"/>
              </p:ext>
            </p:extLst>
          </p:nvPr>
        </p:nvGraphicFramePr>
        <p:xfrm>
          <a:off x="539552" y="3429000"/>
          <a:ext cx="7846635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1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1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31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31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31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31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310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310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310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310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11</a:t>
                      </a:r>
                      <a:endParaRPr lang="pt-BR" sz="2400" b="1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3,0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7,4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6,0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2555776" y="4293096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colocando em ordem</a:t>
            </a:r>
          </a:p>
        </p:txBody>
      </p:sp>
    </p:spTree>
    <p:extLst>
      <p:ext uri="{BB962C8B-B14F-4D97-AF65-F5344CB8AC3E}">
        <p14:creationId xmlns:p14="http://schemas.microsoft.com/office/powerpoint/2010/main" val="48201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200" b="1">
                <a:solidFill>
                  <a:srgbClr val="00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Tipos de variáveis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3" y="1611313"/>
            <a:ext cx="8715375" cy="3716337"/>
          </a:xfrm>
          <a:prstGeom prst="rect">
            <a:avLst/>
          </a:prstGeom>
          <a:noFill/>
          <a:ln w="19080">
            <a:solidFill>
              <a:srgbClr val="35742A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5199960" y="3212976"/>
            <a:ext cx="164128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8</a:t>
            </a: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5992048" y="3212976"/>
            <a:ext cx="164128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9</a:t>
            </a: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Rectangle 45"/>
          <p:cNvSpPr>
            <a:spLocks noChangeArrowheads="1"/>
          </p:cNvSpPr>
          <p:nvPr/>
        </p:nvSpPr>
        <p:spPr bwMode="auto">
          <a:xfrm>
            <a:off x="6588224" y="3212976"/>
            <a:ext cx="32701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10</a:t>
            </a: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Rectangle 45"/>
          <p:cNvSpPr>
            <a:spLocks noChangeArrowheads="1"/>
          </p:cNvSpPr>
          <p:nvPr/>
        </p:nvSpPr>
        <p:spPr bwMode="auto">
          <a:xfrm>
            <a:off x="7360200" y="3212976"/>
            <a:ext cx="305148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11</a:t>
            </a: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" name="Oval 7"/>
          <p:cNvSpPr>
            <a:spLocks noChangeArrowheads="1"/>
          </p:cNvSpPr>
          <p:nvPr/>
        </p:nvSpPr>
        <p:spPr bwMode="auto">
          <a:xfrm>
            <a:off x="2576898" y="2852936"/>
            <a:ext cx="194902" cy="204788"/>
          </a:xfrm>
          <a:prstGeom prst="ellipse">
            <a:avLst/>
          </a:prstGeom>
          <a:solidFill>
            <a:srgbClr val="E4E4E4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251520" y="548680"/>
            <a:ext cx="8280920" cy="8309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Gráfico de pontos dos salários das 15 pessoas com curso superior (milhares de R$/mês)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52" name="Espaço Reservado para Conteúdo 7"/>
          <p:cNvGraphicFramePr>
            <a:graphicFrameLocks/>
          </p:cNvGraphicFramePr>
          <p:nvPr/>
        </p:nvGraphicFramePr>
        <p:xfrm>
          <a:off x="251520" y="4725144"/>
          <a:ext cx="8280915" cy="93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3,5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6,0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7,4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5" name="Conector reto 54"/>
          <p:cNvCxnSpPr/>
          <p:nvPr/>
        </p:nvCxnSpPr>
        <p:spPr bwMode="auto">
          <a:xfrm>
            <a:off x="8028384" y="3069655"/>
            <a:ext cx="0" cy="2153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57418" y="2420886"/>
            <a:ext cx="7671521" cy="1146175"/>
            <a:chOff x="432" y="2352"/>
            <a:chExt cx="5235" cy="722"/>
          </a:xfrm>
        </p:grpSpPr>
        <p:sp>
          <p:nvSpPr>
            <p:cNvPr id="3" name="Line 3"/>
            <p:cNvSpPr>
              <a:spLocks noChangeShapeType="1"/>
            </p:cNvSpPr>
            <p:nvPr/>
          </p:nvSpPr>
          <p:spPr bwMode="auto">
            <a:xfrm>
              <a:off x="483" y="2822"/>
              <a:ext cx="5184" cy="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411" y="2622"/>
              <a:ext cx="133" cy="129"/>
            </a:xfrm>
            <a:prstGeom prst="ellipse">
              <a:avLst/>
            </a:prstGeom>
            <a:solidFill>
              <a:schemeClr val="bg1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686" y="2622"/>
              <a:ext cx="133" cy="129"/>
            </a:xfrm>
            <a:prstGeom prst="ellipse">
              <a:avLst/>
            </a:prstGeom>
            <a:solidFill>
              <a:srgbClr val="E4E4E4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1834" y="2622"/>
              <a:ext cx="134" cy="129"/>
            </a:xfrm>
            <a:prstGeom prst="ellipse">
              <a:avLst/>
            </a:prstGeom>
            <a:solidFill>
              <a:srgbClr val="E4E4E4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1686" y="2490"/>
              <a:ext cx="133" cy="129"/>
            </a:xfrm>
            <a:prstGeom prst="ellipse">
              <a:avLst/>
            </a:prstGeom>
            <a:solidFill>
              <a:srgbClr val="E4E4E4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686" y="2352"/>
              <a:ext cx="133" cy="129"/>
            </a:xfrm>
            <a:prstGeom prst="ellipse">
              <a:avLst/>
            </a:prstGeom>
            <a:solidFill>
              <a:srgbClr val="E4E4E4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1834" y="2490"/>
              <a:ext cx="134" cy="129"/>
            </a:xfrm>
            <a:prstGeom prst="ellipse">
              <a:avLst/>
            </a:prstGeom>
            <a:solidFill>
              <a:srgbClr val="E4E4E4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auto">
            <a:xfrm>
              <a:off x="2473" y="2622"/>
              <a:ext cx="134" cy="129"/>
            </a:xfrm>
            <a:prstGeom prst="ellipse">
              <a:avLst/>
            </a:prstGeom>
            <a:solidFill>
              <a:schemeClr val="bg1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noFill/>
                <a:effectLst/>
                <a:uLnTx/>
                <a:uFillTx/>
              </a:endParaRPr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>
              <a:off x="2473" y="2490"/>
              <a:ext cx="134" cy="129"/>
            </a:xfrm>
            <a:prstGeom prst="ellipse">
              <a:avLst/>
            </a:prstGeom>
            <a:solidFill>
              <a:schemeClr val="bg1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2473" y="2352"/>
              <a:ext cx="134" cy="129"/>
            </a:xfrm>
            <a:prstGeom prst="ellipse">
              <a:avLst/>
            </a:prstGeom>
            <a:solidFill>
              <a:schemeClr val="bg1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auto">
            <a:xfrm>
              <a:off x="2669" y="2622"/>
              <a:ext cx="134" cy="129"/>
            </a:xfrm>
            <a:prstGeom prst="ellipse">
              <a:avLst/>
            </a:prstGeom>
            <a:solidFill>
              <a:schemeClr val="bg1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Oval 30"/>
            <p:cNvSpPr>
              <a:spLocks noChangeArrowheads="1"/>
            </p:cNvSpPr>
            <p:nvPr/>
          </p:nvSpPr>
          <p:spPr bwMode="auto">
            <a:xfrm>
              <a:off x="2862" y="2622"/>
              <a:ext cx="134" cy="129"/>
            </a:xfrm>
            <a:prstGeom prst="ellipse">
              <a:avLst/>
            </a:prstGeom>
            <a:solidFill>
              <a:schemeClr val="bg1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Oval 35"/>
            <p:cNvSpPr>
              <a:spLocks noChangeArrowheads="1"/>
            </p:cNvSpPr>
            <p:nvPr/>
          </p:nvSpPr>
          <p:spPr bwMode="auto">
            <a:xfrm>
              <a:off x="3420" y="2614"/>
              <a:ext cx="134" cy="129"/>
            </a:xfrm>
            <a:prstGeom prst="ellipse">
              <a:avLst/>
            </a:prstGeom>
            <a:solidFill>
              <a:schemeClr val="bg1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Oval 37"/>
            <p:cNvSpPr>
              <a:spLocks noChangeArrowheads="1"/>
            </p:cNvSpPr>
            <p:nvPr/>
          </p:nvSpPr>
          <p:spPr bwMode="auto">
            <a:xfrm>
              <a:off x="5274" y="2622"/>
              <a:ext cx="133" cy="129"/>
            </a:xfrm>
            <a:prstGeom prst="ellipse">
              <a:avLst/>
            </a:prstGeom>
            <a:solidFill>
              <a:schemeClr val="bg1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432" y="2851"/>
              <a:ext cx="11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0</a:t>
              </a:r>
              <a:endPara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753" y="2851"/>
              <a:ext cx="112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</a:t>
              </a:r>
              <a:endPara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1195" y="2851"/>
              <a:ext cx="112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2</a:t>
              </a:r>
              <a:endPara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1673" y="2851"/>
              <a:ext cx="112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3</a:t>
              </a:r>
              <a:endPara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2080" y="2851"/>
              <a:ext cx="112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4</a:t>
              </a:r>
              <a:endPara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2473" y="2851"/>
              <a:ext cx="112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5</a:t>
              </a:r>
              <a:endPara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2866" y="2851"/>
              <a:ext cx="112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6</a:t>
              </a:r>
              <a:endPara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3259" y="2851"/>
              <a:ext cx="112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7</a:t>
              </a:r>
              <a:endPara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614" y="2614"/>
              <a:ext cx="134" cy="129"/>
            </a:xfrm>
            <a:prstGeom prst="ellipse">
              <a:avLst/>
            </a:prstGeom>
            <a:solidFill>
              <a:srgbClr val="E4E4E4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970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8389937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dirty="0"/>
              <a:t>Como representar esta tabela num gráfico?</a:t>
            </a:r>
            <a:endParaRPr lang="pt-BR" sz="3200" u="sng" dirty="0">
              <a:solidFill>
                <a:srgbClr val="FF3300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BA495D-5780-4A09-8B5C-165AF3C6A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565960"/>
            <a:ext cx="6297339" cy="387926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640"/>
            <a:ext cx="8389937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dirty="0"/>
              <a:t>Histograma : gráfico para variáveis quantitativas contínuas</a:t>
            </a:r>
            <a:endParaRPr lang="pt-BR" sz="3200" u="sng" dirty="0">
              <a:solidFill>
                <a:srgbClr val="FF3300"/>
              </a:solidFill>
            </a:endParaRPr>
          </a:p>
        </p:txBody>
      </p:sp>
      <p:sp>
        <p:nvSpPr>
          <p:cNvPr id="1126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1126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437969"/>
              </p:ext>
            </p:extLst>
          </p:nvPr>
        </p:nvGraphicFramePr>
        <p:xfrm>
          <a:off x="4530699" y="1772816"/>
          <a:ext cx="4577805" cy="3437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404235" imgH="2552700" progId="STATISTICA.Graph">
                  <p:embed/>
                </p:oleObj>
              </mc:Choice>
              <mc:Fallback>
                <p:oleObj name="Graph" r:id="rId2" imgW="3404235" imgH="2552700" progId="STATISTICA.Grap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699" y="1772816"/>
                        <a:ext cx="4577805" cy="34373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5DAAF082-F89F-4074-A8EB-81E92DDD6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3" y="2155676"/>
            <a:ext cx="4176464" cy="257277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08A6F-6197-498D-810C-AA660460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75" y="333375"/>
            <a:ext cx="5581625" cy="1143000"/>
          </a:xfrm>
        </p:spPr>
        <p:txBody>
          <a:bodyPr/>
          <a:lstStyle/>
          <a:p>
            <a:r>
              <a:rPr lang="pt-BR" dirty="0"/>
              <a:t>Tabela de distribuição de </a:t>
            </a:r>
            <a:r>
              <a:rPr lang="pt-BR" dirty="0" err="1"/>
              <a:t>frequencias</a:t>
            </a:r>
            <a:endParaRPr lang="pt-BR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18431ED2-EF37-482B-B443-08B74573E9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935785"/>
              </p:ext>
            </p:extLst>
          </p:nvPr>
        </p:nvGraphicFramePr>
        <p:xfrm>
          <a:off x="1342733" y="1867624"/>
          <a:ext cx="6613643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581">
                  <a:extLst>
                    <a:ext uri="{9D8B030D-6E8A-4147-A177-3AD203B41FA5}">
                      <a16:colId xmlns:a16="http://schemas.microsoft.com/office/drawing/2014/main" val="1726319124"/>
                    </a:ext>
                  </a:extLst>
                </a:gridCol>
                <a:gridCol w="2043062">
                  <a:extLst>
                    <a:ext uri="{9D8B030D-6E8A-4147-A177-3AD203B41FA5}">
                      <a16:colId xmlns:a16="http://schemas.microsoft.com/office/drawing/2014/main" val="573491518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4173023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Salários</a:t>
                      </a:r>
                    </a:p>
                    <a:p>
                      <a:pPr algn="ctr"/>
                      <a:r>
                        <a:rPr lang="pt-BR" dirty="0"/>
                        <a:t>(classes de 2 SM)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Frequencia</a:t>
                      </a:r>
                      <a:r>
                        <a:rPr lang="pt-BR" dirty="0"/>
                        <a:t> absoluta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Frequencia</a:t>
                      </a:r>
                      <a:r>
                        <a:rPr lang="pt-BR" dirty="0"/>
                        <a:t> relativa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587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2400" dirty="0"/>
                        <a:t>4,0 ˫   6,0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503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2400" dirty="0"/>
                        <a:t>6,0 ˫   8,0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04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2400" dirty="0"/>
                        <a:t>8,0 ˫ 10,0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57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2400" dirty="0"/>
                        <a:t>10,0 ˫ 12,0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155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2400" dirty="0"/>
                        <a:t>12,0 ˫ 14,0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43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2400" dirty="0"/>
                        <a:t>14,0 ˫ 16,0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39540"/>
                  </a:ext>
                </a:extLst>
              </a:tr>
              <a:tr h="13076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16,0 ˫ 18,0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19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2400" dirty="0"/>
                        <a:t>18,0 ˫ 20,0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661879"/>
                  </a:ext>
                </a:extLst>
              </a:tr>
            </a:tbl>
          </a:graphicData>
        </a:graphic>
      </p:graphicFrame>
      <p:sp>
        <p:nvSpPr>
          <p:cNvPr id="3" name="Elipse 2">
            <a:extLst>
              <a:ext uri="{FF2B5EF4-FFF2-40B4-BE49-F238E27FC236}">
                <a16:creationId xmlns:a16="http://schemas.microsoft.com/office/drawing/2014/main" id="{2D03891F-60BA-7EA1-B204-6F120CDDF8A4}"/>
              </a:ext>
            </a:extLst>
          </p:cNvPr>
          <p:cNvSpPr/>
          <p:nvPr/>
        </p:nvSpPr>
        <p:spPr>
          <a:xfrm>
            <a:off x="35497" y="70137"/>
            <a:ext cx="2592287" cy="1702679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Voltando ao exemplo dos 50 salários</a:t>
            </a:r>
          </a:p>
        </p:txBody>
      </p:sp>
    </p:spTree>
    <p:extLst>
      <p:ext uri="{BB962C8B-B14F-4D97-AF65-F5344CB8AC3E}">
        <p14:creationId xmlns:p14="http://schemas.microsoft.com/office/powerpoint/2010/main" val="2728053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ChangeArrowheads="1"/>
          </p:cNvSpPr>
          <p:nvPr/>
        </p:nvSpPr>
        <p:spPr bwMode="auto">
          <a:xfrm>
            <a:off x="539750" y="260350"/>
            <a:ext cx="782002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just">
              <a:defRPr/>
            </a:pPr>
            <a:endParaRPr lang="pt-BR" dirty="0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68313" y="44624"/>
            <a:ext cx="8389937" cy="1143000"/>
          </a:xfrm>
        </p:spPr>
        <p:txBody>
          <a:bodyPr/>
          <a:lstStyle/>
          <a:p>
            <a:pPr>
              <a:defRPr/>
            </a:pP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Histograma dos salários dos 50 funcionários (</a:t>
            </a:r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classes de 2 Salários Mínimos</a:t>
            </a: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)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380C97DE-5D6C-BD39-B910-FB768CA34F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4440511"/>
              </p:ext>
            </p:extLst>
          </p:nvPr>
        </p:nvGraphicFramePr>
        <p:xfrm>
          <a:off x="539750" y="1187624"/>
          <a:ext cx="7820024" cy="4977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2938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AF7A4075-1F8A-B0EB-9E65-AFE06A8F50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5024121"/>
              </p:ext>
            </p:extLst>
          </p:nvPr>
        </p:nvGraphicFramePr>
        <p:xfrm>
          <a:off x="539552" y="144016"/>
          <a:ext cx="8136904" cy="602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4459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ChangeArrowheads="1"/>
          </p:cNvSpPr>
          <p:nvPr/>
        </p:nvSpPr>
        <p:spPr bwMode="auto">
          <a:xfrm>
            <a:off x="539750" y="260350"/>
            <a:ext cx="782002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just">
              <a:defRPr/>
            </a:pPr>
            <a:endParaRPr lang="pt-BR" dirty="0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0687" y="116486"/>
            <a:ext cx="8389937" cy="1143000"/>
          </a:xfrm>
        </p:spPr>
        <p:txBody>
          <a:bodyPr/>
          <a:lstStyle/>
          <a:p>
            <a:pPr>
              <a:defRPr/>
            </a:pP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Histograma dos salários dos 50 funcionários (</a:t>
            </a:r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classes de 1 Salário Mínimo</a:t>
            </a: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)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83" y="1628775"/>
            <a:ext cx="7160346" cy="4467225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1772816"/>
            <a:ext cx="8389937" cy="1143000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</a:rPr>
              <a:t>TABELA DE CLASSIFICAÇÃO DUPLA</a:t>
            </a:r>
            <a:br>
              <a:rPr lang="pt-BR" b="1" dirty="0">
                <a:solidFill>
                  <a:srgbClr val="C00000"/>
                </a:solidFill>
              </a:rPr>
            </a:br>
            <a:r>
              <a:rPr lang="pt-BR" sz="800" b="1" dirty="0">
                <a:solidFill>
                  <a:srgbClr val="C00000"/>
                </a:solidFill>
              </a:rPr>
              <a:t> </a:t>
            </a:r>
            <a:br>
              <a:rPr lang="pt-BR" b="1" dirty="0">
                <a:solidFill>
                  <a:srgbClr val="C00000"/>
                </a:solidFill>
              </a:rPr>
            </a:br>
            <a:r>
              <a:rPr lang="pt-BR" sz="2800" b="1" dirty="0">
                <a:solidFill>
                  <a:srgbClr val="C00000"/>
                </a:solidFill>
                <a:effectLst/>
              </a:rPr>
              <a:t>variável quantitativa e variável qualitativa</a:t>
            </a:r>
            <a:endParaRPr lang="pt-BR" sz="2800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31646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aixaDeTexto 2"/>
          <p:cNvSpPr txBox="1">
            <a:spLocks noChangeArrowheads="1"/>
          </p:cNvSpPr>
          <p:nvPr/>
        </p:nvSpPr>
        <p:spPr bwMode="auto">
          <a:xfrm>
            <a:off x="503236" y="761554"/>
            <a:ext cx="813752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pt-BR" sz="2000" dirty="0"/>
              <a:t>Exemplo: Os dados a seguir são relativos ao peso ao nascer (g) de 50 bebês todos nascidos com problemas respiratórios graves. Algumas crianças foram a óbito(*) e outras sobreviveram.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4FA525F-B62F-41BE-9B7D-889F0CE79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0" y="2041086"/>
            <a:ext cx="89058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38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251521" y="2531051"/>
            <a:ext cx="8559104" cy="2233613"/>
          </a:xfrm>
        </p:spPr>
        <p:txBody>
          <a:bodyPr/>
          <a:lstStyle/>
          <a:p>
            <a:r>
              <a:rPr lang="pt-BR" dirty="0"/>
              <a:t>Passo 1: tabela de distribuição de frequências</a:t>
            </a:r>
          </a:p>
          <a:p>
            <a:r>
              <a:rPr lang="pt-BR" dirty="0"/>
              <a:t>Passo 2: representação gráfica da tabela</a:t>
            </a:r>
          </a:p>
          <a:p>
            <a:pPr lvl="1" indent="-342900"/>
            <a:r>
              <a:rPr lang="pt-BR" dirty="0">
                <a:solidFill>
                  <a:schemeClr val="tx1"/>
                </a:solidFill>
              </a:rPr>
              <a:t>Histograma, polígono de frequências ou gráfico de colunas </a:t>
            </a:r>
          </a:p>
          <a:p>
            <a:endParaRPr lang="pt-BR" dirty="0"/>
          </a:p>
        </p:txBody>
      </p:sp>
      <p:sp>
        <p:nvSpPr>
          <p:cNvPr id="7" name="Título 6"/>
          <p:cNvSpPr txBox="1">
            <a:spLocks noGrp="1"/>
          </p:cNvSpPr>
          <p:nvPr>
            <p:ph type="title"/>
          </p:nvPr>
        </p:nvSpPr>
        <p:spPr>
          <a:xfrm>
            <a:off x="336104" y="185920"/>
            <a:ext cx="83899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u="sng" dirty="0">
                <a:solidFill>
                  <a:schemeClr val="tx1"/>
                </a:solidFill>
              </a:rPr>
              <a:t>Pergunta</a:t>
            </a:r>
            <a:br>
              <a:rPr lang="pt-BR" sz="2400" dirty="0">
                <a:solidFill>
                  <a:schemeClr val="tx1"/>
                </a:solidFill>
              </a:rPr>
            </a:br>
            <a:r>
              <a:rPr lang="pt-BR" sz="800" dirty="0">
                <a:solidFill>
                  <a:schemeClr val="tx1"/>
                </a:solidFill>
              </a:rPr>
              <a:t> </a:t>
            </a:r>
            <a:br>
              <a:rPr lang="pt-BR" sz="2400" dirty="0">
                <a:solidFill>
                  <a:schemeClr val="tx1"/>
                </a:solidFill>
              </a:rPr>
            </a:br>
            <a:br>
              <a:rPr lang="pt-BR" sz="2400" dirty="0">
                <a:solidFill>
                  <a:schemeClr val="tx1"/>
                </a:solidFill>
              </a:rPr>
            </a:br>
            <a:r>
              <a:rPr lang="pt-BR" sz="2400" dirty="0">
                <a:solidFill>
                  <a:schemeClr val="tx1"/>
                </a:solidFill>
                <a:effectLst/>
              </a:rPr>
              <a:t>Será que a evolução (sobrevivente ou não-sobrevivente) está relacionada ao peso ao nascer, ou seja, houve mais óbitos dentre aqueles que nasceram com baixo peso?</a:t>
            </a:r>
          </a:p>
        </p:txBody>
      </p:sp>
    </p:spTree>
    <p:extLst>
      <p:ext uri="{BB962C8B-B14F-4D97-AF65-F5344CB8AC3E}">
        <p14:creationId xmlns:p14="http://schemas.microsoft.com/office/powerpoint/2010/main" val="285662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Variáveis quantitativas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dirty="0"/>
              <a:t>O </a:t>
            </a:r>
            <a:r>
              <a:rPr lang="pt-BR" b="1" u="sng" dirty="0"/>
              <a:t>dado</a:t>
            </a:r>
            <a:r>
              <a:rPr lang="pt-BR" dirty="0"/>
              <a:t> correspondente a uma variável quantitativa é sempre um </a:t>
            </a:r>
            <a:r>
              <a:rPr lang="pt-BR" b="1" u="sng" dirty="0"/>
              <a:t>número</a:t>
            </a:r>
          </a:p>
        </p:txBody>
      </p:sp>
      <p:sp>
        <p:nvSpPr>
          <p:cNvPr id="3076" name="AutoShape 4"/>
          <p:cNvSpPr>
            <a:spLocks/>
          </p:cNvSpPr>
          <p:nvPr/>
        </p:nvSpPr>
        <p:spPr bwMode="auto">
          <a:xfrm>
            <a:off x="2339975" y="2708275"/>
            <a:ext cx="431800" cy="1728788"/>
          </a:xfrm>
          <a:prstGeom prst="leftBrace">
            <a:avLst>
              <a:gd name="adj1" fmla="val 33364"/>
              <a:gd name="adj2" fmla="val 50000"/>
            </a:avLst>
          </a:prstGeom>
          <a:noFill/>
          <a:ln w="9525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771775" y="2879725"/>
            <a:ext cx="49759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pt-BR" b="1" dirty="0">
                <a:solidFill>
                  <a:srgbClr val="006600"/>
                </a:solidFill>
              </a:rPr>
              <a:t>Discreta</a:t>
            </a:r>
            <a:r>
              <a:rPr lang="pt-BR" dirty="0">
                <a:solidFill>
                  <a:srgbClr val="006600"/>
                </a:solidFill>
              </a:rPr>
              <a:t>: </a:t>
            </a:r>
            <a:r>
              <a:rPr lang="pt-BR" b="1" dirty="0">
                <a:solidFill>
                  <a:schemeClr val="accent2"/>
                </a:solidFill>
              </a:rPr>
              <a:t>n</a:t>
            </a:r>
            <a:r>
              <a:rPr lang="pt-BR" b="1" baseline="30000" dirty="0">
                <a:solidFill>
                  <a:schemeClr val="accent2"/>
                </a:solidFill>
              </a:rPr>
              <a:t>0</a:t>
            </a:r>
            <a:r>
              <a:rPr lang="pt-BR" b="1" dirty="0">
                <a:solidFill>
                  <a:schemeClr val="accent2"/>
                </a:solidFill>
              </a:rPr>
              <a:t> de filhos, n</a:t>
            </a:r>
            <a:r>
              <a:rPr lang="pt-BR" b="1" baseline="30000" dirty="0">
                <a:solidFill>
                  <a:schemeClr val="accent2"/>
                </a:solidFill>
              </a:rPr>
              <a:t>0</a:t>
            </a:r>
            <a:r>
              <a:rPr lang="pt-BR" b="1" dirty="0">
                <a:solidFill>
                  <a:schemeClr val="accent2"/>
                </a:solidFill>
              </a:rPr>
              <a:t> de gols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771775" y="3614738"/>
            <a:ext cx="540062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pt-BR" b="1" dirty="0">
                <a:solidFill>
                  <a:srgbClr val="006600"/>
                </a:solidFill>
              </a:rPr>
              <a:t>Contínua</a:t>
            </a:r>
            <a:r>
              <a:rPr lang="pt-BR" dirty="0">
                <a:solidFill>
                  <a:srgbClr val="006600"/>
                </a:solidFill>
              </a:rPr>
              <a:t>: </a:t>
            </a:r>
            <a:r>
              <a:rPr lang="pt-BR" b="1" dirty="0">
                <a:solidFill>
                  <a:schemeClr val="accent2"/>
                </a:solidFill>
              </a:rPr>
              <a:t>duração da maratona, peso, estatura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468313" y="3141663"/>
            <a:ext cx="2062162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pt-BR" b="1">
                <a:solidFill>
                  <a:srgbClr val="006600"/>
                </a:solidFill>
              </a:rPr>
              <a:t>Variável </a:t>
            </a:r>
          </a:p>
          <a:p>
            <a:pPr eaLnBrk="1" hangingPunct="1"/>
            <a:r>
              <a:rPr lang="pt-BR" b="1">
                <a:solidFill>
                  <a:srgbClr val="006600"/>
                </a:solidFill>
              </a:rPr>
              <a:t>quantitativa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aixaDeTexto 4"/>
          <p:cNvSpPr txBox="1">
            <a:spLocks noChangeArrowheads="1"/>
          </p:cNvSpPr>
          <p:nvPr/>
        </p:nvSpPr>
        <p:spPr bwMode="auto">
          <a:xfrm>
            <a:off x="323850" y="334963"/>
            <a:ext cx="84963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pt-BR" sz="2400" b="1" dirty="0">
                <a:solidFill>
                  <a:srgbClr val="CC3300"/>
                </a:solidFill>
              </a:rPr>
              <a:t>Passo 1: Tabela de distribuição de </a:t>
            </a:r>
            <a:r>
              <a:rPr lang="pt-BR" sz="2400" b="1" dirty="0" err="1">
                <a:solidFill>
                  <a:srgbClr val="CC3300"/>
                </a:solidFill>
              </a:rPr>
              <a:t>frequencias</a:t>
            </a:r>
            <a:endParaRPr lang="pt-BR" sz="2400" b="1" dirty="0">
              <a:solidFill>
                <a:srgbClr val="CC3300"/>
              </a:solidFill>
            </a:endParaRPr>
          </a:p>
          <a:p>
            <a:pPr eaLnBrk="1" hangingPunct="1"/>
            <a:r>
              <a:rPr lang="pt-BR" sz="2400" b="1" dirty="0"/>
              <a:t>	variável quantitativa – peso (g)</a:t>
            </a:r>
          </a:p>
          <a:p>
            <a:pPr lvl="2" eaLnBrk="1" hangingPunct="1"/>
            <a:r>
              <a:rPr lang="pt-BR" sz="2400" b="1" dirty="0"/>
              <a:t>variável qualitativa  –  evolução: sobrevivente e óbito.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" y="3363729"/>
            <a:ext cx="823912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08" name="Retângulo 1"/>
          <p:cNvSpPr>
            <a:spLocks noChangeArrowheads="1"/>
          </p:cNvSpPr>
          <p:nvPr/>
        </p:nvSpPr>
        <p:spPr bwMode="auto">
          <a:xfrm>
            <a:off x="0" y="1810875"/>
            <a:ext cx="9144000" cy="12003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pt-BR" sz="2400" dirty="0"/>
              <a:t>Distribuição de </a:t>
            </a:r>
            <a:r>
              <a:rPr lang="pt-BR" sz="2400" dirty="0" err="1"/>
              <a:t>freqüências</a:t>
            </a:r>
            <a:r>
              <a:rPr lang="pt-BR" sz="2400" dirty="0"/>
              <a:t> de  50 bebês que nasceram com problemas respiratórios graves separados por  </a:t>
            </a:r>
            <a:r>
              <a:rPr lang="pt-BR" sz="2400" u="sng" dirty="0"/>
              <a:t>peso ao nascer</a:t>
            </a:r>
            <a:r>
              <a:rPr lang="pt-BR" sz="2400" dirty="0"/>
              <a:t> </a:t>
            </a:r>
            <a:r>
              <a:rPr lang="pt-BR" sz="2400" u="sng" dirty="0"/>
              <a:t>(</a:t>
            </a:r>
            <a:r>
              <a:rPr lang="pt-BR" sz="2400" dirty="0"/>
              <a:t>g)  e </a:t>
            </a:r>
            <a:r>
              <a:rPr lang="pt-BR" sz="2400" u="sng" dirty="0"/>
              <a:t>evolução </a:t>
            </a:r>
            <a:r>
              <a:rPr lang="pt-BR" sz="2400" dirty="0"/>
              <a:t>(sobrevivente ou não-sobrevivente). </a:t>
            </a:r>
          </a:p>
        </p:txBody>
      </p:sp>
    </p:spTree>
    <p:extLst>
      <p:ext uri="{BB962C8B-B14F-4D97-AF65-F5344CB8AC3E}">
        <p14:creationId xmlns:p14="http://schemas.microsoft.com/office/powerpoint/2010/main" val="1297748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aixaDeTexto 2"/>
          <p:cNvSpPr txBox="1">
            <a:spLocks noChangeArrowheads="1"/>
          </p:cNvSpPr>
          <p:nvPr/>
        </p:nvSpPr>
        <p:spPr bwMode="auto">
          <a:xfrm>
            <a:off x="323850" y="188640"/>
            <a:ext cx="835183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pt-BR" sz="2400" b="1" dirty="0">
                <a:solidFill>
                  <a:srgbClr val="C00000"/>
                </a:solidFill>
              </a:rPr>
              <a:t>Passo 2: histogramas</a:t>
            </a:r>
          </a:p>
          <a:p>
            <a:pPr eaLnBrk="1" hangingPunct="1"/>
            <a:endParaRPr lang="pt-BR" sz="2000" b="1" dirty="0"/>
          </a:p>
          <a:p>
            <a:pPr eaLnBrk="1" hangingPunct="1"/>
            <a:r>
              <a:rPr lang="pt-BR" sz="2000" b="1" dirty="0"/>
              <a:t>variável quantitativa contínua – peso (g)</a:t>
            </a:r>
          </a:p>
          <a:p>
            <a:pPr eaLnBrk="1" hangingPunct="1"/>
            <a:r>
              <a:rPr lang="pt-BR" sz="2000" b="1" dirty="0"/>
              <a:t>variável qualitativa nominal – evolução (sobrevivente e não sobrevivente)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39552" y="5997448"/>
            <a:ext cx="8301438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800" dirty="0"/>
              <a:t>Distribuição de </a:t>
            </a:r>
            <a:r>
              <a:rPr lang="pt-BR" sz="1800" dirty="0" err="1"/>
              <a:t>freqüências</a:t>
            </a:r>
            <a:r>
              <a:rPr lang="pt-BR" sz="1800" dirty="0"/>
              <a:t> de  50 bebês que nasceram  com problemas respiratórios graves separados pela condição do recém-nascido.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2220487"/>
            <a:ext cx="6723068" cy="365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44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650050"/>
            <a:ext cx="6768752" cy="402423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536" y="5879013"/>
            <a:ext cx="8301438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800" dirty="0"/>
              <a:t>Distribuição de </a:t>
            </a:r>
            <a:r>
              <a:rPr lang="pt-BR" sz="1800" dirty="0" err="1"/>
              <a:t>freqüências</a:t>
            </a:r>
            <a:r>
              <a:rPr lang="pt-BR" sz="1800" dirty="0"/>
              <a:t> de  50 bebês que nasceram  com problemas respiratórios graves  separados pela condição do recém-nascido.. </a:t>
            </a:r>
          </a:p>
        </p:txBody>
      </p:sp>
      <p:sp>
        <p:nvSpPr>
          <p:cNvPr id="6" name="CaixaDeTexto 2"/>
          <p:cNvSpPr txBox="1">
            <a:spLocks noChangeArrowheads="1"/>
          </p:cNvSpPr>
          <p:nvPr/>
        </p:nvSpPr>
        <p:spPr bwMode="auto">
          <a:xfrm>
            <a:off x="323850" y="188640"/>
            <a:ext cx="835183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pt-BR" sz="2400" b="1" dirty="0">
                <a:solidFill>
                  <a:srgbClr val="C00000"/>
                </a:solidFill>
              </a:rPr>
              <a:t>Passo 2: polígonos de </a:t>
            </a:r>
            <a:r>
              <a:rPr lang="pt-BR" sz="2400" b="1" dirty="0" err="1">
                <a:solidFill>
                  <a:srgbClr val="C00000"/>
                </a:solidFill>
              </a:rPr>
              <a:t>frequencias</a:t>
            </a:r>
            <a:endParaRPr lang="pt-BR" sz="2400" b="1" dirty="0">
              <a:solidFill>
                <a:srgbClr val="C00000"/>
              </a:solidFill>
            </a:endParaRPr>
          </a:p>
          <a:p>
            <a:pPr eaLnBrk="1" hangingPunct="1"/>
            <a:endParaRPr lang="pt-BR" sz="2000" b="1" dirty="0"/>
          </a:p>
          <a:p>
            <a:pPr eaLnBrk="1" hangingPunct="1"/>
            <a:r>
              <a:rPr lang="pt-BR" sz="2000" b="1" dirty="0"/>
              <a:t>variável quantitativa contínua – peso (g)</a:t>
            </a:r>
          </a:p>
          <a:p>
            <a:pPr eaLnBrk="1" hangingPunct="1"/>
            <a:r>
              <a:rPr lang="pt-BR" sz="2000" b="1" dirty="0"/>
              <a:t>variável qualitativa nominal – evolução (sobrevivente e não sobrevivente)</a:t>
            </a:r>
          </a:p>
        </p:txBody>
      </p:sp>
    </p:spTree>
    <p:extLst>
      <p:ext uri="{BB962C8B-B14F-4D97-AF65-F5344CB8AC3E}">
        <p14:creationId xmlns:p14="http://schemas.microsoft.com/office/powerpoint/2010/main" val="3659599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95536" y="5879013"/>
            <a:ext cx="8301438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800" dirty="0"/>
              <a:t>Distribuição de </a:t>
            </a:r>
            <a:r>
              <a:rPr lang="pt-BR" sz="1800" dirty="0" err="1"/>
              <a:t>freqüências</a:t>
            </a:r>
            <a:r>
              <a:rPr lang="pt-BR" sz="1800" dirty="0"/>
              <a:t> de  50 bebês que nasceram  com problemas respiratórios graves  separados pela condição do recém-nascido.. </a:t>
            </a:r>
          </a:p>
        </p:txBody>
      </p:sp>
      <p:sp>
        <p:nvSpPr>
          <p:cNvPr id="6" name="CaixaDeTexto 2"/>
          <p:cNvSpPr txBox="1">
            <a:spLocks noChangeArrowheads="1"/>
          </p:cNvSpPr>
          <p:nvPr/>
        </p:nvSpPr>
        <p:spPr bwMode="auto">
          <a:xfrm>
            <a:off x="323850" y="188640"/>
            <a:ext cx="835183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pt-BR" sz="2400" b="1" dirty="0">
                <a:solidFill>
                  <a:srgbClr val="C00000"/>
                </a:solidFill>
              </a:rPr>
              <a:t>Passo 2: gráfico de colunas “empilhadas”</a:t>
            </a:r>
          </a:p>
          <a:p>
            <a:pPr eaLnBrk="1" hangingPunct="1"/>
            <a:endParaRPr lang="pt-BR" sz="2000" b="1" dirty="0"/>
          </a:p>
          <a:p>
            <a:pPr eaLnBrk="1" hangingPunct="1"/>
            <a:r>
              <a:rPr lang="pt-BR" sz="2000" b="1" dirty="0"/>
              <a:t>variável quantitativa contínua – peso (g)</a:t>
            </a:r>
          </a:p>
          <a:p>
            <a:pPr eaLnBrk="1" hangingPunct="1"/>
            <a:r>
              <a:rPr lang="pt-BR" sz="2000" b="1" dirty="0"/>
              <a:t>variável qualitativa nominal – evolução (sobrevivente e não sobrevivente)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30" y="1690286"/>
            <a:ext cx="8230157" cy="368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60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EA3A110-2BA6-4D21-8141-2DC4DFD695A0}"/>
              </a:ext>
            </a:extLst>
          </p:cNvPr>
          <p:cNvSpPr/>
          <p:nvPr/>
        </p:nvSpPr>
        <p:spPr>
          <a:xfrm>
            <a:off x="517296" y="836712"/>
            <a:ext cx="8375848" cy="2385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Pergunta</a:t>
            </a:r>
            <a:br>
              <a:rPr lang="pt-BR" dirty="0"/>
            </a:br>
            <a:r>
              <a:rPr lang="pt-BR" sz="900" dirty="0"/>
              <a:t> </a:t>
            </a:r>
            <a:br>
              <a:rPr lang="pt-BR" dirty="0"/>
            </a:br>
            <a:br>
              <a:rPr lang="pt-BR" dirty="0"/>
            </a:br>
            <a:r>
              <a:rPr lang="pt-BR" dirty="0"/>
              <a:t>Será que a evolução (sobrevivente ou não-sobrevivente) está relacionada ao peso ao nascer, ou seja, houve mais óbitos dentre aqueles que nasceram com baixo peso?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1A8EFD25-A499-4438-BC18-A09D692ABEFC}"/>
              </a:ext>
            </a:extLst>
          </p:cNvPr>
          <p:cNvSpPr/>
          <p:nvPr/>
        </p:nvSpPr>
        <p:spPr>
          <a:xfrm>
            <a:off x="683568" y="548680"/>
            <a:ext cx="2376264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voltando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366110D-ABF2-4702-8B36-19397D7009F7}"/>
              </a:ext>
            </a:extLst>
          </p:cNvPr>
          <p:cNvSpPr txBox="1"/>
          <p:nvPr/>
        </p:nvSpPr>
        <p:spPr>
          <a:xfrm>
            <a:off x="3779912" y="3789040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Resposta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5053D79-58D8-43E0-BE21-1A46FE0160B0}"/>
              </a:ext>
            </a:extLst>
          </p:cNvPr>
          <p:cNvSpPr txBox="1"/>
          <p:nvPr/>
        </p:nvSpPr>
        <p:spPr>
          <a:xfrm>
            <a:off x="600764" y="4493438"/>
            <a:ext cx="82089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Há evidências que a evolução (sobrevivente ou não-sobrevivente) está relacionada ao peso ao nascer, pois observando-se os gráficos, há mais óbitos dentre os que nasceram com baixo peso.</a:t>
            </a:r>
          </a:p>
        </p:txBody>
      </p:sp>
    </p:spTree>
    <p:extLst>
      <p:ext uri="{BB962C8B-B14F-4D97-AF65-F5344CB8AC3E}">
        <p14:creationId xmlns:p14="http://schemas.microsoft.com/office/powerpoint/2010/main" val="21993340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EA3A110-2BA6-4D21-8141-2DC4DFD695A0}"/>
              </a:ext>
            </a:extLst>
          </p:cNvPr>
          <p:cNvSpPr/>
          <p:nvPr/>
        </p:nvSpPr>
        <p:spPr>
          <a:xfrm>
            <a:off x="384076" y="404664"/>
            <a:ext cx="8375848" cy="626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 para fazer em sala</a:t>
            </a:r>
          </a:p>
          <a:p>
            <a:pPr algn="just"/>
            <a:r>
              <a:rPr lang="pt-BR" sz="900" dirty="0"/>
              <a:t> </a:t>
            </a:r>
            <a:br>
              <a:rPr lang="pt-BR" dirty="0"/>
            </a:br>
            <a:r>
              <a:rPr lang="pt-BR" dirty="0"/>
              <a:t>Considerando-se os dados de Santa Catarina, será que a renda familiar depende do bairro em que a família reside?</a:t>
            </a:r>
          </a:p>
          <a:p>
            <a:pPr algn="just"/>
            <a:r>
              <a:rPr lang="pt-BR" dirty="0"/>
              <a:t>Pede-se: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pt-BR" dirty="0"/>
              <a:t>Representar, sob a forma de tabela de distribuição de frequências, o salário das famílias para cada um dos bairros de Santa Catarina.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pt-BR" dirty="0"/>
              <a:t>representar em uma única tabela o salário das famílias separados pelos 3 bairros de Santa Catarina.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pt-BR" dirty="0"/>
              <a:t>Representar através de um histograma a tabela construída em b) 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pt-BR" dirty="0"/>
              <a:t>Representar através de polígonos a tabela construída em b) </a:t>
            </a:r>
          </a:p>
        </p:txBody>
      </p:sp>
    </p:spTree>
    <p:extLst>
      <p:ext uri="{BB962C8B-B14F-4D97-AF65-F5344CB8AC3E}">
        <p14:creationId xmlns:p14="http://schemas.microsoft.com/office/powerpoint/2010/main" val="24566023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Espaço Reservado para Conteúdo 9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97539236"/>
              </p:ext>
            </p:extLst>
          </p:nvPr>
        </p:nvGraphicFramePr>
        <p:xfrm>
          <a:off x="4644008" y="188840"/>
          <a:ext cx="3348000" cy="2351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1315">
                <a:tc>
                  <a:txBody>
                    <a:bodyPr/>
                    <a:lstStyle/>
                    <a:p>
                      <a:r>
                        <a:rPr lang="pt-BR" dirty="0"/>
                        <a:t>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f</a:t>
                      </a:r>
                      <a:r>
                        <a:rPr lang="pt-BR" baseline="-25000" dirty="0" err="1"/>
                        <a:t>ac</a:t>
                      </a:r>
                      <a:endParaRPr lang="pt-BR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  0 |</a:t>
                      </a:r>
                      <a:r>
                        <a:rPr lang="pt-BR" sz="1600" dirty="0">
                          <a:sym typeface="Symbol"/>
                        </a:rPr>
                        <a:t>   </a:t>
                      </a:r>
                      <a:r>
                        <a:rPr lang="pt-BR" sz="1600" dirty="0"/>
                        <a:t>5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25.0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10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  5 |</a:t>
                      </a:r>
                      <a:r>
                        <a:rPr lang="pt-BR" sz="1600" dirty="0">
                          <a:sym typeface="Symbol"/>
                        </a:rPr>
                        <a:t> 10</a:t>
                      </a:r>
                      <a:endParaRPr lang="pt-BR" sz="1600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18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45.0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10 |</a:t>
                      </a:r>
                      <a:r>
                        <a:rPr lang="pt-BR" sz="1600" dirty="0">
                          <a:sym typeface="Symbol"/>
                        </a:rPr>
                        <a:t> </a:t>
                      </a:r>
                      <a:r>
                        <a:rPr lang="pt-BR" sz="1600" dirty="0"/>
                        <a:t>15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22.5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37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15 |</a:t>
                      </a:r>
                      <a:r>
                        <a:rPr lang="pt-BR" sz="1600" dirty="0">
                          <a:sym typeface="Symbol"/>
                        </a:rPr>
                        <a:t>  </a:t>
                      </a:r>
                      <a:r>
                        <a:rPr lang="pt-BR" sz="1600" dirty="0"/>
                        <a:t>20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7.5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40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Total</a:t>
                      </a:r>
                      <a:endParaRPr lang="pt-BR" sz="1600" b="1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40</a:t>
                      </a:r>
                      <a:endParaRPr lang="pt-BR" sz="1600" b="1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100.0</a:t>
                      </a:r>
                      <a:endParaRPr lang="pt-BR" sz="1600" b="1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40</a:t>
                      </a:r>
                      <a:endParaRPr lang="pt-BR" sz="1600" b="1" dirty="0"/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5580112" y="2564904"/>
            <a:ext cx="2160240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Monte Verde</a:t>
            </a:r>
          </a:p>
        </p:txBody>
      </p:sp>
      <p:graphicFrame>
        <p:nvGraphicFramePr>
          <p:cNvPr id="12" name="Espaço Reservado para Conteúd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8728020"/>
              </p:ext>
            </p:extLst>
          </p:nvPr>
        </p:nvGraphicFramePr>
        <p:xfrm>
          <a:off x="4734128" y="3501008"/>
          <a:ext cx="3276000" cy="24480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Classes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f(%)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f</a:t>
                      </a:r>
                      <a:r>
                        <a:rPr lang="pt-BR" baseline="-25000" dirty="0" err="1"/>
                        <a:t>ac</a:t>
                      </a:r>
                      <a:endParaRPr lang="pt-BR" b="1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   0 |</a:t>
                      </a:r>
                      <a:r>
                        <a:rPr lang="pt-BR" sz="1600" dirty="0">
                          <a:sym typeface="Symbol"/>
                        </a:rPr>
                        <a:t>    </a:t>
                      </a:r>
                      <a:r>
                        <a:rPr lang="pt-BR" sz="1600" dirty="0"/>
                        <a:t>5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16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37.2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   5 |</a:t>
                      </a:r>
                      <a:r>
                        <a:rPr lang="pt-BR" sz="1600" dirty="0">
                          <a:sym typeface="Symbol"/>
                        </a:rPr>
                        <a:t>  10</a:t>
                      </a:r>
                      <a:endParaRPr lang="pt-BR" sz="1600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51,2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 10 |</a:t>
                      </a:r>
                      <a:r>
                        <a:rPr lang="pt-BR" sz="1600" dirty="0">
                          <a:sym typeface="Symbol"/>
                        </a:rPr>
                        <a:t>  </a:t>
                      </a:r>
                      <a:r>
                        <a:rPr lang="pt-BR" sz="1600" dirty="0"/>
                        <a:t>15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4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9.3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42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 15 |</a:t>
                      </a:r>
                      <a:r>
                        <a:rPr lang="pt-BR" sz="1600" dirty="0">
                          <a:sym typeface="Symbol"/>
                        </a:rPr>
                        <a:t>  </a:t>
                      </a:r>
                      <a:r>
                        <a:rPr lang="pt-BR" sz="1600" dirty="0"/>
                        <a:t>20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42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  </a:t>
                      </a:r>
                      <a:r>
                        <a:rPr lang="pt-BR" sz="1600" dirty="0" err="1"/>
                        <a:t>missing</a:t>
                      </a:r>
                      <a:endParaRPr lang="pt-BR" sz="1600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2.3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43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Total</a:t>
                      </a:r>
                      <a:endParaRPr lang="pt-BR" sz="1600" b="1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43</a:t>
                      </a:r>
                      <a:endParaRPr lang="pt-BR" sz="1600" b="1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100.0</a:t>
                      </a:r>
                      <a:endParaRPr lang="pt-BR" sz="1600" b="1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43</a:t>
                      </a:r>
                      <a:endParaRPr lang="pt-BR" sz="1600" b="1" dirty="0"/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Espaço Reservado para Conteúd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7745185"/>
              </p:ext>
            </p:extLst>
          </p:nvPr>
        </p:nvGraphicFramePr>
        <p:xfrm>
          <a:off x="8232" y="2204864"/>
          <a:ext cx="3439007" cy="27290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99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Classes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f(%)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f</a:t>
                      </a:r>
                      <a:r>
                        <a:rPr lang="pt-BR" baseline="-25000" dirty="0" err="1"/>
                        <a:t>ac</a:t>
                      </a:r>
                      <a:endParaRPr lang="pt-BR" baseline="-25000" dirty="0"/>
                    </a:p>
                    <a:p>
                      <a:pPr algn="ctr"/>
                      <a:endParaRPr lang="pt-BR" b="1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591"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    0  |</a:t>
                      </a:r>
                      <a:r>
                        <a:rPr lang="pt-BR" sz="1600" dirty="0">
                          <a:sym typeface="Symbol"/>
                        </a:rPr>
                        <a:t>   </a:t>
                      </a:r>
                      <a:r>
                        <a:rPr lang="pt-BR" sz="1600" dirty="0"/>
                        <a:t>5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26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70.3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26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591"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    5  |</a:t>
                      </a:r>
                      <a:r>
                        <a:rPr lang="pt-BR" sz="1600" dirty="0">
                          <a:sym typeface="Symbol"/>
                        </a:rPr>
                        <a:t> 10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7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18.9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33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591"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  10  |</a:t>
                      </a:r>
                      <a:r>
                        <a:rPr lang="pt-BR" sz="1600" dirty="0">
                          <a:sym typeface="Symbol"/>
                        </a:rPr>
                        <a:t> </a:t>
                      </a:r>
                      <a:r>
                        <a:rPr lang="pt-BR" sz="1600" dirty="0"/>
                        <a:t>15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3</a:t>
                      </a:r>
                      <a:endParaRPr lang="pt-BR" sz="1600"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8.1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36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591"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  15  |</a:t>
                      </a:r>
                      <a:r>
                        <a:rPr lang="pt-BR" sz="1600" dirty="0">
                          <a:sym typeface="Symbol"/>
                        </a:rPr>
                        <a:t> </a:t>
                      </a:r>
                      <a:r>
                        <a:rPr lang="pt-BR" sz="1600" dirty="0"/>
                        <a:t>20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0</a:t>
                      </a:r>
                      <a:endParaRPr lang="pt-BR" sz="1600"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0.0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36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591"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  20  |</a:t>
                      </a:r>
                      <a:r>
                        <a:rPr lang="pt-BR" sz="1600" dirty="0">
                          <a:sym typeface="Symbol"/>
                        </a:rPr>
                        <a:t> </a:t>
                      </a:r>
                      <a:r>
                        <a:rPr lang="pt-BR" sz="1600" dirty="0"/>
                        <a:t>25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0.0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36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5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  25  |</a:t>
                      </a:r>
                      <a:r>
                        <a:rPr lang="pt-BR" sz="1600" dirty="0">
                          <a:sym typeface="Symbol"/>
                        </a:rPr>
                        <a:t> </a:t>
                      </a:r>
                      <a:r>
                        <a:rPr lang="pt-BR" sz="1600" dirty="0"/>
                        <a:t>30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2.7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37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4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Total</a:t>
                      </a:r>
                      <a:endParaRPr lang="pt-BR" sz="1600" b="1" dirty="0"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37</a:t>
                      </a:r>
                      <a:endParaRPr lang="pt-BR" sz="1600" b="1" dirty="0"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100.0</a:t>
                      </a:r>
                      <a:endParaRPr lang="pt-BR" sz="1600" b="1" dirty="0"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37</a:t>
                      </a:r>
                      <a:endParaRPr lang="pt-BR" sz="1600" b="1" dirty="0"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214517" y="5085184"/>
            <a:ext cx="3190191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Encosta do Morro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4932040" y="6334780"/>
            <a:ext cx="3078088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Parque da Figueira</a:t>
            </a:r>
          </a:p>
        </p:txBody>
      </p:sp>
      <p:sp>
        <p:nvSpPr>
          <p:cNvPr id="24" name="Elipse 23"/>
          <p:cNvSpPr/>
          <p:nvPr/>
        </p:nvSpPr>
        <p:spPr>
          <a:xfrm>
            <a:off x="467544" y="332656"/>
            <a:ext cx="2952328" cy="1296144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Algerian" pitchFamily="82" charset="0"/>
              </a:rPr>
              <a:t>RENDA POR LOCAL</a:t>
            </a:r>
          </a:p>
        </p:txBody>
      </p:sp>
    </p:spTree>
    <p:extLst>
      <p:ext uri="{BB962C8B-B14F-4D97-AF65-F5344CB8AC3E}">
        <p14:creationId xmlns:p14="http://schemas.microsoft.com/office/powerpoint/2010/main" val="11836645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576934" y="1916832"/>
          <a:ext cx="8027514" cy="38957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91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9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9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9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9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19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19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19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Renda (SM)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Monte Verde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Parque Figueira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Encosta do Morro 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 a 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37,2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70,3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43,3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5 a  10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51,2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18,9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39,2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10 a 15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22,5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9,3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8,1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13,3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15 a 20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7,5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2,5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20 a 25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25  a 30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2,7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0,8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missing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2,3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0,8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120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CaixaDeTexto 4"/>
          <p:cNvSpPr txBox="1">
            <a:spLocks noChangeArrowheads="1"/>
          </p:cNvSpPr>
          <p:nvPr/>
        </p:nvSpPr>
        <p:spPr bwMode="auto">
          <a:xfrm>
            <a:off x="4312662" y="29780"/>
            <a:ext cx="4680520" cy="10772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pt-BR" sz="2000" b="1" dirty="0">
                <a:solidFill>
                  <a:srgbClr val="FF0000"/>
                </a:solidFill>
              </a:rPr>
              <a:t>Tabela de classificação dupla </a:t>
            </a:r>
          </a:p>
          <a:p>
            <a:pPr algn="ctr" eaLnBrk="1" hangingPunct="1"/>
            <a:r>
              <a:rPr lang="pt-BR" sz="800" b="1" dirty="0"/>
              <a:t> </a:t>
            </a:r>
          </a:p>
          <a:p>
            <a:pPr algn="ctr" eaLnBrk="1" hangingPunct="1"/>
            <a:r>
              <a:rPr lang="pt-BR" sz="1800" b="1" dirty="0"/>
              <a:t>variável quantitativa contínua: Renda variável qualitativa nominal:  Local</a:t>
            </a:r>
          </a:p>
        </p:txBody>
      </p:sp>
      <p:sp>
        <p:nvSpPr>
          <p:cNvPr id="2" name="Elipse 1"/>
          <p:cNvSpPr/>
          <p:nvPr/>
        </p:nvSpPr>
        <p:spPr>
          <a:xfrm>
            <a:off x="2411760" y="1700808"/>
            <a:ext cx="864096" cy="4536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lipse 2"/>
          <p:cNvSpPr/>
          <p:nvPr/>
        </p:nvSpPr>
        <p:spPr>
          <a:xfrm>
            <a:off x="4139952" y="1700808"/>
            <a:ext cx="792088" cy="4536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6012160" y="1700808"/>
            <a:ext cx="792088" cy="4536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Balão de Fala: Retângulo com Cantos Arredondados 8">
            <a:extLst>
              <a:ext uri="{FF2B5EF4-FFF2-40B4-BE49-F238E27FC236}">
                <a16:creationId xmlns:a16="http://schemas.microsoft.com/office/drawing/2014/main" id="{7ABD8E9C-77F6-4F56-A988-6D233DB8721B}"/>
              </a:ext>
            </a:extLst>
          </p:cNvPr>
          <p:cNvSpPr/>
          <p:nvPr/>
        </p:nvSpPr>
        <p:spPr>
          <a:xfrm>
            <a:off x="150818" y="0"/>
            <a:ext cx="3168352" cy="129222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Juntando-se as 3 tabelas</a:t>
            </a:r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156BCAC9-76EE-4FE7-AA10-201FF0DB2E73}"/>
              </a:ext>
            </a:extLst>
          </p:cNvPr>
          <p:cNvSpPr/>
          <p:nvPr/>
        </p:nvSpPr>
        <p:spPr>
          <a:xfrm>
            <a:off x="3382168" y="485928"/>
            <a:ext cx="901800" cy="3507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4082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Espaço Reservado para Conteúd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9550478"/>
              </p:ext>
            </p:extLst>
          </p:nvPr>
        </p:nvGraphicFramePr>
        <p:xfrm>
          <a:off x="4355977" y="307109"/>
          <a:ext cx="3492095" cy="2351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2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1315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  0 |</a:t>
                      </a:r>
                      <a:r>
                        <a:rPr lang="pt-BR" sz="1600" dirty="0">
                          <a:sym typeface="Symbol"/>
                        </a:rPr>
                        <a:t>   </a:t>
                      </a:r>
                      <a:r>
                        <a:rPr lang="pt-BR" sz="1600" dirty="0"/>
                        <a:t>5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25.0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  5 |</a:t>
                      </a:r>
                      <a:r>
                        <a:rPr lang="pt-BR" sz="1600" dirty="0">
                          <a:sym typeface="Symbol"/>
                        </a:rPr>
                        <a:t> 10</a:t>
                      </a:r>
                      <a:endParaRPr lang="pt-BR" sz="1600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18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45.0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10 |</a:t>
                      </a:r>
                      <a:r>
                        <a:rPr lang="pt-BR" sz="1600" dirty="0">
                          <a:sym typeface="Symbol"/>
                        </a:rPr>
                        <a:t> </a:t>
                      </a:r>
                      <a:r>
                        <a:rPr lang="pt-BR" sz="1600" dirty="0"/>
                        <a:t>15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22.5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15 |</a:t>
                      </a:r>
                      <a:r>
                        <a:rPr lang="pt-BR" sz="1600" dirty="0">
                          <a:sym typeface="Symbol"/>
                        </a:rPr>
                        <a:t>  </a:t>
                      </a:r>
                      <a:r>
                        <a:rPr lang="pt-BR" sz="1600" dirty="0"/>
                        <a:t>20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7.5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pt-BR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pt-BR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100.0</a:t>
                      </a:r>
                      <a:endParaRPr lang="pt-BR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971600" y="2132856"/>
            <a:ext cx="2160240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Monte Verde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424" y="2852936"/>
            <a:ext cx="4916016" cy="368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7441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Espaço Reservado para Conteúdo 9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838026011"/>
              </p:ext>
            </p:extLst>
          </p:nvPr>
        </p:nvGraphicFramePr>
        <p:xfrm>
          <a:off x="2915816" y="188880"/>
          <a:ext cx="5256583" cy="266405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02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Classes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f(%)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   0 |</a:t>
                      </a:r>
                      <a:r>
                        <a:rPr lang="pt-BR" dirty="0">
                          <a:sym typeface="Symbol"/>
                        </a:rPr>
                        <a:t>    </a:t>
                      </a:r>
                      <a:r>
                        <a:rPr lang="pt-BR" dirty="0"/>
                        <a:t>5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37.2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   5 |</a:t>
                      </a:r>
                      <a:r>
                        <a:rPr lang="pt-BR" dirty="0">
                          <a:sym typeface="Symbol"/>
                        </a:rPr>
                        <a:t>  10</a:t>
                      </a:r>
                      <a:endParaRPr lang="pt-BR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51,2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 10 |</a:t>
                      </a:r>
                      <a:r>
                        <a:rPr lang="pt-BR" dirty="0">
                          <a:sym typeface="Symbol"/>
                        </a:rPr>
                        <a:t>  </a:t>
                      </a:r>
                      <a:r>
                        <a:rPr lang="pt-BR" dirty="0"/>
                        <a:t>15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9.3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 15 |</a:t>
                      </a:r>
                      <a:r>
                        <a:rPr lang="pt-BR" dirty="0">
                          <a:sym typeface="Symbol"/>
                        </a:rPr>
                        <a:t>  </a:t>
                      </a:r>
                      <a:r>
                        <a:rPr lang="pt-BR" dirty="0"/>
                        <a:t>20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  </a:t>
                      </a:r>
                      <a:r>
                        <a:rPr lang="pt-BR" dirty="0" err="1"/>
                        <a:t>missing</a:t>
                      </a:r>
                      <a:endParaRPr lang="pt-BR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Total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43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100.0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539552" y="2042845"/>
            <a:ext cx="1656184" cy="954107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Parque Figueira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344" y="3072358"/>
            <a:ext cx="5276056" cy="3524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63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0D024C0-164C-452F-860D-EF2CFA5D2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D214FC8-C7E6-435B-AD02-B198937FFC53}"/>
              </a:ext>
            </a:extLst>
          </p:cNvPr>
          <p:cNvSpPr/>
          <p:nvPr/>
        </p:nvSpPr>
        <p:spPr>
          <a:xfrm>
            <a:off x="971600" y="2905780"/>
            <a:ext cx="7128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VARIÁVEIS QUANTITATIVAS DISCRETAS</a:t>
            </a:r>
          </a:p>
        </p:txBody>
      </p:sp>
    </p:spTree>
    <p:extLst>
      <p:ext uri="{BB962C8B-B14F-4D97-AF65-F5344CB8AC3E}">
        <p14:creationId xmlns:p14="http://schemas.microsoft.com/office/powerpoint/2010/main" val="22148722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7426790"/>
              </p:ext>
            </p:extLst>
          </p:nvPr>
        </p:nvGraphicFramePr>
        <p:xfrm>
          <a:off x="2958233" y="185444"/>
          <a:ext cx="5358182" cy="266749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4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7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7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05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Classes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f(%)</a:t>
                      </a:r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59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    0  |</a:t>
                      </a:r>
                      <a:r>
                        <a:rPr lang="pt-BR" sz="1600" dirty="0">
                          <a:sym typeface="Symbol"/>
                        </a:rPr>
                        <a:t>   </a:t>
                      </a:r>
                      <a:r>
                        <a:rPr lang="pt-BR" sz="1600" dirty="0"/>
                        <a:t>5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26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70.3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59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    5  |</a:t>
                      </a:r>
                      <a:r>
                        <a:rPr lang="pt-BR" sz="1600" dirty="0">
                          <a:sym typeface="Symbol"/>
                        </a:rPr>
                        <a:t> 10</a:t>
                      </a:r>
                      <a:endParaRPr lang="pt-BR" sz="1600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7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18.9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59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  10  |</a:t>
                      </a:r>
                      <a:r>
                        <a:rPr lang="pt-BR" sz="1600" dirty="0">
                          <a:sym typeface="Symbol"/>
                        </a:rPr>
                        <a:t> </a:t>
                      </a:r>
                      <a:r>
                        <a:rPr lang="pt-BR" sz="1600" dirty="0"/>
                        <a:t>15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8.1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59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  15  |</a:t>
                      </a:r>
                      <a:r>
                        <a:rPr lang="pt-BR" sz="1600" dirty="0">
                          <a:sym typeface="Symbol"/>
                        </a:rPr>
                        <a:t> </a:t>
                      </a:r>
                      <a:r>
                        <a:rPr lang="pt-BR" sz="1600" dirty="0"/>
                        <a:t>20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0.0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59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  20  |</a:t>
                      </a:r>
                      <a:r>
                        <a:rPr lang="pt-BR" sz="1600" dirty="0">
                          <a:sym typeface="Symbol"/>
                        </a:rPr>
                        <a:t> </a:t>
                      </a:r>
                      <a:r>
                        <a:rPr lang="pt-BR" sz="1600" dirty="0"/>
                        <a:t>25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0.0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5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  25  |</a:t>
                      </a:r>
                      <a:r>
                        <a:rPr lang="pt-BR" sz="1600" dirty="0">
                          <a:sym typeface="Symbol"/>
                        </a:rPr>
                        <a:t> </a:t>
                      </a:r>
                      <a:r>
                        <a:rPr lang="pt-BR" sz="1600" dirty="0"/>
                        <a:t>30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2.7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4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Total</a:t>
                      </a:r>
                      <a:endParaRPr lang="pt-BR" sz="1600" b="1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37</a:t>
                      </a:r>
                      <a:endParaRPr lang="pt-BR" sz="1600" b="1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100.0</a:t>
                      </a:r>
                      <a:endParaRPr lang="pt-BR" sz="1600" b="1" dirty="0"/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683568" y="2186861"/>
            <a:ext cx="1656184" cy="9541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Encosta do Morro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105656"/>
            <a:ext cx="5256584" cy="3689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49311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CF6AFC5-B463-4BC4-B946-5CD780D60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416" y="99723"/>
            <a:ext cx="3124200" cy="215265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E6A27ED-C1B2-4FA2-9ACE-D937FA5C5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855" y="2261430"/>
            <a:ext cx="3124199" cy="218122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79296C4-B909-4B26-B8FA-54DD8E1D9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5416" y="4540982"/>
            <a:ext cx="3124199" cy="218122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F4A3CD1D-B000-46F8-BCDA-C28611B91123}"/>
              </a:ext>
            </a:extLst>
          </p:cNvPr>
          <p:cNvSpPr/>
          <p:nvPr/>
        </p:nvSpPr>
        <p:spPr>
          <a:xfrm>
            <a:off x="177869" y="2948900"/>
            <a:ext cx="2376264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Histogramas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F7B8C56-2AD4-45BA-8609-13F9D6808D85}"/>
              </a:ext>
            </a:extLst>
          </p:cNvPr>
          <p:cNvSpPr/>
          <p:nvPr/>
        </p:nvSpPr>
        <p:spPr>
          <a:xfrm>
            <a:off x="6489518" y="548680"/>
            <a:ext cx="1872208" cy="108012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Monte Verde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A938C190-EF32-40C7-9A2D-DEAC36999F6E}"/>
              </a:ext>
            </a:extLst>
          </p:cNvPr>
          <p:cNvSpPr/>
          <p:nvPr/>
        </p:nvSpPr>
        <p:spPr>
          <a:xfrm>
            <a:off x="6465700" y="2948900"/>
            <a:ext cx="1872208" cy="108012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Parque da Figueira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79EBC86F-2255-4127-99BA-07908C2591A9}"/>
              </a:ext>
            </a:extLst>
          </p:cNvPr>
          <p:cNvSpPr/>
          <p:nvPr/>
        </p:nvSpPr>
        <p:spPr>
          <a:xfrm>
            <a:off x="6481424" y="4929266"/>
            <a:ext cx="1872208" cy="108012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Encosta do Morro</a:t>
            </a:r>
          </a:p>
        </p:txBody>
      </p:sp>
    </p:spTree>
    <p:extLst>
      <p:ext uri="{BB962C8B-B14F-4D97-AF65-F5344CB8AC3E}">
        <p14:creationId xmlns:p14="http://schemas.microsoft.com/office/powerpoint/2010/main" val="6879421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Polígonos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1FA17AE9-A9C4-4C5B-987E-07FDC98B51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3443104"/>
              </p:ext>
            </p:extLst>
          </p:nvPr>
        </p:nvGraphicFramePr>
        <p:xfrm>
          <a:off x="971600" y="1268760"/>
          <a:ext cx="7200799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591202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Colunas empilhadas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28ECB559-78A2-423B-8DFC-0B6A4BC11F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6082145"/>
              </p:ext>
            </p:extLst>
          </p:nvPr>
        </p:nvGraphicFramePr>
        <p:xfrm>
          <a:off x="468313" y="1340768"/>
          <a:ext cx="8294687" cy="4467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36475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2"/>
          <p:cNvSpPr>
            <a:spLocks noGrp="1"/>
          </p:cNvSpPr>
          <p:nvPr>
            <p:ph type="title"/>
          </p:nvPr>
        </p:nvSpPr>
        <p:spPr>
          <a:xfrm>
            <a:off x="179388" y="-99392"/>
            <a:ext cx="8785225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>
                <a:solidFill>
                  <a:srgbClr val="FF3300"/>
                </a:solidFill>
              </a:rPr>
              <a:t>Diagrama linear</a:t>
            </a:r>
          </a:p>
        </p:txBody>
      </p:sp>
      <p:sp>
        <p:nvSpPr>
          <p:cNvPr id="18435" name="Espaço Reservado para Conteúdo 3"/>
          <p:cNvSpPr>
            <a:spLocks noGrp="1"/>
          </p:cNvSpPr>
          <p:nvPr>
            <p:ph idx="1"/>
          </p:nvPr>
        </p:nvSpPr>
        <p:spPr>
          <a:xfrm>
            <a:off x="971600" y="1628775"/>
            <a:ext cx="7344816" cy="2160265"/>
          </a:xfrm>
        </p:spPr>
        <p:txBody>
          <a:bodyPr/>
          <a:lstStyle/>
          <a:p>
            <a:pPr eaLnBrk="1" hangingPunct="1"/>
            <a:r>
              <a:rPr lang="pt-BR" dirty="0"/>
              <a:t>Utilizado para representar variáveis quantitativas em função do tempo</a:t>
            </a:r>
          </a:p>
          <a:p>
            <a:pPr eaLnBrk="1" hangingPunct="1"/>
            <a:endParaRPr lang="pt-BR" dirty="0"/>
          </a:p>
          <a:p>
            <a:pPr eaLnBrk="1" hangingPunct="1"/>
            <a:r>
              <a:rPr lang="pt-BR" dirty="0"/>
              <a:t>Representado por linhas </a:t>
            </a:r>
          </a:p>
          <a:p>
            <a:pPr lvl="1" eaLnBrk="1" hangingPunct="1"/>
            <a:endParaRPr lang="pt-BR" dirty="0"/>
          </a:p>
          <a:p>
            <a:pPr eaLnBrk="1" hangingPunct="1"/>
            <a:endParaRPr lang="pt-BR" dirty="0"/>
          </a:p>
          <a:p>
            <a:pPr eaLnBrk="1" hangingPunct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77658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68313" y="115888"/>
            <a:ext cx="8389937" cy="1143000"/>
          </a:xfrm>
        </p:spPr>
        <p:txBody>
          <a:bodyPr/>
          <a:lstStyle/>
          <a:p>
            <a:pPr>
              <a:defRPr/>
            </a:pPr>
            <a:r>
              <a:rPr lang="pt-BR" dirty="0"/>
              <a:t>Diagrama linear</a:t>
            </a:r>
          </a:p>
        </p:txBody>
      </p:sp>
      <p:graphicFrame>
        <p:nvGraphicFramePr>
          <p:cNvPr id="19459" name="Espaço Reservado para Conteúdo 14"/>
          <p:cNvGraphicFramePr>
            <a:graphicFrameLocks noGrp="1"/>
          </p:cNvGraphicFramePr>
          <p:nvPr>
            <p:ph idx="1"/>
          </p:nvPr>
        </p:nvGraphicFramePr>
        <p:xfrm>
          <a:off x="2000250" y="3738563"/>
          <a:ext cx="5286375" cy="283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285690" imgH="2840982" progId="Excel.Chart.8">
                  <p:embed/>
                </p:oleObj>
              </mc:Choice>
              <mc:Fallback>
                <p:oleObj r:id="rId2" imgW="5285690" imgH="2840982" progId="Excel.Chart.8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3738563"/>
                        <a:ext cx="5286375" cy="2836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979613" y="1628775"/>
          <a:ext cx="5329237" cy="2011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0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Ano</a:t>
                      </a:r>
                    </a:p>
                  </a:txBody>
                  <a:tcPr marL="91451" marR="91451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Índia</a:t>
                      </a:r>
                    </a:p>
                  </a:txBody>
                  <a:tcPr marL="91451" marR="91451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Estados</a:t>
                      </a:r>
                      <a:r>
                        <a:rPr lang="pt-BR" sz="1600" baseline="0" dirty="0"/>
                        <a:t> Unidos</a:t>
                      </a:r>
                      <a:endParaRPr lang="pt-BR" sz="1600" dirty="0"/>
                    </a:p>
                  </a:txBody>
                  <a:tcPr marL="91451" marR="91451"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1966</a:t>
                      </a:r>
                    </a:p>
                  </a:txBody>
                  <a:tcPr marL="91451" marR="91451" marT="45713" marB="45713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1970</a:t>
                      </a:r>
                    </a:p>
                  </a:txBody>
                  <a:tcPr marL="91451" marR="91451" marT="45713" marB="45713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1980</a:t>
                      </a:r>
                    </a:p>
                  </a:txBody>
                  <a:tcPr marL="91451" marR="91451" marT="45713" marB="45713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1990</a:t>
                      </a:r>
                    </a:p>
                  </a:txBody>
                  <a:tcPr marL="91451" marR="91451" marT="45713" marB="45713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2000</a:t>
                      </a:r>
                    </a:p>
                  </a:txBody>
                  <a:tcPr marL="91451" marR="91451" marT="45713" marB="45713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490" name="CaixaDeTexto 9"/>
          <p:cNvSpPr txBox="1">
            <a:spLocks noChangeArrowheads="1"/>
          </p:cNvSpPr>
          <p:nvPr/>
        </p:nvSpPr>
        <p:spPr bwMode="auto">
          <a:xfrm>
            <a:off x="468313" y="1052513"/>
            <a:ext cx="8135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pt-BR" sz="2000"/>
              <a:t>Produção de leite (milhões de toneladas). Índia e Estados Unidos, 1966-2000.</a:t>
            </a:r>
          </a:p>
        </p:txBody>
      </p:sp>
    </p:spTree>
    <p:extLst>
      <p:ext uri="{BB962C8B-B14F-4D97-AF65-F5344CB8AC3E}">
        <p14:creationId xmlns:p14="http://schemas.microsoft.com/office/powerpoint/2010/main" val="36472691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288" y="2565400"/>
            <a:ext cx="8389937" cy="1143000"/>
          </a:xfrm>
        </p:spPr>
        <p:txBody>
          <a:bodyPr/>
          <a:lstStyle/>
          <a:p>
            <a:pPr>
              <a:defRPr/>
            </a:pPr>
            <a:r>
              <a:rPr lang="pt-BR" dirty="0"/>
              <a:t>FIM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1" cy="1143000"/>
          </a:xfrm>
        </p:spPr>
        <p:txBody>
          <a:bodyPr/>
          <a:lstStyle/>
          <a:p>
            <a:r>
              <a:rPr lang="pt-BR" sz="3200" dirty="0"/>
              <a:t>Tabela para variáveis quantitativas discretas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2085364"/>
              </p:ext>
            </p:extLst>
          </p:nvPr>
        </p:nvGraphicFramePr>
        <p:xfrm>
          <a:off x="2418609" y="2599144"/>
          <a:ext cx="55080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000">
                  <a:extLst>
                    <a:ext uri="{9D8B030D-6E8A-4147-A177-3AD203B41FA5}">
                      <a16:colId xmlns:a16="http://schemas.microsoft.com/office/drawing/2014/main" val="1060911369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3152456520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1582348919"/>
                    </a:ext>
                  </a:extLst>
                </a:gridCol>
              </a:tblGrid>
              <a:tr h="541777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Tamanho da família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Frequência de residências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Porcentagem de residências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78297"/>
                  </a:ext>
                </a:extLst>
              </a:tr>
              <a:tr h="31388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643689"/>
                  </a:ext>
                </a:extLst>
              </a:tr>
              <a:tr h="31388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641407"/>
                  </a:ext>
                </a:extLst>
              </a:tr>
              <a:tr h="31388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627869"/>
                  </a:ext>
                </a:extLst>
              </a:tr>
              <a:tr h="31388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32,5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150030"/>
                  </a:ext>
                </a:extLst>
              </a:tr>
              <a:tr h="31388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27,5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635035"/>
                  </a:ext>
                </a:extLst>
              </a:tr>
              <a:tr h="31388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784733"/>
                  </a:ext>
                </a:extLst>
              </a:tr>
              <a:tr h="31388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059918"/>
                  </a:ext>
                </a:extLst>
              </a:tr>
              <a:tr h="31388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193041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107504" y="2568410"/>
            <a:ext cx="1909986" cy="132343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Todos os valores possíveis devem aparecer na tabela</a:t>
            </a:r>
          </a:p>
        </p:txBody>
      </p:sp>
      <p:cxnSp>
        <p:nvCxnSpPr>
          <p:cNvPr id="8" name="Conector de Seta Reta 7"/>
          <p:cNvCxnSpPr>
            <a:cxnSpLocks/>
          </p:cNvCxnSpPr>
          <p:nvPr/>
        </p:nvCxnSpPr>
        <p:spPr>
          <a:xfrm>
            <a:off x="1685193" y="4093088"/>
            <a:ext cx="1466831" cy="1568758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323528" y="1443841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pt-BR" sz="1800" b="1" dirty="0"/>
              <a:t>Exemplo (Tabela de </a:t>
            </a:r>
            <a:r>
              <a:rPr lang="pt-BR" sz="1800" b="1" dirty="0" err="1"/>
              <a:t>freqüências</a:t>
            </a:r>
            <a:r>
              <a:rPr lang="pt-BR" sz="1800" b="1" dirty="0"/>
              <a:t>):</a:t>
            </a:r>
            <a:r>
              <a:rPr lang="pt-BR" sz="1800" dirty="0"/>
              <a:t> Distribuição de frequências de residências em função do tamanho da família , numa amostra de quarenta residências do Conjunto Residencial Monte Verde, Florianópolis – SC, 1988. </a:t>
            </a:r>
          </a:p>
        </p:txBody>
      </p:sp>
    </p:spTree>
    <p:extLst>
      <p:ext uri="{BB962C8B-B14F-4D97-AF65-F5344CB8AC3E}">
        <p14:creationId xmlns:p14="http://schemas.microsoft.com/office/powerpoint/2010/main" val="2338413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6632"/>
            <a:ext cx="8389937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dirty="0"/>
              <a:t>Tabela para variáveis quantitativas discretas</a:t>
            </a:r>
            <a:endParaRPr lang="pt-BR" sz="3200" b="1" u="sng" dirty="0">
              <a:solidFill>
                <a:srgbClr val="FF0000"/>
              </a:solidFill>
              <a:effectLst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2" y="1196752"/>
            <a:ext cx="8064127" cy="100813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t-BR" sz="1600" b="1" dirty="0">
                <a:solidFill>
                  <a:schemeClr val="tx1"/>
                </a:solidFill>
              </a:rPr>
              <a:t>Tabela de </a:t>
            </a:r>
            <a:r>
              <a:rPr lang="pt-BR" sz="1600" b="1" dirty="0" err="1">
                <a:solidFill>
                  <a:schemeClr val="tx1"/>
                </a:solidFill>
              </a:rPr>
              <a:t>freqüências</a:t>
            </a:r>
            <a:r>
              <a:rPr lang="pt-BR" sz="1600" b="1" dirty="0">
                <a:solidFill>
                  <a:schemeClr val="tx1"/>
                </a:solidFill>
              </a:rPr>
              <a:t>:</a:t>
            </a:r>
            <a:r>
              <a:rPr lang="pt-BR" sz="1600" dirty="0"/>
              <a:t> Distribuição de </a:t>
            </a:r>
            <a:r>
              <a:rPr lang="pt-BR" sz="1600" dirty="0" err="1"/>
              <a:t>freqüências</a:t>
            </a:r>
            <a:r>
              <a:rPr lang="pt-BR" sz="1600" dirty="0"/>
              <a:t> simples e acumuladas do tamanho da família em cada </a:t>
            </a:r>
            <a:r>
              <a:rPr lang="pt-BR" sz="1600" dirty="0" err="1"/>
              <a:t>residencia</a:t>
            </a:r>
            <a:r>
              <a:rPr lang="pt-BR" sz="1600" dirty="0"/>
              <a:t>, numa amostra de 40 residências do Conjunto Residencial Monte Verde, Florianópolis – SC, 1988. 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08916611"/>
              </p:ext>
            </p:extLst>
          </p:nvPr>
        </p:nvGraphicFramePr>
        <p:xfrm>
          <a:off x="684338" y="2348880"/>
          <a:ext cx="7488062" cy="3824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623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Tamanho da família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Frequência de residências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% de residências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Frequência</a:t>
                      </a:r>
                      <a:r>
                        <a:rPr lang="pt-B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pt-BR" sz="1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acumulada de residências</a:t>
                      </a: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% acumulada de residências</a:t>
                      </a: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2,5</a:t>
                      </a:r>
                    </a:p>
                  </a:txBody>
                  <a:tcPr marL="9525" marR="9525" marT="9525" marB="0" anchor="b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4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10,0</a:t>
                      </a:r>
                    </a:p>
                  </a:txBody>
                  <a:tcPr marL="9525" marR="9525" marT="9525" marB="0" anchor="b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4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25,0</a:t>
                      </a:r>
                    </a:p>
                  </a:txBody>
                  <a:tcPr marL="9525" marR="9525" marT="9525" marB="0" anchor="b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4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57,5</a:t>
                      </a:r>
                    </a:p>
                  </a:txBody>
                  <a:tcPr marL="9525" marR="9525" marT="9525" marB="0" anchor="b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4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9525" marR="9525" marT="9525" marB="0" anchor="b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85,0</a:t>
                      </a:r>
                    </a:p>
                  </a:txBody>
                  <a:tcPr marL="9525" marR="9525" marT="9525" marB="0" anchor="b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4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9525" marR="9525" marT="9525" marB="0" anchor="b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95,0</a:t>
                      </a:r>
                    </a:p>
                  </a:txBody>
                  <a:tcPr marL="9525" marR="9525" marT="9525" marB="0" anchor="b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4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9525" marR="9525" marT="9525" marB="0" anchor="b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95,0</a:t>
                      </a:r>
                    </a:p>
                  </a:txBody>
                  <a:tcPr marL="9525" marR="9525" marT="9525" marB="0" anchor="b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4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b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100,0</a:t>
                      </a:r>
                    </a:p>
                  </a:txBody>
                  <a:tcPr marL="9525" marR="9525" marT="9525" marB="0" anchor="b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41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9525" marR="9525" marT="9525" marB="0" anchor="ctr"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227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640"/>
            <a:ext cx="8389937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dirty="0"/>
              <a:t>Gráfico para variáveis quantitativas discretas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5301208"/>
            <a:ext cx="8496944" cy="1152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t-BR" sz="1800" b="1" dirty="0">
                <a:solidFill>
                  <a:schemeClr val="tx1"/>
                </a:solidFill>
              </a:rPr>
              <a:t>Gráfico de </a:t>
            </a:r>
            <a:r>
              <a:rPr lang="pt-BR" sz="1800" b="1" dirty="0" err="1">
                <a:solidFill>
                  <a:schemeClr val="tx1"/>
                </a:solidFill>
              </a:rPr>
              <a:t>freqüências</a:t>
            </a:r>
            <a:r>
              <a:rPr lang="pt-BR" sz="1800" b="1" dirty="0">
                <a:solidFill>
                  <a:schemeClr val="tx1"/>
                </a:solidFill>
              </a:rPr>
              <a:t> - </a:t>
            </a:r>
            <a:r>
              <a:rPr lang="pt-BR" sz="1800" dirty="0"/>
              <a:t>Distribuição de </a:t>
            </a:r>
            <a:r>
              <a:rPr lang="pt-BR" sz="1800" dirty="0" err="1"/>
              <a:t>freqüências</a:t>
            </a:r>
            <a:r>
              <a:rPr lang="pt-BR" sz="1800" dirty="0"/>
              <a:t> do número de pessoas residentes no domicílio, numa amostra de 40 residências do Conjunto Residencial Monte Verde, Florianópolis – SC, 1988. </a:t>
            </a:r>
          </a:p>
        </p:txBody>
      </p:sp>
      <p:graphicFrame>
        <p:nvGraphicFramePr>
          <p:cNvPr id="6" name="Espaço Reservado para Conteú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6901872"/>
              </p:ext>
            </p:extLst>
          </p:nvPr>
        </p:nvGraphicFramePr>
        <p:xfrm>
          <a:off x="294320" y="1628800"/>
          <a:ext cx="6639272" cy="338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Conector de Seta Reta 2"/>
          <p:cNvCxnSpPr>
            <a:cxnSpLocks/>
          </p:cNvCxnSpPr>
          <p:nvPr/>
        </p:nvCxnSpPr>
        <p:spPr>
          <a:xfrm flipH="1">
            <a:off x="6012160" y="2810104"/>
            <a:ext cx="921433" cy="112295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/>
          <p:cNvSpPr/>
          <p:nvPr/>
        </p:nvSpPr>
        <p:spPr>
          <a:xfrm>
            <a:off x="6933592" y="1312172"/>
            <a:ext cx="2088232" cy="1477328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800" dirty="0"/>
              <a:t>Apesar de não haver famílias com 7 membros, o numero 7 tem que aparecer no gráfico!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3200" dirty="0"/>
              <a:t>Gráfico para variáveis quantitativas discretas</a:t>
            </a:r>
          </a:p>
        </p:txBody>
      </p:sp>
      <p:graphicFrame>
        <p:nvGraphicFramePr>
          <p:cNvPr id="6147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86909046"/>
              </p:ext>
            </p:extLst>
          </p:nvPr>
        </p:nvGraphicFramePr>
        <p:xfrm>
          <a:off x="1691680" y="1484784"/>
          <a:ext cx="5559425" cy="361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áfico" r:id="rId2" imgW="4419681" imgH="2876662" progId="MSGraph.Chart.8">
                  <p:embed/>
                </p:oleObj>
              </mc:Choice>
              <mc:Fallback>
                <p:oleObj name="Gráfico" r:id="rId2" imgW="4419681" imgH="2876662" progId="MSGraph.Char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484784"/>
                        <a:ext cx="5559425" cy="361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611560" y="5301208"/>
            <a:ext cx="7775575" cy="1008063"/>
          </a:xfrm>
          <a:noFill/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pt-BR" sz="1800" b="1" dirty="0">
                <a:solidFill>
                  <a:schemeClr val="tx1"/>
                </a:solidFill>
              </a:rPr>
              <a:t>Exemplo (Gráfico de </a:t>
            </a:r>
            <a:r>
              <a:rPr lang="pt-BR" sz="1800" b="1" dirty="0" err="1">
                <a:solidFill>
                  <a:schemeClr val="tx1"/>
                </a:solidFill>
              </a:rPr>
              <a:t>freqüências</a:t>
            </a:r>
            <a:r>
              <a:rPr lang="pt-BR" sz="1800" b="1" dirty="0">
                <a:solidFill>
                  <a:schemeClr val="tx1"/>
                </a:solidFill>
              </a:rPr>
              <a:t>):</a:t>
            </a:r>
            <a:r>
              <a:rPr lang="pt-BR" sz="1800" dirty="0"/>
              <a:t> Distribuição de </a:t>
            </a:r>
            <a:r>
              <a:rPr lang="pt-BR" sz="1800" dirty="0" err="1"/>
              <a:t>freqüências</a:t>
            </a:r>
            <a:r>
              <a:rPr lang="pt-BR" sz="1800" dirty="0"/>
              <a:t> do número de pessoas residentes no domicílio, numa amostra de 40 residências do Conjunto Residencial Monte Verde, Florianópolis – SC, 1988.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0D024C0-164C-452F-860D-EF2CFA5D2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470025"/>
          </a:xfrm>
        </p:spPr>
        <p:txBody>
          <a:bodyPr/>
          <a:lstStyle/>
          <a:p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VARIÁVEIS QUANTITATIVAS CONTÍNUAS</a:t>
            </a:r>
            <a:endParaRPr lang="pt-BR" dirty="0"/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0585537B-471C-4AD4-ADE1-15C43E82A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276872"/>
            <a:ext cx="6400800" cy="1752600"/>
          </a:xfrm>
        </p:spPr>
        <p:txBody>
          <a:bodyPr/>
          <a:lstStyle/>
          <a:p>
            <a:pPr algn="l"/>
            <a:r>
              <a:rPr lang="pt-BR" dirty="0"/>
              <a:t>- Tabelas de distribuição de frequências </a:t>
            </a:r>
          </a:p>
          <a:p>
            <a:pPr algn="l"/>
            <a:r>
              <a:rPr lang="pt-BR" dirty="0"/>
              <a:t>- Representações gráficas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sz="2400" dirty="0"/>
              <a:t>diagrama de pontos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sz="2400" dirty="0"/>
              <a:t>Histograma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sz="2400" dirty="0"/>
              <a:t>Polígono de </a:t>
            </a:r>
            <a:r>
              <a:rPr lang="pt-BR" sz="2400" dirty="0" err="1"/>
              <a:t>frequencias</a:t>
            </a:r>
            <a:endParaRPr lang="pt-BR" sz="24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sz="2400" dirty="0"/>
              <a:t>colunas empilhadas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sz="2400" dirty="0"/>
              <a:t>diagrama linear</a:t>
            </a:r>
          </a:p>
        </p:txBody>
      </p:sp>
    </p:spTree>
    <p:extLst>
      <p:ext uri="{BB962C8B-B14F-4D97-AF65-F5344CB8AC3E}">
        <p14:creationId xmlns:p14="http://schemas.microsoft.com/office/powerpoint/2010/main" val="41932892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2|6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4.1|2.2|2.4"/>
</p:tagLst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2637</TotalTime>
  <Words>2083</Words>
  <Application>Microsoft Office PowerPoint</Application>
  <PresentationFormat>Apresentação na tela (4:3)</PresentationFormat>
  <Paragraphs>679</Paragraphs>
  <Slides>46</Slides>
  <Notes>5</Notes>
  <HiddenSlides>1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3</vt:i4>
      </vt:variant>
      <vt:variant>
        <vt:lpstr>Títulos de slides</vt:lpstr>
      </vt:variant>
      <vt:variant>
        <vt:i4>46</vt:i4>
      </vt:variant>
    </vt:vector>
  </HeadingPairs>
  <TitlesOfParts>
    <vt:vector size="57" baseType="lpstr">
      <vt:lpstr>Algerian</vt:lpstr>
      <vt:lpstr>Arial</vt:lpstr>
      <vt:lpstr>Calibri</vt:lpstr>
      <vt:lpstr>Symbol</vt:lpstr>
      <vt:lpstr>Tahoma</vt:lpstr>
      <vt:lpstr>Times New Roman</vt:lpstr>
      <vt:lpstr>Verdana</vt:lpstr>
      <vt:lpstr>Estrutura padrão</vt:lpstr>
      <vt:lpstr>Gráfico</vt:lpstr>
      <vt:lpstr>Graph</vt:lpstr>
      <vt:lpstr>Microsoft Excel Chart</vt:lpstr>
      <vt:lpstr>MQA2022 - DADOS QUANTITATIVOS tabelas e gráficos</vt:lpstr>
      <vt:lpstr>Apresentação do PowerPoint</vt:lpstr>
      <vt:lpstr>Variáveis quantitativas</vt:lpstr>
      <vt:lpstr>Apresentação do PowerPoint</vt:lpstr>
      <vt:lpstr>Tabela para variáveis quantitativas discretas</vt:lpstr>
      <vt:lpstr>Tabela para variáveis quantitativas discretas</vt:lpstr>
      <vt:lpstr>Gráfico para variáveis quantitativas discretas</vt:lpstr>
      <vt:lpstr>Gráfico para variáveis quantitativas discretas</vt:lpstr>
      <vt:lpstr>VARIÁVEIS QUANTITATIVAS CONTÍNUAS</vt:lpstr>
      <vt:lpstr>Tabela para variáveis quantitativas contínuas</vt:lpstr>
      <vt:lpstr>Tabela para variáveis quantitativas contínuas</vt:lpstr>
      <vt:lpstr>Construa uma tabela de distribuição de frequências dos salários (no de salários mínimos) de 50 funcionários</vt:lpstr>
      <vt:lpstr>Apresentação do PowerPoint</vt:lpstr>
      <vt:lpstr>Apresentação do PowerPoint</vt:lpstr>
      <vt:lpstr>Tabela de distribuição de frequencias</vt:lpstr>
      <vt:lpstr>Gráfico para variáveis quantitativas contínuas</vt:lpstr>
      <vt:lpstr>Gráfico para variáveis quantitativas contínuas</vt:lpstr>
      <vt:lpstr>Exercício - gráfico de variáveis quantitativas contínuas</vt:lpstr>
      <vt:lpstr>Exercício - gráfico de variáveis quantitativas contínuas</vt:lpstr>
      <vt:lpstr>Apresentação do PowerPoint</vt:lpstr>
      <vt:lpstr>Como representar esta tabela num gráfico?</vt:lpstr>
      <vt:lpstr>Histograma : gráfico para variáveis quantitativas contínuas</vt:lpstr>
      <vt:lpstr>Tabela de distribuição de frequencias</vt:lpstr>
      <vt:lpstr>Histograma dos salários dos 50 funcionários (classes de 2 Salários Mínimos)</vt:lpstr>
      <vt:lpstr>Apresentação do PowerPoint</vt:lpstr>
      <vt:lpstr>Histograma dos salários dos 50 funcionários (classes de 1 Salário Mínimo)</vt:lpstr>
      <vt:lpstr>TABELA DE CLASSIFICAÇÃO DUPLA   variável quantitativa e variável qualitativa</vt:lpstr>
      <vt:lpstr>Apresentação do PowerPoint</vt:lpstr>
      <vt:lpstr>Pergunta    Será que a evolução (sobrevivente ou não-sobrevivente) está relacionada ao peso ao nascer, ou seja, houve mais óbitos dentre aqueles que nasceram com baixo peso?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Polígonos</vt:lpstr>
      <vt:lpstr>Colunas empilhadas</vt:lpstr>
      <vt:lpstr>Diagrama linear</vt:lpstr>
      <vt:lpstr>Diagrama linear</vt:lpstr>
      <vt:lpstr>FIM</vt:lpstr>
    </vt:vector>
  </TitlesOfParts>
  <Company>empresa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Estatística para Cursos de Engenharia e Informática</dc:title>
  <dc:creator>user</dc:creator>
  <cp:lastModifiedBy>Ana Amelia Benedito-Silva</cp:lastModifiedBy>
  <cp:revision>171</cp:revision>
  <cp:lastPrinted>2017-04-25T14:12:21Z</cp:lastPrinted>
  <dcterms:created xsi:type="dcterms:W3CDTF">2004-10-08T20:30:50Z</dcterms:created>
  <dcterms:modified xsi:type="dcterms:W3CDTF">2022-08-22T12:39:32Z</dcterms:modified>
</cp:coreProperties>
</file>