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59" r:id="rId4"/>
    <p:sldId id="260" r:id="rId5"/>
    <p:sldId id="261" r:id="rId6"/>
    <p:sldId id="263" r:id="rId7"/>
    <p:sldId id="268" r:id="rId8"/>
    <p:sldId id="265" r:id="rId9"/>
    <p:sldId id="267" r:id="rId10"/>
    <p:sldId id="269" r:id="rId11"/>
    <p:sldId id="273" r:id="rId12"/>
    <p:sldId id="276" r:id="rId13"/>
    <p:sldId id="277" r:id="rId14"/>
    <p:sldId id="278" r:id="rId15"/>
    <p:sldId id="280" r:id="rId16"/>
    <p:sldId id="281" r:id="rId1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33"/>
    <a:srgbClr val="009900"/>
    <a:srgbClr val="006600"/>
    <a:srgbClr val="CCFFFF"/>
    <a:srgbClr val="CCFF66"/>
    <a:srgbClr val="3399FF"/>
    <a:srgbClr val="FF99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A52382A-7FC6-4B66-9407-311EF55EFF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964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89AA23-37D3-40F4-9057-F906EBC1C0B7}" type="slidenum">
              <a:rPr lang="pt-BR"/>
              <a:pPr/>
              <a:t>1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8"/>
            <a:ext cx="5207048" cy="46065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73"/>
              </a:spcBef>
              <a:buClrTx/>
              <a:tabLst>
                <a:tab pos="0" algn="l"/>
                <a:tab pos="961492" algn="l"/>
                <a:tab pos="1922983" algn="l"/>
                <a:tab pos="2884475" algn="l"/>
                <a:tab pos="3845966" algn="l"/>
                <a:tab pos="4807458" algn="l"/>
                <a:tab pos="5768950" algn="l"/>
                <a:tab pos="6730441" algn="l"/>
                <a:tab pos="7691933" algn="l"/>
                <a:tab pos="8653424" algn="l"/>
                <a:tab pos="9614916" algn="l"/>
                <a:tab pos="10576408" algn="l"/>
              </a:tabLst>
            </a:pPr>
            <a:endParaRPr lang="pt-BR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1AB01-059A-470E-AED6-E70110084433}" type="slidenum">
              <a:rPr lang="pt-BR"/>
              <a:pPr/>
              <a:t>2</a:t>
            </a:fld>
            <a:endParaRPr lang="pt-BR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9"/>
            <a:ext cx="5207048" cy="46082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2382A-7FC6-4B66-9407-311EF55EFF5C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097087" cy="5762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140450" cy="57626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8993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94687" cy="44672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70350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1063" y="1628775"/>
            <a:ext cx="4071937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946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33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1341438"/>
            <a:ext cx="7772400" cy="43926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4800" dirty="0">
              <a:solidFill>
                <a:srgbClr val="00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dirty="0">
                <a:solidFill>
                  <a:srgbClr val="006633"/>
                </a:solidFill>
                <a:effectLst/>
                <a:latin typeface="Verdana" pitchFamily="34" charset="0"/>
              </a:rPr>
              <a:t>MQA2022</a:t>
            </a:r>
            <a:br>
              <a:rPr lang="pt-BR" sz="2800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800" dirty="0">
                <a:solidFill>
                  <a:srgbClr val="006633"/>
                </a:solidFill>
                <a:effectLst/>
                <a:latin typeface="Verdana" pitchFamily="34" charset="0"/>
              </a:rPr>
              <a:t>Dados qualitativos: tabelas e gráficos</a:t>
            </a:r>
            <a:br>
              <a:rPr lang="pt-BR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sz="28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pt-BR" dirty="0">
                <a:solidFill>
                  <a:srgbClr val="006633"/>
                </a:solidFill>
              </a:rPr>
              <a:t>Professora Ana Amélia Benedito Silva</a:t>
            </a:r>
          </a:p>
          <a:p>
            <a:r>
              <a:rPr lang="pt-BR" dirty="0">
                <a:solidFill>
                  <a:srgbClr val="006633"/>
                </a:solidFill>
              </a:rPr>
              <a:t>aamelia@usp.br</a:t>
            </a:r>
          </a:p>
        </p:txBody>
      </p:sp>
    </p:spTree>
    <p:extLst>
      <p:ext uri="{BB962C8B-B14F-4D97-AF65-F5344CB8AC3E}">
        <p14:creationId xmlns:p14="http://schemas.microsoft.com/office/powerpoint/2010/main" val="3484200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3999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>
                <a:solidFill>
                  <a:srgbClr val="000080"/>
                </a:solidFill>
              </a:rPr>
              <a:t>Classificação simples em gráfico de setores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492758" y="1236224"/>
            <a:ext cx="58404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dirty="0">
                <a:solidFill>
                  <a:srgbClr val="1F4300"/>
                </a:solidFill>
                <a:latin typeface="Arial" charset="0"/>
              </a:rPr>
              <a:t>Nível de Instrução do Chefe da Casa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80038" y="2238375"/>
            <a:ext cx="103714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Nenhum</a:t>
            </a:r>
          </a:p>
          <a:p>
            <a:pPr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 (15,0 %)</a:t>
            </a:r>
            <a:endParaRPr lang="pt-BR" sz="2000" dirty="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978525" y="3762375"/>
            <a:ext cx="209352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nível fundamental</a:t>
            </a:r>
          </a:p>
          <a:p>
            <a:pPr algn="ctr"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(27,5 %)</a:t>
            </a:r>
            <a:endParaRPr lang="pt-BR" sz="2000" dirty="0">
              <a:solidFill>
                <a:srgbClr val="1F4300"/>
              </a:solidFill>
              <a:latin typeface="Arial" charset="0"/>
            </a:endParaRP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2743994" y="2544366"/>
            <a:ext cx="2998787" cy="2919413"/>
            <a:chOff x="2391" y="2289"/>
            <a:chExt cx="1124" cy="1119"/>
          </a:xfrm>
        </p:grpSpPr>
        <p:sp>
          <p:nvSpPr>
            <p:cNvPr id="13320" name="Arc 7"/>
            <p:cNvSpPr>
              <a:spLocks/>
            </p:cNvSpPr>
            <p:nvPr/>
          </p:nvSpPr>
          <p:spPr bwMode="auto">
            <a:xfrm>
              <a:off x="2952" y="2289"/>
              <a:ext cx="455" cy="560"/>
            </a:xfrm>
            <a:custGeom>
              <a:avLst/>
              <a:gdLst>
                <a:gd name="T0" fmla="*/ 0 w 17496"/>
                <a:gd name="T1" fmla="*/ 0 h 21600"/>
                <a:gd name="T2" fmla="*/ 12 w 17496"/>
                <a:gd name="T3" fmla="*/ 6 h 21600"/>
                <a:gd name="T4" fmla="*/ 0 w 17496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96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6942" y="0"/>
                    <a:pt x="13430" y="3300"/>
                    <a:pt x="17496" y="8880"/>
                  </a:cubicBezTo>
                </a:path>
                <a:path w="17496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6942" y="0"/>
                    <a:pt x="13430" y="3300"/>
                    <a:pt x="17496" y="888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1" name="Arc 8"/>
            <p:cNvSpPr>
              <a:spLocks/>
            </p:cNvSpPr>
            <p:nvPr/>
          </p:nvSpPr>
          <p:spPr bwMode="auto">
            <a:xfrm>
              <a:off x="2952" y="2289"/>
              <a:ext cx="455" cy="560"/>
            </a:xfrm>
            <a:custGeom>
              <a:avLst/>
              <a:gdLst>
                <a:gd name="T0" fmla="*/ 0 w 17496"/>
                <a:gd name="T1" fmla="*/ 0 h 21600"/>
                <a:gd name="T2" fmla="*/ 12 w 17496"/>
                <a:gd name="T3" fmla="*/ 6 h 21600"/>
                <a:gd name="T4" fmla="*/ 0 w 17496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96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6942" y="0"/>
                    <a:pt x="13430" y="3300"/>
                    <a:pt x="17496" y="8880"/>
                  </a:cubicBezTo>
                </a:path>
                <a:path w="17496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6942" y="0"/>
                    <a:pt x="13430" y="3300"/>
                    <a:pt x="17496" y="888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2" name="Arc 9"/>
            <p:cNvSpPr>
              <a:spLocks/>
            </p:cNvSpPr>
            <p:nvPr/>
          </p:nvSpPr>
          <p:spPr bwMode="auto">
            <a:xfrm>
              <a:off x="2953" y="2519"/>
              <a:ext cx="562" cy="828"/>
            </a:xfrm>
            <a:custGeom>
              <a:avLst/>
              <a:gdLst>
                <a:gd name="T0" fmla="*/ 12 w 21600"/>
                <a:gd name="T1" fmla="*/ 0 h 31981"/>
                <a:gd name="T2" fmla="*/ 7 w 21600"/>
                <a:gd name="T3" fmla="*/ 21 h 31981"/>
                <a:gd name="T4" fmla="*/ 0 w 21600"/>
                <a:gd name="T5" fmla="*/ 9 h 319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981" fill="none" extrusionOk="0">
                  <a:moveTo>
                    <a:pt x="17445" y="-1"/>
                  </a:moveTo>
                  <a:cubicBezTo>
                    <a:pt x="20144" y="3697"/>
                    <a:pt x="21600" y="8158"/>
                    <a:pt x="21600" y="12737"/>
                  </a:cubicBezTo>
                  <a:cubicBezTo>
                    <a:pt x="21600" y="20857"/>
                    <a:pt x="17045" y="28292"/>
                    <a:pt x="9809" y="31980"/>
                  </a:cubicBezTo>
                </a:path>
                <a:path w="21600" h="31981" stroke="0" extrusionOk="0">
                  <a:moveTo>
                    <a:pt x="17445" y="-1"/>
                  </a:moveTo>
                  <a:cubicBezTo>
                    <a:pt x="20144" y="3697"/>
                    <a:pt x="21600" y="8158"/>
                    <a:pt x="21600" y="12737"/>
                  </a:cubicBezTo>
                  <a:cubicBezTo>
                    <a:pt x="21600" y="20857"/>
                    <a:pt x="17045" y="28292"/>
                    <a:pt x="9809" y="31980"/>
                  </a:cubicBezTo>
                  <a:lnTo>
                    <a:pt x="0" y="12737"/>
                  </a:lnTo>
                  <a:lnTo>
                    <a:pt x="17445" y="-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3" name="Arc 10"/>
            <p:cNvSpPr>
              <a:spLocks/>
            </p:cNvSpPr>
            <p:nvPr/>
          </p:nvSpPr>
          <p:spPr bwMode="auto">
            <a:xfrm>
              <a:off x="2953" y="2519"/>
              <a:ext cx="562" cy="828"/>
            </a:xfrm>
            <a:custGeom>
              <a:avLst/>
              <a:gdLst>
                <a:gd name="T0" fmla="*/ 12 w 21600"/>
                <a:gd name="T1" fmla="*/ 0 h 31981"/>
                <a:gd name="T2" fmla="*/ 7 w 21600"/>
                <a:gd name="T3" fmla="*/ 21 h 31981"/>
                <a:gd name="T4" fmla="*/ 0 w 21600"/>
                <a:gd name="T5" fmla="*/ 9 h 319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981" fill="none" extrusionOk="0">
                  <a:moveTo>
                    <a:pt x="17445" y="-1"/>
                  </a:moveTo>
                  <a:cubicBezTo>
                    <a:pt x="20144" y="3697"/>
                    <a:pt x="21600" y="8158"/>
                    <a:pt x="21600" y="12737"/>
                  </a:cubicBezTo>
                  <a:cubicBezTo>
                    <a:pt x="21600" y="20857"/>
                    <a:pt x="17045" y="28292"/>
                    <a:pt x="9809" y="31980"/>
                  </a:cubicBezTo>
                </a:path>
                <a:path w="21600" h="31981" stroke="0" extrusionOk="0">
                  <a:moveTo>
                    <a:pt x="17445" y="-1"/>
                  </a:moveTo>
                  <a:cubicBezTo>
                    <a:pt x="20144" y="3697"/>
                    <a:pt x="21600" y="8158"/>
                    <a:pt x="21600" y="12737"/>
                  </a:cubicBezTo>
                  <a:cubicBezTo>
                    <a:pt x="21600" y="20857"/>
                    <a:pt x="17045" y="28292"/>
                    <a:pt x="9809" y="31980"/>
                  </a:cubicBezTo>
                  <a:lnTo>
                    <a:pt x="0" y="12737"/>
                  </a:lnTo>
                  <a:lnTo>
                    <a:pt x="17445" y="-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4" name="Arc 11"/>
            <p:cNvSpPr>
              <a:spLocks/>
            </p:cNvSpPr>
            <p:nvPr/>
          </p:nvSpPr>
          <p:spPr bwMode="auto">
            <a:xfrm>
              <a:off x="2391" y="2289"/>
              <a:ext cx="818" cy="1119"/>
            </a:xfrm>
            <a:custGeom>
              <a:avLst/>
              <a:gdLst>
                <a:gd name="T0" fmla="*/ 21 w 31440"/>
                <a:gd name="T1" fmla="*/ 27 h 43200"/>
                <a:gd name="T2" fmla="*/ 15 w 31440"/>
                <a:gd name="T3" fmla="*/ 0 h 43200"/>
                <a:gd name="T4" fmla="*/ 15 w 31440"/>
                <a:gd name="T5" fmla="*/ 1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440" h="43200" fill="none" extrusionOk="0">
                  <a:moveTo>
                    <a:pt x="31440" y="40828"/>
                  </a:moveTo>
                  <a:cubicBezTo>
                    <a:pt x="28394" y="42387"/>
                    <a:pt x="2502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1440" h="43200" stroke="0" extrusionOk="0">
                  <a:moveTo>
                    <a:pt x="31440" y="40828"/>
                  </a:moveTo>
                  <a:cubicBezTo>
                    <a:pt x="28394" y="42387"/>
                    <a:pt x="2502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31440" y="40828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5" name="Arc 12"/>
            <p:cNvSpPr>
              <a:spLocks/>
            </p:cNvSpPr>
            <p:nvPr/>
          </p:nvSpPr>
          <p:spPr bwMode="auto">
            <a:xfrm>
              <a:off x="2391" y="2289"/>
              <a:ext cx="818" cy="1119"/>
            </a:xfrm>
            <a:custGeom>
              <a:avLst/>
              <a:gdLst>
                <a:gd name="T0" fmla="*/ 21 w 31440"/>
                <a:gd name="T1" fmla="*/ 27 h 43200"/>
                <a:gd name="T2" fmla="*/ 15 w 31440"/>
                <a:gd name="T3" fmla="*/ 0 h 43200"/>
                <a:gd name="T4" fmla="*/ 15 w 31440"/>
                <a:gd name="T5" fmla="*/ 1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440" h="43200" fill="none" extrusionOk="0">
                  <a:moveTo>
                    <a:pt x="31440" y="40828"/>
                  </a:moveTo>
                  <a:cubicBezTo>
                    <a:pt x="28394" y="42387"/>
                    <a:pt x="2502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1440" h="43200" stroke="0" extrusionOk="0">
                  <a:moveTo>
                    <a:pt x="31440" y="40828"/>
                  </a:moveTo>
                  <a:cubicBezTo>
                    <a:pt x="28394" y="42387"/>
                    <a:pt x="2502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31440" y="40828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1139825" y="3457575"/>
            <a:ext cx="136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nível médio </a:t>
            </a:r>
          </a:p>
          <a:p>
            <a:pPr algn="ctr"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    (57,5 %)</a:t>
            </a:r>
            <a:endParaRPr lang="pt-BR" sz="2000" dirty="0">
              <a:solidFill>
                <a:srgbClr val="1F43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>
                <a:solidFill>
                  <a:srgbClr val="000080"/>
                </a:solidFill>
              </a:rPr>
              <a:t>CLASSIFICAÇÃO DUPLA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30000"/>
              </a:spcBef>
            </a:pPr>
            <a:r>
              <a:rPr lang="pt-BR" sz="2800" dirty="0">
                <a:solidFill>
                  <a:schemeClr val="tx1"/>
                </a:solidFill>
              </a:rPr>
              <a:t>Permite verificar se os dados de </a:t>
            </a:r>
            <a:r>
              <a:rPr lang="pt-BR" sz="2800" u="sng" dirty="0">
                <a:solidFill>
                  <a:schemeClr val="tx1"/>
                </a:solidFill>
              </a:rPr>
              <a:t>duas variáveis </a:t>
            </a:r>
            <a:r>
              <a:rPr lang="pt-BR" sz="2800" dirty="0">
                <a:solidFill>
                  <a:schemeClr val="tx1"/>
                </a:solidFill>
              </a:rPr>
              <a:t>indicam alguma </a:t>
            </a:r>
            <a:r>
              <a:rPr lang="pt-BR" sz="2800" dirty="0">
                <a:solidFill>
                  <a:srgbClr val="009900"/>
                </a:solidFill>
              </a:rPr>
              <a:t>associação</a:t>
            </a:r>
            <a:r>
              <a:rPr lang="pt-BR" sz="2800" dirty="0"/>
              <a:t>.</a:t>
            </a:r>
          </a:p>
          <a:p>
            <a:pPr lvl="1" eaLnBrk="1" hangingPunct="1">
              <a:spcBef>
                <a:spcPct val="30000"/>
              </a:spcBef>
            </a:pPr>
            <a:r>
              <a:rPr lang="pt-BR" sz="2800" dirty="0"/>
              <a:t>Há alguma associação entre o </a:t>
            </a:r>
            <a:r>
              <a:rPr lang="pt-BR" sz="2800" dirty="0">
                <a:solidFill>
                  <a:srgbClr val="FF0000"/>
                </a:solidFill>
              </a:rPr>
              <a:t>uso do </a:t>
            </a:r>
            <a:r>
              <a:rPr lang="pt-BR" sz="2800" b="1" dirty="0">
                <a:solidFill>
                  <a:srgbClr val="FF0000"/>
                </a:solidFill>
              </a:rPr>
              <a:t>p</a:t>
            </a:r>
            <a:r>
              <a:rPr lang="pt-BR" sz="2800" dirty="0">
                <a:solidFill>
                  <a:srgbClr val="FF0000"/>
                </a:solidFill>
              </a:rPr>
              <a:t>rograma de </a:t>
            </a:r>
            <a:r>
              <a:rPr lang="pt-BR" sz="2800" b="1" dirty="0">
                <a:solidFill>
                  <a:srgbClr val="FF0000"/>
                </a:solidFill>
              </a:rPr>
              <a:t>a</a:t>
            </a:r>
            <a:r>
              <a:rPr lang="pt-BR" sz="2800" dirty="0">
                <a:solidFill>
                  <a:srgbClr val="FF0000"/>
                </a:solidFill>
              </a:rPr>
              <a:t>limentação </a:t>
            </a:r>
            <a:r>
              <a:rPr lang="pt-BR" sz="2800" b="1" dirty="0">
                <a:solidFill>
                  <a:srgbClr val="FF0000"/>
                </a:solidFill>
              </a:rPr>
              <a:t>p</a:t>
            </a:r>
            <a:r>
              <a:rPr lang="pt-BR" sz="2800" dirty="0">
                <a:solidFill>
                  <a:srgbClr val="FF0000"/>
                </a:solidFill>
              </a:rPr>
              <a:t>opular </a:t>
            </a:r>
            <a:r>
              <a:rPr lang="pt-BR" sz="2800" dirty="0"/>
              <a:t>(</a:t>
            </a:r>
            <a:r>
              <a:rPr lang="pt-BR" sz="2800" dirty="0" err="1"/>
              <a:t>p.a.p</a:t>
            </a:r>
            <a:r>
              <a:rPr lang="pt-BR" sz="2800" dirty="0"/>
              <a:t>.) e o </a:t>
            </a:r>
            <a:r>
              <a:rPr lang="pt-BR" sz="2800" dirty="0">
                <a:solidFill>
                  <a:srgbClr val="7030A0"/>
                </a:solidFill>
              </a:rPr>
              <a:t>nível de instrução do chefe da casa</a:t>
            </a:r>
            <a:r>
              <a:rPr lang="pt-BR" sz="2800" dirty="0"/>
              <a:t>?</a:t>
            </a:r>
          </a:p>
          <a:p>
            <a:pPr lvl="1" eaLnBrk="1" hangingPunct="1">
              <a:spcBef>
                <a:spcPct val="30000"/>
              </a:spcBef>
            </a:pPr>
            <a:r>
              <a:rPr lang="pt-BR" sz="2800" dirty="0"/>
              <a:t>Há alguma associação entre </a:t>
            </a:r>
            <a:r>
              <a:rPr lang="pt-BR" sz="2800" dirty="0">
                <a:solidFill>
                  <a:srgbClr val="7030A0"/>
                </a:solidFill>
              </a:rPr>
              <a:t>o nível de instrução do chefe da casa </a:t>
            </a:r>
            <a:r>
              <a:rPr lang="pt-BR" sz="2800" dirty="0"/>
              <a:t>e o </a:t>
            </a:r>
            <a:r>
              <a:rPr lang="pt-BR" sz="2800" dirty="0">
                <a:solidFill>
                  <a:srgbClr val="009900"/>
                </a:solidFill>
              </a:rPr>
              <a:t>local que a família reside em Florianópolis?</a:t>
            </a:r>
          </a:p>
          <a:p>
            <a:pPr eaLnBrk="1" hangingPunct="1">
              <a:spcBef>
                <a:spcPct val="30000"/>
              </a:spcBef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971600" y="2536800"/>
            <a:ext cx="7060302" cy="2188344"/>
            <a:chOff x="287" y="2448"/>
            <a:chExt cx="5630" cy="1120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362" y="2481"/>
              <a:ext cx="578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Uso de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435" y="2481"/>
              <a:ext cx="299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Nível de Instrução do Chefe da Casa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87" y="2448"/>
              <a:ext cx="109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385" y="2448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413" y="2448"/>
              <a:ext cx="3546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959" y="2448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987" y="2448"/>
              <a:ext cx="930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1385" y="2476"/>
              <a:ext cx="14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959" y="2476"/>
              <a:ext cx="14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62" y="2699"/>
              <a:ext cx="89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programas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627" y="2699"/>
              <a:ext cx="675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nenhum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586" y="2699"/>
              <a:ext cx="817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fundam.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650" y="2699"/>
              <a:ext cx="8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    médio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5248" y="2699"/>
              <a:ext cx="41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1385" y="2680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1399" y="2680"/>
              <a:ext cx="108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483" y="2680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2497" y="2680"/>
              <a:ext cx="122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721" y="2680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3735" y="2680"/>
              <a:ext cx="122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4959" y="2680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1385" y="2694"/>
              <a:ext cx="14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2483" y="2694"/>
              <a:ext cx="14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721" y="2694"/>
              <a:ext cx="14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4959" y="2694"/>
              <a:ext cx="14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62" y="2917"/>
              <a:ext cx="488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 sim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1846" y="2917"/>
              <a:ext cx="19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31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3014" y="2917"/>
              <a:ext cx="19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22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4247" y="2917"/>
              <a:ext cx="19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25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41" name="Rectangle 33"/>
            <p:cNvSpPr>
              <a:spLocks noChangeArrowheads="1"/>
            </p:cNvSpPr>
            <p:nvPr/>
          </p:nvSpPr>
          <p:spPr bwMode="auto">
            <a:xfrm>
              <a:off x="5322" y="2917"/>
              <a:ext cx="241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78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287" y="2899"/>
              <a:ext cx="1098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1385" y="2899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1399" y="2899"/>
              <a:ext cx="108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5" name="Rectangle 37"/>
            <p:cNvSpPr>
              <a:spLocks noChangeArrowheads="1"/>
            </p:cNvSpPr>
            <p:nvPr/>
          </p:nvSpPr>
          <p:spPr bwMode="auto">
            <a:xfrm>
              <a:off x="2483" y="2899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2497" y="2899"/>
              <a:ext cx="122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7" name="Rectangle 39"/>
            <p:cNvSpPr>
              <a:spLocks noChangeArrowheads="1"/>
            </p:cNvSpPr>
            <p:nvPr/>
          </p:nvSpPr>
          <p:spPr bwMode="auto">
            <a:xfrm>
              <a:off x="3721" y="2899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3735" y="2899"/>
              <a:ext cx="122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4959" y="2899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4973" y="2899"/>
              <a:ext cx="94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1385" y="2913"/>
              <a:ext cx="14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4959" y="2913"/>
              <a:ext cx="14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362" y="3122"/>
              <a:ext cx="499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 não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54" name="Rectangle 46"/>
            <p:cNvSpPr>
              <a:spLocks noChangeArrowheads="1"/>
            </p:cNvSpPr>
            <p:nvPr/>
          </p:nvSpPr>
          <p:spPr bwMode="auto">
            <a:xfrm>
              <a:off x="1869" y="3122"/>
              <a:ext cx="14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7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3014" y="3122"/>
              <a:ext cx="19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4247" y="3122"/>
              <a:ext cx="19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19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5322" y="3122"/>
              <a:ext cx="241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42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1385" y="3117"/>
              <a:ext cx="14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4959" y="3117"/>
              <a:ext cx="14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362" y="3340"/>
              <a:ext cx="41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61" name="Rectangle 53"/>
            <p:cNvSpPr>
              <a:spLocks noChangeArrowheads="1"/>
            </p:cNvSpPr>
            <p:nvPr/>
          </p:nvSpPr>
          <p:spPr bwMode="auto">
            <a:xfrm>
              <a:off x="1846" y="3340"/>
              <a:ext cx="19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38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3014" y="3340"/>
              <a:ext cx="19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38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63" name="Rectangle 55"/>
            <p:cNvSpPr>
              <a:spLocks noChangeArrowheads="1"/>
            </p:cNvSpPr>
            <p:nvPr/>
          </p:nvSpPr>
          <p:spPr bwMode="auto">
            <a:xfrm>
              <a:off x="4247" y="3340"/>
              <a:ext cx="19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44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64" name="Rectangle 56"/>
            <p:cNvSpPr>
              <a:spLocks noChangeArrowheads="1"/>
            </p:cNvSpPr>
            <p:nvPr/>
          </p:nvSpPr>
          <p:spPr bwMode="auto">
            <a:xfrm>
              <a:off x="5298" y="3340"/>
              <a:ext cx="290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287" y="3321"/>
              <a:ext cx="1098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1385" y="332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7" name="Rectangle 59"/>
            <p:cNvSpPr>
              <a:spLocks noChangeArrowheads="1"/>
            </p:cNvSpPr>
            <p:nvPr/>
          </p:nvSpPr>
          <p:spPr bwMode="auto">
            <a:xfrm>
              <a:off x="1399" y="3321"/>
              <a:ext cx="108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8" name="Rectangle 60"/>
            <p:cNvSpPr>
              <a:spLocks noChangeArrowheads="1"/>
            </p:cNvSpPr>
            <p:nvPr/>
          </p:nvSpPr>
          <p:spPr bwMode="auto">
            <a:xfrm>
              <a:off x="2483" y="332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2497" y="3321"/>
              <a:ext cx="122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0" name="Rectangle 62"/>
            <p:cNvSpPr>
              <a:spLocks noChangeArrowheads="1"/>
            </p:cNvSpPr>
            <p:nvPr/>
          </p:nvSpPr>
          <p:spPr bwMode="auto">
            <a:xfrm>
              <a:off x="3721" y="332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1" name="Rectangle 63"/>
            <p:cNvSpPr>
              <a:spLocks noChangeArrowheads="1"/>
            </p:cNvSpPr>
            <p:nvPr/>
          </p:nvSpPr>
          <p:spPr bwMode="auto">
            <a:xfrm>
              <a:off x="3735" y="3321"/>
              <a:ext cx="122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2" name="Rectangle 64"/>
            <p:cNvSpPr>
              <a:spLocks noChangeArrowheads="1"/>
            </p:cNvSpPr>
            <p:nvPr/>
          </p:nvSpPr>
          <p:spPr bwMode="auto">
            <a:xfrm>
              <a:off x="4959" y="332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3" name="Rectangle 65"/>
            <p:cNvSpPr>
              <a:spLocks noChangeArrowheads="1"/>
            </p:cNvSpPr>
            <p:nvPr/>
          </p:nvSpPr>
          <p:spPr bwMode="auto">
            <a:xfrm>
              <a:off x="4973" y="3321"/>
              <a:ext cx="94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287" y="3540"/>
              <a:ext cx="109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1385" y="3335"/>
              <a:ext cx="14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1385" y="3540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1413" y="3540"/>
              <a:ext cx="1070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8" name="Rectangle 70"/>
            <p:cNvSpPr>
              <a:spLocks noChangeArrowheads="1"/>
            </p:cNvSpPr>
            <p:nvPr/>
          </p:nvSpPr>
          <p:spPr bwMode="auto">
            <a:xfrm>
              <a:off x="2483" y="3540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2511" y="3540"/>
              <a:ext cx="1210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3721" y="3540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3749" y="3540"/>
              <a:ext cx="1210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4959" y="3335"/>
              <a:ext cx="14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4959" y="3540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4987" y="3540"/>
              <a:ext cx="930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8" name="Título 77"/>
          <p:cNvSpPr>
            <a:spLocks noGrp="1"/>
          </p:cNvSpPr>
          <p:nvPr>
            <p:ph type="title"/>
          </p:nvPr>
        </p:nvSpPr>
        <p:spPr>
          <a:xfrm>
            <a:off x="-7294" y="68605"/>
            <a:ext cx="9144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200" dirty="0">
                <a:solidFill>
                  <a:srgbClr val="000080"/>
                </a:solidFill>
              </a:rPr>
              <a:t>Classificação dupla em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688F36-6597-4536-9643-9A82BB114355}"/>
              </a:ext>
            </a:extLst>
          </p:cNvPr>
          <p:cNvSpPr txBox="1"/>
          <p:nvPr/>
        </p:nvSpPr>
        <p:spPr>
          <a:xfrm>
            <a:off x="498227" y="1106741"/>
            <a:ext cx="825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Trata-se de colocar em uma </a:t>
            </a:r>
            <a:r>
              <a:rPr lang="pt-BR" sz="2400" u="sng" dirty="0"/>
              <a:t>única</a:t>
            </a:r>
            <a:r>
              <a:rPr lang="pt-BR" sz="2400" dirty="0"/>
              <a:t> tabela as variáveis </a:t>
            </a:r>
            <a:r>
              <a:rPr lang="pt-BR" sz="2400" dirty="0" err="1"/>
              <a:t>pap</a:t>
            </a:r>
            <a:r>
              <a:rPr lang="pt-BR" sz="2400" dirty="0"/>
              <a:t> e nível de instrução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115396" y="2563106"/>
            <a:ext cx="6757097" cy="3170150"/>
            <a:chOff x="-4" y="2208"/>
            <a:chExt cx="6103" cy="1107"/>
          </a:xfrm>
        </p:grpSpPr>
        <p:sp>
          <p:nvSpPr>
            <p:cNvPr id="18437" name="Rectangle 3"/>
            <p:cNvSpPr>
              <a:spLocks noChangeArrowheads="1"/>
            </p:cNvSpPr>
            <p:nvPr/>
          </p:nvSpPr>
          <p:spPr bwMode="auto">
            <a:xfrm>
              <a:off x="210" y="2240"/>
              <a:ext cx="57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Uso de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1272" y="2240"/>
              <a:ext cx="360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pt-BR" sz="1800" b="1" dirty="0">
                  <a:solidFill>
                    <a:srgbClr val="000000"/>
                  </a:solidFill>
                  <a:latin typeface="Arial" charset="0"/>
                </a:rPr>
                <a:t>Nível de Instrução do Chefe da Casa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137" y="2208"/>
              <a:ext cx="1083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1220" y="2208"/>
              <a:ext cx="27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1247" y="2208"/>
              <a:ext cx="3631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auto">
            <a:xfrm>
              <a:off x="4878" y="2208"/>
              <a:ext cx="27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4905" y="2208"/>
              <a:ext cx="1194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1220" y="2236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4878" y="2236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-4" y="2456"/>
              <a:ext cx="89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programas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1524" y="2456"/>
              <a:ext cx="67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nenhum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2537" y="2456"/>
              <a:ext cx="8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   fundam.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3750" y="2456"/>
              <a:ext cx="70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    médio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5305" y="2456"/>
              <a:ext cx="4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51" name="Rectangle 17"/>
            <p:cNvSpPr>
              <a:spLocks noChangeArrowheads="1"/>
            </p:cNvSpPr>
            <p:nvPr/>
          </p:nvSpPr>
          <p:spPr bwMode="auto">
            <a:xfrm>
              <a:off x="1220" y="243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2" name="Rectangle 18"/>
            <p:cNvSpPr>
              <a:spLocks noChangeArrowheads="1"/>
            </p:cNvSpPr>
            <p:nvPr/>
          </p:nvSpPr>
          <p:spPr bwMode="auto">
            <a:xfrm>
              <a:off x="1234" y="2438"/>
              <a:ext cx="1207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3" name="Rectangle 19"/>
            <p:cNvSpPr>
              <a:spLocks noChangeArrowheads="1"/>
            </p:cNvSpPr>
            <p:nvPr/>
          </p:nvSpPr>
          <p:spPr bwMode="auto">
            <a:xfrm>
              <a:off x="2441" y="243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2455" y="2438"/>
              <a:ext cx="120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5" name="Rectangle 21"/>
            <p:cNvSpPr>
              <a:spLocks noChangeArrowheads="1"/>
            </p:cNvSpPr>
            <p:nvPr/>
          </p:nvSpPr>
          <p:spPr bwMode="auto">
            <a:xfrm>
              <a:off x="3657" y="243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6" name="Rectangle 22"/>
            <p:cNvSpPr>
              <a:spLocks noChangeArrowheads="1"/>
            </p:cNvSpPr>
            <p:nvPr/>
          </p:nvSpPr>
          <p:spPr bwMode="auto">
            <a:xfrm>
              <a:off x="3671" y="2438"/>
              <a:ext cx="1207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7" name="Rectangle 23"/>
            <p:cNvSpPr>
              <a:spLocks noChangeArrowheads="1"/>
            </p:cNvSpPr>
            <p:nvPr/>
          </p:nvSpPr>
          <p:spPr bwMode="auto">
            <a:xfrm>
              <a:off x="4878" y="243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8" name="Rectangle 24"/>
            <p:cNvSpPr>
              <a:spLocks noChangeArrowheads="1"/>
            </p:cNvSpPr>
            <p:nvPr/>
          </p:nvSpPr>
          <p:spPr bwMode="auto">
            <a:xfrm>
              <a:off x="1220" y="2451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9" name="Rectangle 25"/>
            <p:cNvSpPr>
              <a:spLocks noChangeArrowheads="1"/>
            </p:cNvSpPr>
            <p:nvPr/>
          </p:nvSpPr>
          <p:spPr bwMode="auto">
            <a:xfrm>
              <a:off x="2441" y="2451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0" name="Rectangle 26"/>
            <p:cNvSpPr>
              <a:spLocks noChangeArrowheads="1"/>
            </p:cNvSpPr>
            <p:nvPr/>
          </p:nvSpPr>
          <p:spPr bwMode="auto">
            <a:xfrm>
              <a:off x="3657" y="2451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1" name="Rectangle 27"/>
            <p:cNvSpPr>
              <a:spLocks noChangeArrowheads="1"/>
            </p:cNvSpPr>
            <p:nvPr/>
          </p:nvSpPr>
          <p:spPr bwMode="auto">
            <a:xfrm>
              <a:off x="4878" y="2451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2" name="Rectangle 28"/>
            <p:cNvSpPr>
              <a:spLocks noChangeArrowheads="1"/>
            </p:cNvSpPr>
            <p:nvPr/>
          </p:nvSpPr>
          <p:spPr bwMode="auto">
            <a:xfrm>
              <a:off x="210" y="2672"/>
              <a:ext cx="48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 sim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63" name="Rectangle 29"/>
            <p:cNvSpPr>
              <a:spLocks noChangeArrowheads="1"/>
            </p:cNvSpPr>
            <p:nvPr/>
          </p:nvSpPr>
          <p:spPr bwMode="auto">
            <a:xfrm>
              <a:off x="1436" y="2672"/>
              <a:ext cx="78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3300"/>
                  </a:solidFill>
                  <a:latin typeface="Arial" charset="0"/>
                </a:rPr>
                <a:t>31   </a:t>
              </a:r>
              <a:r>
                <a:rPr lang="pt-BR" sz="2000" b="1" dirty="0">
                  <a:solidFill>
                    <a:srgbClr val="0000FF"/>
                  </a:solidFill>
                  <a:latin typeface="Arial" charset="0"/>
                </a:rPr>
                <a:t>(81,6)</a:t>
              </a:r>
              <a:endParaRPr lang="pt-BR" sz="1800" b="1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464" name="Rectangle 30"/>
            <p:cNvSpPr>
              <a:spLocks noChangeArrowheads="1"/>
            </p:cNvSpPr>
            <p:nvPr/>
          </p:nvSpPr>
          <p:spPr bwMode="auto">
            <a:xfrm>
              <a:off x="2657" y="2672"/>
              <a:ext cx="78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22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 (57,9)</a:t>
              </a:r>
              <a:endParaRPr lang="pt-BR" sz="18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8465" name="Rectangle 31"/>
            <p:cNvSpPr>
              <a:spLocks noChangeArrowheads="1"/>
            </p:cNvSpPr>
            <p:nvPr/>
          </p:nvSpPr>
          <p:spPr bwMode="auto">
            <a:xfrm>
              <a:off x="3877" y="2672"/>
              <a:ext cx="78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3300"/>
                  </a:solidFill>
                  <a:latin typeface="Arial" charset="0"/>
                </a:rPr>
                <a:t>25   </a:t>
              </a:r>
              <a:r>
                <a:rPr lang="pt-BR" sz="2000" b="1" dirty="0">
                  <a:solidFill>
                    <a:srgbClr val="0000FF"/>
                  </a:solidFill>
                  <a:latin typeface="Arial" charset="0"/>
                </a:rPr>
                <a:t>(56,8)</a:t>
              </a:r>
              <a:endParaRPr lang="pt-BR" sz="1800" b="1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466" name="Rectangle 32"/>
            <p:cNvSpPr>
              <a:spLocks noChangeArrowheads="1"/>
            </p:cNvSpPr>
            <p:nvPr/>
          </p:nvSpPr>
          <p:spPr bwMode="auto">
            <a:xfrm>
              <a:off x="5071" y="2672"/>
              <a:ext cx="83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78 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(65,0)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67" name="Rectangle 33"/>
            <p:cNvSpPr>
              <a:spLocks noChangeArrowheads="1"/>
            </p:cNvSpPr>
            <p:nvPr/>
          </p:nvSpPr>
          <p:spPr bwMode="auto">
            <a:xfrm>
              <a:off x="137" y="2653"/>
              <a:ext cx="1083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8" name="Rectangle 34"/>
            <p:cNvSpPr>
              <a:spLocks noChangeArrowheads="1"/>
            </p:cNvSpPr>
            <p:nvPr/>
          </p:nvSpPr>
          <p:spPr bwMode="auto">
            <a:xfrm>
              <a:off x="1220" y="2653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9" name="Rectangle 35"/>
            <p:cNvSpPr>
              <a:spLocks noChangeArrowheads="1"/>
            </p:cNvSpPr>
            <p:nvPr/>
          </p:nvSpPr>
          <p:spPr bwMode="auto">
            <a:xfrm>
              <a:off x="1234" y="2653"/>
              <a:ext cx="120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0" name="Rectangle 36"/>
            <p:cNvSpPr>
              <a:spLocks noChangeArrowheads="1"/>
            </p:cNvSpPr>
            <p:nvPr/>
          </p:nvSpPr>
          <p:spPr bwMode="auto">
            <a:xfrm>
              <a:off x="2441" y="2653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1" name="Rectangle 37"/>
            <p:cNvSpPr>
              <a:spLocks noChangeArrowheads="1"/>
            </p:cNvSpPr>
            <p:nvPr/>
          </p:nvSpPr>
          <p:spPr bwMode="auto">
            <a:xfrm>
              <a:off x="2455" y="2653"/>
              <a:ext cx="1202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2" name="Rectangle 38"/>
            <p:cNvSpPr>
              <a:spLocks noChangeArrowheads="1"/>
            </p:cNvSpPr>
            <p:nvPr/>
          </p:nvSpPr>
          <p:spPr bwMode="auto">
            <a:xfrm>
              <a:off x="3657" y="2653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3" name="Rectangle 39"/>
            <p:cNvSpPr>
              <a:spLocks noChangeArrowheads="1"/>
            </p:cNvSpPr>
            <p:nvPr/>
          </p:nvSpPr>
          <p:spPr bwMode="auto">
            <a:xfrm>
              <a:off x="3671" y="2653"/>
              <a:ext cx="120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4" name="Rectangle 40"/>
            <p:cNvSpPr>
              <a:spLocks noChangeArrowheads="1"/>
            </p:cNvSpPr>
            <p:nvPr/>
          </p:nvSpPr>
          <p:spPr bwMode="auto">
            <a:xfrm>
              <a:off x="4878" y="2653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5" name="Rectangle 41"/>
            <p:cNvSpPr>
              <a:spLocks noChangeArrowheads="1"/>
            </p:cNvSpPr>
            <p:nvPr/>
          </p:nvSpPr>
          <p:spPr bwMode="auto">
            <a:xfrm>
              <a:off x="4892" y="2653"/>
              <a:ext cx="120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6" name="Rectangle 42"/>
            <p:cNvSpPr>
              <a:spLocks noChangeArrowheads="1"/>
            </p:cNvSpPr>
            <p:nvPr/>
          </p:nvSpPr>
          <p:spPr bwMode="auto">
            <a:xfrm>
              <a:off x="1220" y="2667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7" name="Rectangle 43"/>
            <p:cNvSpPr>
              <a:spLocks noChangeArrowheads="1"/>
            </p:cNvSpPr>
            <p:nvPr/>
          </p:nvSpPr>
          <p:spPr bwMode="auto">
            <a:xfrm>
              <a:off x="4878" y="2667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8" name="Rectangle 44"/>
            <p:cNvSpPr>
              <a:spLocks noChangeArrowheads="1"/>
            </p:cNvSpPr>
            <p:nvPr/>
          </p:nvSpPr>
          <p:spPr bwMode="auto">
            <a:xfrm>
              <a:off x="210" y="2874"/>
              <a:ext cx="49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    não</a:t>
              </a:r>
              <a:endParaRPr lang="pt-BR" sz="18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79" name="Rectangle 45"/>
            <p:cNvSpPr>
              <a:spLocks noChangeArrowheads="1"/>
            </p:cNvSpPr>
            <p:nvPr/>
          </p:nvSpPr>
          <p:spPr bwMode="auto">
            <a:xfrm>
              <a:off x="1459" y="2874"/>
              <a:ext cx="73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 7 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(18,4)</a:t>
              </a:r>
              <a:endParaRPr lang="pt-BR" sz="18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480" name="Rectangle 46"/>
            <p:cNvSpPr>
              <a:spLocks noChangeArrowheads="1"/>
            </p:cNvSpPr>
            <p:nvPr/>
          </p:nvSpPr>
          <p:spPr bwMode="auto">
            <a:xfrm>
              <a:off x="2657" y="2874"/>
              <a:ext cx="78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3300"/>
                  </a:solidFill>
                  <a:latin typeface="Arial" charset="0"/>
                </a:rPr>
                <a:t>16</a:t>
              </a:r>
              <a:r>
                <a:rPr lang="pt-BR" sz="2000" b="1" dirty="0">
                  <a:solidFill>
                    <a:srgbClr val="0000FF"/>
                  </a:solidFill>
                  <a:latin typeface="Arial" charset="0"/>
                </a:rPr>
                <a:t>   (42,1)</a:t>
              </a:r>
              <a:endParaRPr lang="pt-BR" sz="18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8481" name="Rectangle 47"/>
            <p:cNvSpPr>
              <a:spLocks noChangeArrowheads="1"/>
            </p:cNvSpPr>
            <p:nvPr/>
          </p:nvSpPr>
          <p:spPr bwMode="auto">
            <a:xfrm>
              <a:off x="3877" y="2874"/>
              <a:ext cx="78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3300"/>
                  </a:solidFill>
                  <a:latin typeface="Arial" charset="0"/>
                </a:rPr>
                <a:t>19   </a:t>
              </a:r>
              <a:r>
                <a:rPr lang="pt-BR" sz="2000" b="1" dirty="0">
                  <a:solidFill>
                    <a:srgbClr val="0000FF"/>
                  </a:solidFill>
                  <a:latin typeface="Arial" charset="0"/>
                </a:rPr>
                <a:t>(43,2)</a:t>
              </a:r>
              <a:endParaRPr lang="pt-BR" sz="1800" b="1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482" name="Rectangle 48"/>
            <p:cNvSpPr>
              <a:spLocks noChangeArrowheads="1"/>
            </p:cNvSpPr>
            <p:nvPr/>
          </p:nvSpPr>
          <p:spPr bwMode="auto">
            <a:xfrm>
              <a:off x="5071" y="2874"/>
              <a:ext cx="83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42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(35,0)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83" name="Rectangle 49"/>
            <p:cNvSpPr>
              <a:spLocks noChangeArrowheads="1"/>
            </p:cNvSpPr>
            <p:nvPr/>
          </p:nvSpPr>
          <p:spPr bwMode="auto">
            <a:xfrm>
              <a:off x="1220" y="2869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84" name="Rectangle 50"/>
            <p:cNvSpPr>
              <a:spLocks noChangeArrowheads="1"/>
            </p:cNvSpPr>
            <p:nvPr/>
          </p:nvSpPr>
          <p:spPr bwMode="auto">
            <a:xfrm>
              <a:off x="4878" y="2869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85" name="Rectangle 51"/>
            <p:cNvSpPr>
              <a:spLocks noChangeArrowheads="1"/>
            </p:cNvSpPr>
            <p:nvPr/>
          </p:nvSpPr>
          <p:spPr bwMode="auto">
            <a:xfrm>
              <a:off x="210" y="3090"/>
              <a:ext cx="41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86" name="Rectangle 52"/>
            <p:cNvSpPr>
              <a:spLocks noChangeArrowheads="1"/>
            </p:cNvSpPr>
            <p:nvPr/>
          </p:nvSpPr>
          <p:spPr bwMode="auto">
            <a:xfrm>
              <a:off x="1413" y="3090"/>
              <a:ext cx="8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38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(100,0)</a:t>
              </a:r>
              <a:endParaRPr lang="pt-BR" sz="18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487" name="Rectangle 53"/>
            <p:cNvSpPr>
              <a:spLocks noChangeArrowheads="1"/>
            </p:cNvSpPr>
            <p:nvPr/>
          </p:nvSpPr>
          <p:spPr bwMode="auto">
            <a:xfrm>
              <a:off x="2634" y="3090"/>
              <a:ext cx="8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38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(100,0)</a:t>
              </a:r>
              <a:endParaRPr lang="pt-BR" sz="18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8488" name="Rectangle 54"/>
            <p:cNvSpPr>
              <a:spLocks noChangeArrowheads="1"/>
            </p:cNvSpPr>
            <p:nvPr/>
          </p:nvSpPr>
          <p:spPr bwMode="auto">
            <a:xfrm>
              <a:off x="3854" y="3090"/>
              <a:ext cx="8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44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(100,0)</a:t>
              </a:r>
              <a:endParaRPr lang="pt-BR" sz="18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489" name="Rectangle 55"/>
            <p:cNvSpPr>
              <a:spLocks noChangeArrowheads="1"/>
            </p:cNvSpPr>
            <p:nvPr/>
          </p:nvSpPr>
          <p:spPr bwMode="auto">
            <a:xfrm>
              <a:off x="5026" y="3090"/>
              <a:ext cx="93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120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(100,0)</a:t>
              </a:r>
              <a:endParaRPr lang="pt-BR" sz="18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8490" name="Rectangle 56"/>
            <p:cNvSpPr>
              <a:spLocks noChangeArrowheads="1"/>
            </p:cNvSpPr>
            <p:nvPr/>
          </p:nvSpPr>
          <p:spPr bwMode="auto">
            <a:xfrm>
              <a:off x="137" y="3071"/>
              <a:ext cx="1083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1" name="Rectangle 57"/>
            <p:cNvSpPr>
              <a:spLocks noChangeArrowheads="1"/>
            </p:cNvSpPr>
            <p:nvPr/>
          </p:nvSpPr>
          <p:spPr bwMode="auto">
            <a:xfrm>
              <a:off x="1220" y="307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2" name="Rectangle 58"/>
            <p:cNvSpPr>
              <a:spLocks noChangeArrowheads="1"/>
            </p:cNvSpPr>
            <p:nvPr/>
          </p:nvSpPr>
          <p:spPr bwMode="auto">
            <a:xfrm>
              <a:off x="1234" y="3071"/>
              <a:ext cx="120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3" name="Rectangle 59"/>
            <p:cNvSpPr>
              <a:spLocks noChangeArrowheads="1"/>
            </p:cNvSpPr>
            <p:nvPr/>
          </p:nvSpPr>
          <p:spPr bwMode="auto">
            <a:xfrm>
              <a:off x="2441" y="307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4" name="Rectangle 60"/>
            <p:cNvSpPr>
              <a:spLocks noChangeArrowheads="1"/>
            </p:cNvSpPr>
            <p:nvPr/>
          </p:nvSpPr>
          <p:spPr bwMode="auto">
            <a:xfrm>
              <a:off x="2455" y="3071"/>
              <a:ext cx="1202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5" name="Rectangle 61"/>
            <p:cNvSpPr>
              <a:spLocks noChangeArrowheads="1"/>
            </p:cNvSpPr>
            <p:nvPr/>
          </p:nvSpPr>
          <p:spPr bwMode="auto">
            <a:xfrm>
              <a:off x="3657" y="307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6" name="Rectangle 62"/>
            <p:cNvSpPr>
              <a:spLocks noChangeArrowheads="1"/>
            </p:cNvSpPr>
            <p:nvPr/>
          </p:nvSpPr>
          <p:spPr bwMode="auto">
            <a:xfrm>
              <a:off x="3671" y="3071"/>
              <a:ext cx="120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7" name="Rectangle 63"/>
            <p:cNvSpPr>
              <a:spLocks noChangeArrowheads="1"/>
            </p:cNvSpPr>
            <p:nvPr/>
          </p:nvSpPr>
          <p:spPr bwMode="auto">
            <a:xfrm>
              <a:off x="4878" y="3071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8" name="Rectangle 64"/>
            <p:cNvSpPr>
              <a:spLocks noChangeArrowheads="1"/>
            </p:cNvSpPr>
            <p:nvPr/>
          </p:nvSpPr>
          <p:spPr bwMode="auto">
            <a:xfrm>
              <a:off x="4892" y="3071"/>
              <a:ext cx="120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99" name="Rectangle 65"/>
            <p:cNvSpPr>
              <a:spLocks noChangeArrowheads="1"/>
            </p:cNvSpPr>
            <p:nvPr/>
          </p:nvSpPr>
          <p:spPr bwMode="auto">
            <a:xfrm>
              <a:off x="137" y="3287"/>
              <a:ext cx="1083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0" name="Rectangle 66"/>
            <p:cNvSpPr>
              <a:spLocks noChangeArrowheads="1"/>
            </p:cNvSpPr>
            <p:nvPr/>
          </p:nvSpPr>
          <p:spPr bwMode="auto">
            <a:xfrm>
              <a:off x="1220" y="3085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1" name="Rectangle 67"/>
            <p:cNvSpPr>
              <a:spLocks noChangeArrowheads="1"/>
            </p:cNvSpPr>
            <p:nvPr/>
          </p:nvSpPr>
          <p:spPr bwMode="auto">
            <a:xfrm>
              <a:off x="1220" y="3287"/>
              <a:ext cx="27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2" name="Rectangle 68"/>
            <p:cNvSpPr>
              <a:spLocks noChangeArrowheads="1"/>
            </p:cNvSpPr>
            <p:nvPr/>
          </p:nvSpPr>
          <p:spPr bwMode="auto">
            <a:xfrm>
              <a:off x="1247" y="3287"/>
              <a:ext cx="1194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3" name="Rectangle 69"/>
            <p:cNvSpPr>
              <a:spLocks noChangeArrowheads="1"/>
            </p:cNvSpPr>
            <p:nvPr/>
          </p:nvSpPr>
          <p:spPr bwMode="auto">
            <a:xfrm>
              <a:off x="2441" y="3287"/>
              <a:ext cx="27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4" name="Rectangle 70"/>
            <p:cNvSpPr>
              <a:spLocks noChangeArrowheads="1"/>
            </p:cNvSpPr>
            <p:nvPr/>
          </p:nvSpPr>
          <p:spPr bwMode="auto">
            <a:xfrm>
              <a:off x="2468" y="3287"/>
              <a:ext cx="1189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5" name="Rectangle 71"/>
            <p:cNvSpPr>
              <a:spLocks noChangeArrowheads="1"/>
            </p:cNvSpPr>
            <p:nvPr/>
          </p:nvSpPr>
          <p:spPr bwMode="auto">
            <a:xfrm>
              <a:off x="3657" y="3287"/>
              <a:ext cx="28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6" name="Rectangle 72"/>
            <p:cNvSpPr>
              <a:spLocks noChangeArrowheads="1"/>
            </p:cNvSpPr>
            <p:nvPr/>
          </p:nvSpPr>
          <p:spPr bwMode="auto">
            <a:xfrm>
              <a:off x="3685" y="3287"/>
              <a:ext cx="1193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7" name="Rectangle 73"/>
            <p:cNvSpPr>
              <a:spLocks noChangeArrowheads="1"/>
            </p:cNvSpPr>
            <p:nvPr/>
          </p:nvSpPr>
          <p:spPr bwMode="auto">
            <a:xfrm>
              <a:off x="4878" y="3085"/>
              <a:ext cx="1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8" name="Rectangle 74"/>
            <p:cNvSpPr>
              <a:spLocks noChangeArrowheads="1"/>
            </p:cNvSpPr>
            <p:nvPr/>
          </p:nvSpPr>
          <p:spPr bwMode="auto">
            <a:xfrm>
              <a:off x="4878" y="3287"/>
              <a:ext cx="27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09" name="Rectangle 75"/>
            <p:cNvSpPr>
              <a:spLocks noChangeArrowheads="1"/>
            </p:cNvSpPr>
            <p:nvPr/>
          </p:nvSpPr>
          <p:spPr bwMode="auto">
            <a:xfrm>
              <a:off x="4905" y="3287"/>
              <a:ext cx="1194" cy="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436" name="Text Box 77"/>
          <p:cNvSpPr txBox="1">
            <a:spLocks noChangeArrowheads="1"/>
          </p:cNvSpPr>
          <p:nvPr/>
        </p:nvSpPr>
        <p:spPr bwMode="auto">
          <a:xfrm>
            <a:off x="717046" y="5790207"/>
            <a:ext cx="206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9900"/>
                </a:solidFill>
                <a:sym typeface="Wingdings" pitchFamily="2" charset="2"/>
              </a:rPr>
              <a:t></a:t>
            </a:r>
            <a:r>
              <a:rPr lang="pt-BR" dirty="0">
                <a:solidFill>
                  <a:srgbClr val="009900"/>
                </a:solidFill>
              </a:rPr>
              <a:t>Interpretar</a:t>
            </a:r>
          </a:p>
        </p:txBody>
      </p:sp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258894" y="44624"/>
            <a:ext cx="8858251" cy="107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600">
                <a:solidFill>
                  <a:srgbClr val="0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eaLnBrk="0" hangingPunct="0"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eaLnBrk="0" hangingPunct="0"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eaLnBrk="0" hangingPunct="0"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eaLnBrk="0" hangingPunct="0"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r>
              <a:rPr lang="pt-BR" sz="3200" dirty="0"/>
              <a:t>Classificação dupla em tabela (perfil coluna) 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74AD1B4-C021-420D-A90A-3E7D7A5E4AE8}"/>
              </a:ext>
            </a:extLst>
          </p:cNvPr>
          <p:cNvSpPr txBox="1"/>
          <p:nvPr/>
        </p:nvSpPr>
        <p:spPr>
          <a:xfrm>
            <a:off x="690942" y="1124744"/>
            <a:ext cx="791350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u="sng" dirty="0">
                <a:effectLst/>
              </a:rPr>
              <a:t>Duas variáveis: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/>
              <a:t>p.</a:t>
            </a:r>
            <a:r>
              <a:rPr lang="pt-BR" sz="2400" dirty="0" err="1">
                <a:effectLst/>
              </a:rPr>
              <a:t>a.p</a:t>
            </a:r>
            <a:r>
              <a:rPr lang="pt-BR" sz="2400" dirty="0">
                <a:effectLst/>
              </a:rPr>
              <a:t>. (qualitativa nominal)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</a:rPr>
              <a:t>nível de instrução chefe da casa (qualitativa ordinal)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395536" y="2795986"/>
            <a:ext cx="7913506" cy="3225302"/>
            <a:chOff x="123" y="2160"/>
            <a:chExt cx="6069" cy="1099"/>
          </a:xfrm>
        </p:grpSpPr>
        <p:sp>
          <p:nvSpPr>
            <p:cNvPr id="19461" name="Rectangle 3"/>
            <p:cNvSpPr>
              <a:spLocks noChangeArrowheads="1"/>
            </p:cNvSpPr>
            <p:nvPr/>
          </p:nvSpPr>
          <p:spPr bwMode="auto">
            <a:xfrm>
              <a:off x="255" y="2192"/>
              <a:ext cx="70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Uso de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62" name="Rectangle 4"/>
            <p:cNvSpPr>
              <a:spLocks noChangeArrowheads="1"/>
            </p:cNvSpPr>
            <p:nvPr/>
          </p:nvSpPr>
          <p:spPr bwMode="auto">
            <a:xfrm>
              <a:off x="1312" y="2192"/>
              <a:ext cx="366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Nível de Instrução do Chefe da Casa</a:t>
              </a:r>
              <a:endParaRPr lang="pt-BR" sz="20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182" y="2160"/>
              <a:ext cx="1077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259" y="2160"/>
              <a:ext cx="28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1287" y="2160"/>
              <a:ext cx="3628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4915" y="2160"/>
              <a:ext cx="27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4942" y="2160"/>
              <a:ext cx="1169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1259" y="2187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69" name="Rectangle 11"/>
            <p:cNvSpPr>
              <a:spLocks noChangeArrowheads="1"/>
            </p:cNvSpPr>
            <p:nvPr/>
          </p:nvSpPr>
          <p:spPr bwMode="auto">
            <a:xfrm>
              <a:off x="4915" y="2187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123" y="2406"/>
              <a:ext cx="10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programas</a:t>
              </a:r>
              <a:endParaRPr lang="pt-BR" sz="20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1560" y="2406"/>
              <a:ext cx="82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0000"/>
                  </a:solidFill>
                  <a:latin typeface="Arial" charset="0"/>
                </a:rPr>
                <a:t>nenhum</a:t>
              </a:r>
              <a:endParaRPr lang="pt-BR" sz="2000" b="1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72" name="Rectangle 14"/>
            <p:cNvSpPr>
              <a:spLocks noChangeArrowheads="1"/>
            </p:cNvSpPr>
            <p:nvPr/>
          </p:nvSpPr>
          <p:spPr bwMode="auto">
            <a:xfrm>
              <a:off x="2569" y="2406"/>
              <a:ext cx="99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fundam.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73" name="Rectangle 15"/>
            <p:cNvSpPr>
              <a:spLocks noChangeArrowheads="1"/>
            </p:cNvSpPr>
            <p:nvPr/>
          </p:nvSpPr>
          <p:spPr bwMode="auto">
            <a:xfrm>
              <a:off x="3783" y="2406"/>
              <a:ext cx="85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    médio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74" name="Rectangle 16"/>
            <p:cNvSpPr>
              <a:spLocks noChangeArrowheads="1"/>
            </p:cNvSpPr>
            <p:nvPr/>
          </p:nvSpPr>
          <p:spPr bwMode="auto">
            <a:xfrm>
              <a:off x="5330" y="2406"/>
              <a:ext cx="49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475" name="Rectangle 17"/>
            <p:cNvSpPr>
              <a:spLocks noChangeArrowheads="1"/>
            </p:cNvSpPr>
            <p:nvPr/>
          </p:nvSpPr>
          <p:spPr bwMode="auto">
            <a:xfrm>
              <a:off x="1259" y="2388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76" name="Rectangle 18"/>
            <p:cNvSpPr>
              <a:spLocks noChangeArrowheads="1"/>
            </p:cNvSpPr>
            <p:nvPr/>
          </p:nvSpPr>
          <p:spPr bwMode="auto">
            <a:xfrm>
              <a:off x="1273" y="2388"/>
              <a:ext cx="1200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77" name="Rectangle 19"/>
            <p:cNvSpPr>
              <a:spLocks noChangeArrowheads="1"/>
            </p:cNvSpPr>
            <p:nvPr/>
          </p:nvSpPr>
          <p:spPr bwMode="auto">
            <a:xfrm>
              <a:off x="2473" y="2388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78" name="Rectangle 20"/>
            <p:cNvSpPr>
              <a:spLocks noChangeArrowheads="1"/>
            </p:cNvSpPr>
            <p:nvPr/>
          </p:nvSpPr>
          <p:spPr bwMode="auto">
            <a:xfrm>
              <a:off x="2487" y="2388"/>
              <a:ext cx="1196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79" name="Rectangle 21"/>
            <p:cNvSpPr>
              <a:spLocks noChangeArrowheads="1"/>
            </p:cNvSpPr>
            <p:nvPr/>
          </p:nvSpPr>
          <p:spPr bwMode="auto">
            <a:xfrm>
              <a:off x="3683" y="2388"/>
              <a:ext cx="13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0" name="Rectangle 22"/>
            <p:cNvSpPr>
              <a:spLocks noChangeArrowheads="1"/>
            </p:cNvSpPr>
            <p:nvPr/>
          </p:nvSpPr>
          <p:spPr bwMode="auto">
            <a:xfrm>
              <a:off x="3696" y="2388"/>
              <a:ext cx="1219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1" name="Rectangle 23"/>
            <p:cNvSpPr>
              <a:spLocks noChangeArrowheads="1"/>
            </p:cNvSpPr>
            <p:nvPr/>
          </p:nvSpPr>
          <p:spPr bwMode="auto">
            <a:xfrm>
              <a:off x="4915" y="2388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2" name="Rectangle 24"/>
            <p:cNvSpPr>
              <a:spLocks noChangeArrowheads="1"/>
            </p:cNvSpPr>
            <p:nvPr/>
          </p:nvSpPr>
          <p:spPr bwMode="auto">
            <a:xfrm>
              <a:off x="1259" y="2402"/>
              <a:ext cx="14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3" name="Rectangle 25"/>
            <p:cNvSpPr>
              <a:spLocks noChangeArrowheads="1"/>
            </p:cNvSpPr>
            <p:nvPr/>
          </p:nvSpPr>
          <p:spPr bwMode="auto">
            <a:xfrm>
              <a:off x="2473" y="2402"/>
              <a:ext cx="14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4" name="Rectangle 26"/>
            <p:cNvSpPr>
              <a:spLocks noChangeArrowheads="1"/>
            </p:cNvSpPr>
            <p:nvPr/>
          </p:nvSpPr>
          <p:spPr bwMode="auto">
            <a:xfrm>
              <a:off x="3683" y="2402"/>
              <a:ext cx="13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5" name="Rectangle 27"/>
            <p:cNvSpPr>
              <a:spLocks noChangeArrowheads="1"/>
            </p:cNvSpPr>
            <p:nvPr/>
          </p:nvSpPr>
          <p:spPr bwMode="auto">
            <a:xfrm>
              <a:off x="4915" y="2402"/>
              <a:ext cx="14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86" name="Rectangle 28"/>
            <p:cNvSpPr>
              <a:spLocks noChangeArrowheads="1"/>
            </p:cNvSpPr>
            <p:nvPr/>
          </p:nvSpPr>
          <p:spPr bwMode="auto">
            <a:xfrm>
              <a:off x="255" y="2621"/>
              <a:ext cx="59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    </a:t>
              </a:r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sim</a:t>
              </a:r>
              <a:endParaRPr lang="pt-BR" sz="20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7" name="Rectangle 29"/>
            <p:cNvSpPr>
              <a:spLocks noChangeArrowheads="1"/>
            </p:cNvSpPr>
            <p:nvPr/>
          </p:nvSpPr>
          <p:spPr bwMode="auto">
            <a:xfrm>
              <a:off x="1474" y="2621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 dirty="0">
                  <a:solidFill>
                    <a:srgbClr val="003300"/>
                  </a:solidFill>
                  <a:latin typeface="Arial" charset="0"/>
                </a:rPr>
                <a:t>31  </a:t>
              </a:r>
              <a:r>
                <a:rPr lang="pt-BR" sz="2000" b="1" dirty="0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pt-BR" sz="2000" b="1" dirty="0">
                  <a:solidFill>
                    <a:srgbClr val="CC0000"/>
                  </a:solidFill>
                  <a:latin typeface="Arial" charset="0"/>
                </a:rPr>
                <a:t>(39,7)</a:t>
              </a:r>
              <a:endParaRPr lang="pt-BR" sz="2000" b="1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8" name="Rectangle 30"/>
            <p:cNvSpPr>
              <a:spLocks noChangeArrowheads="1"/>
            </p:cNvSpPr>
            <p:nvPr/>
          </p:nvSpPr>
          <p:spPr bwMode="auto">
            <a:xfrm>
              <a:off x="2688" y="2621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22  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(28,2)</a:t>
              </a:r>
              <a:endParaRPr lang="pt-BR" sz="20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89" name="Rectangle 31"/>
            <p:cNvSpPr>
              <a:spLocks noChangeArrowheads="1"/>
            </p:cNvSpPr>
            <p:nvPr/>
          </p:nvSpPr>
          <p:spPr bwMode="auto">
            <a:xfrm>
              <a:off x="3911" y="2621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25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(32,1)</a:t>
              </a:r>
              <a:endParaRPr lang="pt-BR" sz="20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90" name="Rectangle 32"/>
            <p:cNvSpPr>
              <a:spLocks noChangeArrowheads="1"/>
            </p:cNvSpPr>
            <p:nvPr/>
          </p:nvSpPr>
          <p:spPr bwMode="auto">
            <a:xfrm>
              <a:off x="5075" y="2621"/>
              <a:ext cx="108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 78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(100,0)</a:t>
              </a:r>
              <a:endParaRPr lang="pt-BR" sz="2000" b="1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491" name="Rectangle 33"/>
            <p:cNvSpPr>
              <a:spLocks noChangeArrowheads="1"/>
            </p:cNvSpPr>
            <p:nvPr/>
          </p:nvSpPr>
          <p:spPr bwMode="auto">
            <a:xfrm>
              <a:off x="182" y="2602"/>
              <a:ext cx="1077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2" name="Rectangle 34"/>
            <p:cNvSpPr>
              <a:spLocks noChangeArrowheads="1"/>
            </p:cNvSpPr>
            <p:nvPr/>
          </p:nvSpPr>
          <p:spPr bwMode="auto">
            <a:xfrm>
              <a:off x="1259" y="2602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3" name="Rectangle 35"/>
            <p:cNvSpPr>
              <a:spLocks noChangeArrowheads="1"/>
            </p:cNvSpPr>
            <p:nvPr/>
          </p:nvSpPr>
          <p:spPr bwMode="auto">
            <a:xfrm>
              <a:off x="1273" y="2602"/>
              <a:ext cx="1200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4" name="Rectangle 36"/>
            <p:cNvSpPr>
              <a:spLocks noChangeArrowheads="1"/>
            </p:cNvSpPr>
            <p:nvPr/>
          </p:nvSpPr>
          <p:spPr bwMode="auto">
            <a:xfrm>
              <a:off x="2473" y="2602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5" name="Rectangle 37"/>
            <p:cNvSpPr>
              <a:spLocks noChangeArrowheads="1"/>
            </p:cNvSpPr>
            <p:nvPr/>
          </p:nvSpPr>
          <p:spPr bwMode="auto">
            <a:xfrm>
              <a:off x="2487" y="2602"/>
              <a:ext cx="1196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6" name="Rectangle 38"/>
            <p:cNvSpPr>
              <a:spLocks noChangeArrowheads="1"/>
            </p:cNvSpPr>
            <p:nvPr/>
          </p:nvSpPr>
          <p:spPr bwMode="auto">
            <a:xfrm>
              <a:off x="3683" y="2602"/>
              <a:ext cx="13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7" name="Rectangle 39"/>
            <p:cNvSpPr>
              <a:spLocks noChangeArrowheads="1"/>
            </p:cNvSpPr>
            <p:nvPr/>
          </p:nvSpPr>
          <p:spPr bwMode="auto">
            <a:xfrm>
              <a:off x="3696" y="2602"/>
              <a:ext cx="1219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8" name="Rectangle 40"/>
            <p:cNvSpPr>
              <a:spLocks noChangeArrowheads="1"/>
            </p:cNvSpPr>
            <p:nvPr/>
          </p:nvSpPr>
          <p:spPr bwMode="auto">
            <a:xfrm>
              <a:off x="4915" y="2602"/>
              <a:ext cx="14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499" name="Rectangle 41"/>
            <p:cNvSpPr>
              <a:spLocks noChangeArrowheads="1"/>
            </p:cNvSpPr>
            <p:nvPr/>
          </p:nvSpPr>
          <p:spPr bwMode="auto">
            <a:xfrm>
              <a:off x="4929" y="2602"/>
              <a:ext cx="1182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00" name="Rectangle 42"/>
            <p:cNvSpPr>
              <a:spLocks noChangeArrowheads="1"/>
            </p:cNvSpPr>
            <p:nvPr/>
          </p:nvSpPr>
          <p:spPr bwMode="auto">
            <a:xfrm>
              <a:off x="1259" y="2616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01" name="Rectangle 43"/>
            <p:cNvSpPr>
              <a:spLocks noChangeArrowheads="1"/>
            </p:cNvSpPr>
            <p:nvPr/>
          </p:nvSpPr>
          <p:spPr bwMode="auto">
            <a:xfrm>
              <a:off x="4915" y="2616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02" name="Rectangle 44"/>
            <p:cNvSpPr>
              <a:spLocks noChangeArrowheads="1"/>
            </p:cNvSpPr>
            <p:nvPr/>
          </p:nvSpPr>
          <p:spPr bwMode="auto">
            <a:xfrm>
              <a:off x="255" y="2821"/>
              <a:ext cx="61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  </a:t>
              </a:r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não</a:t>
              </a:r>
              <a:endParaRPr lang="pt-BR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03" name="Rectangle 45"/>
            <p:cNvSpPr>
              <a:spLocks noChangeArrowheads="1"/>
            </p:cNvSpPr>
            <p:nvPr/>
          </p:nvSpPr>
          <p:spPr bwMode="auto">
            <a:xfrm>
              <a:off x="1474" y="2821"/>
              <a:ext cx="96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7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(16,7)</a:t>
              </a:r>
              <a:endParaRPr lang="pt-BR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04" name="Rectangle 46"/>
            <p:cNvSpPr>
              <a:spLocks noChangeArrowheads="1"/>
            </p:cNvSpPr>
            <p:nvPr/>
          </p:nvSpPr>
          <p:spPr bwMode="auto">
            <a:xfrm>
              <a:off x="2688" y="2821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16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(38,1)</a:t>
              </a:r>
              <a:endParaRPr lang="pt-BR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05" name="Rectangle 47"/>
            <p:cNvSpPr>
              <a:spLocks noChangeArrowheads="1"/>
            </p:cNvSpPr>
            <p:nvPr/>
          </p:nvSpPr>
          <p:spPr bwMode="auto">
            <a:xfrm>
              <a:off x="3911" y="2821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19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(45,2)</a:t>
              </a:r>
              <a:endParaRPr lang="pt-BR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06" name="Rectangle 48"/>
            <p:cNvSpPr>
              <a:spLocks noChangeArrowheads="1"/>
            </p:cNvSpPr>
            <p:nvPr/>
          </p:nvSpPr>
          <p:spPr bwMode="auto">
            <a:xfrm>
              <a:off x="5075" y="2821"/>
              <a:ext cx="108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</a:t>
              </a:r>
              <a:r>
                <a:rPr lang="pt-BR" sz="2000" b="1">
                  <a:solidFill>
                    <a:srgbClr val="003300"/>
                  </a:solidFill>
                  <a:latin typeface="Arial" charset="0"/>
                </a:rPr>
                <a:t>42</a:t>
              </a:r>
              <a:r>
                <a:rPr lang="pt-BR" sz="2000" b="1">
                  <a:solidFill>
                    <a:srgbClr val="0000FF"/>
                  </a:solidFill>
                  <a:latin typeface="Arial" charset="0"/>
                </a:rPr>
                <a:t>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(100,0)</a:t>
              </a:r>
              <a:endParaRPr lang="pt-BR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9507" name="Rectangle 49"/>
            <p:cNvSpPr>
              <a:spLocks noChangeArrowheads="1"/>
            </p:cNvSpPr>
            <p:nvPr/>
          </p:nvSpPr>
          <p:spPr bwMode="auto">
            <a:xfrm>
              <a:off x="1259" y="2817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08" name="Rectangle 50"/>
            <p:cNvSpPr>
              <a:spLocks noChangeArrowheads="1"/>
            </p:cNvSpPr>
            <p:nvPr/>
          </p:nvSpPr>
          <p:spPr bwMode="auto">
            <a:xfrm>
              <a:off x="4915" y="2817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09" name="Rectangle 51"/>
            <p:cNvSpPr>
              <a:spLocks noChangeArrowheads="1"/>
            </p:cNvSpPr>
            <p:nvPr/>
          </p:nvSpPr>
          <p:spPr bwMode="auto">
            <a:xfrm>
              <a:off x="255" y="3036"/>
              <a:ext cx="49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510" name="Rectangle 52"/>
            <p:cNvSpPr>
              <a:spLocks noChangeArrowheads="1"/>
            </p:cNvSpPr>
            <p:nvPr/>
          </p:nvSpPr>
          <p:spPr bwMode="auto">
            <a:xfrm>
              <a:off x="1474" y="3036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38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(31,7)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511" name="Rectangle 53"/>
            <p:cNvSpPr>
              <a:spLocks noChangeArrowheads="1"/>
            </p:cNvSpPr>
            <p:nvPr/>
          </p:nvSpPr>
          <p:spPr bwMode="auto">
            <a:xfrm>
              <a:off x="2688" y="3036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38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(31,7)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512" name="Rectangle 54"/>
            <p:cNvSpPr>
              <a:spLocks noChangeArrowheads="1"/>
            </p:cNvSpPr>
            <p:nvPr/>
          </p:nvSpPr>
          <p:spPr bwMode="auto">
            <a:xfrm>
              <a:off x="3911" y="3036"/>
              <a:ext cx="96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44 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(36,7)</a:t>
              </a:r>
            </a:p>
          </p:txBody>
        </p:sp>
        <p:sp>
          <p:nvSpPr>
            <p:cNvPr id="19513" name="Rectangle 55"/>
            <p:cNvSpPr>
              <a:spLocks noChangeArrowheads="1"/>
            </p:cNvSpPr>
            <p:nvPr/>
          </p:nvSpPr>
          <p:spPr bwMode="auto">
            <a:xfrm>
              <a:off x="5052" y="3036"/>
              <a:ext cx="114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000000"/>
                  </a:solidFill>
                  <a:latin typeface="Arial" charset="0"/>
                </a:rPr>
                <a:t>120  </a:t>
              </a:r>
              <a:r>
                <a:rPr lang="pt-BR" sz="2000" b="1">
                  <a:solidFill>
                    <a:srgbClr val="CC0000"/>
                  </a:solidFill>
                  <a:latin typeface="Arial" charset="0"/>
                </a:rPr>
                <a:t>(100,0)</a:t>
              </a:r>
              <a:endParaRPr lang="pt-BR" sz="2000" b="1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19514" name="Rectangle 56"/>
            <p:cNvSpPr>
              <a:spLocks noChangeArrowheads="1"/>
            </p:cNvSpPr>
            <p:nvPr/>
          </p:nvSpPr>
          <p:spPr bwMode="auto">
            <a:xfrm>
              <a:off x="182" y="3018"/>
              <a:ext cx="1077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15" name="Rectangle 57"/>
            <p:cNvSpPr>
              <a:spLocks noChangeArrowheads="1"/>
            </p:cNvSpPr>
            <p:nvPr/>
          </p:nvSpPr>
          <p:spPr bwMode="auto">
            <a:xfrm>
              <a:off x="1259" y="301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16" name="Rectangle 58"/>
            <p:cNvSpPr>
              <a:spLocks noChangeArrowheads="1"/>
            </p:cNvSpPr>
            <p:nvPr/>
          </p:nvSpPr>
          <p:spPr bwMode="auto">
            <a:xfrm>
              <a:off x="1273" y="3018"/>
              <a:ext cx="1200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17" name="Rectangle 59"/>
            <p:cNvSpPr>
              <a:spLocks noChangeArrowheads="1"/>
            </p:cNvSpPr>
            <p:nvPr/>
          </p:nvSpPr>
          <p:spPr bwMode="auto">
            <a:xfrm>
              <a:off x="2473" y="301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18" name="Rectangle 60"/>
            <p:cNvSpPr>
              <a:spLocks noChangeArrowheads="1"/>
            </p:cNvSpPr>
            <p:nvPr/>
          </p:nvSpPr>
          <p:spPr bwMode="auto">
            <a:xfrm>
              <a:off x="2487" y="3018"/>
              <a:ext cx="1196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19" name="Rectangle 61"/>
            <p:cNvSpPr>
              <a:spLocks noChangeArrowheads="1"/>
            </p:cNvSpPr>
            <p:nvPr/>
          </p:nvSpPr>
          <p:spPr bwMode="auto">
            <a:xfrm>
              <a:off x="3683" y="3018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0" name="Rectangle 62"/>
            <p:cNvSpPr>
              <a:spLocks noChangeArrowheads="1"/>
            </p:cNvSpPr>
            <p:nvPr/>
          </p:nvSpPr>
          <p:spPr bwMode="auto">
            <a:xfrm>
              <a:off x="3696" y="3018"/>
              <a:ext cx="1219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1" name="Rectangle 63"/>
            <p:cNvSpPr>
              <a:spLocks noChangeArrowheads="1"/>
            </p:cNvSpPr>
            <p:nvPr/>
          </p:nvSpPr>
          <p:spPr bwMode="auto">
            <a:xfrm>
              <a:off x="4915" y="3018"/>
              <a:ext cx="1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2" name="Rectangle 64"/>
            <p:cNvSpPr>
              <a:spLocks noChangeArrowheads="1"/>
            </p:cNvSpPr>
            <p:nvPr/>
          </p:nvSpPr>
          <p:spPr bwMode="auto">
            <a:xfrm>
              <a:off x="4929" y="3018"/>
              <a:ext cx="118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3" name="Rectangle 65"/>
            <p:cNvSpPr>
              <a:spLocks noChangeArrowheads="1"/>
            </p:cNvSpPr>
            <p:nvPr/>
          </p:nvSpPr>
          <p:spPr bwMode="auto">
            <a:xfrm>
              <a:off x="182" y="3232"/>
              <a:ext cx="1077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4" name="Rectangle 66"/>
            <p:cNvSpPr>
              <a:spLocks noChangeArrowheads="1"/>
            </p:cNvSpPr>
            <p:nvPr/>
          </p:nvSpPr>
          <p:spPr bwMode="auto">
            <a:xfrm>
              <a:off x="1259" y="3031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5" name="Rectangle 67"/>
            <p:cNvSpPr>
              <a:spLocks noChangeArrowheads="1"/>
            </p:cNvSpPr>
            <p:nvPr/>
          </p:nvSpPr>
          <p:spPr bwMode="auto">
            <a:xfrm>
              <a:off x="1259" y="3232"/>
              <a:ext cx="28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6" name="Rectangle 68"/>
            <p:cNvSpPr>
              <a:spLocks noChangeArrowheads="1"/>
            </p:cNvSpPr>
            <p:nvPr/>
          </p:nvSpPr>
          <p:spPr bwMode="auto">
            <a:xfrm>
              <a:off x="1287" y="3232"/>
              <a:ext cx="1186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7" name="Rectangle 69"/>
            <p:cNvSpPr>
              <a:spLocks noChangeArrowheads="1"/>
            </p:cNvSpPr>
            <p:nvPr/>
          </p:nvSpPr>
          <p:spPr bwMode="auto">
            <a:xfrm>
              <a:off x="2473" y="3232"/>
              <a:ext cx="28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8" name="Rectangle 70"/>
            <p:cNvSpPr>
              <a:spLocks noChangeArrowheads="1"/>
            </p:cNvSpPr>
            <p:nvPr/>
          </p:nvSpPr>
          <p:spPr bwMode="auto">
            <a:xfrm>
              <a:off x="2501" y="3232"/>
              <a:ext cx="1182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29" name="Rectangle 71"/>
            <p:cNvSpPr>
              <a:spLocks noChangeArrowheads="1"/>
            </p:cNvSpPr>
            <p:nvPr/>
          </p:nvSpPr>
          <p:spPr bwMode="auto">
            <a:xfrm>
              <a:off x="3683" y="3232"/>
              <a:ext cx="27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30" name="Rectangle 72"/>
            <p:cNvSpPr>
              <a:spLocks noChangeArrowheads="1"/>
            </p:cNvSpPr>
            <p:nvPr/>
          </p:nvSpPr>
          <p:spPr bwMode="auto">
            <a:xfrm>
              <a:off x="3710" y="3232"/>
              <a:ext cx="1205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31" name="Rectangle 73"/>
            <p:cNvSpPr>
              <a:spLocks noChangeArrowheads="1"/>
            </p:cNvSpPr>
            <p:nvPr/>
          </p:nvSpPr>
          <p:spPr bwMode="auto">
            <a:xfrm>
              <a:off x="4915" y="3031"/>
              <a:ext cx="14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32" name="Rectangle 74"/>
            <p:cNvSpPr>
              <a:spLocks noChangeArrowheads="1"/>
            </p:cNvSpPr>
            <p:nvPr/>
          </p:nvSpPr>
          <p:spPr bwMode="auto">
            <a:xfrm>
              <a:off x="4915" y="3232"/>
              <a:ext cx="27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19533" name="Rectangle 75"/>
            <p:cNvSpPr>
              <a:spLocks noChangeArrowheads="1"/>
            </p:cNvSpPr>
            <p:nvPr/>
          </p:nvSpPr>
          <p:spPr bwMode="auto">
            <a:xfrm>
              <a:off x="4942" y="3232"/>
              <a:ext cx="1169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</p:grpSp>
      <p:sp>
        <p:nvSpPr>
          <p:cNvPr id="19460" name="Text Box 77"/>
          <p:cNvSpPr txBox="1">
            <a:spLocks noChangeArrowheads="1"/>
          </p:cNvSpPr>
          <p:nvPr/>
        </p:nvSpPr>
        <p:spPr bwMode="auto">
          <a:xfrm>
            <a:off x="965350" y="6005512"/>
            <a:ext cx="206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9900"/>
                </a:solidFill>
                <a:sym typeface="Wingdings" pitchFamily="2" charset="2"/>
              </a:rPr>
              <a:t></a:t>
            </a:r>
            <a:r>
              <a:rPr lang="pt-BR" dirty="0">
                <a:solidFill>
                  <a:srgbClr val="009900"/>
                </a:solidFill>
              </a:rPr>
              <a:t>Interpretar</a:t>
            </a:r>
          </a:p>
        </p:txBody>
      </p:sp>
      <p:sp>
        <p:nvSpPr>
          <p:cNvPr id="78" name="Título 77"/>
          <p:cNvSpPr>
            <a:spLocks noGrp="1"/>
          </p:cNvSpPr>
          <p:nvPr>
            <p:ph type="title"/>
          </p:nvPr>
        </p:nvSpPr>
        <p:spPr>
          <a:xfrm>
            <a:off x="468313" y="116632"/>
            <a:ext cx="8389937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200" dirty="0">
                <a:solidFill>
                  <a:srgbClr val="000080"/>
                </a:solidFill>
              </a:rPr>
              <a:t>Classificação dupla em tabela (perfil linha)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9B4EEE2-60BB-4A4E-94FF-B3A2ED56680B}"/>
              </a:ext>
            </a:extLst>
          </p:cNvPr>
          <p:cNvSpPr txBox="1"/>
          <p:nvPr/>
        </p:nvSpPr>
        <p:spPr>
          <a:xfrm>
            <a:off x="611560" y="1124744"/>
            <a:ext cx="791350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u="sng" dirty="0">
                <a:effectLst/>
              </a:rPr>
              <a:t>Duas variáveis</a:t>
            </a:r>
            <a:r>
              <a:rPr lang="pt-BR" sz="2400" dirty="0">
                <a:effectLst/>
              </a:rPr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/>
              <a:t>p.</a:t>
            </a:r>
            <a:r>
              <a:rPr lang="pt-BR" sz="2400" dirty="0" err="1">
                <a:effectLst/>
              </a:rPr>
              <a:t>a.p</a:t>
            </a:r>
            <a:r>
              <a:rPr lang="pt-BR" sz="2400" dirty="0">
                <a:effectLst/>
              </a:rPr>
              <a:t>. (qualitativa nominal)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</a:rPr>
              <a:t>nível de instrução chefe da casa (qualitativa ordinal)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43" y="154330"/>
            <a:ext cx="8626475" cy="15716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BR" sz="2400" dirty="0">
                <a:solidFill>
                  <a:srgbClr val="000080"/>
                </a:solidFill>
              </a:rPr>
              <a:t>				Exercício: </a:t>
            </a:r>
            <a:br>
              <a:rPr lang="pt-BR" sz="2800" dirty="0">
                <a:solidFill>
                  <a:srgbClr val="000080"/>
                </a:solidFill>
              </a:rPr>
            </a:br>
            <a:br>
              <a:rPr lang="pt-BR" sz="2800" dirty="0">
                <a:solidFill>
                  <a:srgbClr val="000080"/>
                </a:solidFill>
              </a:rPr>
            </a:br>
            <a:r>
              <a:rPr lang="pt-BR" sz="2000" dirty="0">
                <a:solidFill>
                  <a:srgbClr val="000080"/>
                </a:solidFill>
                <a:effectLst/>
              </a:rPr>
              <a:t>Construa uma tabela de classificação dupla, com perfil coluna, para as variáveis nível de instrução e localidade</a:t>
            </a:r>
          </a:p>
        </p:txBody>
      </p:sp>
      <p:sp>
        <p:nvSpPr>
          <p:cNvPr id="20483" name="Rectangle 18"/>
          <p:cNvSpPr>
            <a:spLocks noChangeArrowheads="1"/>
          </p:cNvSpPr>
          <p:nvPr/>
        </p:nvSpPr>
        <p:spPr bwMode="auto">
          <a:xfrm>
            <a:off x="2816225" y="3578225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484" name="Group 90"/>
          <p:cNvGrpSpPr>
            <a:grpSpLocks/>
          </p:cNvGrpSpPr>
          <p:nvPr/>
        </p:nvGrpSpPr>
        <p:grpSpPr bwMode="auto">
          <a:xfrm>
            <a:off x="395536" y="2306274"/>
            <a:ext cx="7978819" cy="2994934"/>
            <a:chOff x="326" y="1415"/>
            <a:chExt cx="5322" cy="2231"/>
          </a:xfrm>
        </p:grpSpPr>
        <p:sp>
          <p:nvSpPr>
            <p:cNvPr id="20485" name="Rectangle 3"/>
            <p:cNvSpPr>
              <a:spLocks noChangeArrowheads="1"/>
            </p:cNvSpPr>
            <p:nvPr/>
          </p:nvSpPr>
          <p:spPr bwMode="auto">
            <a:xfrm>
              <a:off x="3174" y="1434"/>
              <a:ext cx="829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>
                  <a:solidFill>
                    <a:srgbClr val="000000"/>
                  </a:solidFill>
                  <a:latin typeface="Arial" charset="0"/>
                </a:rPr>
                <a:t>Localidade</a:t>
              </a:r>
              <a:endParaRPr lang="pt-BR" sz="2000">
                <a:solidFill>
                  <a:srgbClr val="1F4300"/>
                </a:solidFill>
                <a:latin typeface="Arial" charset="0"/>
              </a:endParaRPr>
            </a:p>
          </p:txBody>
        </p:sp>
        <p:grpSp>
          <p:nvGrpSpPr>
            <p:cNvPr id="20486" name="Group 4"/>
            <p:cNvGrpSpPr>
              <a:grpSpLocks/>
            </p:cNvGrpSpPr>
            <p:nvPr/>
          </p:nvGrpSpPr>
          <p:grpSpPr bwMode="auto">
            <a:xfrm>
              <a:off x="360" y="1415"/>
              <a:ext cx="5288" cy="11"/>
              <a:chOff x="373" y="1956"/>
              <a:chExt cx="5729" cy="11"/>
            </a:xfrm>
          </p:grpSpPr>
          <p:sp>
            <p:nvSpPr>
              <p:cNvPr id="20569" name="Rectangle 5"/>
              <p:cNvSpPr>
                <a:spLocks noChangeArrowheads="1"/>
              </p:cNvSpPr>
              <p:nvPr/>
            </p:nvSpPr>
            <p:spPr bwMode="auto">
              <a:xfrm>
                <a:off x="373" y="1956"/>
                <a:ext cx="1532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70" name="Rectangle 6"/>
              <p:cNvSpPr>
                <a:spLocks noChangeArrowheads="1"/>
              </p:cNvSpPr>
              <p:nvPr/>
            </p:nvSpPr>
            <p:spPr bwMode="auto">
              <a:xfrm>
                <a:off x="1917" y="1956"/>
                <a:ext cx="4185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</p:grpSp>
        <p:grpSp>
          <p:nvGrpSpPr>
            <p:cNvPr id="20487" name="Group 7"/>
            <p:cNvGrpSpPr>
              <a:grpSpLocks/>
            </p:cNvGrpSpPr>
            <p:nvPr/>
          </p:nvGrpSpPr>
          <p:grpSpPr bwMode="auto">
            <a:xfrm>
              <a:off x="503" y="1571"/>
              <a:ext cx="747" cy="503"/>
              <a:chOff x="405" y="2255"/>
              <a:chExt cx="808" cy="503"/>
            </a:xfrm>
          </p:grpSpPr>
          <p:sp>
            <p:nvSpPr>
              <p:cNvPr id="20564" name="Rectangle 8"/>
              <p:cNvSpPr>
                <a:spLocks noChangeArrowheads="1"/>
              </p:cNvSpPr>
              <p:nvPr/>
            </p:nvSpPr>
            <p:spPr bwMode="auto">
              <a:xfrm>
                <a:off x="405" y="2255"/>
                <a:ext cx="5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65" name="Rectangle 9"/>
              <p:cNvSpPr>
                <a:spLocks noChangeArrowheads="1"/>
              </p:cNvSpPr>
              <p:nvPr/>
            </p:nvSpPr>
            <p:spPr bwMode="auto">
              <a:xfrm>
                <a:off x="473" y="2255"/>
                <a:ext cx="68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 dirty="0">
                    <a:solidFill>
                      <a:srgbClr val="000000"/>
                    </a:solidFill>
                    <a:latin typeface="Arial" charset="0"/>
                  </a:rPr>
                  <a:t>Nível de</a:t>
                </a:r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67" name="Rectangle 11"/>
              <p:cNvSpPr>
                <a:spLocks noChangeArrowheads="1"/>
              </p:cNvSpPr>
              <p:nvPr/>
            </p:nvSpPr>
            <p:spPr bwMode="auto">
              <a:xfrm>
                <a:off x="473" y="2529"/>
                <a:ext cx="462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 dirty="0" err="1">
                    <a:solidFill>
                      <a:srgbClr val="1F4300"/>
                    </a:solidFill>
                    <a:latin typeface="Arial" charset="0"/>
                  </a:rPr>
                  <a:t>Instru</a:t>
                </a:r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68" name="Rectangle 12"/>
              <p:cNvSpPr>
                <a:spLocks noChangeArrowheads="1"/>
              </p:cNvSpPr>
              <p:nvPr/>
            </p:nvSpPr>
            <p:spPr bwMode="auto">
              <a:xfrm>
                <a:off x="914" y="2528"/>
                <a:ext cx="299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 dirty="0" err="1">
                    <a:solidFill>
                      <a:srgbClr val="000000"/>
                    </a:solidFill>
                    <a:latin typeface="Arial" charset="0"/>
                  </a:rPr>
                  <a:t>ção</a:t>
                </a:r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</p:grpSp>
        <p:sp>
          <p:nvSpPr>
            <p:cNvPr id="20488" name="Rectangle 13"/>
            <p:cNvSpPr>
              <a:spLocks noChangeArrowheads="1"/>
            </p:cNvSpPr>
            <p:nvPr/>
          </p:nvSpPr>
          <p:spPr bwMode="auto">
            <a:xfrm>
              <a:off x="1774" y="170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grpSp>
          <p:nvGrpSpPr>
            <p:cNvPr id="20489" name="Group 14"/>
            <p:cNvGrpSpPr>
              <a:grpSpLocks/>
            </p:cNvGrpSpPr>
            <p:nvPr/>
          </p:nvGrpSpPr>
          <p:grpSpPr bwMode="auto">
            <a:xfrm>
              <a:off x="811" y="2435"/>
              <a:ext cx="124" cy="229"/>
              <a:chOff x="336" y="2956"/>
              <a:chExt cx="135" cy="229"/>
            </a:xfrm>
          </p:grpSpPr>
          <p:sp>
            <p:nvSpPr>
              <p:cNvPr id="20561" name="Rectangle 15"/>
              <p:cNvSpPr>
                <a:spLocks noChangeArrowheads="1"/>
              </p:cNvSpPr>
              <p:nvPr/>
            </p:nvSpPr>
            <p:spPr bwMode="auto">
              <a:xfrm>
                <a:off x="336" y="2956"/>
                <a:ext cx="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62" name="Rectangle 16"/>
              <p:cNvSpPr>
                <a:spLocks noChangeArrowheads="1"/>
              </p:cNvSpPr>
              <p:nvPr/>
            </p:nvSpPr>
            <p:spPr bwMode="auto">
              <a:xfrm>
                <a:off x="471" y="2956"/>
                <a:ext cx="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</p:grpSp>
        <p:sp>
          <p:nvSpPr>
            <p:cNvPr id="20490" name="Rectangle 19"/>
            <p:cNvSpPr>
              <a:spLocks noChangeArrowheads="1"/>
            </p:cNvSpPr>
            <p:nvPr/>
          </p:nvSpPr>
          <p:spPr bwMode="auto">
            <a:xfrm>
              <a:off x="3014" y="2795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0491" name="Rectangle 20"/>
            <p:cNvSpPr>
              <a:spLocks noChangeArrowheads="1"/>
            </p:cNvSpPr>
            <p:nvPr/>
          </p:nvSpPr>
          <p:spPr bwMode="auto">
            <a:xfrm>
              <a:off x="786" y="2976"/>
              <a:ext cx="46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>
                  <a:solidFill>
                    <a:srgbClr val="000000"/>
                  </a:solidFill>
                  <a:latin typeface="Arial" charset="0"/>
                </a:rPr>
                <a:t>médio</a:t>
              </a:r>
              <a:endParaRPr lang="pt-BR" sz="20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20492" name="Rectangle 21"/>
            <p:cNvSpPr>
              <a:spLocks noChangeArrowheads="1"/>
            </p:cNvSpPr>
            <p:nvPr/>
          </p:nvSpPr>
          <p:spPr bwMode="auto">
            <a:xfrm>
              <a:off x="566" y="2704"/>
              <a:ext cx="9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dirty="0">
                  <a:solidFill>
                    <a:srgbClr val="000000"/>
                  </a:solidFill>
                  <a:latin typeface="Arial" charset="0"/>
                </a:rPr>
                <a:t>fundamental</a:t>
              </a:r>
              <a:r>
                <a:rPr lang="pt-BR" sz="2000" dirty="0">
                  <a:solidFill>
                    <a:srgbClr val="1F4300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0493" name="Rectangle 22"/>
            <p:cNvSpPr>
              <a:spLocks noChangeArrowheads="1"/>
            </p:cNvSpPr>
            <p:nvPr/>
          </p:nvSpPr>
          <p:spPr bwMode="auto">
            <a:xfrm>
              <a:off x="390" y="3369"/>
              <a:ext cx="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pt-BR" sz="2000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20494" name="Rectangle 23"/>
            <p:cNvSpPr>
              <a:spLocks noChangeArrowheads="1"/>
            </p:cNvSpPr>
            <p:nvPr/>
          </p:nvSpPr>
          <p:spPr bwMode="auto">
            <a:xfrm>
              <a:off x="835" y="3369"/>
              <a:ext cx="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pt-BR" sz="2000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20495" name="Rectangle 24"/>
            <p:cNvSpPr>
              <a:spLocks noChangeArrowheads="1"/>
            </p:cNvSpPr>
            <p:nvPr/>
          </p:nvSpPr>
          <p:spPr bwMode="auto">
            <a:xfrm>
              <a:off x="959" y="3369"/>
              <a:ext cx="36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2000" dirty="0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pt-BR" sz="2000" dirty="0">
                <a:solidFill>
                  <a:srgbClr val="1F4300"/>
                </a:solidFill>
                <a:latin typeface="Arial" charset="0"/>
              </a:endParaRPr>
            </a:p>
          </p:txBody>
        </p:sp>
        <p:grpSp>
          <p:nvGrpSpPr>
            <p:cNvPr id="20496" name="Group 25"/>
            <p:cNvGrpSpPr>
              <a:grpSpLocks/>
            </p:cNvGrpSpPr>
            <p:nvPr/>
          </p:nvGrpSpPr>
          <p:grpSpPr bwMode="auto">
            <a:xfrm>
              <a:off x="3115" y="1714"/>
              <a:ext cx="946" cy="1884"/>
              <a:chOff x="3358" y="2255"/>
              <a:chExt cx="1025" cy="1884"/>
            </a:xfrm>
          </p:grpSpPr>
          <p:grpSp>
            <p:nvGrpSpPr>
              <p:cNvPr id="20548" name="Group 26"/>
              <p:cNvGrpSpPr>
                <a:grpSpLocks/>
              </p:cNvGrpSpPr>
              <p:nvPr/>
            </p:nvGrpSpPr>
            <p:grpSpPr bwMode="auto">
              <a:xfrm>
                <a:off x="3542" y="2255"/>
                <a:ext cx="671" cy="503"/>
                <a:chOff x="3542" y="2255"/>
                <a:chExt cx="671" cy="503"/>
              </a:xfrm>
            </p:grpSpPr>
            <p:sp>
              <p:nvSpPr>
                <p:cNvPr id="20557" name="Rectangle 27"/>
                <p:cNvSpPr>
                  <a:spLocks noChangeArrowheads="1"/>
                </p:cNvSpPr>
                <p:nvPr/>
              </p:nvSpPr>
              <p:spPr bwMode="auto">
                <a:xfrm>
                  <a:off x="3630" y="2255"/>
                  <a:ext cx="535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00"/>
                      </a:solidFill>
                      <a:latin typeface="Arial" charset="0"/>
                    </a:rPr>
                    <a:t>Pq. da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58" name="Rectangle 28"/>
                <p:cNvSpPr>
                  <a:spLocks noChangeArrowheads="1"/>
                </p:cNvSpPr>
                <p:nvPr/>
              </p:nvSpPr>
              <p:spPr bwMode="auto">
                <a:xfrm>
                  <a:off x="3542" y="2529"/>
                  <a:ext cx="671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 dirty="0">
                      <a:solidFill>
                        <a:srgbClr val="000000"/>
                      </a:solidFill>
                      <a:latin typeface="Arial" charset="0"/>
                    </a:rPr>
                    <a:t>Figueira</a:t>
                  </a:r>
                  <a:endParaRPr lang="pt-BR" sz="2000" dirty="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59" name="Rectangle 29"/>
                <p:cNvSpPr>
                  <a:spLocks noChangeArrowheads="1"/>
                </p:cNvSpPr>
                <p:nvPr/>
              </p:nvSpPr>
              <p:spPr bwMode="auto">
                <a:xfrm>
                  <a:off x="4145" y="2529"/>
                  <a:ext cx="42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60" name="Rectangle 30"/>
                <p:cNvSpPr>
                  <a:spLocks noChangeArrowheads="1"/>
                </p:cNvSpPr>
                <p:nvPr/>
              </p:nvSpPr>
              <p:spPr bwMode="auto">
                <a:xfrm>
                  <a:off x="4199" y="2529"/>
                  <a:ext cx="0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endParaRPr lang="pt-BR" sz="2000" dirty="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20549" name="Rectangle 31"/>
              <p:cNvSpPr>
                <a:spLocks noChangeArrowheads="1"/>
              </p:cNvSpPr>
              <p:nvPr/>
            </p:nvSpPr>
            <p:spPr bwMode="auto">
              <a:xfrm>
                <a:off x="3358" y="2956"/>
                <a:ext cx="359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14  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0" name="Rectangle 32"/>
              <p:cNvSpPr>
                <a:spLocks noChangeArrowheads="1"/>
              </p:cNvSpPr>
              <p:nvPr/>
            </p:nvSpPr>
            <p:spPr bwMode="auto">
              <a:xfrm>
                <a:off x="3828" y="2956"/>
                <a:ext cx="483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(32,6)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1" name="Rectangle 33"/>
              <p:cNvSpPr>
                <a:spLocks noChangeArrowheads="1"/>
              </p:cNvSpPr>
              <p:nvPr/>
            </p:nvSpPr>
            <p:spPr bwMode="auto">
              <a:xfrm>
                <a:off x="3358" y="3230"/>
                <a:ext cx="359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14  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2" name="Rectangle 34"/>
              <p:cNvSpPr>
                <a:spLocks noChangeArrowheads="1"/>
              </p:cNvSpPr>
              <p:nvPr/>
            </p:nvSpPr>
            <p:spPr bwMode="auto">
              <a:xfrm>
                <a:off x="3828" y="3230"/>
                <a:ext cx="483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(32,6)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3" name="Rectangle 35"/>
              <p:cNvSpPr>
                <a:spLocks noChangeArrowheads="1"/>
              </p:cNvSpPr>
              <p:nvPr/>
            </p:nvSpPr>
            <p:spPr bwMode="auto">
              <a:xfrm>
                <a:off x="3358" y="3504"/>
                <a:ext cx="359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15  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4" name="Rectangle 36"/>
              <p:cNvSpPr>
                <a:spLocks noChangeArrowheads="1"/>
              </p:cNvSpPr>
              <p:nvPr/>
            </p:nvSpPr>
            <p:spPr bwMode="auto">
              <a:xfrm>
                <a:off x="3828" y="3504"/>
                <a:ext cx="483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(34,8)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5" name="Rectangle 37"/>
              <p:cNvSpPr>
                <a:spLocks noChangeArrowheads="1"/>
              </p:cNvSpPr>
              <p:nvPr/>
            </p:nvSpPr>
            <p:spPr bwMode="auto">
              <a:xfrm>
                <a:off x="3394" y="3910"/>
                <a:ext cx="30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43 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56" name="Rectangle 38"/>
              <p:cNvSpPr>
                <a:spLocks noChangeArrowheads="1"/>
              </p:cNvSpPr>
              <p:nvPr/>
            </p:nvSpPr>
            <p:spPr bwMode="auto">
              <a:xfrm>
                <a:off x="3797" y="3910"/>
                <a:ext cx="58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(100,0)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</p:grpSp>
        <p:grpSp>
          <p:nvGrpSpPr>
            <p:cNvPr id="20497" name="Group 39"/>
            <p:cNvGrpSpPr>
              <a:grpSpLocks/>
            </p:cNvGrpSpPr>
            <p:nvPr/>
          </p:nvGrpSpPr>
          <p:grpSpPr bwMode="auto">
            <a:xfrm>
              <a:off x="4423" y="1714"/>
              <a:ext cx="947" cy="1884"/>
              <a:chOff x="4775" y="2255"/>
              <a:chExt cx="1026" cy="1884"/>
            </a:xfrm>
          </p:grpSpPr>
          <p:grpSp>
            <p:nvGrpSpPr>
              <p:cNvPr id="20534" name="Group 40"/>
              <p:cNvGrpSpPr>
                <a:grpSpLocks/>
              </p:cNvGrpSpPr>
              <p:nvPr/>
            </p:nvGrpSpPr>
            <p:grpSpPr bwMode="auto">
              <a:xfrm>
                <a:off x="4775" y="2255"/>
                <a:ext cx="953" cy="1884"/>
                <a:chOff x="4775" y="2255"/>
                <a:chExt cx="953" cy="1884"/>
              </a:xfrm>
            </p:grpSpPr>
            <p:grpSp>
              <p:nvGrpSpPr>
                <p:cNvPr id="20536" name="Group 41"/>
                <p:cNvGrpSpPr>
                  <a:grpSpLocks/>
                </p:cNvGrpSpPr>
                <p:nvPr/>
              </p:nvGrpSpPr>
              <p:grpSpPr bwMode="auto">
                <a:xfrm>
                  <a:off x="4956" y="2255"/>
                  <a:ext cx="740" cy="503"/>
                  <a:chOff x="4956" y="2255"/>
                  <a:chExt cx="740" cy="503"/>
                </a:xfrm>
              </p:grpSpPr>
              <p:sp>
                <p:nvSpPr>
                  <p:cNvPr id="2054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958" y="2255"/>
                    <a:ext cx="670" cy="2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/>
                    <a:r>
                      <a:rPr lang="pt-BR" sz="2000">
                        <a:solidFill>
                          <a:srgbClr val="000000"/>
                        </a:solidFill>
                        <a:latin typeface="Arial" charset="0"/>
                      </a:rPr>
                      <a:t>Encosta</a:t>
                    </a:r>
                    <a:endParaRPr lang="pt-BR" sz="2000">
                      <a:solidFill>
                        <a:srgbClr val="1F4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054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956" y="2529"/>
                    <a:ext cx="740" cy="2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/>
                    <a:r>
                      <a:rPr lang="pt-BR" sz="2000" dirty="0">
                        <a:solidFill>
                          <a:srgbClr val="000000"/>
                        </a:solidFill>
                        <a:latin typeface="Arial" charset="0"/>
                      </a:rPr>
                      <a:t>do Morro</a:t>
                    </a:r>
                    <a:endParaRPr lang="pt-BR" sz="2000" dirty="0">
                      <a:solidFill>
                        <a:srgbClr val="1F4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054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83" y="2529"/>
                    <a:ext cx="0" cy="2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/>
                    <a:endParaRPr lang="pt-BR" sz="2000" dirty="0">
                      <a:solidFill>
                        <a:srgbClr val="1F4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054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664" y="2529"/>
                    <a:ext cx="0" cy="2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/>
                    <a:endParaRPr lang="pt-BR" sz="2000" dirty="0">
                      <a:solidFill>
                        <a:srgbClr val="1F430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0537" name="Rectangle 46"/>
                <p:cNvSpPr>
                  <a:spLocks noChangeArrowheads="1"/>
                </p:cNvSpPr>
                <p:nvPr/>
              </p:nvSpPr>
              <p:spPr bwMode="auto">
                <a:xfrm>
                  <a:off x="4775" y="2956"/>
                  <a:ext cx="359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00"/>
                      </a:solidFill>
                      <a:latin typeface="Arial" charset="0"/>
                    </a:rPr>
                    <a:t>18   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38" name="Rectangle 47"/>
                <p:cNvSpPr>
                  <a:spLocks noChangeArrowheads="1"/>
                </p:cNvSpPr>
                <p:nvPr/>
              </p:nvSpPr>
              <p:spPr bwMode="auto">
                <a:xfrm>
                  <a:off x="5245" y="2956"/>
                  <a:ext cx="483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FF"/>
                      </a:solidFill>
                      <a:latin typeface="Arial" charset="0"/>
                    </a:rPr>
                    <a:t>(48,7)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39" name="Rectangle 48"/>
                <p:cNvSpPr>
                  <a:spLocks noChangeArrowheads="1"/>
                </p:cNvSpPr>
                <p:nvPr/>
              </p:nvSpPr>
              <p:spPr bwMode="auto">
                <a:xfrm>
                  <a:off x="4775" y="3230"/>
                  <a:ext cx="359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00"/>
                      </a:solidFill>
                      <a:latin typeface="Arial" charset="0"/>
                    </a:rPr>
                    <a:t>13   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40" name="Rectangle 49"/>
                <p:cNvSpPr>
                  <a:spLocks noChangeArrowheads="1"/>
                </p:cNvSpPr>
                <p:nvPr/>
              </p:nvSpPr>
              <p:spPr bwMode="auto">
                <a:xfrm>
                  <a:off x="5245" y="3230"/>
                  <a:ext cx="483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FF"/>
                      </a:solidFill>
                      <a:latin typeface="Arial" charset="0"/>
                    </a:rPr>
                    <a:t>(35,1)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41" name="Rectangle 50"/>
                <p:cNvSpPr>
                  <a:spLocks noChangeArrowheads="1"/>
                </p:cNvSpPr>
                <p:nvPr/>
              </p:nvSpPr>
              <p:spPr bwMode="auto">
                <a:xfrm>
                  <a:off x="4775" y="3504"/>
                  <a:ext cx="358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00"/>
                      </a:solidFill>
                      <a:latin typeface="Arial" charset="0"/>
                    </a:rPr>
                    <a:t>  6   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42" name="Rectangle 51"/>
                <p:cNvSpPr>
                  <a:spLocks noChangeArrowheads="1"/>
                </p:cNvSpPr>
                <p:nvPr/>
              </p:nvSpPr>
              <p:spPr bwMode="auto">
                <a:xfrm>
                  <a:off x="5245" y="3504"/>
                  <a:ext cx="483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FF"/>
                      </a:solidFill>
                      <a:latin typeface="Arial" charset="0"/>
                    </a:rPr>
                    <a:t>(16,2)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43" name="Rectangle 52"/>
                <p:cNvSpPr>
                  <a:spLocks noChangeArrowheads="1"/>
                </p:cNvSpPr>
                <p:nvPr/>
              </p:nvSpPr>
              <p:spPr bwMode="auto">
                <a:xfrm>
                  <a:off x="4811" y="3910"/>
                  <a:ext cx="308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>
                      <a:solidFill>
                        <a:srgbClr val="000000"/>
                      </a:solidFill>
                      <a:latin typeface="Arial" charset="0"/>
                    </a:rPr>
                    <a:t>37  </a:t>
                  </a:r>
                  <a:endParaRPr lang="pt-BR" sz="200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20535" name="Rectangle 53"/>
              <p:cNvSpPr>
                <a:spLocks noChangeArrowheads="1"/>
              </p:cNvSpPr>
              <p:nvPr/>
            </p:nvSpPr>
            <p:spPr bwMode="auto">
              <a:xfrm>
                <a:off x="5215" y="3910"/>
                <a:ext cx="58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(100,0)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</p:grpSp>
        <p:sp>
          <p:nvSpPr>
            <p:cNvPr id="20498" name="Rectangle 54"/>
            <p:cNvSpPr>
              <a:spLocks noChangeArrowheads="1"/>
            </p:cNvSpPr>
            <p:nvPr/>
          </p:nvSpPr>
          <p:spPr bwMode="auto">
            <a:xfrm>
              <a:off x="1774" y="335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0499" name="Rectangle 55"/>
            <p:cNvSpPr>
              <a:spLocks noChangeArrowheads="1"/>
            </p:cNvSpPr>
            <p:nvPr/>
          </p:nvSpPr>
          <p:spPr bwMode="auto">
            <a:xfrm>
              <a:off x="3030" y="3355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0500" name="Rectangle 56"/>
            <p:cNvSpPr>
              <a:spLocks noChangeArrowheads="1"/>
            </p:cNvSpPr>
            <p:nvPr/>
          </p:nvSpPr>
          <p:spPr bwMode="auto">
            <a:xfrm>
              <a:off x="4338" y="3355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000"/>
            </a:p>
          </p:txBody>
        </p:sp>
        <p:grpSp>
          <p:nvGrpSpPr>
            <p:cNvPr id="20501" name="Group 57"/>
            <p:cNvGrpSpPr>
              <a:grpSpLocks/>
            </p:cNvGrpSpPr>
            <p:nvPr/>
          </p:nvGrpSpPr>
          <p:grpSpPr bwMode="auto">
            <a:xfrm>
              <a:off x="1774" y="1415"/>
              <a:ext cx="11" cy="2231"/>
              <a:chOff x="1905" y="1956"/>
              <a:chExt cx="12" cy="2231"/>
            </a:xfrm>
          </p:grpSpPr>
          <p:sp>
            <p:nvSpPr>
              <p:cNvPr id="20526" name="Rectangle 58"/>
              <p:cNvSpPr>
                <a:spLocks noChangeArrowheads="1"/>
              </p:cNvSpPr>
              <p:nvPr/>
            </p:nvSpPr>
            <p:spPr bwMode="auto">
              <a:xfrm>
                <a:off x="1905" y="1956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27" name="Rectangle 59"/>
              <p:cNvSpPr>
                <a:spLocks noChangeArrowheads="1"/>
              </p:cNvSpPr>
              <p:nvPr/>
            </p:nvSpPr>
            <p:spPr bwMode="auto">
              <a:xfrm>
                <a:off x="1905" y="1967"/>
                <a:ext cx="6" cy="2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28" name="Rectangle 60"/>
              <p:cNvSpPr>
                <a:spLocks noChangeArrowheads="1"/>
              </p:cNvSpPr>
              <p:nvPr/>
            </p:nvSpPr>
            <p:spPr bwMode="auto">
              <a:xfrm>
                <a:off x="1905" y="2247"/>
                <a:ext cx="6" cy="5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29" name="Rectangle 61"/>
              <p:cNvSpPr>
                <a:spLocks noChangeArrowheads="1"/>
              </p:cNvSpPr>
              <p:nvPr/>
            </p:nvSpPr>
            <p:spPr bwMode="auto">
              <a:xfrm>
                <a:off x="1905" y="2801"/>
                <a:ext cx="6" cy="2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30" name="Rectangle 62"/>
              <p:cNvSpPr>
                <a:spLocks noChangeArrowheads="1"/>
              </p:cNvSpPr>
              <p:nvPr/>
            </p:nvSpPr>
            <p:spPr bwMode="auto">
              <a:xfrm>
                <a:off x="1905" y="3075"/>
                <a:ext cx="6" cy="2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31" name="Rectangle 63"/>
              <p:cNvSpPr>
                <a:spLocks noChangeArrowheads="1"/>
              </p:cNvSpPr>
              <p:nvPr/>
            </p:nvSpPr>
            <p:spPr bwMode="auto">
              <a:xfrm>
                <a:off x="1905" y="3349"/>
                <a:ext cx="6" cy="54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32" name="Rectangle 64"/>
              <p:cNvSpPr>
                <a:spLocks noChangeArrowheads="1"/>
              </p:cNvSpPr>
              <p:nvPr/>
            </p:nvSpPr>
            <p:spPr bwMode="auto">
              <a:xfrm>
                <a:off x="1905" y="3902"/>
                <a:ext cx="6" cy="2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33" name="Rectangle 65"/>
              <p:cNvSpPr>
                <a:spLocks noChangeArrowheads="1"/>
              </p:cNvSpPr>
              <p:nvPr/>
            </p:nvSpPr>
            <p:spPr bwMode="auto">
              <a:xfrm>
                <a:off x="1905" y="4176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</p:grpSp>
        <p:grpSp>
          <p:nvGrpSpPr>
            <p:cNvPr id="20502" name="Group 66"/>
            <p:cNvGrpSpPr>
              <a:grpSpLocks/>
            </p:cNvGrpSpPr>
            <p:nvPr/>
          </p:nvGrpSpPr>
          <p:grpSpPr bwMode="auto">
            <a:xfrm>
              <a:off x="1833" y="1714"/>
              <a:ext cx="1208" cy="1932"/>
              <a:chOff x="1969" y="2255"/>
              <a:chExt cx="1308" cy="1932"/>
            </a:xfrm>
          </p:grpSpPr>
          <p:grpSp>
            <p:nvGrpSpPr>
              <p:cNvPr id="20512" name="Group 67"/>
              <p:cNvGrpSpPr>
                <a:grpSpLocks/>
              </p:cNvGrpSpPr>
              <p:nvPr/>
            </p:nvGrpSpPr>
            <p:grpSpPr bwMode="auto">
              <a:xfrm>
                <a:off x="2313" y="2255"/>
                <a:ext cx="567" cy="503"/>
                <a:chOff x="2313" y="2255"/>
                <a:chExt cx="567" cy="503"/>
              </a:xfrm>
            </p:grpSpPr>
            <p:sp>
              <p:nvSpPr>
                <p:cNvPr id="20522" name="Rectangle 68"/>
                <p:cNvSpPr>
                  <a:spLocks noChangeArrowheads="1"/>
                </p:cNvSpPr>
                <p:nvPr/>
              </p:nvSpPr>
              <p:spPr bwMode="auto">
                <a:xfrm>
                  <a:off x="2366" y="2255"/>
                  <a:ext cx="514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 dirty="0">
                      <a:solidFill>
                        <a:srgbClr val="000000"/>
                      </a:solidFill>
                      <a:latin typeface="Arial" charset="0"/>
                    </a:rPr>
                    <a:t>Monte</a:t>
                  </a:r>
                  <a:endParaRPr lang="pt-BR" sz="2000" dirty="0">
                    <a:solidFill>
                      <a:srgbClr val="1F4300"/>
                    </a:solidFill>
                    <a:latin typeface="Arial" charset="0"/>
                  </a:endParaRPr>
                </a:p>
              </p:txBody>
            </p:sp>
            <p:sp>
              <p:nvSpPr>
                <p:cNvPr id="20524" name="Rectangle 70"/>
                <p:cNvSpPr>
                  <a:spLocks noChangeArrowheads="1"/>
                </p:cNvSpPr>
                <p:nvPr/>
              </p:nvSpPr>
              <p:spPr bwMode="auto">
                <a:xfrm>
                  <a:off x="2313" y="2529"/>
                  <a:ext cx="484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2000" dirty="0">
                      <a:solidFill>
                        <a:srgbClr val="1F4300"/>
                      </a:solidFill>
                      <a:latin typeface="Arial" charset="0"/>
                    </a:rPr>
                    <a:t>Verde</a:t>
                  </a:r>
                </a:p>
              </p:txBody>
            </p:sp>
          </p:grpSp>
          <p:sp>
            <p:nvSpPr>
              <p:cNvPr id="20513" name="Rectangle 72"/>
              <p:cNvSpPr>
                <a:spLocks noChangeArrowheads="1"/>
              </p:cNvSpPr>
              <p:nvPr/>
            </p:nvSpPr>
            <p:spPr bwMode="auto">
              <a:xfrm>
                <a:off x="2001" y="2956"/>
                <a:ext cx="307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 dirty="0">
                    <a:solidFill>
                      <a:srgbClr val="000000"/>
                    </a:solidFill>
                    <a:latin typeface="Arial" charset="0"/>
                  </a:rPr>
                  <a:t> 6   </a:t>
                </a:r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14" name="Rectangle 73"/>
              <p:cNvSpPr>
                <a:spLocks noChangeArrowheads="1"/>
              </p:cNvSpPr>
              <p:nvPr/>
            </p:nvSpPr>
            <p:spPr bwMode="auto">
              <a:xfrm>
                <a:off x="2405" y="2956"/>
                <a:ext cx="483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(15,0)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15" name="Rectangle 74"/>
              <p:cNvSpPr>
                <a:spLocks noChangeArrowheads="1"/>
              </p:cNvSpPr>
              <p:nvPr/>
            </p:nvSpPr>
            <p:spPr bwMode="auto">
              <a:xfrm>
                <a:off x="1969" y="3230"/>
                <a:ext cx="345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11  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16" name="Rectangle 75"/>
              <p:cNvSpPr>
                <a:spLocks noChangeArrowheads="1"/>
              </p:cNvSpPr>
              <p:nvPr/>
            </p:nvSpPr>
            <p:spPr bwMode="auto">
              <a:xfrm>
                <a:off x="2440" y="3230"/>
                <a:ext cx="483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(27,5)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17" name="Rectangle 76"/>
              <p:cNvSpPr>
                <a:spLocks noChangeArrowheads="1"/>
              </p:cNvSpPr>
              <p:nvPr/>
            </p:nvSpPr>
            <p:spPr bwMode="auto">
              <a:xfrm>
                <a:off x="1969" y="3504"/>
                <a:ext cx="359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00"/>
                    </a:solidFill>
                    <a:latin typeface="Arial" charset="0"/>
                  </a:rPr>
                  <a:t>23   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18" name="Rectangle 77"/>
              <p:cNvSpPr>
                <a:spLocks noChangeArrowheads="1"/>
              </p:cNvSpPr>
              <p:nvPr/>
            </p:nvSpPr>
            <p:spPr bwMode="auto">
              <a:xfrm>
                <a:off x="2440" y="3504"/>
                <a:ext cx="483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(57,5)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19" name="Rectangle 78"/>
              <p:cNvSpPr>
                <a:spLocks noChangeArrowheads="1"/>
              </p:cNvSpPr>
              <p:nvPr/>
            </p:nvSpPr>
            <p:spPr bwMode="auto">
              <a:xfrm>
                <a:off x="2003" y="3910"/>
                <a:ext cx="30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 dirty="0">
                    <a:solidFill>
                      <a:srgbClr val="000000"/>
                    </a:solidFill>
                    <a:latin typeface="Arial" charset="0"/>
                  </a:rPr>
                  <a:t>40  </a:t>
                </a:r>
                <a:endParaRPr lang="pt-BR" sz="2000" dirty="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20" name="Rectangle 79"/>
              <p:cNvSpPr>
                <a:spLocks noChangeArrowheads="1"/>
              </p:cNvSpPr>
              <p:nvPr/>
            </p:nvSpPr>
            <p:spPr bwMode="auto">
              <a:xfrm>
                <a:off x="2408" y="3910"/>
                <a:ext cx="58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BR" sz="2000">
                    <a:solidFill>
                      <a:srgbClr val="0000FF"/>
                    </a:solidFill>
                    <a:latin typeface="Arial" charset="0"/>
                  </a:rPr>
                  <a:t>(100,0)</a:t>
                </a:r>
                <a:endParaRPr lang="pt-BR" sz="2000">
                  <a:solidFill>
                    <a:srgbClr val="1F4300"/>
                  </a:solidFill>
                  <a:latin typeface="Arial" charset="0"/>
                </a:endParaRPr>
              </a:p>
            </p:txBody>
          </p:sp>
          <p:sp>
            <p:nvSpPr>
              <p:cNvPr id="20521" name="Rectangle 80"/>
              <p:cNvSpPr>
                <a:spLocks noChangeArrowheads="1"/>
              </p:cNvSpPr>
              <p:nvPr/>
            </p:nvSpPr>
            <p:spPr bwMode="auto">
              <a:xfrm>
                <a:off x="3265" y="4176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</p:grpSp>
        <p:grpSp>
          <p:nvGrpSpPr>
            <p:cNvPr id="20503" name="Group 81"/>
            <p:cNvGrpSpPr>
              <a:grpSpLocks/>
            </p:cNvGrpSpPr>
            <p:nvPr/>
          </p:nvGrpSpPr>
          <p:grpSpPr bwMode="auto">
            <a:xfrm>
              <a:off x="360" y="3635"/>
              <a:ext cx="5288" cy="11"/>
              <a:chOff x="373" y="4176"/>
              <a:chExt cx="5729" cy="11"/>
            </a:xfrm>
          </p:grpSpPr>
          <p:sp>
            <p:nvSpPr>
              <p:cNvPr id="20507" name="Rectangle 82"/>
              <p:cNvSpPr>
                <a:spLocks noChangeArrowheads="1"/>
              </p:cNvSpPr>
              <p:nvPr/>
            </p:nvSpPr>
            <p:spPr bwMode="auto">
              <a:xfrm>
                <a:off x="373" y="4176"/>
                <a:ext cx="1532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08" name="Rectangle 83"/>
              <p:cNvSpPr>
                <a:spLocks noChangeArrowheads="1"/>
              </p:cNvSpPr>
              <p:nvPr/>
            </p:nvSpPr>
            <p:spPr bwMode="auto">
              <a:xfrm>
                <a:off x="1917" y="4176"/>
                <a:ext cx="1348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09" name="Rectangle 84"/>
              <p:cNvSpPr>
                <a:spLocks noChangeArrowheads="1"/>
              </p:cNvSpPr>
              <p:nvPr/>
            </p:nvSpPr>
            <p:spPr bwMode="auto">
              <a:xfrm>
                <a:off x="3277" y="4176"/>
                <a:ext cx="1406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10" name="Rectangle 85"/>
              <p:cNvSpPr>
                <a:spLocks noChangeArrowheads="1"/>
              </p:cNvSpPr>
              <p:nvPr/>
            </p:nvSpPr>
            <p:spPr bwMode="auto">
              <a:xfrm>
                <a:off x="4683" y="4176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  <p:sp>
            <p:nvSpPr>
              <p:cNvPr id="20511" name="Rectangle 86"/>
              <p:cNvSpPr>
                <a:spLocks noChangeArrowheads="1"/>
              </p:cNvSpPr>
              <p:nvPr/>
            </p:nvSpPr>
            <p:spPr bwMode="auto">
              <a:xfrm>
                <a:off x="4694" y="4176"/>
                <a:ext cx="1408" cy="11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000"/>
              </a:p>
            </p:txBody>
          </p:sp>
        </p:grpSp>
        <p:sp>
          <p:nvSpPr>
            <p:cNvPr id="20504" name="Line 87"/>
            <p:cNvSpPr>
              <a:spLocks noChangeShapeType="1"/>
            </p:cNvSpPr>
            <p:nvPr/>
          </p:nvSpPr>
          <p:spPr bwMode="auto">
            <a:xfrm>
              <a:off x="326" y="2339"/>
              <a:ext cx="52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20505" name="Line 88"/>
            <p:cNvSpPr>
              <a:spLocks noChangeShapeType="1"/>
            </p:cNvSpPr>
            <p:nvPr/>
          </p:nvSpPr>
          <p:spPr bwMode="auto">
            <a:xfrm>
              <a:off x="370" y="3299"/>
              <a:ext cx="52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20506" name="Line 89"/>
            <p:cNvSpPr>
              <a:spLocks noChangeShapeType="1"/>
            </p:cNvSpPr>
            <p:nvPr/>
          </p:nvSpPr>
          <p:spPr bwMode="auto">
            <a:xfrm flipH="1">
              <a:off x="1788" y="1715"/>
              <a:ext cx="38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</p:grpSp>
      <p:sp>
        <p:nvSpPr>
          <p:cNvPr id="88" name="Rectangle 21">
            <a:extLst>
              <a:ext uri="{FF2B5EF4-FFF2-40B4-BE49-F238E27FC236}">
                <a16:creationId xmlns:a16="http://schemas.microsoft.com/office/drawing/2014/main" id="{4D5B65B9-8BE2-44FD-A288-799360F47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44" y="3645024"/>
            <a:ext cx="99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000" dirty="0">
                <a:solidFill>
                  <a:srgbClr val="000000"/>
                </a:solidFill>
                <a:latin typeface="Arial" charset="0"/>
              </a:rPr>
              <a:t>nenhum</a:t>
            </a:r>
            <a:r>
              <a:rPr lang="pt-BR" sz="2000" dirty="0">
                <a:solidFill>
                  <a:srgbClr val="1F43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35814"/>
              </p:ext>
            </p:extLst>
          </p:nvPr>
        </p:nvGraphicFramePr>
        <p:xfrm>
          <a:off x="611560" y="1993127"/>
          <a:ext cx="7506418" cy="438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5400762" imgH="2695689" progId="MSGraph.Chart.8">
                  <p:embed/>
                </p:oleObj>
              </mc:Choice>
              <mc:Fallback>
                <p:oleObj name="Chart" r:id="rId3" imgW="5400762" imgH="2695689" progId="MSGraph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93127"/>
                        <a:ext cx="7506418" cy="4388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30DC5E9-7463-4135-9DED-6DCDFFF5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8626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/>
            <a:r>
              <a:rPr lang="pt-BR" sz="2800" kern="0" dirty="0">
                <a:solidFill>
                  <a:srgbClr val="000080"/>
                </a:solidFill>
              </a:rPr>
              <a:t>Gráfico de barras</a:t>
            </a:r>
            <a:r>
              <a:rPr lang="pt-BR" sz="2800" kern="0">
                <a:solidFill>
                  <a:srgbClr val="000080"/>
                </a:solidFill>
              </a:rPr>
              <a:t>: </a:t>
            </a:r>
          </a:p>
          <a:p>
            <a:pPr algn="l" eaLnBrk="1" hangingPunct="1"/>
            <a:endParaRPr lang="pt-BR" sz="2800" kern="0" dirty="0">
              <a:solidFill>
                <a:srgbClr val="000080"/>
              </a:solidFill>
            </a:endParaRPr>
          </a:p>
          <a:p>
            <a:pPr algn="l" eaLnBrk="1" hangingPunct="1"/>
            <a:r>
              <a:rPr lang="pt-BR" sz="2000" kern="0" dirty="0">
                <a:solidFill>
                  <a:srgbClr val="000080"/>
                </a:solidFill>
                <a:effectLst/>
              </a:rPr>
              <a:t>representação gráfica da tabela de classificação dupla, com perfil coluna, para as variáveis nível de instrução e localidade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283968" y="268569"/>
            <a:ext cx="464572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200" b="1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variáveis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700808"/>
            <a:ext cx="8715375" cy="3716337"/>
          </a:xfrm>
          <a:prstGeom prst="rect">
            <a:avLst/>
          </a:prstGeom>
          <a:noFill/>
          <a:ln w="19080">
            <a:solidFill>
              <a:srgbClr val="35742A"/>
            </a:solidFill>
            <a:miter lim="800000"/>
            <a:headEnd/>
            <a:tailEnd/>
          </a:ln>
          <a:effectLst/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9896BF0-A176-4167-9578-7E139FBBDC78}"/>
              </a:ext>
            </a:extLst>
          </p:cNvPr>
          <p:cNvSpPr/>
          <p:nvPr/>
        </p:nvSpPr>
        <p:spPr>
          <a:xfrm>
            <a:off x="107504" y="144682"/>
            <a:ext cx="2952328" cy="1139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revisando..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260648"/>
            <a:ext cx="8606730" cy="1143000"/>
          </a:xfrm>
        </p:spPr>
        <p:txBody>
          <a:bodyPr/>
          <a:lstStyle/>
          <a:p>
            <a:r>
              <a:rPr lang="pt-BR" sz="2800" dirty="0">
                <a:effectLst/>
              </a:rPr>
              <a:t>Exemplo: Parte dos dados referentes a uma pesquisa feita em famílias de Florianópolis (ver anexo)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3235380"/>
              </p:ext>
            </p:extLst>
          </p:nvPr>
        </p:nvGraphicFramePr>
        <p:xfrm>
          <a:off x="379734" y="1668363"/>
          <a:ext cx="8440738" cy="4352925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Família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Local 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P.A.P.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Instrução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Tam.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Renda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não 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médio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10,3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não usa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médio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15,4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fundamental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9,6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não 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fundamental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5,5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médio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nenhum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2,4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não 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médio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4,1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médio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8,4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médio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10,3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fundamental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4,6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11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não 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fundamental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18,6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Monte Verde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usa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nenhum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pt-BR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7,1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pt-B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rgbClr val="000080"/>
                </a:solidFill>
              </a:rPr>
              <a:t>CLASSIFICAÇÃO SIMPLES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40738" cy="3810000"/>
          </a:xfrm>
        </p:spPr>
        <p:txBody>
          <a:bodyPr/>
          <a:lstStyle/>
          <a:p>
            <a:pPr eaLnBrk="1" hangingPunct="1">
              <a:buNone/>
            </a:pPr>
            <a:r>
              <a:rPr lang="pt-BR" sz="2800" dirty="0">
                <a:solidFill>
                  <a:srgbClr val="CC3300"/>
                </a:solidFill>
              </a:rPr>
              <a:t>	</a:t>
            </a:r>
            <a:r>
              <a:rPr lang="pt-BR" dirty="0">
                <a:solidFill>
                  <a:schemeClr val="accent6"/>
                </a:solidFill>
              </a:rPr>
              <a:t>Os dados são organizados de acordo com as ocorrências dos dados observados,  expressos através de frequências absolutas ou relativas (porcentagem)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pt-BR" sz="2400" dirty="0">
                <a:solidFill>
                  <a:schemeClr val="accent6"/>
                </a:solidFill>
              </a:rPr>
              <a:t>em tabela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pt-BR" sz="2400" dirty="0">
                <a:solidFill>
                  <a:schemeClr val="accent6"/>
                </a:solidFill>
              </a:rPr>
              <a:t>em gráfico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59850" cy="105726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rgbClr val="000080"/>
                </a:solidFill>
              </a:rPr>
              <a:t>Classificação simples em tabela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90538" y="5243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69039"/>
              </p:ext>
            </p:extLst>
          </p:nvPr>
        </p:nvGraphicFramePr>
        <p:xfrm>
          <a:off x="465138" y="1296988"/>
          <a:ext cx="80803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22979" imgH="1227084" progId="Word.Document.8">
                  <p:embed/>
                </p:oleObj>
              </mc:Choice>
              <mc:Fallback>
                <p:oleObj name="Document" r:id="rId2" imgW="8922979" imgH="12270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296988"/>
                        <a:ext cx="80803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214006"/>
              </p:ext>
            </p:extLst>
          </p:nvPr>
        </p:nvGraphicFramePr>
        <p:xfrm>
          <a:off x="642910" y="2643182"/>
          <a:ext cx="7446963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3657143" imgH="1085714" progId="Paint.Picture">
                  <p:embed/>
                </p:oleObj>
              </mc:Choice>
              <mc:Fallback>
                <p:oleObj name="Imagem de bitmap" r:id="rId4" imgW="3657143" imgH="10857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643182"/>
                        <a:ext cx="7446963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843213" y="2276475"/>
            <a:ext cx="5416550" cy="2878138"/>
            <a:chOff x="1920" y="2145"/>
            <a:chExt cx="3696" cy="1813"/>
          </a:xfrm>
        </p:grpSpPr>
        <p:sp>
          <p:nvSpPr>
            <p:cNvPr id="7180" name="Rectangle 3"/>
            <p:cNvSpPr>
              <a:spLocks noChangeArrowheads="1"/>
            </p:cNvSpPr>
            <p:nvPr/>
          </p:nvSpPr>
          <p:spPr bwMode="auto">
            <a:xfrm>
              <a:off x="1920" y="3804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pt-BR" sz="16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1" name="Rectangle 4"/>
            <p:cNvSpPr>
              <a:spLocks noChangeArrowheads="1"/>
            </p:cNvSpPr>
            <p:nvPr/>
          </p:nvSpPr>
          <p:spPr bwMode="auto">
            <a:xfrm>
              <a:off x="2502" y="3804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 dirty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pt-BR" sz="1600" dirty="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2" name="Rectangle 5"/>
            <p:cNvSpPr>
              <a:spLocks noChangeArrowheads="1"/>
            </p:cNvSpPr>
            <p:nvPr/>
          </p:nvSpPr>
          <p:spPr bwMode="auto">
            <a:xfrm>
              <a:off x="3081" y="3804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pt-BR" sz="16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3" name="Rectangle 6"/>
            <p:cNvSpPr>
              <a:spLocks noChangeArrowheads="1"/>
            </p:cNvSpPr>
            <p:nvPr/>
          </p:nvSpPr>
          <p:spPr bwMode="auto">
            <a:xfrm>
              <a:off x="3636" y="3804"/>
              <a:ext cx="1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pt-BR" sz="16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4" name="Rectangle 7"/>
            <p:cNvSpPr>
              <a:spLocks noChangeArrowheads="1"/>
            </p:cNvSpPr>
            <p:nvPr/>
          </p:nvSpPr>
          <p:spPr bwMode="auto">
            <a:xfrm>
              <a:off x="4218" y="3804"/>
              <a:ext cx="1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pt-BR" sz="16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5" name="Rectangle 8"/>
            <p:cNvSpPr>
              <a:spLocks noChangeArrowheads="1"/>
            </p:cNvSpPr>
            <p:nvPr/>
          </p:nvSpPr>
          <p:spPr bwMode="auto">
            <a:xfrm>
              <a:off x="4798" y="3804"/>
              <a:ext cx="1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pt-BR" sz="16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6" name="Rectangle 9"/>
            <p:cNvSpPr>
              <a:spLocks noChangeArrowheads="1"/>
            </p:cNvSpPr>
            <p:nvPr/>
          </p:nvSpPr>
          <p:spPr bwMode="auto">
            <a:xfrm>
              <a:off x="5379" y="3804"/>
              <a:ext cx="1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pt-BR" sz="1600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7187" name="Line 10"/>
            <p:cNvSpPr>
              <a:spLocks noChangeShapeType="1"/>
            </p:cNvSpPr>
            <p:nvPr/>
          </p:nvSpPr>
          <p:spPr bwMode="auto">
            <a:xfrm flipV="1">
              <a:off x="5614" y="2162"/>
              <a:ext cx="2" cy="1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88" name="Line 11"/>
            <p:cNvSpPr>
              <a:spLocks noChangeShapeType="1"/>
            </p:cNvSpPr>
            <p:nvPr/>
          </p:nvSpPr>
          <p:spPr bwMode="auto">
            <a:xfrm>
              <a:off x="1988" y="2160"/>
              <a:ext cx="3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89" name="Line 12"/>
            <p:cNvSpPr>
              <a:spLocks noChangeShapeType="1"/>
            </p:cNvSpPr>
            <p:nvPr/>
          </p:nvSpPr>
          <p:spPr bwMode="auto">
            <a:xfrm flipV="1">
              <a:off x="1985" y="2162"/>
              <a:ext cx="2" cy="1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90" name="Line 13"/>
            <p:cNvSpPr>
              <a:spLocks noChangeShapeType="1"/>
            </p:cNvSpPr>
            <p:nvPr/>
          </p:nvSpPr>
          <p:spPr bwMode="auto">
            <a:xfrm>
              <a:off x="1988" y="3783"/>
              <a:ext cx="3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91" name="Line 14"/>
            <p:cNvSpPr>
              <a:spLocks noChangeShapeType="1"/>
            </p:cNvSpPr>
            <p:nvPr/>
          </p:nvSpPr>
          <p:spPr bwMode="auto">
            <a:xfrm flipV="1">
              <a:off x="5472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2" name="Line 15"/>
            <p:cNvSpPr>
              <a:spLocks noChangeShapeType="1"/>
            </p:cNvSpPr>
            <p:nvPr/>
          </p:nvSpPr>
          <p:spPr bwMode="auto">
            <a:xfrm flipV="1">
              <a:off x="5184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3" name="Line 16"/>
            <p:cNvSpPr>
              <a:spLocks noChangeShapeType="1"/>
            </p:cNvSpPr>
            <p:nvPr/>
          </p:nvSpPr>
          <p:spPr bwMode="auto">
            <a:xfrm flipV="1">
              <a:off x="4896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4" name="Line 17"/>
            <p:cNvSpPr>
              <a:spLocks noChangeShapeType="1"/>
            </p:cNvSpPr>
            <p:nvPr/>
          </p:nvSpPr>
          <p:spPr bwMode="auto">
            <a:xfrm flipV="1">
              <a:off x="4608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5" name="Line 18"/>
            <p:cNvSpPr>
              <a:spLocks noChangeShapeType="1"/>
            </p:cNvSpPr>
            <p:nvPr/>
          </p:nvSpPr>
          <p:spPr bwMode="auto">
            <a:xfrm flipV="1">
              <a:off x="4313" y="2145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 flipV="1">
              <a:off x="4025" y="2145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 flipV="1">
              <a:off x="3737" y="2145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 flipV="1">
              <a:off x="3449" y="2145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 flipV="1">
              <a:off x="3120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0" name="Line 23"/>
            <p:cNvSpPr>
              <a:spLocks noChangeShapeType="1"/>
            </p:cNvSpPr>
            <p:nvPr/>
          </p:nvSpPr>
          <p:spPr bwMode="auto">
            <a:xfrm flipV="1">
              <a:off x="2832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 flipV="1">
              <a:off x="2544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2" name="Line 25"/>
            <p:cNvSpPr>
              <a:spLocks noChangeShapeType="1"/>
            </p:cNvSpPr>
            <p:nvPr/>
          </p:nvSpPr>
          <p:spPr bwMode="auto">
            <a:xfrm flipV="1">
              <a:off x="2256" y="2160"/>
              <a:ext cx="0" cy="16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4170" name="Rectangle 26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880751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>
                <a:solidFill>
                  <a:srgbClr val="000080"/>
                </a:solidFill>
              </a:rPr>
              <a:t>Classificação simples em gráfico de barras</a:t>
            </a:r>
          </a:p>
        </p:txBody>
      </p:sp>
      <p:sp>
        <p:nvSpPr>
          <p:cNvPr id="7172" name="Rectangle 27"/>
          <p:cNvSpPr>
            <a:spLocks noChangeArrowheads="1"/>
          </p:cNvSpPr>
          <p:nvPr/>
        </p:nvSpPr>
        <p:spPr bwMode="auto">
          <a:xfrm>
            <a:off x="1506538" y="4052888"/>
            <a:ext cx="917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000" dirty="0">
                <a:solidFill>
                  <a:srgbClr val="1F4300"/>
                </a:solidFill>
                <a:latin typeface="Arial" charset="0"/>
              </a:rPr>
              <a:t>nenhum</a:t>
            </a:r>
          </a:p>
        </p:txBody>
      </p:sp>
      <p:sp>
        <p:nvSpPr>
          <p:cNvPr id="7173" name="Rectangle 28"/>
          <p:cNvSpPr>
            <a:spLocks noChangeArrowheads="1"/>
          </p:cNvSpPr>
          <p:nvPr/>
        </p:nvSpPr>
        <p:spPr bwMode="auto">
          <a:xfrm>
            <a:off x="874713" y="3290888"/>
            <a:ext cx="152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000">
                <a:solidFill>
                  <a:srgbClr val="1F4300"/>
                </a:solidFill>
                <a:latin typeface="Arial" charset="0"/>
              </a:rPr>
              <a:t>nível fundam.</a:t>
            </a:r>
          </a:p>
        </p:txBody>
      </p:sp>
      <p:sp>
        <p:nvSpPr>
          <p:cNvPr id="7174" name="Rectangle 29"/>
          <p:cNvSpPr>
            <a:spLocks noChangeArrowheads="1"/>
          </p:cNvSpPr>
          <p:nvPr/>
        </p:nvSpPr>
        <p:spPr bwMode="auto">
          <a:xfrm>
            <a:off x="1012825" y="2516188"/>
            <a:ext cx="1298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000">
                <a:solidFill>
                  <a:srgbClr val="1F4300"/>
                </a:solidFill>
                <a:latin typeface="Arial" charset="0"/>
              </a:rPr>
              <a:t>nível médio</a:t>
            </a:r>
          </a:p>
        </p:txBody>
      </p:sp>
      <p:sp>
        <p:nvSpPr>
          <p:cNvPr id="7175" name="Rectangle 30"/>
          <p:cNvSpPr>
            <a:spLocks noChangeArrowheads="1"/>
          </p:cNvSpPr>
          <p:nvPr/>
        </p:nvSpPr>
        <p:spPr bwMode="auto">
          <a:xfrm>
            <a:off x="2916238" y="3951288"/>
            <a:ext cx="1277937" cy="608012"/>
          </a:xfrm>
          <a:prstGeom prst="rect">
            <a:avLst/>
          </a:prstGeom>
          <a:solidFill>
            <a:srgbClr val="FF33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6" name="Rectangle 31"/>
          <p:cNvSpPr>
            <a:spLocks noChangeArrowheads="1"/>
          </p:cNvSpPr>
          <p:nvPr/>
        </p:nvSpPr>
        <p:spPr bwMode="auto">
          <a:xfrm>
            <a:off x="2916238" y="3190875"/>
            <a:ext cx="2343150" cy="6080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7" name="Rectangle 32"/>
          <p:cNvSpPr>
            <a:spLocks noChangeArrowheads="1"/>
          </p:cNvSpPr>
          <p:nvPr/>
        </p:nvSpPr>
        <p:spPr bwMode="auto">
          <a:xfrm>
            <a:off x="2916238" y="2430463"/>
            <a:ext cx="4894262" cy="608012"/>
          </a:xfrm>
          <a:prstGeom prst="rect">
            <a:avLst/>
          </a:prstGeom>
          <a:solidFill>
            <a:srgbClr val="3399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8" name="Text Box 33"/>
          <p:cNvSpPr txBox="1">
            <a:spLocks noChangeArrowheads="1"/>
          </p:cNvSpPr>
          <p:nvPr/>
        </p:nvSpPr>
        <p:spPr bwMode="auto">
          <a:xfrm>
            <a:off x="4175125" y="5178425"/>
            <a:ext cx="2384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2000">
                <a:solidFill>
                  <a:srgbClr val="1F4300"/>
                </a:solidFill>
                <a:latin typeface="Arial" charset="0"/>
              </a:rPr>
              <a:t>Número de famílias</a:t>
            </a:r>
          </a:p>
        </p:txBody>
      </p:sp>
      <p:sp>
        <p:nvSpPr>
          <p:cNvPr id="7179" name="Text Box 34"/>
          <p:cNvSpPr txBox="1">
            <a:spLocks noChangeArrowheads="1"/>
          </p:cNvSpPr>
          <p:nvPr/>
        </p:nvSpPr>
        <p:spPr bwMode="auto">
          <a:xfrm>
            <a:off x="1366838" y="1714500"/>
            <a:ext cx="5184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2400">
                <a:solidFill>
                  <a:srgbClr val="1F4300"/>
                </a:solidFill>
                <a:latin typeface="Arial" charset="0"/>
              </a:rPr>
              <a:t>Nível de Instrução do Chefe da Casa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72129"/>
              </p:ext>
            </p:extLst>
          </p:nvPr>
        </p:nvGraphicFramePr>
        <p:xfrm>
          <a:off x="468313" y="980728"/>
          <a:ext cx="7723187" cy="578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3124042" imgH="2162128" progId="MSGraph.Chart.8">
                  <p:embed/>
                </p:oleObj>
              </mc:Choice>
              <mc:Fallback>
                <p:oleObj name="Gráfico" r:id="rId2" imgW="3124042" imgH="2162128" progId="MSGraph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0728"/>
                        <a:ext cx="7723187" cy="578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0AD8F39-FFC3-4B8B-BDC7-AF7ACE90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>
                <a:solidFill>
                  <a:srgbClr val="000080"/>
                </a:solidFill>
              </a:rPr>
              <a:t>Classificação simples em gráfico de colunas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1422"/>
            <a:ext cx="8389937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>
                <a:solidFill>
                  <a:srgbClr val="000080"/>
                </a:solidFill>
              </a:rPr>
              <a:t>Cuidados na Construção de Gráficos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68313" y="1357298"/>
            <a:ext cx="8120062" cy="4090987"/>
            <a:chOff x="262" y="1743"/>
            <a:chExt cx="5542" cy="2577"/>
          </a:xfrm>
        </p:grpSpPr>
        <p:sp>
          <p:nvSpPr>
            <p:cNvPr id="9223" name="Line 4"/>
            <p:cNvSpPr>
              <a:spLocks noChangeShapeType="1"/>
            </p:cNvSpPr>
            <p:nvPr/>
          </p:nvSpPr>
          <p:spPr bwMode="auto">
            <a:xfrm flipV="1">
              <a:off x="5596" y="2177"/>
              <a:ext cx="2" cy="16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9224" name="Group 5"/>
            <p:cNvGrpSpPr>
              <a:grpSpLocks/>
            </p:cNvGrpSpPr>
            <p:nvPr/>
          </p:nvGrpSpPr>
          <p:grpSpPr bwMode="auto">
            <a:xfrm>
              <a:off x="3708" y="2175"/>
              <a:ext cx="584" cy="1623"/>
              <a:chOff x="3035" y="2152"/>
              <a:chExt cx="386" cy="1431"/>
            </a:xfrm>
          </p:grpSpPr>
          <p:sp>
            <p:nvSpPr>
              <p:cNvPr id="9288" name="Line 6"/>
              <p:cNvSpPr>
                <a:spLocks noChangeShapeType="1"/>
              </p:cNvSpPr>
              <p:nvPr/>
            </p:nvSpPr>
            <p:spPr bwMode="auto">
              <a:xfrm flipV="1">
                <a:off x="3036" y="30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9" name="Line 7"/>
              <p:cNvSpPr>
                <a:spLocks noChangeShapeType="1"/>
              </p:cNvSpPr>
              <p:nvPr/>
            </p:nvSpPr>
            <p:spPr bwMode="auto">
              <a:xfrm flipV="1">
                <a:off x="3036" y="307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0" name="Line 8"/>
              <p:cNvSpPr>
                <a:spLocks noChangeShapeType="1"/>
              </p:cNvSpPr>
              <p:nvPr/>
            </p:nvSpPr>
            <p:spPr bwMode="auto">
              <a:xfrm flipV="1">
                <a:off x="3036" y="3059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1" name="Line 9"/>
              <p:cNvSpPr>
                <a:spLocks noChangeShapeType="1"/>
              </p:cNvSpPr>
              <p:nvPr/>
            </p:nvSpPr>
            <p:spPr bwMode="auto">
              <a:xfrm flipV="1">
                <a:off x="3036" y="304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2" name="Line 10"/>
              <p:cNvSpPr>
                <a:spLocks noChangeShapeType="1"/>
              </p:cNvSpPr>
              <p:nvPr/>
            </p:nvSpPr>
            <p:spPr bwMode="auto">
              <a:xfrm flipV="1">
                <a:off x="3036" y="30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3" name="Line 11"/>
              <p:cNvSpPr>
                <a:spLocks noChangeShapeType="1"/>
              </p:cNvSpPr>
              <p:nvPr/>
            </p:nvSpPr>
            <p:spPr bwMode="auto">
              <a:xfrm flipV="1">
                <a:off x="3036" y="30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4" name="Line 12"/>
              <p:cNvSpPr>
                <a:spLocks noChangeShapeType="1"/>
              </p:cNvSpPr>
              <p:nvPr/>
            </p:nvSpPr>
            <p:spPr bwMode="auto">
              <a:xfrm flipV="1">
                <a:off x="3036" y="29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5" name="Line 13"/>
              <p:cNvSpPr>
                <a:spLocks noChangeShapeType="1"/>
              </p:cNvSpPr>
              <p:nvPr/>
            </p:nvSpPr>
            <p:spPr bwMode="auto">
              <a:xfrm flipV="1">
                <a:off x="3036" y="29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6" name="Line 14"/>
              <p:cNvSpPr>
                <a:spLocks noChangeShapeType="1"/>
              </p:cNvSpPr>
              <p:nvPr/>
            </p:nvSpPr>
            <p:spPr bwMode="auto">
              <a:xfrm flipV="1">
                <a:off x="3036" y="29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7" name="Line 15"/>
              <p:cNvSpPr>
                <a:spLocks noChangeShapeType="1"/>
              </p:cNvSpPr>
              <p:nvPr/>
            </p:nvSpPr>
            <p:spPr bwMode="auto">
              <a:xfrm flipV="1">
                <a:off x="3036" y="29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8" name="Line 16"/>
              <p:cNvSpPr>
                <a:spLocks noChangeShapeType="1"/>
              </p:cNvSpPr>
              <p:nvPr/>
            </p:nvSpPr>
            <p:spPr bwMode="auto">
              <a:xfrm flipV="1">
                <a:off x="3036" y="29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9" name="Line 17"/>
              <p:cNvSpPr>
                <a:spLocks noChangeShapeType="1"/>
              </p:cNvSpPr>
              <p:nvPr/>
            </p:nvSpPr>
            <p:spPr bwMode="auto">
              <a:xfrm flipV="1">
                <a:off x="3036" y="29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0" name="Line 18"/>
              <p:cNvSpPr>
                <a:spLocks noChangeShapeType="1"/>
              </p:cNvSpPr>
              <p:nvPr/>
            </p:nvSpPr>
            <p:spPr bwMode="auto">
              <a:xfrm flipV="1">
                <a:off x="3036" y="290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1" name="Line 19"/>
              <p:cNvSpPr>
                <a:spLocks noChangeShapeType="1"/>
              </p:cNvSpPr>
              <p:nvPr/>
            </p:nvSpPr>
            <p:spPr bwMode="auto">
              <a:xfrm flipV="1">
                <a:off x="3036" y="289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2" name="Line 20"/>
              <p:cNvSpPr>
                <a:spLocks noChangeShapeType="1"/>
              </p:cNvSpPr>
              <p:nvPr/>
            </p:nvSpPr>
            <p:spPr bwMode="auto">
              <a:xfrm flipV="1">
                <a:off x="3036" y="287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3" name="Line 21"/>
              <p:cNvSpPr>
                <a:spLocks noChangeShapeType="1"/>
              </p:cNvSpPr>
              <p:nvPr/>
            </p:nvSpPr>
            <p:spPr bwMode="auto">
              <a:xfrm flipV="1">
                <a:off x="3036" y="285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4" name="Line 22"/>
              <p:cNvSpPr>
                <a:spLocks noChangeShapeType="1"/>
              </p:cNvSpPr>
              <p:nvPr/>
            </p:nvSpPr>
            <p:spPr bwMode="auto">
              <a:xfrm flipV="1">
                <a:off x="3036" y="2844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5" name="Line 23"/>
              <p:cNvSpPr>
                <a:spLocks noChangeShapeType="1"/>
              </p:cNvSpPr>
              <p:nvPr/>
            </p:nvSpPr>
            <p:spPr bwMode="auto">
              <a:xfrm flipV="1">
                <a:off x="3036" y="28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6" name="Line 24"/>
              <p:cNvSpPr>
                <a:spLocks noChangeShapeType="1"/>
              </p:cNvSpPr>
              <p:nvPr/>
            </p:nvSpPr>
            <p:spPr bwMode="auto">
              <a:xfrm flipV="1">
                <a:off x="3036" y="281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7" name="Line 25"/>
              <p:cNvSpPr>
                <a:spLocks noChangeShapeType="1"/>
              </p:cNvSpPr>
              <p:nvPr/>
            </p:nvSpPr>
            <p:spPr bwMode="auto">
              <a:xfrm flipV="1">
                <a:off x="3036" y="27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8" name="Line 26"/>
              <p:cNvSpPr>
                <a:spLocks noChangeShapeType="1"/>
              </p:cNvSpPr>
              <p:nvPr/>
            </p:nvSpPr>
            <p:spPr bwMode="auto">
              <a:xfrm flipV="1">
                <a:off x="3036" y="27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9" name="Line 27"/>
              <p:cNvSpPr>
                <a:spLocks noChangeShapeType="1"/>
              </p:cNvSpPr>
              <p:nvPr/>
            </p:nvSpPr>
            <p:spPr bwMode="auto">
              <a:xfrm flipV="1">
                <a:off x="3036" y="276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0" name="Line 28"/>
              <p:cNvSpPr>
                <a:spLocks noChangeShapeType="1"/>
              </p:cNvSpPr>
              <p:nvPr/>
            </p:nvSpPr>
            <p:spPr bwMode="auto">
              <a:xfrm flipV="1">
                <a:off x="3036" y="27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1" name="Line 29"/>
              <p:cNvSpPr>
                <a:spLocks noChangeShapeType="1"/>
              </p:cNvSpPr>
              <p:nvPr/>
            </p:nvSpPr>
            <p:spPr bwMode="auto">
              <a:xfrm flipV="1">
                <a:off x="3036" y="27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2" name="Line 30"/>
              <p:cNvSpPr>
                <a:spLocks noChangeShapeType="1"/>
              </p:cNvSpPr>
              <p:nvPr/>
            </p:nvSpPr>
            <p:spPr bwMode="auto">
              <a:xfrm flipV="1">
                <a:off x="3036" y="272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3" name="Line 31"/>
              <p:cNvSpPr>
                <a:spLocks noChangeShapeType="1"/>
              </p:cNvSpPr>
              <p:nvPr/>
            </p:nvSpPr>
            <p:spPr bwMode="auto">
              <a:xfrm flipV="1">
                <a:off x="3036" y="270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4" name="Line 32"/>
              <p:cNvSpPr>
                <a:spLocks noChangeShapeType="1"/>
              </p:cNvSpPr>
              <p:nvPr/>
            </p:nvSpPr>
            <p:spPr bwMode="auto">
              <a:xfrm flipV="1">
                <a:off x="3036" y="269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5" name="Line 33"/>
              <p:cNvSpPr>
                <a:spLocks noChangeShapeType="1"/>
              </p:cNvSpPr>
              <p:nvPr/>
            </p:nvSpPr>
            <p:spPr bwMode="auto">
              <a:xfrm flipV="1">
                <a:off x="3036" y="2675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6" name="Line 34"/>
              <p:cNvSpPr>
                <a:spLocks noChangeShapeType="1"/>
              </p:cNvSpPr>
              <p:nvPr/>
            </p:nvSpPr>
            <p:spPr bwMode="auto">
              <a:xfrm flipV="1">
                <a:off x="3036" y="265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7" name="Line 35"/>
              <p:cNvSpPr>
                <a:spLocks noChangeShapeType="1"/>
              </p:cNvSpPr>
              <p:nvPr/>
            </p:nvSpPr>
            <p:spPr bwMode="auto">
              <a:xfrm flipV="1">
                <a:off x="3036" y="264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8" name="Line 36"/>
              <p:cNvSpPr>
                <a:spLocks noChangeShapeType="1"/>
              </p:cNvSpPr>
              <p:nvPr/>
            </p:nvSpPr>
            <p:spPr bwMode="auto">
              <a:xfrm flipV="1">
                <a:off x="3036" y="26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9" name="Line 37"/>
              <p:cNvSpPr>
                <a:spLocks noChangeShapeType="1"/>
              </p:cNvSpPr>
              <p:nvPr/>
            </p:nvSpPr>
            <p:spPr bwMode="auto">
              <a:xfrm flipV="1">
                <a:off x="3036" y="261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0" name="Line 38"/>
              <p:cNvSpPr>
                <a:spLocks noChangeShapeType="1"/>
              </p:cNvSpPr>
              <p:nvPr/>
            </p:nvSpPr>
            <p:spPr bwMode="auto">
              <a:xfrm flipV="1">
                <a:off x="3036" y="259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1" name="Line 39"/>
              <p:cNvSpPr>
                <a:spLocks noChangeShapeType="1"/>
              </p:cNvSpPr>
              <p:nvPr/>
            </p:nvSpPr>
            <p:spPr bwMode="auto">
              <a:xfrm flipV="1">
                <a:off x="3036" y="25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2" name="Line 40"/>
              <p:cNvSpPr>
                <a:spLocks noChangeShapeType="1"/>
              </p:cNvSpPr>
              <p:nvPr/>
            </p:nvSpPr>
            <p:spPr bwMode="auto">
              <a:xfrm flipV="1">
                <a:off x="3036" y="256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3" name="Line 41"/>
              <p:cNvSpPr>
                <a:spLocks noChangeShapeType="1"/>
              </p:cNvSpPr>
              <p:nvPr/>
            </p:nvSpPr>
            <p:spPr bwMode="auto">
              <a:xfrm flipV="1">
                <a:off x="3036" y="255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4" name="Line 42"/>
              <p:cNvSpPr>
                <a:spLocks noChangeShapeType="1"/>
              </p:cNvSpPr>
              <p:nvPr/>
            </p:nvSpPr>
            <p:spPr bwMode="auto">
              <a:xfrm flipV="1">
                <a:off x="3036" y="25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5" name="Line 43"/>
              <p:cNvSpPr>
                <a:spLocks noChangeShapeType="1"/>
              </p:cNvSpPr>
              <p:nvPr/>
            </p:nvSpPr>
            <p:spPr bwMode="auto">
              <a:xfrm flipV="1">
                <a:off x="3036" y="252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6" name="Line 44"/>
              <p:cNvSpPr>
                <a:spLocks noChangeShapeType="1"/>
              </p:cNvSpPr>
              <p:nvPr/>
            </p:nvSpPr>
            <p:spPr bwMode="auto">
              <a:xfrm flipV="1">
                <a:off x="3036" y="250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7" name="Line 45"/>
              <p:cNvSpPr>
                <a:spLocks noChangeShapeType="1"/>
              </p:cNvSpPr>
              <p:nvPr/>
            </p:nvSpPr>
            <p:spPr bwMode="auto">
              <a:xfrm flipV="1">
                <a:off x="3036" y="249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8" name="Line 46"/>
              <p:cNvSpPr>
                <a:spLocks noChangeShapeType="1"/>
              </p:cNvSpPr>
              <p:nvPr/>
            </p:nvSpPr>
            <p:spPr bwMode="auto">
              <a:xfrm flipV="1">
                <a:off x="3036" y="247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9" name="Line 47"/>
              <p:cNvSpPr>
                <a:spLocks noChangeShapeType="1"/>
              </p:cNvSpPr>
              <p:nvPr/>
            </p:nvSpPr>
            <p:spPr bwMode="auto">
              <a:xfrm flipV="1">
                <a:off x="3036" y="2460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0" name="Line 48"/>
              <p:cNvSpPr>
                <a:spLocks noChangeShapeType="1"/>
              </p:cNvSpPr>
              <p:nvPr/>
            </p:nvSpPr>
            <p:spPr bwMode="auto">
              <a:xfrm flipV="1">
                <a:off x="3036" y="244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1" name="Line 49"/>
              <p:cNvSpPr>
                <a:spLocks noChangeShapeType="1"/>
              </p:cNvSpPr>
              <p:nvPr/>
            </p:nvSpPr>
            <p:spPr bwMode="auto">
              <a:xfrm flipV="1">
                <a:off x="3036" y="242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2" name="Line 50"/>
              <p:cNvSpPr>
                <a:spLocks noChangeShapeType="1"/>
              </p:cNvSpPr>
              <p:nvPr/>
            </p:nvSpPr>
            <p:spPr bwMode="auto">
              <a:xfrm flipV="1">
                <a:off x="3036" y="241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3" name="Line 51"/>
              <p:cNvSpPr>
                <a:spLocks noChangeShapeType="1"/>
              </p:cNvSpPr>
              <p:nvPr/>
            </p:nvSpPr>
            <p:spPr bwMode="auto">
              <a:xfrm flipV="1">
                <a:off x="3036" y="239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4" name="Line 52"/>
              <p:cNvSpPr>
                <a:spLocks noChangeShapeType="1"/>
              </p:cNvSpPr>
              <p:nvPr/>
            </p:nvSpPr>
            <p:spPr bwMode="auto">
              <a:xfrm flipV="1">
                <a:off x="3036" y="238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5" name="Line 53"/>
              <p:cNvSpPr>
                <a:spLocks noChangeShapeType="1"/>
              </p:cNvSpPr>
              <p:nvPr/>
            </p:nvSpPr>
            <p:spPr bwMode="auto">
              <a:xfrm flipV="1">
                <a:off x="3036" y="236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6" name="Line 54"/>
              <p:cNvSpPr>
                <a:spLocks noChangeShapeType="1"/>
              </p:cNvSpPr>
              <p:nvPr/>
            </p:nvSpPr>
            <p:spPr bwMode="auto">
              <a:xfrm flipV="1">
                <a:off x="3036" y="235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7" name="Line 55"/>
              <p:cNvSpPr>
                <a:spLocks noChangeShapeType="1"/>
              </p:cNvSpPr>
              <p:nvPr/>
            </p:nvSpPr>
            <p:spPr bwMode="auto">
              <a:xfrm flipV="1">
                <a:off x="3036" y="233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8" name="Line 56"/>
              <p:cNvSpPr>
                <a:spLocks noChangeShapeType="1"/>
              </p:cNvSpPr>
              <p:nvPr/>
            </p:nvSpPr>
            <p:spPr bwMode="auto">
              <a:xfrm flipV="1">
                <a:off x="3036" y="232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9" name="Line 57"/>
              <p:cNvSpPr>
                <a:spLocks noChangeShapeType="1"/>
              </p:cNvSpPr>
              <p:nvPr/>
            </p:nvSpPr>
            <p:spPr bwMode="auto">
              <a:xfrm flipV="1">
                <a:off x="3036" y="230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0" name="Line 58"/>
              <p:cNvSpPr>
                <a:spLocks noChangeShapeType="1"/>
              </p:cNvSpPr>
              <p:nvPr/>
            </p:nvSpPr>
            <p:spPr bwMode="auto">
              <a:xfrm flipV="1">
                <a:off x="3036" y="2291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1" name="Line 59"/>
              <p:cNvSpPr>
                <a:spLocks noChangeShapeType="1"/>
              </p:cNvSpPr>
              <p:nvPr/>
            </p:nvSpPr>
            <p:spPr bwMode="auto">
              <a:xfrm flipV="1">
                <a:off x="3036" y="227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2" name="Line 60"/>
              <p:cNvSpPr>
                <a:spLocks noChangeShapeType="1"/>
              </p:cNvSpPr>
              <p:nvPr/>
            </p:nvSpPr>
            <p:spPr bwMode="auto">
              <a:xfrm flipV="1">
                <a:off x="3036" y="226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3" name="Line 61"/>
              <p:cNvSpPr>
                <a:spLocks noChangeShapeType="1"/>
              </p:cNvSpPr>
              <p:nvPr/>
            </p:nvSpPr>
            <p:spPr bwMode="auto">
              <a:xfrm flipV="1">
                <a:off x="3036" y="224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4" name="Line 62"/>
              <p:cNvSpPr>
                <a:spLocks noChangeShapeType="1"/>
              </p:cNvSpPr>
              <p:nvPr/>
            </p:nvSpPr>
            <p:spPr bwMode="auto">
              <a:xfrm flipV="1">
                <a:off x="3036" y="222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5" name="Line 63"/>
              <p:cNvSpPr>
                <a:spLocks noChangeShapeType="1"/>
              </p:cNvSpPr>
              <p:nvPr/>
            </p:nvSpPr>
            <p:spPr bwMode="auto">
              <a:xfrm flipV="1">
                <a:off x="3036" y="221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6" name="Line 64"/>
              <p:cNvSpPr>
                <a:spLocks noChangeShapeType="1"/>
              </p:cNvSpPr>
              <p:nvPr/>
            </p:nvSpPr>
            <p:spPr bwMode="auto">
              <a:xfrm flipV="1">
                <a:off x="3036" y="219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7" name="Line 65"/>
              <p:cNvSpPr>
                <a:spLocks noChangeShapeType="1"/>
              </p:cNvSpPr>
              <p:nvPr/>
            </p:nvSpPr>
            <p:spPr bwMode="auto">
              <a:xfrm flipV="1">
                <a:off x="3036" y="218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8" name="Line 66"/>
              <p:cNvSpPr>
                <a:spLocks noChangeShapeType="1"/>
              </p:cNvSpPr>
              <p:nvPr/>
            </p:nvSpPr>
            <p:spPr bwMode="auto">
              <a:xfrm flipV="1">
                <a:off x="3036" y="216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9" name="Line 67"/>
              <p:cNvSpPr>
                <a:spLocks noChangeShapeType="1"/>
              </p:cNvSpPr>
              <p:nvPr/>
            </p:nvSpPr>
            <p:spPr bwMode="auto">
              <a:xfrm flipH="1" flipV="1">
                <a:off x="3035" y="215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0" name="Line 68"/>
              <p:cNvSpPr>
                <a:spLocks noChangeShapeType="1"/>
              </p:cNvSpPr>
              <p:nvPr/>
            </p:nvSpPr>
            <p:spPr bwMode="auto">
              <a:xfrm flipV="1">
                <a:off x="3227" y="358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1" name="Line 69"/>
              <p:cNvSpPr>
                <a:spLocks noChangeShapeType="1"/>
              </p:cNvSpPr>
              <p:nvPr/>
            </p:nvSpPr>
            <p:spPr bwMode="auto">
              <a:xfrm flipV="1">
                <a:off x="3228" y="356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2" name="Line 70"/>
              <p:cNvSpPr>
                <a:spLocks noChangeShapeType="1"/>
              </p:cNvSpPr>
              <p:nvPr/>
            </p:nvSpPr>
            <p:spPr bwMode="auto">
              <a:xfrm flipV="1">
                <a:off x="3228" y="355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3" name="Line 71"/>
              <p:cNvSpPr>
                <a:spLocks noChangeShapeType="1"/>
              </p:cNvSpPr>
              <p:nvPr/>
            </p:nvSpPr>
            <p:spPr bwMode="auto">
              <a:xfrm flipV="1">
                <a:off x="3228" y="353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4" name="Line 72"/>
              <p:cNvSpPr>
                <a:spLocks noChangeShapeType="1"/>
              </p:cNvSpPr>
              <p:nvPr/>
            </p:nvSpPr>
            <p:spPr bwMode="auto">
              <a:xfrm flipV="1">
                <a:off x="3228" y="351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5" name="Line 73"/>
              <p:cNvSpPr>
                <a:spLocks noChangeShapeType="1"/>
              </p:cNvSpPr>
              <p:nvPr/>
            </p:nvSpPr>
            <p:spPr bwMode="auto">
              <a:xfrm flipV="1">
                <a:off x="3228" y="350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6" name="Line 74"/>
              <p:cNvSpPr>
                <a:spLocks noChangeShapeType="1"/>
              </p:cNvSpPr>
              <p:nvPr/>
            </p:nvSpPr>
            <p:spPr bwMode="auto">
              <a:xfrm flipV="1">
                <a:off x="3228" y="34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7" name="Line 75"/>
              <p:cNvSpPr>
                <a:spLocks noChangeShapeType="1"/>
              </p:cNvSpPr>
              <p:nvPr/>
            </p:nvSpPr>
            <p:spPr bwMode="auto">
              <a:xfrm flipV="1">
                <a:off x="3228" y="347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8" name="Line 76"/>
              <p:cNvSpPr>
                <a:spLocks noChangeShapeType="1"/>
              </p:cNvSpPr>
              <p:nvPr/>
            </p:nvSpPr>
            <p:spPr bwMode="auto">
              <a:xfrm flipV="1">
                <a:off x="3228" y="345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9" name="Line 77"/>
              <p:cNvSpPr>
                <a:spLocks noChangeShapeType="1"/>
              </p:cNvSpPr>
              <p:nvPr/>
            </p:nvSpPr>
            <p:spPr bwMode="auto">
              <a:xfrm flipV="1">
                <a:off x="3228" y="3443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0" name="Line 78"/>
              <p:cNvSpPr>
                <a:spLocks noChangeShapeType="1"/>
              </p:cNvSpPr>
              <p:nvPr/>
            </p:nvSpPr>
            <p:spPr bwMode="auto">
              <a:xfrm flipV="1">
                <a:off x="3228" y="342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1" name="Line 79"/>
              <p:cNvSpPr>
                <a:spLocks noChangeShapeType="1"/>
              </p:cNvSpPr>
              <p:nvPr/>
            </p:nvSpPr>
            <p:spPr bwMode="auto">
              <a:xfrm flipV="1">
                <a:off x="3228" y="34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2" name="Line 80"/>
              <p:cNvSpPr>
                <a:spLocks noChangeShapeType="1"/>
              </p:cNvSpPr>
              <p:nvPr/>
            </p:nvSpPr>
            <p:spPr bwMode="auto">
              <a:xfrm flipV="1">
                <a:off x="3228" y="339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3" name="Line 81"/>
              <p:cNvSpPr>
                <a:spLocks noChangeShapeType="1"/>
              </p:cNvSpPr>
              <p:nvPr/>
            </p:nvSpPr>
            <p:spPr bwMode="auto">
              <a:xfrm flipV="1">
                <a:off x="3228" y="338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4" name="Line 82"/>
              <p:cNvSpPr>
                <a:spLocks noChangeShapeType="1"/>
              </p:cNvSpPr>
              <p:nvPr/>
            </p:nvSpPr>
            <p:spPr bwMode="auto">
              <a:xfrm flipV="1">
                <a:off x="3228" y="33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5" name="Line 83"/>
              <p:cNvSpPr>
                <a:spLocks noChangeShapeType="1"/>
              </p:cNvSpPr>
              <p:nvPr/>
            </p:nvSpPr>
            <p:spPr bwMode="auto">
              <a:xfrm flipV="1">
                <a:off x="3228" y="335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6" name="Line 84"/>
              <p:cNvSpPr>
                <a:spLocks noChangeShapeType="1"/>
              </p:cNvSpPr>
              <p:nvPr/>
            </p:nvSpPr>
            <p:spPr bwMode="auto">
              <a:xfrm flipV="1">
                <a:off x="3228" y="333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7" name="Line 85"/>
              <p:cNvSpPr>
                <a:spLocks noChangeShapeType="1"/>
              </p:cNvSpPr>
              <p:nvPr/>
            </p:nvSpPr>
            <p:spPr bwMode="auto">
              <a:xfrm flipV="1">
                <a:off x="3228" y="33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8" name="Line 86"/>
              <p:cNvSpPr>
                <a:spLocks noChangeShapeType="1"/>
              </p:cNvSpPr>
              <p:nvPr/>
            </p:nvSpPr>
            <p:spPr bwMode="auto">
              <a:xfrm flipV="1">
                <a:off x="3228" y="330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9" name="Line 87"/>
              <p:cNvSpPr>
                <a:spLocks noChangeShapeType="1"/>
              </p:cNvSpPr>
              <p:nvPr/>
            </p:nvSpPr>
            <p:spPr bwMode="auto">
              <a:xfrm flipV="1">
                <a:off x="3228" y="32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0" name="Line 88"/>
              <p:cNvSpPr>
                <a:spLocks noChangeShapeType="1"/>
              </p:cNvSpPr>
              <p:nvPr/>
            </p:nvSpPr>
            <p:spPr bwMode="auto">
              <a:xfrm flipV="1">
                <a:off x="3228" y="3274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1" name="Line 89"/>
              <p:cNvSpPr>
                <a:spLocks noChangeShapeType="1"/>
              </p:cNvSpPr>
              <p:nvPr/>
            </p:nvSpPr>
            <p:spPr bwMode="auto">
              <a:xfrm flipV="1">
                <a:off x="3228" y="325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2" name="Line 90"/>
              <p:cNvSpPr>
                <a:spLocks noChangeShapeType="1"/>
              </p:cNvSpPr>
              <p:nvPr/>
            </p:nvSpPr>
            <p:spPr bwMode="auto">
              <a:xfrm flipV="1">
                <a:off x="3228" y="324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3" name="Line 91"/>
              <p:cNvSpPr>
                <a:spLocks noChangeShapeType="1"/>
              </p:cNvSpPr>
              <p:nvPr/>
            </p:nvSpPr>
            <p:spPr bwMode="auto">
              <a:xfrm flipV="1">
                <a:off x="3228" y="322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4" name="Line 92"/>
              <p:cNvSpPr>
                <a:spLocks noChangeShapeType="1"/>
              </p:cNvSpPr>
              <p:nvPr/>
            </p:nvSpPr>
            <p:spPr bwMode="auto">
              <a:xfrm flipV="1">
                <a:off x="3228" y="32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5" name="Line 93"/>
              <p:cNvSpPr>
                <a:spLocks noChangeShapeType="1"/>
              </p:cNvSpPr>
              <p:nvPr/>
            </p:nvSpPr>
            <p:spPr bwMode="auto">
              <a:xfrm flipV="1">
                <a:off x="3228" y="31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6" name="Line 94"/>
              <p:cNvSpPr>
                <a:spLocks noChangeShapeType="1"/>
              </p:cNvSpPr>
              <p:nvPr/>
            </p:nvSpPr>
            <p:spPr bwMode="auto">
              <a:xfrm flipV="1">
                <a:off x="3228" y="318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7" name="Line 95"/>
              <p:cNvSpPr>
                <a:spLocks noChangeShapeType="1"/>
              </p:cNvSpPr>
              <p:nvPr/>
            </p:nvSpPr>
            <p:spPr bwMode="auto">
              <a:xfrm flipV="1">
                <a:off x="3228" y="31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8" name="Line 96"/>
              <p:cNvSpPr>
                <a:spLocks noChangeShapeType="1"/>
              </p:cNvSpPr>
              <p:nvPr/>
            </p:nvSpPr>
            <p:spPr bwMode="auto">
              <a:xfrm flipV="1">
                <a:off x="3228" y="31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79" name="Line 97"/>
              <p:cNvSpPr>
                <a:spLocks noChangeShapeType="1"/>
              </p:cNvSpPr>
              <p:nvPr/>
            </p:nvSpPr>
            <p:spPr bwMode="auto">
              <a:xfrm flipV="1">
                <a:off x="3228" y="313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0" name="Line 98"/>
              <p:cNvSpPr>
                <a:spLocks noChangeShapeType="1"/>
              </p:cNvSpPr>
              <p:nvPr/>
            </p:nvSpPr>
            <p:spPr bwMode="auto">
              <a:xfrm flipV="1">
                <a:off x="3228" y="31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1" name="Line 99"/>
              <p:cNvSpPr>
                <a:spLocks noChangeShapeType="1"/>
              </p:cNvSpPr>
              <p:nvPr/>
            </p:nvSpPr>
            <p:spPr bwMode="auto">
              <a:xfrm flipV="1">
                <a:off x="3228" y="310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2" name="Line 100"/>
              <p:cNvSpPr>
                <a:spLocks noChangeShapeType="1"/>
              </p:cNvSpPr>
              <p:nvPr/>
            </p:nvSpPr>
            <p:spPr bwMode="auto">
              <a:xfrm flipV="1">
                <a:off x="3228" y="30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3" name="Line 101"/>
              <p:cNvSpPr>
                <a:spLocks noChangeShapeType="1"/>
              </p:cNvSpPr>
              <p:nvPr/>
            </p:nvSpPr>
            <p:spPr bwMode="auto">
              <a:xfrm flipV="1">
                <a:off x="3228" y="307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4" name="Line 102"/>
              <p:cNvSpPr>
                <a:spLocks noChangeShapeType="1"/>
              </p:cNvSpPr>
              <p:nvPr/>
            </p:nvSpPr>
            <p:spPr bwMode="auto">
              <a:xfrm flipV="1">
                <a:off x="3228" y="3059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5" name="Line 103"/>
              <p:cNvSpPr>
                <a:spLocks noChangeShapeType="1"/>
              </p:cNvSpPr>
              <p:nvPr/>
            </p:nvSpPr>
            <p:spPr bwMode="auto">
              <a:xfrm flipV="1">
                <a:off x="3228" y="304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6" name="Line 104"/>
              <p:cNvSpPr>
                <a:spLocks noChangeShapeType="1"/>
              </p:cNvSpPr>
              <p:nvPr/>
            </p:nvSpPr>
            <p:spPr bwMode="auto">
              <a:xfrm flipV="1">
                <a:off x="3228" y="30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7" name="Line 105"/>
              <p:cNvSpPr>
                <a:spLocks noChangeShapeType="1"/>
              </p:cNvSpPr>
              <p:nvPr/>
            </p:nvSpPr>
            <p:spPr bwMode="auto">
              <a:xfrm flipV="1">
                <a:off x="3228" y="30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8" name="Line 106"/>
              <p:cNvSpPr>
                <a:spLocks noChangeShapeType="1"/>
              </p:cNvSpPr>
              <p:nvPr/>
            </p:nvSpPr>
            <p:spPr bwMode="auto">
              <a:xfrm flipV="1">
                <a:off x="3228" y="29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89" name="Line 107"/>
              <p:cNvSpPr>
                <a:spLocks noChangeShapeType="1"/>
              </p:cNvSpPr>
              <p:nvPr/>
            </p:nvSpPr>
            <p:spPr bwMode="auto">
              <a:xfrm flipV="1">
                <a:off x="3228" y="29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0" name="Line 108"/>
              <p:cNvSpPr>
                <a:spLocks noChangeShapeType="1"/>
              </p:cNvSpPr>
              <p:nvPr/>
            </p:nvSpPr>
            <p:spPr bwMode="auto">
              <a:xfrm flipV="1">
                <a:off x="3228" y="29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1" name="Line 109"/>
              <p:cNvSpPr>
                <a:spLocks noChangeShapeType="1"/>
              </p:cNvSpPr>
              <p:nvPr/>
            </p:nvSpPr>
            <p:spPr bwMode="auto">
              <a:xfrm flipV="1">
                <a:off x="3228" y="29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2" name="Line 110"/>
              <p:cNvSpPr>
                <a:spLocks noChangeShapeType="1"/>
              </p:cNvSpPr>
              <p:nvPr/>
            </p:nvSpPr>
            <p:spPr bwMode="auto">
              <a:xfrm flipV="1">
                <a:off x="3228" y="29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3" name="Line 111"/>
              <p:cNvSpPr>
                <a:spLocks noChangeShapeType="1"/>
              </p:cNvSpPr>
              <p:nvPr/>
            </p:nvSpPr>
            <p:spPr bwMode="auto">
              <a:xfrm flipV="1">
                <a:off x="3228" y="29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4" name="Line 112"/>
              <p:cNvSpPr>
                <a:spLocks noChangeShapeType="1"/>
              </p:cNvSpPr>
              <p:nvPr/>
            </p:nvSpPr>
            <p:spPr bwMode="auto">
              <a:xfrm flipV="1">
                <a:off x="3228" y="290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5" name="Line 113"/>
              <p:cNvSpPr>
                <a:spLocks noChangeShapeType="1"/>
              </p:cNvSpPr>
              <p:nvPr/>
            </p:nvSpPr>
            <p:spPr bwMode="auto">
              <a:xfrm flipV="1">
                <a:off x="3228" y="289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6" name="Line 114"/>
              <p:cNvSpPr>
                <a:spLocks noChangeShapeType="1"/>
              </p:cNvSpPr>
              <p:nvPr/>
            </p:nvSpPr>
            <p:spPr bwMode="auto">
              <a:xfrm flipV="1">
                <a:off x="3228" y="287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7" name="Line 115"/>
              <p:cNvSpPr>
                <a:spLocks noChangeShapeType="1"/>
              </p:cNvSpPr>
              <p:nvPr/>
            </p:nvSpPr>
            <p:spPr bwMode="auto">
              <a:xfrm flipV="1">
                <a:off x="3228" y="285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8" name="Line 116"/>
              <p:cNvSpPr>
                <a:spLocks noChangeShapeType="1"/>
              </p:cNvSpPr>
              <p:nvPr/>
            </p:nvSpPr>
            <p:spPr bwMode="auto">
              <a:xfrm flipV="1">
                <a:off x="3228" y="2844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99" name="Line 117"/>
              <p:cNvSpPr>
                <a:spLocks noChangeShapeType="1"/>
              </p:cNvSpPr>
              <p:nvPr/>
            </p:nvSpPr>
            <p:spPr bwMode="auto">
              <a:xfrm flipV="1">
                <a:off x="3228" y="28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0" name="Line 118"/>
              <p:cNvSpPr>
                <a:spLocks noChangeShapeType="1"/>
              </p:cNvSpPr>
              <p:nvPr/>
            </p:nvSpPr>
            <p:spPr bwMode="auto">
              <a:xfrm flipV="1">
                <a:off x="3228" y="281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1" name="Line 119"/>
              <p:cNvSpPr>
                <a:spLocks noChangeShapeType="1"/>
              </p:cNvSpPr>
              <p:nvPr/>
            </p:nvSpPr>
            <p:spPr bwMode="auto">
              <a:xfrm flipV="1">
                <a:off x="3228" y="27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2" name="Line 120"/>
              <p:cNvSpPr>
                <a:spLocks noChangeShapeType="1"/>
              </p:cNvSpPr>
              <p:nvPr/>
            </p:nvSpPr>
            <p:spPr bwMode="auto">
              <a:xfrm flipV="1">
                <a:off x="3228" y="27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3" name="Line 121"/>
              <p:cNvSpPr>
                <a:spLocks noChangeShapeType="1"/>
              </p:cNvSpPr>
              <p:nvPr/>
            </p:nvSpPr>
            <p:spPr bwMode="auto">
              <a:xfrm flipV="1">
                <a:off x="3228" y="276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4" name="Line 122"/>
              <p:cNvSpPr>
                <a:spLocks noChangeShapeType="1"/>
              </p:cNvSpPr>
              <p:nvPr/>
            </p:nvSpPr>
            <p:spPr bwMode="auto">
              <a:xfrm flipV="1">
                <a:off x="3228" y="27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5" name="Line 123"/>
              <p:cNvSpPr>
                <a:spLocks noChangeShapeType="1"/>
              </p:cNvSpPr>
              <p:nvPr/>
            </p:nvSpPr>
            <p:spPr bwMode="auto">
              <a:xfrm flipV="1">
                <a:off x="3228" y="27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6" name="Line 124"/>
              <p:cNvSpPr>
                <a:spLocks noChangeShapeType="1"/>
              </p:cNvSpPr>
              <p:nvPr/>
            </p:nvSpPr>
            <p:spPr bwMode="auto">
              <a:xfrm flipV="1">
                <a:off x="3228" y="272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7" name="Line 125"/>
              <p:cNvSpPr>
                <a:spLocks noChangeShapeType="1"/>
              </p:cNvSpPr>
              <p:nvPr/>
            </p:nvSpPr>
            <p:spPr bwMode="auto">
              <a:xfrm flipV="1">
                <a:off x="3228" y="270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8" name="Line 126"/>
              <p:cNvSpPr>
                <a:spLocks noChangeShapeType="1"/>
              </p:cNvSpPr>
              <p:nvPr/>
            </p:nvSpPr>
            <p:spPr bwMode="auto">
              <a:xfrm flipV="1">
                <a:off x="3228" y="269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09" name="Line 127"/>
              <p:cNvSpPr>
                <a:spLocks noChangeShapeType="1"/>
              </p:cNvSpPr>
              <p:nvPr/>
            </p:nvSpPr>
            <p:spPr bwMode="auto">
              <a:xfrm flipV="1">
                <a:off x="3228" y="2675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0" name="Line 128"/>
              <p:cNvSpPr>
                <a:spLocks noChangeShapeType="1"/>
              </p:cNvSpPr>
              <p:nvPr/>
            </p:nvSpPr>
            <p:spPr bwMode="auto">
              <a:xfrm flipV="1">
                <a:off x="3228" y="265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1" name="Line 129"/>
              <p:cNvSpPr>
                <a:spLocks noChangeShapeType="1"/>
              </p:cNvSpPr>
              <p:nvPr/>
            </p:nvSpPr>
            <p:spPr bwMode="auto">
              <a:xfrm flipV="1">
                <a:off x="3228" y="264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2" name="Line 130"/>
              <p:cNvSpPr>
                <a:spLocks noChangeShapeType="1"/>
              </p:cNvSpPr>
              <p:nvPr/>
            </p:nvSpPr>
            <p:spPr bwMode="auto">
              <a:xfrm flipV="1">
                <a:off x="3228" y="26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3" name="Line 131"/>
              <p:cNvSpPr>
                <a:spLocks noChangeShapeType="1"/>
              </p:cNvSpPr>
              <p:nvPr/>
            </p:nvSpPr>
            <p:spPr bwMode="auto">
              <a:xfrm flipV="1">
                <a:off x="3228" y="261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4" name="Line 132"/>
              <p:cNvSpPr>
                <a:spLocks noChangeShapeType="1"/>
              </p:cNvSpPr>
              <p:nvPr/>
            </p:nvSpPr>
            <p:spPr bwMode="auto">
              <a:xfrm flipV="1">
                <a:off x="3228" y="259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5" name="Line 133"/>
              <p:cNvSpPr>
                <a:spLocks noChangeShapeType="1"/>
              </p:cNvSpPr>
              <p:nvPr/>
            </p:nvSpPr>
            <p:spPr bwMode="auto">
              <a:xfrm flipV="1">
                <a:off x="3228" y="25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6" name="Line 134"/>
              <p:cNvSpPr>
                <a:spLocks noChangeShapeType="1"/>
              </p:cNvSpPr>
              <p:nvPr/>
            </p:nvSpPr>
            <p:spPr bwMode="auto">
              <a:xfrm flipV="1">
                <a:off x="3228" y="256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7" name="Line 135"/>
              <p:cNvSpPr>
                <a:spLocks noChangeShapeType="1"/>
              </p:cNvSpPr>
              <p:nvPr/>
            </p:nvSpPr>
            <p:spPr bwMode="auto">
              <a:xfrm flipV="1">
                <a:off x="3228" y="255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8" name="Line 136"/>
              <p:cNvSpPr>
                <a:spLocks noChangeShapeType="1"/>
              </p:cNvSpPr>
              <p:nvPr/>
            </p:nvSpPr>
            <p:spPr bwMode="auto">
              <a:xfrm flipV="1">
                <a:off x="3228" y="25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19" name="Line 137"/>
              <p:cNvSpPr>
                <a:spLocks noChangeShapeType="1"/>
              </p:cNvSpPr>
              <p:nvPr/>
            </p:nvSpPr>
            <p:spPr bwMode="auto">
              <a:xfrm flipV="1">
                <a:off x="3228" y="252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0" name="Line 138"/>
              <p:cNvSpPr>
                <a:spLocks noChangeShapeType="1"/>
              </p:cNvSpPr>
              <p:nvPr/>
            </p:nvSpPr>
            <p:spPr bwMode="auto">
              <a:xfrm flipV="1">
                <a:off x="3228" y="250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1" name="Line 139"/>
              <p:cNvSpPr>
                <a:spLocks noChangeShapeType="1"/>
              </p:cNvSpPr>
              <p:nvPr/>
            </p:nvSpPr>
            <p:spPr bwMode="auto">
              <a:xfrm flipV="1">
                <a:off x="3228" y="249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2" name="Line 140"/>
              <p:cNvSpPr>
                <a:spLocks noChangeShapeType="1"/>
              </p:cNvSpPr>
              <p:nvPr/>
            </p:nvSpPr>
            <p:spPr bwMode="auto">
              <a:xfrm flipV="1">
                <a:off x="3228" y="247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3" name="Line 141"/>
              <p:cNvSpPr>
                <a:spLocks noChangeShapeType="1"/>
              </p:cNvSpPr>
              <p:nvPr/>
            </p:nvSpPr>
            <p:spPr bwMode="auto">
              <a:xfrm flipV="1">
                <a:off x="3228" y="2460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4" name="Line 142"/>
              <p:cNvSpPr>
                <a:spLocks noChangeShapeType="1"/>
              </p:cNvSpPr>
              <p:nvPr/>
            </p:nvSpPr>
            <p:spPr bwMode="auto">
              <a:xfrm flipV="1">
                <a:off x="3228" y="244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5" name="Line 143"/>
              <p:cNvSpPr>
                <a:spLocks noChangeShapeType="1"/>
              </p:cNvSpPr>
              <p:nvPr/>
            </p:nvSpPr>
            <p:spPr bwMode="auto">
              <a:xfrm flipV="1">
                <a:off x="3228" y="242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6" name="Line 144"/>
              <p:cNvSpPr>
                <a:spLocks noChangeShapeType="1"/>
              </p:cNvSpPr>
              <p:nvPr/>
            </p:nvSpPr>
            <p:spPr bwMode="auto">
              <a:xfrm flipV="1">
                <a:off x="3228" y="241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7" name="Line 145"/>
              <p:cNvSpPr>
                <a:spLocks noChangeShapeType="1"/>
              </p:cNvSpPr>
              <p:nvPr/>
            </p:nvSpPr>
            <p:spPr bwMode="auto">
              <a:xfrm flipV="1">
                <a:off x="3228" y="239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8" name="Line 146"/>
              <p:cNvSpPr>
                <a:spLocks noChangeShapeType="1"/>
              </p:cNvSpPr>
              <p:nvPr/>
            </p:nvSpPr>
            <p:spPr bwMode="auto">
              <a:xfrm flipV="1">
                <a:off x="3228" y="238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29" name="Line 147"/>
              <p:cNvSpPr>
                <a:spLocks noChangeShapeType="1"/>
              </p:cNvSpPr>
              <p:nvPr/>
            </p:nvSpPr>
            <p:spPr bwMode="auto">
              <a:xfrm flipV="1">
                <a:off x="3228" y="236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0" name="Line 148"/>
              <p:cNvSpPr>
                <a:spLocks noChangeShapeType="1"/>
              </p:cNvSpPr>
              <p:nvPr/>
            </p:nvSpPr>
            <p:spPr bwMode="auto">
              <a:xfrm flipV="1">
                <a:off x="3228" y="235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1" name="Line 149"/>
              <p:cNvSpPr>
                <a:spLocks noChangeShapeType="1"/>
              </p:cNvSpPr>
              <p:nvPr/>
            </p:nvSpPr>
            <p:spPr bwMode="auto">
              <a:xfrm flipV="1">
                <a:off x="3228" y="233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2" name="Line 150"/>
              <p:cNvSpPr>
                <a:spLocks noChangeShapeType="1"/>
              </p:cNvSpPr>
              <p:nvPr/>
            </p:nvSpPr>
            <p:spPr bwMode="auto">
              <a:xfrm flipV="1">
                <a:off x="3228" y="232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3" name="Line 151"/>
              <p:cNvSpPr>
                <a:spLocks noChangeShapeType="1"/>
              </p:cNvSpPr>
              <p:nvPr/>
            </p:nvSpPr>
            <p:spPr bwMode="auto">
              <a:xfrm flipV="1">
                <a:off x="3228" y="230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4" name="Line 152"/>
              <p:cNvSpPr>
                <a:spLocks noChangeShapeType="1"/>
              </p:cNvSpPr>
              <p:nvPr/>
            </p:nvSpPr>
            <p:spPr bwMode="auto">
              <a:xfrm flipV="1">
                <a:off x="3228" y="2291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5" name="Line 153"/>
              <p:cNvSpPr>
                <a:spLocks noChangeShapeType="1"/>
              </p:cNvSpPr>
              <p:nvPr/>
            </p:nvSpPr>
            <p:spPr bwMode="auto">
              <a:xfrm flipV="1">
                <a:off x="3228" y="227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6" name="Line 154"/>
              <p:cNvSpPr>
                <a:spLocks noChangeShapeType="1"/>
              </p:cNvSpPr>
              <p:nvPr/>
            </p:nvSpPr>
            <p:spPr bwMode="auto">
              <a:xfrm flipV="1">
                <a:off x="3228" y="226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7" name="Line 155"/>
              <p:cNvSpPr>
                <a:spLocks noChangeShapeType="1"/>
              </p:cNvSpPr>
              <p:nvPr/>
            </p:nvSpPr>
            <p:spPr bwMode="auto">
              <a:xfrm flipV="1">
                <a:off x="3228" y="224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8" name="Line 156"/>
              <p:cNvSpPr>
                <a:spLocks noChangeShapeType="1"/>
              </p:cNvSpPr>
              <p:nvPr/>
            </p:nvSpPr>
            <p:spPr bwMode="auto">
              <a:xfrm flipV="1">
                <a:off x="3228" y="222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39" name="Line 157"/>
              <p:cNvSpPr>
                <a:spLocks noChangeShapeType="1"/>
              </p:cNvSpPr>
              <p:nvPr/>
            </p:nvSpPr>
            <p:spPr bwMode="auto">
              <a:xfrm flipV="1">
                <a:off x="3228" y="221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0" name="Line 158"/>
              <p:cNvSpPr>
                <a:spLocks noChangeShapeType="1"/>
              </p:cNvSpPr>
              <p:nvPr/>
            </p:nvSpPr>
            <p:spPr bwMode="auto">
              <a:xfrm flipV="1">
                <a:off x="3228" y="219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1" name="Line 159"/>
              <p:cNvSpPr>
                <a:spLocks noChangeShapeType="1"/>
              </p:cNvSpPr>
              <p:nvPr/>
            </p:nvSpPr>
            <p:spPr bwMode="auto">
              <a:xfrm flipV="1">
                <a:off x="3228" y="218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2" name="Line 160"/>
              <p:cNvSpPr>
                <a:spLocks noChangeShapeType="1"/>
              </p:cNvSpPr>
              <p:nvPr/>
            </p:nvSpPr>
            <p:spPr bwMode="auto">
              <a:xfrm flipV="1">
                <a:off x="3228" y="216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3" name="Line 161"/>
              <p:cNvSpPr>
                <a:spLocks noChangeShapeType="1"/>
              </p:cNvSpPr>
              <p:nvPr/>
            </p:nvSpPr>
            <p:spPr bwMode="auto">
              <a:xfrm flipH="1" flipV="1">
                <a:off x="3227" y="215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4" name="Line 162"/>
              <p:cNvSpPr>
                <a:spLocks noChangeShapeType="1"/>
              </p:cNvSpPr>
              <p:nvPr/>
            </p:nvSpPr>
            <p:spPr bwMode="auto">
              <a:xfrm flipV="1">
                <a:off x="3419" y="358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5" name="Line 163"/>
              <p:cNvSpPr>
                <a:spLocks noChangeShapeType="1"/>
              </p:cNvSpPr>
              <p:nvPr/>
            </p:nvSpPr>
            <p:spPr bwMode="auto">
              <a:xfrm flipV="1">
                <a:off x="3420" y="356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6" name="Line 164"/>
              <p:cNvSpPr>
                <a:spLocks noChangeShapeType="1"/>
              </p:cNvSpPr>
              <p:nvPr/>
            </p:nvSpPr>
            <p:spPr bwMode="auto">
              <a:xfrm flipV="1">
                <a:off x="3420" y="355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7" name="Line 165"/>
              <p:cNvSpPr>
                <a:spLocks noChangeShapeType="1"/>
              </p:cNvSpPr>
              <p:nvPr/>
            </p:nvSpPr>
            <p:spPr bwMode="auto">
              <a:xfrm flipV="1">
                <a:off x="3420" y="353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8" name="Line 166"/>
              <p:cNvSpPr>
                <a:spLocks noChangeShapeType="1"/>
              </p:cNvSpPr>
              <p:nvPr/>
            </p:nvSpPr>
            <p:spPr bwMode="auto">
              <a:xfrm flipV="1">
                <a:off x="3420" y="351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49" name="Line 167"/>
              <p:cNvSpPr>
                <a:spLocks noChangeShapeType="1"/>
              </p:cNvSpPr>
              <p:nvPr/>
            </p:nvSpPr>
            <p:spPr bwMode="auto">
              <a:xfrm flipV="1">
                <a:off x="3420" y="350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0" name="Line 168"/>
              <p:cNvSpPr>
                <a:spLocks noChangeShapeType="1"/>
              </p:cNvSpPr>
              <p:nvPr/>
            </p:nvSpPr>
            <p:spPr bwMode="auto">
              <a:xfrm flipV="1">
                <a:off x="3420" y="34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1" name="Line 169"/>
              <p:cNvSpPr>
                <a:spLocks noChangeShapeType="1"/>
              </p:cNvSpPr>
              <p:nvPr/>
            </p:nvSpPr>
            <p:spPr bwMode="auto">
              <a:xfrm flipV="1">
                <a:off x="3420" y="347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2" name="Line 170"/>
              <p:cNvSpPr>
                <a:spLocks noChangeShapeType="1"/>
              </p:cNvSpPr>
              <p:nvPr/>
            </p:nvSpPr>
            <p:spPr bwMode="auto">
              <a:xfrm flipV="1">
                <a:off x="3420" y="345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3" name="Line 171"/>
              <p:cNvSpPr>
                <a:spLocks noChangeShapeType="1"/>
              </p:cNvSpPr>
              <p:nvPr/>
            </p:nvSpPr>
            <p:spPr bwMode="auto">
              <a:xfrm flipV="1">
                <a:off x="3420" y="3443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4" name="Line 172"/>
              <p:cNvSpPr>
                <a:spLocks noChangeShapeType="1"/>
              </p:cNvSpPr>
              <p:nvPr/>
            </p:nvSpPr>
            <p:spPr bwMode="auto">
              <a:xfrm flipV="1">
                <a:off x="3420" y="342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5" name="Line 173"/>
              <p:cNvSpPr>
                <a:spLocks noChangeShapeType="1"/>
              </p:cNvSpPr>
              <p:nvPr/>
            </p:nvSpPr>
            <p:spPr bwMode="auto">
              <a:xfrm flipV="1">
                <a:off x="3420" y="34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6" name="Line 174"/>
              <p:cNvSpPr>
                <a:spLocks noChangeShapeType="1"/>
              </p:cNvSpPr>
              <p:nvPr/>
            </p:nvSpPr>
            <p:spPr bwMode="auto">
              <a:xfrm flipV="1">
                <a:off x="3420" y="339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7" name="Line 175"/>
              <p:cNvSpPr>
                <a:spLocks noChangeShapeType="1"/>
              </p:cNvSpPr>
              <p:nvPr/>
            </p:nvSpPr>
            <p:spPr bwMode="auto">
              <a:xfrm flipV="1">
                <a:off x="3420" y="338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8" name="Line 176"/>
              <p:cNvSpPr>
                <a:spLocks noChangeShapeType="1"/>
              </p:cNvSpPr>
              <p:nvPr/>
            </p:nvSpPr>
            <p:spPr bwMode="auto">
              <a:xfrm flipV="1">
                <a:off x="3420" y="33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59" name="Line 177"/>
              <p:cNvSpPr>
                <a:spLocks noChangeShapeType="1"/>
              </p:cNvSpPr>
              <p:nvPr/>
            </p:nvSpPr>
            <p:spPr bwMode="auto">
              <a:xfrm flipV="1">
                <a:off x="3420" y="335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0" name="Line 178"/>
              <p:cNvSpPr>
                <a:spLocks noChangeShapeType="1"/>
              </p:cNvSpPr>
              <p:nvPr/>
            </p:nvSpPr>
            <p:spPr bwMode="auto">
              <a:xfrm flipV="1">
                <a:off x="3420" y="333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1" name="Line 179"/>
              <p:cNvSpPr>
                <a:spLocks noChangeShapeType="1"/>
              </p:cNvSpPr>
              <p:nvPr/>
            </p:nvSpPr>
            <p:spPr bwMode="auto">
              <a:xfrm flipV="1">
                <a:off x="3420" y="33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2" name="Line 180"/>
              <p:cNvSpPr>
                <a:spLocks noChangeShapeType="1"/>
              </p:cNvSpPr>
              <p:nvPr/>
            </p:nvSpPr>
            <p:spPr bwMode="auto">
              <a:xfrm flipV="1">
                <a:off x="3420" y="330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3" name="Line 181"/>
              <p:cNvSpPr>
                <a:spLocks noChangeShapeType="1"/>
              </p:cNvSpPr>
              <p:nvPr/>
            </p:nvSpPr>
            <p:spPr bwMode="auto">
              <a:xfrm flipV="1">
                <a:off x="3420" y="32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4" name="Line 182"/>
              <p:cNvSpPr>
                <a:spLocks noChangeShapeType="1"/>
              </p:cNvSpPr>
              <p:nvPr/>
            </p:nvSpPr>
            <p:spPr bwMode="auto">
              <a:xfrm flipV="1">
                <a:off x="3420" y="3274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5" name="Line 183"/>
              <p:cNvSpPr>
                <a:spLocks noChangeShapeType="1"/>
              </p:cNvSpPr>
              <p:nvPr/>
            </p:nvSpPr>
            <p:spPr bwMode="auto">
              <a:xfrm flipV="1">
                <a:off x="3420" y="325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6" name="Line 184"/>
              <p:cNvSpPr>
                <a:spLocks noChangeShapeType="1"/>
              </p:cNvSpPr>
              <p:nvPr/>
            </p:nvSpPr>
            <p:spPr bwMode="auto">
              <a:xfrm flipV="1">
                <a:off x="3420" y="324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7" name="Line 185"/>
              <p:cNvSpPr>
                <a:spLocks noChangeShapeType="1"/>
              </p:cNvSpPr>
              <p:nvPr/>
            </p:nvSpPr>
            <p:spPr bwMode="auto">
              <a:xfrm flipV="1">
                <a:off x="3420" y="322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8" name="Line 186"/>
              <p:cNvSpPr>
                <a:spLocks noChangeShapeType="1"/>
              </p:cNvSpPr>
              <p:nvPr/>
            </p:nvSpPr>
            <p:spPr bwMode="auto">
              <a:xfrm flipV="1">
                <a:off x="3420" y="32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69" name="Line 187"/>
              <p:cNvSpPr>
                <a:spLocks noChangeShapeType="1"/>
              </p:cNvSpPr>
              <p:nvPr/>
            </p:nvSpPr>
            <p:spPr bwMode="auto">
              <a:xfrm flipV="1">
                <a:off x="3420" y="31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0" name="Line 188"/>
              <p:cNvSpPr>
                <a:spLocks noChangeShapeType="1"/>
              </p:cNvSpPr>
              <p:nvPr/>
            </p:nvSpPr>
            <p:spPr bwMode="auto">
              <a:xfrm flipV="1">
                <a:off x="3420" y="318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1" name="Line 189"/>
              <p:cNvSpPr>
                <a:spLocks noChangeShapeType="1"/>
              </p:cNvSpPr>
              <p:nvPr/>
            </p:nvSpPr>
            <p:spPr bwMode="auto">
              <a:xfrm flipV="1">
                <a:off x="3420" y="31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2" name="Line 190"/>
              <p:cNvSpPr>
                <a:spLocks noChangeShapeType="1"/>
              </p:cNvSpPr>
              <p:nvPr/>
            </p:nvSpPr>
            <p:spPr bwMode="auto">
              <a:xfrm flipV="1">
                <a:off x="3420" y="31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3" name="Line 191"/>
              <p:cNvSpPr>
                <a:spLocks noChangeShapeType="1"/>
              </p:cNvSpPr>
              <p:nvPr/>
            </p:nvSpPr>
            <p:spPr bwMode="auto">
              <a:xfrm flipV="1">
                <a:off x="3420" y="313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4" name="Line 192"/>
              <p:cNvSpPr>
                <a:spLocks noChangeShapeType="1"/>
              </p:cNvSpPr>
              <p:nvPr/>
            </p:nvSpPr>
            <p:spPr bwMode="auto">
              <a:xfrm flipV="1">
                <a:off x="3420" y="31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5" name="Line 193"/>
              <p:cNvSpPr>
                <a:spLocks noChangeShapeType="1"/>
              </p:cNvSpPr>
              <p:nvPr/>
            </p:nvSpPr>
            <p:spPr bwMode="auto">
              <a:xfrm flipV="1">
                <a:off x="3420" y="3105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6" name="Line 194"/>
              <p:cNvSpPr>
                <a:spLocks noChangeShapeType="1"/>
              </p:cNvSpPr>
              <p:nvPr/>
            </p:nvSpPr>
            <p:spPr bwMode="auto">
              <a:xfrm flipV="1">
                <a:off x="3420" y="3089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7" name="Line 195"/>
              <p:cNvSpPr>
                <a:spLocks noChangeShapeType="1"/>
              </p:cNvSpPr>
              <p:nvPr/>
            </p:nvSpPr>
            <p:spPr bwMode="auto">
              <a:xfrm flipV="1">
                <a:off x="3420" y="3074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8" name="Line 196"/>
              <p:cNvSpPr>
                <a:spLocks noChangeShapeType="1"/>
              </p:cNvSpPr>
              <p:nvPr/>
            </p:nvSpPr>
            <p:spPr bwMode="auto">
              <a:xfrm flipV="1">
                <a:off x="3420" y="3059"/>
                <a:ext cx="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79" name="Line 197"/>
              <p:cNvSpPr>
                <a:spLocks noChangeShapeType="1"/>
              </p:cNvSpPr>
              <p:nvPr/>
            </p:nvSpPr>
            <p:spPr bwMode="auto">
              <a:xfrm flipV="1">
                <a:off x="3420" y="3043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0" name="Line 198"/>
              <p:cNvSpPr>
                <a:spLocks noChangeShapeType="1"/>
              </p:cNvSpPr>
              <p:nvPr/>
            </p:nvSpPr>
            <p:spPr bwMode="auto">
              <a:xfrm flipV="1">
                <a:off x="3420" y="3028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1" name="Line 199"/>
              <p:cNvSpPr>
                <a:spLocks noChangeShapeType="1"/>
              </p:cNvSpPr>
              <p:nvPr/>
            </p:nvSpPr>
            <p:spPr bwMode="auto">
              <a:xfrm flipV="1">
                <a:off x="3420" y="301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2" name="Line 200"/>
              <p:cNvSpPr>
                <a:spLocks noChangeShapeType="1"/>
              </p:cNvSpPr>
              <p:nvPr/>
            </p:nvSpPr>
            <p:spPr bwMode="auto">
              <a:xfrm flipV="1">
                <a:off x="3420" y="2997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3" name="Line 201"/>
              <p:cNvSpPr>
                <a:spLocks noChangeShapeType="1"/>
              </p:cNvSpPr>
              <p:nvPr/>
            </p:nvSpPr>
            <p:spPr bwMode="auto">
              <a:xfrm flipV="1">
                <a:off x="3420" y="2982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4" name="Line 202"/>
              <p:cNvSpPr>
                <a:spLocks noChangeShapeType="1"/>
              </p:cNvSpPr>
              <p:nvPr/>
            </p:nvSpPr>
            <p:spPr bwMode="auto">
              <a:xfrm flipV="1">
                <a:off x="3420" y="296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5" name="Line 203"/>
              <p:cNvSpPr>
                <a:spLocks noChangeShapeType="1"/>
              </p:cNvSpPr>
              <p:nvPr/>
            </p:nvSpPr>
            <p:spPr bwMode="auto">
              <a:xfrm flipV="1">
                <a:off x="3420" y="2951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6" name="Line 204"/>
              <p:cNvSpPr>
                <a:spLocks noChangeShapeType="1"/>
              </p:cNvSpPr>
              <p:nvPr/>
            </p:nvSpPr>
            <p:spPr bwMode="auto">
              <a:xfrm flipV="1">
                <a:off x="3420" y="2936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87" name="Line 205"/>
              <p:cNvSpPr>
                <a:spLocks noChangeShapeType="1"/>
              </p:cNvSpPr>
              <p:nvPr/>
            </p:nvSpPr>
            <p:spPr bwMode="auto">
              <a:xfrm flipV="1">
                <a:off x="3420" y="2920"/>
                <a:ext cx="1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225" name="Line 206"/>
            <p:cNvSpPr>
              <a:spLocks noChangeShapeType="1"/>
            </p:cNvSpPr>
            <p:nvPr/>
          </p:nvSpPr>
          <p:spPr bwMode="auto">
            <a:xfrm>
              <a:off x="1970" y="2175"/>
              <a:ext cx="36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26" name="Line 207"/>
            <p:cNvSpPr>
              <a:spLocks noChangeShapeType="1"/>
            </p:cNvSpPr>
            <p:nvPr/>
          </p:nvSpPr>
          <p:spPr bwMode="auto">
            <a:xfrm>
              <a:off x="1967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27" name="Line 208"/>
            <p:cNvSpPr>
              <a:spLocks noChangeShapeType="1"/>
            </p:cNvSpPr>
            <p:nvPr/>
          </p:nvSpPr>
          <p:spPr bwMode="auto">
            <a:xfrm>
              <a:off x="2257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28" name="Line 209"/>
            <p:cNvSpPr>
              <a:spLocks noChangeShapeType="1"/>
            </p:cNvSpPr>
            <p:nvPr/>
          </p:nvSpPr>
          <p:spPr bwMode="auto">
            <a:xfrm>
              <a:off x="2547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29" name="Line 210"/>
            <p:cNvSpPr>
              <a:spLocks noChangeShapeType="1"/>
            </p:cNvSpPr>
            <p:nvPr/>
          </p:nvSpPr>
          <p:spPr bwMode="auto">
            <a:xfrm>
              <a:off x="2838" y="2175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0" name="Line 211"/>
            <p:cNvSpPr>
              <a:spLocks noChangeShapeType="1"/>
            </p:cNvSpPr>
            <p:nvPr/>
          </p:nvSpPr>
          <p:spPr bwMode="auto">
            <a:xfrm>
              <a:off x="3128" y="2175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1" name="Line 212"/>
            <p:cNvSpPr>
              <a:spLocks noChangeShapeType="1"/>
            </p:cNvSpPr>
            <p:nvPr/>
          </p:nvSpPr>
          <p:spPr bwMode="auto">
            <a:xfrm>
              <a:off x="3418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2" name="Line 213"/>
            <p:cNvSpPr>
              <a:spLocks noChangeShapeType="1"/>
            </p:cNvSpPr>
            <p:nvPr/>
          </p:nvSpPr>
          <p:spPr bwMode="auto">
            <a:xfrm>
              <a:off x="3708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3" name="Line 214"/>
            <p:cNvSpPr>
              <a:spLocks noChangeShapeType="1"/>
            </p:cNvSpPr>
            <p:nvPr/>
          </p:nvSpPr>
          <p:spPr bwMode="auto">
            <a:xfrm>
              <a:off x="3999" y="2175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4" name="Line 215"/>
            <p:cNvSpPr>
              <a:spLocks noChangeShapeType="1"/>
            </p:cNvSpPr>
            <p:nvPr/>
          </p:nvSpPr>
          <p:spPr bwMode="auto">
            <a:xfrm>
              <a:off x="4289" y="2175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5" name="Line 216"/>
            <p:cNvSpPr>
              <a:spLocks noChangeShapeType="1"/>
            </p:cNvSpPr>
            <p:nvPr/>
          </p:nvSpPr>
          <p:spPr bwMode="auto">
            <a:xfrm>
              <a:off x="4579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6" name="Line 217"/>
            <p:cNvSpPr>
              <a:spLocks noChangeShapeType="1"/>
            </p:cNvSpPr>
            <p:nvPr/>
          </p:nvSpPr>
          <p:spPr bwMode="auto">
            <a:xfrm>
              <a:off x="4869" y="2175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7" name="Line 218"/>
            <p:cNvSpPr>
              <a:spLocks noChangeShapeType="1"/>
            </p:cNvSpPr>
            <p:nvPr/>
          </p:nvSpPr>
          <p:spPr bwMode="auto">
            <a:xfrm>
              <a:off x="5160" y="2175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8" name="Line 219"/>
            <p:cNvSpPr>
              <a:spLocks noChangeShapeType="1"/>
            </p:cNvSpPr>
            <p:nvPr/>
          </p:nvSpPr>
          <p:spPr bwMode="auto">
            <a:xfrm flipH="1">
              <a:off x="5583" y="3798"/>
              <a:ext cx="1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39" name="Line 220"/>
            <p:cNvSpPr>
              <a:spLocks noChangeShapeType="1"/>
            </p:cNvSpPr>
            <p:nvPr/>
          </p:nvSpPr>
          <p:spPr bwMode="auto">
            <a:xfrm flipH="1">
              <a:off x="5583" y="3392"/>
              <a:ext cx="1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0" name="Line 221"/>
            <p:cNvSpPr>
              <a:spLocks noChangeShapeType="1"/>
            </p:cNvSpPr>
            <p:nvPr/>
          </p:nvSpPr>
          <p:spPr bwMode="auto">
            <a:xfrm flipH="1">
              <a:off x="5583" y="2987"/>
              <a:ext cx="1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1" name="Line 222"/>
            <p:cNvSpPr>
              <a:spLocks noChangeShapeType="1"/>
            </p:cNvSpPr>
            <p:nvPr/>
          </p:nvSpPr>
          <p:spPr bwMode="auto">
            <a:xfrm flipV="1">
              <a:off x="1967" y="2177"/>
              <a:ext cx="2" cy="16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2" name="Line 223"/>
            <p:cNvSpPr>
              <a:spLocks noChangeShapeType="1"/>
            </p:cNvSpPr>
            <p:nvPr/>
          </p:nvSpPr>
          <p:spPr bwMode="auto">
            <a:xfrm>
              <a:off x="1967" y="3798"/>
              <a:ext cx="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3" name="Line 224"/>
            <p:cNvSpPr>
              <a:spLocks noChangeShapeType="1"/>
            </p:cNvSpPr>
            <p:nvPr/>
          </p:nvSpPr>
          <p:spPr bwMode="auto">
            <a:xfrm>
              <a:off x="1967" y="3392"/>
              <a:ext cx="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4" name="Line 225"/>
            <p:cNvSpPr>
              <a:spLocks noChangeShapeType="1"/>
            </p:cNvSpPr>
            <p:nvPr/>
          </p:nvSpPr>
          <p:spPr bwMode="auto">
            <a:xfrm>
              <a:off x="1967" y="2987"/>
              <a:ext cx="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5" name="Line 226"/>
            <p:cNvSpPr>
              <a:spLocks noChangeShapeType="1"/>
            </p:cNvSpPr>
            <p:nvPr/>
          </p:nvSpPr>
          <p:spPr bwMode="auto">
            <a:xfrm>
              <a:off x="1967" y="2581"/>
              <a:ext cx="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6" name="Line 227"/>
            <p:cNvSpPr>
              <a:spLocks noChangeShapeType="1"/>
            </p:cNvSpPr>
            <p:nvPr/>
          </p:nvSpPr>
          <p:spPr bwMode="auto">
            <a:xfrm>
              <a:off x="1967" y="2175"/>
              <a:ext cx="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7" name="Line 228"/>
            <p:cNvSpPr>
              <a:spLocks noChangeShapeType="1"/>
            </p:cNvSpPr>
            <p:nvPr/>
          </p:nvSpPr>
          <p:spPr bwMode="auto">
            <a:xfrm>
              <a:off x="1970" y="3798"/>
              <a:ext cx="36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8" name="Line 229"/>
            <p:cNvSpPr>
              <a:spLocks noChangeShapeType="1"/>
            </p:cNvSpPr>
            <p:nvPr/>
          </p:nvSpPr>
          <p:spPr bwMode="auto">
            <a:xfrm flipV="1">
              <a:off x="1967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9" name="Line 230"/>
            <p:cNvSpPr>
              <a:spLocks noChangeShapeType="1"/>
            </p:cNvSpPr>
            <p:nvPr/>
          </p:nvSpPr>
          <p:spPr bwMode="auto">
            <a:xfrm flipV="1">
              <a:off x="2257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0" name="Line 231"/>
            <p:cNvSpPr>
              <a:spLocks noChangeShapeType="1"/>
            </p:cNvSpPr>
            <p:nvPr/>
          </p:nvSpPr>
          <p:spPr bwMode="auto">
            <a:xfrm flipV="1">
              <a:off x="2547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1" name="Line 232"/>
            <p:cNvSpPr>
              <a:spLocks noChangeShapeType="1"/>
            </p:cNvSpPr>
            <p:nvPr/>
          </p:nvSpPr>
          <p:spPr bwMode="auto">
            <a:xfrm flipV="1">
              <a:off x="2838" y="3788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2" name="Line 233"/>
            <p:cNvSpPr>
              <a:spLocks noChangeShapeType="1"/>
            </p:cNvSpPr>
            <p:nvPr/>
          </p:nvSpPr>
          <p:spPr bwMode="auto">
            <a:xfrm flipV="1">
              <a:off x="3128" y="3788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3" name="Line 234"/>
            <p:cNvSpPr>
              <a:spLocks noChangeShapeType="1"/>
            </p:cNvSpPr>
            <p:nvPr/>
          </p:nvSpPr>
          <p:spPr bwMode="auto">
            <a:xfrm flipV="1">
              <a:off x="3418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4" name="Line 235"/>
            <p:cNvSpPr>
              <a:spLocks noChangeShapeType="1"/>
            </p:cNvSpPr>
            <p:nvPr/>
          </p:nvSpPr>
          <p:spPr bwMode="auto">
            <a:xfrm flipV="1">
              <a:off x="3708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5" name="Line 236"/>
            <p:cNvSpPr>
              <a:spLocks noChangeShapeType="1"/>
            </p:cNvSpPr>
            <p:nvPr/>
          </p:nvSpPr>
          <p:spPr bwMode="auto">
            <a:xfrm flipV="1">
              <a:off x="3999" y="3788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6" name="Line 237"/>
            <p:cNvSpPr>
              <a:spLocks noChangeShapeType="1"/>
            </p:cNvSpPr>
            <p:nvPr/>
          </p:nvSpPr>
          <p:spPr bwMode="auto">
            <a:xfrm flipV="1">
              <a:off x="4289" y="3788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7" name="Line 238"/>
            <p:cNvSpPr>
              <a:spLocks noChangeShapeType="1"/>
            </p:cNvSpPr>
            <p:nvPr/>
          </p:nvSpPr>
          <p:spPr bwMode="auto">
            <a:xfrm flipV="1">
              <a:off x="4579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8" name="Line 239"/>
            <p:cNvSpPr>
              <a:spLocks noChangeShapeType="1"/>
            </p:cNvSpPr>
            <p:nvPr/>
          </p:nvSpPr>
          <p:spPr bwMode="auto">
            <a:xfrm flipV="1">
              <a:off x="4869" y="3788"/>
              <a:ext cx="2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59" name="Line 240"/>
            <p:cNvSpPr>
              <a:spLocks noChangeShapeType="1"/>
            </p:cNvSpPr>
            <p:nvPr/>
          </p:nvSpPr>
          <p:spPr bwMode="auto">
            <a:xfrm flipV="1">
              <a:off x="5160" y="3788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60" name="Line 241"/>
            <p:cNvSpPr>
              <a:spLocks noChangeShapeType="1"/>
            </p:cNvSpPr>
            <p:nvPr/>
          </p:nvSpPr>
          <p:spPr bwMode="auto">
            <a:xfrm flipV="1">
              <a:off x="5450" y="3788"/>
              <a:ext cx="1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61" name="Rectangle 242"/>
            <p:cNvSpPr>
              <a:spLocks noChangeArrowheads="1"/>
            </p:cNvSpPr>
            <p:nvPr/>
          </p:nvSpPr>
          <p:spPr bwMode="auto">
            <a:xfrm>
              <a:off x="1902" y="3819"/>
              <a:ext cx="1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2" name="Rectangle 243"/>
            <p:cNvSpPr>
              <a:spLocks noChangeArrowheads="1"/>
            </p:cNvSpPr>
            <p:nvPr/>
          </p:nvSpPr>
          <p:spPr bwMode="auto">
            <a:xfrm>
              <a:off x="2484" y="3819"/>
              <a:ext cx="1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3" name="Rectangle 244"/>
            <p:cNvSpPr>
              <a:spLocks noChangeArrowheads="1"/>
            </p:cNvSpPr>
            <p:nvPr/>
          </p:nvSpPr>
          <p:spPr bwMode="auto">
            <a:xfrm>
              <a:off x="3063" y="3819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4" name="Rectangle 245"/>
            <p:cNvSpPr>
              <a:spLocks noChangeArrowheads="1"/>
            </p:cNvSpPr>
            <p:nvPr/>
          </p:nvSpPr>
          <p:spPr bwMode="auto">
            <a:xfrm>
              <a:off x="3618" y="3819"/>
              <a:ext cx="27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5" name="Rectangle 246"/>
            <p:cNvSpPr>
              <a:spLocks noChangeArrowheads="1"/>
            </p:cNvSpPr>
            <p:nvPr/>
          </p:nvSpPr>
          <p:spPr bwMode="auto">
            <a:xfrm>
              <a:off x="4200" y="3819"/>
              <a:ext cx="2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6" name="Rectangle 247"/>
            <p:cNvSpPr>
              <a:spLocks noChangeArrowheads="1"/>
            </p:cNvSpPr>
            <p:nvPr/>
          </p:nvSpPr>
          <p:spPr bwMode="auto">
            <a:xfrm>
              <a:off x="4780" y="3819"/>
              <a:ext cx="2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7" name="Rectangle 248"/>
            <p:cNvSpPr>
              <a:spLocks noChangeArrowheads="1"/>
            </p:cNvSpPr>
            <p:nvPr/>
          </p:nvSpPr>
          <p:spPr bwMode="auto">
            <a:xfrm>
              <a:off x="5361" y="3819"/>
              <a:ext cx="2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pt-BR">
                <a:solidFill>
                  <a:srgbClr val="1F4300"/>
                </a:solidFill>
                <a:latin typeface="Arial" charset="0"/>
              </a:endParaRPr>
            </a:p>
          </p:txBody>
        </p:sp>
        <p:sp>
          <p:nvSpPr>
            <p:cNvPr id="9268" name="Rectangle 249"/>
            <p:cNvSpPr>
              <a:spLocks noChangeArrowheads="1"/>
            </p:cNvSpPr>
            <p:nvPr/>
          </p:nvSpPr>
          <p:spPr bwMode="auto">
            <a:xfrm>
              <a:off x="807" y="3249"/>
              <a:ext cx="10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3200">
                  <a:solidFill>
                    <a:srgbClr val="000000"/>
                  </a:solidFill>
                  <a:latin typeface="Arial" charset="0"/>
                </a:rPr>
                <a:t>nenhum</a:t>
              </a:r>
            </a:p>
          </p:txBody>
        </p:sp>
        <p:sp>
          <p:nvSpPr>
            <p:cNvPr id="9269" name="Rectangle 250"/>
            <p:cNvSpPr>
              <a:spLocks noChangeArrowheads="1"/>
            </p:cNvSpPr>
            <p:nvPr/>
          </p:nvSpPr>
          <p:spPr bwMode="auto">
            <a:xfrm>
              <a:off x="262" y="2795"/>
              <a:ext cx="166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3200">
                  <a:solidFill>
                    <a:srgbClr val="000000"/>
                  </a:solidFill>
                  <a:latin typeface="Arial" charset="0"/>
                </a:rPr>
                <a:t>nível fundam.</a:t>
              </a:r>
            </a:p>
          </p:txBody>
        </p:sp>
        <p:sp>
          <p:nvSpPr>
            <p:cNvPr id="9270" name="Rectangle 251"/>
            <p:cNvSpPr>
              <a:spLocks noChangeArrowheads="1"/>
            </p:cNvSpPr>
            <p:nvPr/>
          </p:nvSpPr>
          <p:spPr bwMode="auto">
            <a:xfrm>
              <a:off x="444" y="2341"/>
              <a:ext cx="141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BR" sz="3200" dirty="0">
                  <a:solidFill>
                    <a:srgbClr val="000000"/>
                  </a:solidFill>
                  <a:latin typeface="Arial" charset="0"/>
                </a:rPr>
                <a:t>nível médio</a:t>
              </a:r>
            </a:p>
          </p:txBody>
        </p:sp>
        <p:sp>
          <p:nvSpPr>
            <p:cNvPr id="9271" name="Text Box 252"/>
            <p:cNvSpPr txBox="1">
              <a:spLocks noChangeArrowheads="1"/>
            </p:cNvSpPr>
            <p:nvPr/>
          </p:nvSpPr>
          <p:spPr bwMode="auto">
            <a:xfrm>
              <a:off x="2643" y="3955"/>
              <a:ext cx="248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3200">
                  <a:solidFill>
                    <a:srgbClr val="000000"/>
                  </a:solidFill>
                  <a:latin typeface="Arial" charset="0"/>
                </a:rPr>
                <a:t>número de famílias</a:t>
              </a:r>
            </a:p>
          </p:txBody>
        </p:sp>
        <p:sp>
          <p:nvSpPr>
            <p:cNvPr id="9272" name="Text Box 253"/>
            <p:cNvSpPr txBox="1">
              <a:spLocks noChangeArrowheads="1"/>
            </p:cNvSpPr>
            <p:nvPr/>
          </p:nvSpPr>
          <p:spPr bwMode="auto">
            <a:xfrm>
              <a:off x="894" y="1743"/>
              <a:ext cx="491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3200" b="1">
                  <a:solidFill>
                    <a:srgbClr val="000000"/>
                  </a:solidFill>
                  <a:latin typeface="Arial" charset="0"/>
                </a:rPr>
                <a:t>Nível de Instrução do Chefe da Casa</a:t>
              </a:r>
            </a:p>
          </p:txBody>
        </p:sp>
        <p:sp>
          <p:nvSpPr>
            <p:cNvPr id="9273" name="Line 254"/>
            <p:cNvSpPr>
              <a:spLocks noChangeShapeType="1"/>
            </p:cNvSpPr>
            <p:nvPr/>
          </p:nvSpPr>
          <p:spPr bwMode="auto">
            <a:xfrm flipV="1">
              <a:off x="5454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4" name="Line 255"/>
            <p:cNvSpPr>
              <a:spLocks noChangeShapeType="1"/>
            </p:cNvSpPr>
            <p:nvPr/>
          </p:nvSpPr>
          <p:spPr bwMode="auto">
            <a:xfrm flipV="1">
              <a:off x="5166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5" name="Line 256"/>
            <p:cNvSpPr>
              <a:spLocks noChangeShapeType="1"/>
            </p:cNvSpPr>
            <p:nvPr/>
          </p:nvSpPr>
          <p:spPr bwMode="auto">
            <a:xfrm flipV="1">
              <a:off x="4878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6" name="Line 257"/>
            <p:cNvSpPr>
              <a:spLocks noChangeShapeType="1"/>
            </p:cNvSpPr>
            <p:nvPr/>
          </p:nvSpPr>
          <p:spPr bwMode="auto">
            <a:xfrm flipV="1">
              <a:off x="4590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7" name="Line 258"/>
            <p:cNvSpPr>
              <a:spLocks noChangeShapeType="1"/>
            </p:cNvSpPr>
            <p:nvPr/>
          </p:nvSpPr>
          <p:spPr bwMode="auto">
            <a:xfrm flipV="1">
              <a:off x="4295" y="2160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8" name="Line 259"/>
            <p:cNvSpPr>
              <a:spLocks noChangeShapeType="1"/>
            </p:cNvSpPr>
            <p:nvPr/>
          </p:nvSpPr>
          <p:spPr bwMode="auto">
            <a:xfrm flipV="1">
              <a:off x="4007" y="2160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9" name="Line 260"/>
            <p:cNvSpPr>
              <a:spLocks noChangeShapeType="1"/>
            </p:cNvSpPr>
            <p:nvPr/>
          </p:nvSpPr>
          <p:spPr bwMode="auto">
            <a:xfrm flipV="1">
              <a:off x="3719" y="2160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0" name="Line 261"/>
            <p:cNvSpPr>
              <a:spLocks noChangeShapeType="1"/>
            </p:cNvSpPr>
            <p:nvPr/>
          </p:nvSpPr>
          <p:spPr bwMode="auto">
            <a:xfrm flipV="1">
              <a:off x="3431" y="2160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1" name="Line 262"/>
            <p:cNvSpPr>
              <a:spLocks noChangeShapeType="1"/>
            </p:cNvSpPr>
            <p:nvPr/>
          </p:nvSpPr>
          <p:spPr bwMode="auto">
            <a:xfrm flipV="1">
              <a:off x="3102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2" name="Line 263"/>
            <p:cNvSpPr>
              <a:spLocks noChangeShapeType="1"/>
            </p:cNvSpPr>
            <p:nvPr/>
          </p:nvSpPr>
          <p:spPr bwMode="auto">
            <a:xfrm flipV="1">
              <a:off x="2814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3" name="Line 264"/>
            <p:cNvSpPr>
              <a:spLocks noChangeShapeType="1"/>
            </p:cNvSpPr>
            <p:nvPr/>
          </p:nvSpPr>
          <p:spPr bwMode="auto">
            <a:xfrm flipV="1">
              <a:off x="2526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4" name="Line 265"/>
            <p:cNvSpPr>
              <a:spLocks noChangeShapeType="1"/>
            </p:cNvSpPr>
            <p:nvPr/>
          </p:nvSpPr>
          <p:spPr bwMode="auto">
            <a:xfrm flipV="1">
              <a:off x="2238" y="2175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5" name="Rectangle 266"/>
            <p:cNvSpPr>
              <a:spLocks noChangeArrowheads="1"/>
            </p:cNvSpPr>
            <p:nvPr/>
          </p:nvSpPr>
          <p:spPr bwMode="auto">
            <a:xfrm>
              <a:off x="1952" y="3215"/>
              <a:ext cx="872" cy="383"/>
            </a:xfrm>
            <a:prstGeom prst="rect">
              <a:avLst/>
            </a:prstGeom>
            <a:solidFill>
              <a:srgbClr val="FF33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3200">
                <a:solidFill>
                  <a:srgbClr val="339966"/>
                </a:solidFill>
                <a:latin typeface="Arial" charset="0"/>
              </a:endParaRPr>
            </a:p>
          </p:txBody>
        </p:sp>
        <p:sp>
          <p:nvSpPr>
            <p:cNvPr id="9286" name="Rectangle 267"/>
            <p:cNvSpPr>
              <a:spLocks noChangeArrowheads="1"/>
            </p:cNvSpPr>
            <p:nvPr/>
          </p:nvSpPr>
          <p:spPr bwMode="auto">
            <a:xfrm>
              <a:off x="1952" y="2736"/>
              <a:ext cx="1598" cy="38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7" name="Rectangle 268"/>
            <p:cNvSpPr>
              <a:spLocks noChangeArrowheads="1"/>
            </p:cNvSpPr>
            <p:nvPr/>
          </p:nvSpPr>
          <p:spPr bwMode="auto">
            <a:xfrm>
              <a:off x="1952" y="2257"/>
              <a:ext cx="3339" cy="383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6461" name="Group 269"/>
          <p:cNvGrpSpPr>
            <a:grpSpLocks/>
          </p:cNvGrpSpPr>
          <p:nvPr/>
        </p:nvGrpSpPr>
        <p:grpSpPr bwMode="auto">
          <a:xfrm>
            <a:off x="1843088" y="1228725"/>
            <a:ext cx="6400800" cy="4038600"/>
            <a:chOff x="1200" y="1536"/>
            <a:chExt cx="4368" cy="2544"/>
          </a:xfrm>
        </p:grpSpPr>
        <p:sp>
          <p:nvSpPr>
            <p:cNvPr id="9221" name="Line 270"/>
            <p:cNvSpPr>
              <a:spLocks noChangeShapeType="1"/>
            </p:cNvSpPr>
            <p:nvPr/>
          </p:nvSpPr>
          <p:spPr bwMode="auto">
            <a:xfrm>
              <a:off x="1200" y="1632"/>
              <a:ext cx="4368" cy="244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2" name="Line 271"/>
            <p:cNvSpPr>
              <a:spLocks noChangeShapeType="1"/>
            </p:cNvSpPr>
            <p:nvPr/>
          </p:nvSpPr>
          <p:spPr bwMode="auto">
            <a:xfrm flipV="1">
              <a:off x="1392" y="1536"/>
              <a:ext cx="3504" cy="254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2" name="Rectangle 3"/>
          <p:cNvSpPr txBox="1">
            <a:spLocks noChangeArrowheads="1"/>
          </p:cNvSpPr>
          <p:nvPr/>
        </p:nvSpPr>
        <p:spPr>
          <a:xfrm>
            <a:off x="142844" y="5500702"/>
            <a:ext cx="8858312" cy="1225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Deve-se ressaltar o gráfico.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400" kern="0" dirty="0">
                <a:solidFill>
                  <a:schemeClr val="accent2"/>
                </a:solidFill>
                <a:latin typeface="+mn-lt"/>
              </a:rPr>
              <a:t>	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Linhas auxiliares e eixos devem ser “discretos”.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38475" y="51720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4</a:t>
            </a:r>
            <a:endParaRPr lang="pt-BR" sz="160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7788" y="51720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8</a:t>
            </a:r>
            <a:endParaRPr lang="pt-BR" sz="160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700588" y="51720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12</a:t>
            </a:r>
            <a:endParaRPr lang="pt-BR" sz="160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53075" y="51720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16</a:t>
            </a:r>
            <a:endParaRPr lang="pt-BR" sz="160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403975" y="51720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20</a:t>
            </a:r>
            <a:endParaRPr lang="pt-BR" sz="160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254875" y="51720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24</a:t>
            </a:r>
            <a:endParaRPr lang="pt-BR" sz="1600">
              <a:solidFill>
                <a:srgbClr val="1F4300"/>
              </a:solidFill>
              <a:latin typeface="Arial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7599363" y="2565400"/>
            <a:ext cx="3175" cy="2570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3133725" y="2563813"/>
            <a:ext cx="446087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3100388" y="5140325"/>
            <a:ext cx="44942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7391400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6969125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6546850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6124575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5692775" y="2538413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5270500" y="2538413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4848225" y="2538413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4427538" y="2538413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3944938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3522663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468313" y="142852"/>
            <a:ext cx="8389937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>
                <a:solidFill>
                  <a:srgbClr val="000080"/>
                </a:solidFill>
              </a:rPr>
              <a:t>Cuidados na Construção de Gráficos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552575" y="4314825"/>
            <a:ext cx="1103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400">
                <a:solidFill>
                  <a:srgbClr val="1F4300"/>
                </a:solidFill>
                <a:latin typeface="Arial" charset="0"/>
              </a:rPr>
              <a:t>nenhum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920750" y="3552825"/>
            <a:ext cx="1830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400">
                <a:solidFill>
                  <a:srgbClr val="1F4300"/>
                </a:solidFill>
                <a:latin typeface="Arial" charset="0"/>
              </a:rPr>
              <a:t>nível fundam.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190625" y="2763838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sz="2400">
                <a:solidFill>
                  <a:srgbClr val="1F4300"/>
                </a:solidFill>
                <a:latin typeface="Arial" charset="0"/>
              </a:rPr>
              <a:t>nível médio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100388" y="4213225"/>
            <a:ext cx="436562" cy="608013"/>
          </a:xfrm>
          <a:prstGeom prst="rect">
            <a:avLst/>
          </a:prstGeom>
          <a:solidFill>
            <a:srgbClr val="FF33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100388" y="3452813"/>
            <a:ext cx="1500187" cy="608012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100388" y="2692400"/>
            <a:ext cx="4052887" cy="608013"/>
          </a:xfrm>
          <a:prstGeom prst="rect">
            <a:avLst/>
          </a:prstGeom>
          <a:solidFill>
            <a:srgbClr val="3399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4267200" y="5422900"/>
            <a:ext cx="2341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2000">
                <a:solidFill>
                  <a:srgbClr val="1F4300"/>
                </a:solidFill>
                <a:latin typeface="Arial" charset="0"/>
              </a:rPr>
              <a:t>número de famílias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1833586" y="1571612"/>
            <a:ext cx="602456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dirty="0">
                <a:solidFill>
                  <a:srgbClr val="1F4300"/>
                </a:solidFill>
                <a:latin typeface="Arial" charset="0"/>
              </a:rPr>
              <a:t>Nível de Instrução do Chefe da Casa</a:t>
            </a: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3100388" y="2562225"/>
            <a:ext cx="0" cy="2590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38271" name="Group 31"/>
          <p:cNvGrpSpPr>
            <a:grpSpLocks/>
          </p:cNvGrpSpPr>
          <p:nvPr/>
        </p:nvGrpSpPr>
        <p:grpSpPr bwMode="auto">
          <a:xfrm>
            <a:off x="1835150" y="1412875"/>
            <a:ext cx="6400800" cy="4038600"/>
            <a:chOff x="1200" y="1536"/>
            <a:chExt cx="4368" cy="2544"/>
          </a:xfrm>
        </p:grpSpPr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1200" y="1632"/>
              <a:ext cx="4368" cy="244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V="1">
              <a:off x="1392" y="1536"/>
              <a:ext cx="3504" cy="254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77907" y="6000768"/>
            <a:ext cx="8294687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escala das freqüências deve iniciar no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784</Words>
  <Application>Microsoft Office PowerPoint</Application>
  <PresentationFormat>Apresentação na tela (4:3)</PresentationFormat>
  <Paragraphs>274</Paragraphs>
  <Slides>16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Tahoma</vt:lpstr>
      <vt:lpstr>Times New Roman</vt:lpstr>
      <vt:lpstr>Verdana</vt:lpstr>
      <vt:lpstr>Wingdings</vt:lpstr>
      <vt:lpstr>Estrutura padrão</vt:lpstr>
      <vt:lpstr>Document</vt:lpstr>
      <vt:lpstr>Imagem de bitmap</vt:lpstr>
      <vt:lpstr>Gráfico</vt:lpstr>
      <vt:lpstr>Chart</vt:lpstr>
      <vt:lpstr>MQA2022 Dados qualitativos: tabelas e gráficos </vt:lpstr>
      <vt:lpstr>Apresentação do PowerPoint</vt:lpstr>
      <vt:lpstr>Exemplo: Parte dos dados referentes a uma pesquisa feita em famílias de Florianópolis (ver anexo)</vt:lpstr>
      <vt:lpstr>CLASSIFICAÇÃO SIMPLES</vt:lpstr>
      <vt:lpstr>Classificação simples em tabela</vt:lpstr>
      <vt:lpstr>Classificação simples em gráfico de barras</vt:lpstr>
      <vt:lpstr>Classificação simples em gráfico de colunas</vt:lpstr>
      <vt:lpstr>Cuidados na Construção de Gráficos</vt:lpstr>
      <vt:lpstr>Cuidados na Construção de Gráficos</vt:lpstr>
      <vt:lpstr>Classificação simples em gráfico de setores</vt:lpstr>
      <vt:lpstr>CLASSIFICAÇÃO DUPLA</vt:lpstr>
      <vt:lpstr>Classificação dupla em tabela</vt:lpstr>
      <vt:lpstr>Apresentação do PowerPoint</vt:lpstr>
      <vt:lpstr>Classificação dupla em tabela (perfil linha)</vt:lpstr>
      <vt:lpstr>    Exercício:   Construa uma tabela de classificação dupla, com perfil coluna, para as variáveis nível de instrução e localidade</vt:lpstr>
      <vt:lpstr>Apresentação do PowerPoint</vt:lpstr>
    </vt:vector>
  </TitlesOfParts>
  <Company>empresa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para Cursos de Engenharia e Informática</dc:title>
  <dc:creator>user</dc:creator>
  <cp:lastModifiedBy>Ana Amelia Benedito-Silva</cp:lastModifiedBy>
  <cp:revision>108</cp:revision>
  <dcterms:created xsi:type="dcterms:W3CDTF">2004-10-08T20:30:50Z</dcterms:created>
  <dcterms:modified xsi:type="dcterms:W3CDTF">2022-08-22T12:33:52Z</dcterms:modified>
</cp:coreProperties>
</file>