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CEBD4A-F0BF-4CBA-9504-DA5B28464A97}">
  <a:tblStyle styleId="{DDCEBD4A-F0BF-4CBA-9504-DA5B28464A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6248FF3-6276-4694-BD37-AFCE3A5E62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c1adbdda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c1adbdda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c1adbdda6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c1adbdda6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c1adbdda6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c1adbdda6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c1adbdda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c1adbdda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c1adbdda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c1adbdda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c1adbdda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c1adbdda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c1adbdda6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c1adbdda6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c1adbdda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c1adbdda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c1adbdda6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c1adbdda6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c1adbdda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c1adbdda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c1adbdda6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c1adbdda6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c1adbdda6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c1adbdda6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u/0/d/1ZySDhFy5as8T-d7HvCKkuwavldqbUiA4lyCAM9bROzA/ed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bu/libad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https://libadm.readthedocs.io/en/latest/tutorial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tm-lab/audienc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463500"/>
            <a:ext cx="85206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FFD966"/>
                </a:solidFill>
              </a:rPr>
              <a:t>AUDIENCE</a:t>
            </a:r>
            <a:r>
              <a:rPr lang="pt-BR" b="1" dirty="0">
                <a:solidFill>
                  <a:srgbClr val="FFE599"/>
                </a:solidFill>
              </a:rPr>
              <a:t>4PD</a:t>
            </a:r>
            <a:endParaRPr b="1" dirty="0">
              <a:solidFill>
                <a:srgbClr val="FFE599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627217"/>
            <a:ext cx="85206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i="1" dirty="0">
                <a:solidFill>
                  <a:schemeClr val="dk1"/>
                </a:solidFill>
              </a:rPr>
              <a:t>Vitor Caetano da Silva - 9276999</a:t>
            </a:r>
            <a:endParaRPr sz="1400" i="1" dirty="0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i="1" dirty="0">
                <a:solidFill>
                  <a:schemeClr val="dk1"/>
                </a:solidFill>
              </a:rPr>
              <a:t>Prof. Orientador - Regis Rossi Faria</a:t>
            </a:r>
            <a:endParaRPr sz="1400" i="1" dirty="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021805" y="3947422"/>
            <a:ext cx="5810569" cy="1192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2400"/>
              </a:spcBef>
              <a:spcAft>
                <a:spcPts val="600"/>
              </a:spcAft>
              <a:buNone/>
            </a:pPr>
            <a:r>
              <a:rPr lang="pt-BR" sz="1500" b="1" dirty="0">
                <a:solidFill>
                  <a:srgbClr val="FFD966"/>
                </a:solidFill>
              </a:rPr>
              <a:t>Desenvolvimentos de funcionalidades e interfaces para produção sonora 3D no sistema de áudio espacial AUDIENCE </a:t>
            </a:r>
            <a:r>
              <a:rPr lang="pt-BR" sz="105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Trabalho Longo Individual Parte 2</a:t>
            </a:r>
            <a:endParaRPr sz="105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Futuras Implementações para o AUDIENCE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módulo </a:t>
            </a:r>
            <a:r>
              <a:rPr lang="pt-BR">
                <a:solidFill>
                  <a:schemeClr val="dk1"/>
                </a:solidFill>
              </a:rPr>
              <a:t>WFS </a:t>
            </a:r>
            <a:r>
              <a:rPr lang="pt-BR"/>
              <a:t>(Wave Field Synthesis), técnica de renderização de áudio espacial que utiliza matrizes densas com muitos alto-falantes.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Integração das </a:t>
            </a:r>
            <a:r>
              <a:rPr lang="pt-BR">
                <a:solidFill>
                  <a:schemeClr val="dk1"/>
                </a:solidFill>
              </a:rPr>
              <a:t>Normas ITU</a:t>
            </a:r>
            <a:r>
              <a:rPr lang="pt-BR"/>
              <a:t> (International Telecomunication Union): 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BS2127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BS2125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BS2051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-"/>
            </a:pPr>
            <a:r>
              <a:rPr lang="pt-BR"/>
              <a:t>BS2088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250"/>
              <a:t>Faria et al. </a:t>
            </a:r>
            <a:r>
              <a:rPr lang="pt-BR" sz="1250">
                <a:solidFill>
                  <a:schemeClr val="dk1"/>
                </a:solidFill>
              </a:rPr>
              <a:t>Projeto AUDIENCE e OpenAUDIENCE</a:t>
            </a:r>
            <a:r>
              <a:rPr lang="pt-BR" sz="1250"/>
              <a:t>. Disponível em: &lt;http://ccsl.ime.usp.br/neac/audience&gt; </a:t>
            </a:r>
            <a:endParaRPr sz="125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25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250"/>
              <a:t>Nixon, Thomas et al. </a:t>
            </a:r>
            <a:r>
              <a:rPr lang="pt-BR" sz="1250">
                <a:solidFill>
                  <a:schemeClr val="dk1"/>
                </a:solidFill>
              </a:rPr>
              <a:t>Libadm- An Open-Source Library for the EBU ADM Renderer</a:t>
            </a:r>
            <a:r>
              <a:rPr lang="pt-BR" sz="1250"/>
              <a:t>. Disponível em: &lt;https://github.com/ebu/libadm&gt;. </a:t>
            </a:r>
            <a:endParaRPr sz="125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25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250"/>
              <a:t>International Telecommunication Union. 2018, 2019. Radio Communication Sector of</a:t>
            </a:r>
            <a:r>
              <a:rPr lang="pt-BR" sz="1250">
                <a:solidFill>
                  <a:schemeClr val="dk1"/>
                </a:solidFill>
              </a:rPr>
              <a:t> ITU - Recommendation BS.2076-2 ITU-R</a:t>
            </a:r>
            <a:r>
              <a:rPr lang="pt-BR" sz="1250"/>
              <a:t>: BS Series Broadcasting service (sound) Electronic Publication Geneva, Suíça, 2019. Disponível em: &lt;https://www.itu.int/dms_pubrec/itu-r/rec/bs/R-REC-BS.2076-2-201910-I!!PDF-E.pdf&gt;</a:t>
            </a:r>
            <a:endParaRPr sz="125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25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250"/>
              <a:t>FARIA, R. R. A. </a:t>
            </a:r>
            <a:r>
              <a:rPr lang="pt-BR" sz="1250">
                <a:solidFill>
                  <a:schemeClr val="dk1"/>
                </a:solidFill>
              </a:rPr>
              <a:t>AUDIENCE para Pd: uma biblioteca para áudio espacial orientada a cena sonora.</a:t>
            </a:r>
            <a:r>
              <a:rPr lang="pt-BR" sz="1250"/>
              <a:t> In: 10o Congresso de Engenharia de Áudio da AES Brasil, 2012, São Paulo. Anais do 10o Congresso de Engenharia de Áudio da AES Brasil. Rio de Janeiro: AES Brasil - Sociedade de Engenharia de Áudio, 2012. p. 98-105.</a:t>
            </a:r>
            <a:endParaRPr sz="125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25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250"/>
              <a:t>ZMOLNIG, J. M.</a:t>
            </a:r>
            <a:r>
              <a:rPr lang="pt-BR" sz="1250">
                <a:solidFill>
                  <a:schemeClr val="dk1"/>
                </a:solidFill>
              </a:rPr>
              <a:t> How to write an External for puredata.</a:t>
            </a:r>
            <a:r>
              <a:rPr lang="pt-BR" sz="1250"/>
              <a:t> Disponível em: &lt;http://mlab.taik.fi/~korayt/kuva/Pd-0.38.4-extended-RC7.app/Contents/Resources/doc/manuals/Externals-HOWTO/pd-externals-HOWTO.pdf&gt;</a:t>
            </a:r>
            <a:endParaRPr sz="125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25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250"/>
              <a:t>Institut für Rundfunktechnik GmbH</a:t>
            </a:r>
            <a:r>
              <a:rPr lang="pt-BR" sz="1250">
                <a:solidFill>
                  <a:schemeClr val="dk1"/>
                </a:solidFill>
              </a:rPr>
              <a:t> Tutorial para transformação de Arquivos .ADM</a:t>
            </a:r>
            <a:r>
              <a:rPr lang="pt-BR" sz="1250"/>
              <a:t>. Disponível em: &lt;https://libadm.readthedocs.io/en/latest/tutorial.html&gt;</a:t>
            </a:r>
            <a:endParaRPr sz="125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25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2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0" y="10240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00" b="1" dirty="0">
                <a:solidFill>
                  <a:srgbClr val="FFEDC9"/>
                </a:solidFill>
              </a:rPr>
              <a:t>OBRIGADO A TODOS</a:t>
            </a:r>
            <a:endParaRPr sz="3600" dirty="0"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187149" y="4370442"/>
            <a:ext cx="3170413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EDC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700" b="1" dirty="0">
                <a:solidFill>
                  <a:srgbClr val="FFEDC9"/>
                </a:solidFill>
              </a:rPr>
              <a:t>AUDIENCE4PD</a:t>
            </a:r>
            <a:endParaRPr sz="6700" dirty="0">
              <a:solidFill>
                <a:srgbClr val="FFEDC9"/>
              </a:solidFill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5971650" y="4357875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</a:rPr>
              <a:t>Vitor C. Silva - 9276999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</a:rPr>
              <a:t>Prof. Orientador - Regis R. Faria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6078175" y="685750"/>
            <a:ext cx="272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Alto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(Cena)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6269875" y="3932125"/>
            <a:ext cx="23436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Mais Baixo (Decodificadores)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25" y="685750"/>
            <a:ext cx="4782050" cy="421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>
            <a:off x="5929675" y="819325"/>
            <a:ext cx="0" cy="37986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" name="Google Shape;65;p14"/>
          <p:cNvSpPr txBox="1"/>
          <p:nvPr/>
        </p:nvSpPr>
        <p:spPr>
          <a:xfrm>
            <a:off x="459325" y="151875"/>
            <a:ext cx="834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accent2"/>
                </a:solidFill>
              </a:rPr>
              <a:t>Introdução</a:t>
            </a:r>
            <a:endParaRPr sz="1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15"/>
          <p:cNvGraphicFramePr/>
          <p:nvPr/>
        </p:nvGraphicFramePr>
        <p:xfrm>
          <a:off x="4025675" y="923611"/>
          <a:ext cx="4781075" cy="3589550"/>
        </p:xfrm>
        <a:graphic>
          <a:graphicData uri="http://schemas.openxmlformats.org/drawingml/2006/table">
            <a:tbl>
              <a:tblPr>
                <a:noFill/>
                <a:tableStyleId>{DDCEBD4A-F0BF-4CBA-9504-DA5B28464A97}</a:tableStyleId>
              </a:tblPr>
              <a:tblGrid>
                <a:gridCol w="184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3575"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>
                          <a:solidFill>
                            <a:srgbClr val="FFFFFF"/>
                          </a:solidFill>
                        </a:rPr>
                        <a:t>OpenAudience (2021)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i="1"/>
                        <a:t>oa_l4_gui.dll</a:t>
                      </a:r>
                      <a:endParaRPr sz="1100" b="1" i="1"/>
                    </a:p>
                  </a:txBody>
                  <a:tcPr marL="28575" marR="28575" marT="19050" marB="19050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/>
                        <a:t>Roteiro de Mudanças</a:t>
                      </a:r>
                      <a:endParaRPr sz="1000" b="1"/>
                    </a:p>
                  </a:txBody>
                  <a:tcPr marL="28575" marR="28575" marT="19050" marB="19050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/>
                        <a:t>Tarefa 1</a:t>
                      </a:r>
                      <a:endParaRPr sz="1000" b="1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Modificar Nomenclatura</a:t>
                      </a:r>
                      <a:endParaRPr sz="1000"/>
                    </a:p>
                  </a:txBody>
                  <a:tcPr marL="28575" marR="28575" marT="19050" marB="19050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 rowSpan="1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/>
                        <a:t>Tarefa 2</a:t>
                      </a:r>
                      <a:endParaRPr sz="1000" b="1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Rever msgs de Erro</a:t>
                      </a:r>
                      <a:endParaRPr sz="1000"/>
                    </a:p>
                  </a:txBody>
                  <a:tcPr marL="28575" marR="28575" marT="19050" marB="19050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i="1"/>
                        <a:t>oa_l1_gui.dll</a:t>
                      </a:r>
                      <a:endParaRPr sz="1100" b="1" i="1"/>
                    </a:p>
                  </a:txBody>
                  <a:tcPr marL="28575" marR="28575" marT="19050" marB="19050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i="1"/>
                        <a:t>oa_l1l4_gui.dll</a:t>
                      </a:r>
                      <a:endParaRPr sz="1100" b="1" i="1"/>
                    </a:p>
                  </a:txBody>
                  <a:tcPr marL="28575" marR="28575" marT="19050" marB="19050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i="1"/>
                        <a:t>interface-total.pd</a:t>
                      </a:r>
                      <a:endParaRPr sz="1100" b="1" i="1"/>
                    </a:p>
                  </a:txBody>
                  <a:tcPr marL="28575" marR="28575" marT="19050" marB="19050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i="1"/>
                        <a:t>oa-aux-dbvol.pd</a:t>
                      </a:r>
                      <a:endParaRPr sz="1100" b="1" i="1"/>
                    </a:p>
                  </a:txBody>
                  <a:tcPr marL="28575" marR="28575" marT="19050" marB="19050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i="1"/>
                        <a:t>oa-aux-objtr.pd</a:t>
                      </a:r>
                      <a:endParaRPr sz="1100" b="1" i="1"/>
                    </a:p>
                  </a:txBody>
                  <a:tcPr marL="28575" marR="28575" marT="19050" marB="19050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i="1"/>
                        <a:t>oa-aux-objvol.pd</a:t>
                      </a:r>
                      <a:endParaRPr sz="1100" b="1" i="1"/>
                    </a:p>
                  </a:txBody>
                  <a:tcPr marL="28575" marR="28575" marT="19050" marB="19050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i="1"/>
                        <a:t>oa-dbvol.pd</a:t>
                      </a:r>
                      <a:endParaRPr sz="1100" b="1" i="1"/>
                    </a:p>
                  </a:txBody>
                  <a:tcPr marL="28575" marR="28575" marT="19050" marB="19050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i="1"/>
                        <a:t>oa-l1-objsnd1~.pd</a:t>
                      </a:r>
                      <a:endParaRPr sz="1100" b="1" i="1"/>
                    </a:p>
                  </a:txBody>
                  <a:tcPr marL="28575" marR="28575" marT="19050" marB="19050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i="1"/>
                        <a:t>oa-l4-objplay~.pd</a:t>
                      </a:r>
                      <a:endParaRPr sz="1100" b="1" i="1"/>
                    </a:p>
                  </a:txBody>
                  <a:tcPr marL="28575" marR="28575" marT="19050" marB="19050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1" i="1"/>
                        <a:t>oa-obvol~.pd</a:t>
                      </a:r>
                      <a:endParaRPr sz="1100" b="1" i="1"/>
                    </a:p>
                  </a:txBody>
                  <a:tcPr marL="28575" marR="28575" marT="19050" marB="19050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1" name="Google Shape;71;p15"/>
          <p:cNvSpPr txBox="1"/>
          <p:nvPr/>
        </p:nvSpPr>
        <p:spPr>
          <a:xfrm>
            <a:off x="30375" y="192900"/>
            <a:ext cx="9113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accent2"/>
                </a:solidFill>
              </a:rPr>
              <a:t>Realizações no Projeto</a:t>
            </a:r>
            <a:endParaRPr sz="1900" b="1">
              <a:solidFill>
                <a:schemeClr val="accent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156625" y="1792125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16375" y="923600"/>
            <a:ext cx="31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Planilha de Checklist da Distribuição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92375" y="1478250"/>
            <a:ext cx="3564000" cy="3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➔"/>
            </a:pPr>
            <a:r>
              <a:rPr lang="pt-BR" sz="1300">
                <a:solidFill>
                  <a:schemeClr val="lt2"/>
                </a:solidFill>
              </a:rPr>
              <a:t>Compilação e teste dos componentes funcionais do AUDIENCE p/ Windows;</a:t>
            </a:r>
            <a:endParaRPr sz="1300">
              <a:solidFill>
                <a:schemeClr val="lt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300"/>
              <a:buChar char="➔"/>
            </a:pPr>
            <a:r>
              <a:rPr lang="pt-BR" sz="1300">
                <a:solidFill>
                  <a:schemeClr val="lt2"/>
                </a:solidFill>
              </a:rPr>
              <a:t>Revisão dos componentes do AUDIENCE;</a:t>
            </a:r>
            <a:endParaRPr sz="1300">
              <a:solidFill>
                <a:schemeClr val="lt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300"/>
              <a:buChar char="➔"/>
            </a:pPr>
            <a:r>
              <a:rPr lang="pt-BR" sz="1300">
                <a:solidFill>
                  <a:schemeClr val="lt2"/>
                </a:solidFill>
              </a:rPr>
              <a:t>Validação dos componentes de testes do AUDIENCE no Pd;</a:t>
            </a:r>
            <a:endParaRPr sz="1300">
              <a:solidFill>
                <a:schemeClr val="lt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300"/>
              <a:buChar char="➔"/>
            </a:pPr>
            <a:r>
              <a:rPr lang="pt-BR" sz="1300">
                <a:solidFill>
                  <a:schemeClr val="lt2"/>
                </a:solidFill>
              </a:rPr>
              <a:t>Desenvolvimento de relatórios de andamento e acompanhamento semanal;</a:t>
            </a:r>
            <a:endParaRPr sz="1300">
              <a:solidFill>
                <a:schemeClr val="lt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300"/>
              <a:buChar char="➔"/>
            </a:pPr>
            <a:r>
              <a:rPr lang="pt-BR" sz="1300">
                <a:solidFill>
                  <a:schemeClr val="lt2"/>
                </a:solidFill>
              </a:rPr>
              <a:t>Aplicação de Design para a interface gráfica</a:t>
            </a: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620" b="1"/>
              <a:t>Antiga Interface</a:t>
            </a:r>
            <a:endParaRPr sz="1620" b="1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413" y="907950"/>
            <a:ext cx="6401175" cy="360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20" b="1"/>
              <a:t>Nova Interface</a:t>
            </a:r>
            <a:endParaRPr sz="1820" b="1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762" y="823125"/>
            <a:ext cx="5732075" cy="410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18"/>
          <p:cNvGraphicFramePr/>
          <p:nvPr/>
        </p:nvGraphicFramePr>
        <p:xfrm>
          <a:off x="349575" y="592825"/>
          <a:ext cx="8444850" cy="3906230"/>
        </p:xfrm>
        <a:graphic>
          <a:graphicData uri="http://schemas.openxmlformats.org/drawingml/2006/table">
            <a:tbl>
              <a:tblPr bandRow="1">
                <a:noFill/>
                <a:tableStyleId>{26248FF3-6276-4694-BD37-AFCE3A5E6292}</a:tableStyleId>
              </a:tblPr>
              <a:tblGrid>
                <a:gridCol w="416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650">
                <a:tc>
                  <a:txBody>
                    <a:bodyPr/>
                    <a:lstStyle/>
                    <a:p>
                      <a:pPr marL="36195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Atividades / Mensais</a:t>
                      </a:r>
                      <a:endParaRPr sz="12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ago</a:t>
                      </a:r>
                      <a:endParaRPr sz="12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</a:t>
                      </a:r>
                      <a:endParaRPr sz="12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</a:t>
                      </a:r>
                      <a:endParaRPr sz="12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</a:t>
                      </a:r>
                      <a:endParaRPr sz="12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>
                    <a:lnL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dez</a:t>
                      </a:r>
                      <a:endParaRPr sz="12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425">
                <a:tc>
                  <a:txBody>
                    <a:bodyPr/>
                    <a:lstStyle/>
                    <a:p>
                      <a:pPr marL="36195" lvl="0" indent="0" algn="just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>
                          <a:solidFill>
                            <a:srgbClr val="B6D7A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Revisão das novas nomenclaturas dos componentes</a:t>
                      </a:r>
                      <a:endParaRPr sz="1200">
                        <a:solidFill>
                          <a:srgbClr val="B6D7A8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600">
                <a:tc>
                  <a:txBody>
                    <a:bodyPr/>
                    <a:lstStyle/>
                    <a:p>
                      <a:pPr marL="36195" lvl="0" indent="0" algn="just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>
                          <a:solidFill>
                            <a:srgbClr val="B6D7A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Revisão e organização da documentação e atividades do segundo semestre</a:t>
                      </a:r>
                      <a:endParaRPr sz="1200">
                        <a:solidFill>
                          <a:srgbClr val="B6D7A8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00">
                <a:tc>
                  <a:txBody>
                    <a:bodyPr/>
                    <a:lstStyle/>
                    <a:p>
                      <a:pPr marL="36195" lvl="0" indent="0" algn="just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 b="1">
                          <a:solidFill>
                            <a:srgbClr val="B6D7A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Entrega Parcial II do Relatório de Atividades</a:t>
                      </a:r>
                      <a:endParaRPr sz="1200">
                        <a:solidFill>
                          <a:srgbClr val="B6D7A8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06.09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975">
                <a:tc>
                  <a:txBody>
                    <a:bodyPr/>
                    <a:lstStyle/>
                    <a:p>
                      <a:pPr marL="36195" lvl="0" indent="0" algn="just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 dirty="0">
                          <a:solidFill>
                            <a:srgbClr val="B6D7A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Planejamento da documentação para integração da funcionalidade de importação de arquivos .ADM </a:t>
                      </a:r>
                      <a:r>
                        <a:rPr lang="pt-BR" sz="1200" i="1" dirty="0">
                          <a:solidFill>
                            <a:srgbClr val="B6D7A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ITU/EBU - BS2076 </a:t>
                      </a:r>
                      <a:r>
                        <a:rPr lang="pt-BR" sz="1200" b="1" i="1" dirty="0">
                          <a:solidFill>
                            <a:srgbClr val="B6D7A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b="1" i="1" dirty="0">
                        <a:solidFill>
                          <a:srgbClr val="B6D7A8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025">
                <a:tc>
                  <a:txBody>
                    <a:bodyPr/>
                    <a:lstStyle/>
                    <a:p>
                      <a:pPr marL="36195" lvl="0" indent="0" algn="just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>
                          <a:solidFill>
                            <a:srgbClr val="FFD9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Integração do Módulo S3P na estrutura da interface principal “</a:t>
                      </a:r>
                      <a:r>
                        <a:rPr lang="pt-BR" sz="1200" i="1">
                          <a:solidFill>
                            <a:srgbClr val="FFD9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audce-main”</a:t>
                      </a:r>
                      <a:endParaRPr sz="1200" i="1">
                        <a:solidFill>
                          <a:srgbClr val="FFD9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275">
                <a:tc>
                  <a:txBody>
                    <a:bodyPr/>
                    <a:lstStyle/>
                    <a:p>
                      <a:pPr marL="36195" lvl="0" indent="0" algn="just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>
                          <a:solidFill>
                            <a:srgbClr val="FFD9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Validação e documentação da integração do Módulo S3P</a:t>
                      </a:r>
                      <a:endParaRPr sz="1200">
                        <a:solidFill>
                          <a:srgbClr val="FFD9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900">
                <a:tc>
                  <a:txBody>
                    <a:bodyPr/>
                    <a:lstStyle/>
                    <a:p>
                      <a:pPr marL="36195" lvl="0" indent="0" algn="just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 b="1">
                          <a:solidFill>
                            <a:srgbClr val="FFD9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Apresentação de Andamento</a:t>
                      </a:r>
                      <a:endParaRPr sz="1200">
                        <a:solidFill>
                          <a:srgbClr val="FFD9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20.10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1275">
                <a:tc>
                  <a:txBody>
                    <a:bodyPr/>
                    <a:lstStyle/>
                    <a:p>
                      <a:pPr marL="36195" lvl="0" indent="0" algn="just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Integração das funcionalidades ITU/EBU - Norma BS2076 .ADM</a:t>
                      </a:r>
                      <a:endParaRPr sz="12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400">
                <a:tc>
                  <a:txBody>
                    <a:bodyPr/>
                    <a:lstStyle/>
                    <a:p>
                      <a:pPr marL="36195" lvl="0" indent="0" algn="just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Realização de casos de Testes para verificar o funcionamento da importação de arquivos .ADM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025">
                <a:tc>
                  <a:txBody>
                    <a:bodyPr/>
                    <a:lstStyle/>
                    <a:p>
                      <a:pPr marL="36195" lvl="0" indent="0" algn="just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Documentação e preparação da nova distribuição do AUDIENCE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4025">
                <a:tc>
                  <a:txBody>
                    <a:bodyPr/>
                    <a:lstStyle/>
                    <a:p>
                      <a:pPr marL="36195" lvl="0" indent="0" algn="just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Publicação da nova distribuição do AUDIENCE no github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650">
                <a:tc>
                  <a:txBody>
                    <a:bodyPr/>
                    <a:lstStyle/>
                    <a:p>
                      <a:pPr marL="36195" lvl="0" indent="0" algn="l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Entrega final</a:t>
                      </a:r>
                      <a:endParaRPr sz="12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240"/>
                        </a:spcBef>
                        <a:spcAft>
                          <a:spcPts val="240"/>
                        </a:spcAft>
                        <a:buNone/>
                      </a:pPr>
                      <a:r>
                        <a:rPr lang="pt-BR" sz="1200" b="1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12.12</a:t>
                      </a:r>
                      <a:endParaRPr sz="1200" b="1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17775" marT="0" marB="0" anchor="ctr">
                    <a:lnL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2" name="Google Shape;92;p18"/>
          <p:cNvSpPr txBox="1"/>
          <p:nvPr/>
        </p:nvSpPr>
        <p:spPr>
          <a:xfrm>
            <a:off x="354375" y="136950"/>
            <a:ext cx="845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</a:rPr>
              <a:t>Cronograma do Semestre Atual</a:t>
            </a: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888" y="561013"/>
            <a:ext cx="7188225" cy="42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850500" y="126825"/>
            <a:ext cx="718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</a:rPr>
              <a:t>Sobre O S3P </a:t>
            </a:r>
            <a:r>
              <a:rPr lang="pt-BR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(Spatial Sound Scene Production)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Inclusões no AUDIENCE</a:t>
            </a:r>
            <a:endParaRPr b="1"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240579"/>
            <a:ext cx="501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457200" lvl="0" indent="-3295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pt-BR" sz="3347" dirty="0">
                <a:solidFill>
                  <a:schemeClr val="dk1"/>
                </a:solidFill>
              </a:rPr>
              <a:t>Importação de roteiros para arquivos .ADM </a:t>
            </a:r>
            <a:endParaRPr sz="3347" dirty="0">
              <a:solidFill>
                <a:schemeClr val="dk1"/>
              </a:solidFill>
            </a:endParaRPr>
          </a:p>
          <a:p>
            <a:pPr marL="457200" lvl="0" indent="-3295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pt-BR" sz="3347" dirty="0">
                <a:solidFill>
                  <a:schemeClr val="dk1"/>
                </a:solidFill>
              </a:rPr>
              <a:t>Exportação de roteiros para arquivos .ADM</a:t>
            </a:r>
            <a:endParaRPr sz="3147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lang="pt-BR" sz="3147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147" dirty="0"/>
              <a:t>Método: Utilização da biblioteca </a:t>
            </a:r>
            <a:r>
              <a:rPr lang="pt-BR" sz="3147" u="sng" dirty="0" err="1">
                <a:solidFill>
                  <a:schemeClr val="hlink"/>
                </a:solidFill>
                <a:hlinkClick r:id="rId3"/>
              </a:rPr>
              <a:t>libadm</a:t>
            </a:r>
            <a:r>
              <a:rPr lang="pt-BR" sz="3147" dirty="0"/>
              <a:t> para aplicar</a:t>
            </a:r>
            <a:endParaRPr sz="3147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147" dirty="0"/>
              <a:t>a </a:t>
            </a:r>
            <a:r>
              <a:rPr lang="pt-BR" sz="3147" u="sng" dirty="0">
                <a:solidFill>
                  <a:schemeClr val="hlink"/>
                </a:solidFill>
                <a:hlinkClick r:id="rId4"/>
              </a:rPr>
              <a:t>tradução dos scripts</a:t>
            </a:r>
            <a:r>
              <a:rPr lang="pt-BR" sz="3147" dirty="0"/>
              <a:t> para arquivos no formato </a:t>
            </a:r>
            <a:r>
              <a:rPr lang="pt-BR" sz="3147" dirty="0">
                <a:solidFill>
                  <a:schemeClr val="dk1"/>
                </a:solidFill>
              </a:rPr>
              <a:t>.ADM</a:t>
            </a:r>
            <a:endParaRPr sz="17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013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13" dirty="0"/>
              <a:t>O </a:t>
            </a:r>
            <a:r>
              <a:rPr lang="pt-BR" sz="3013" dirty="0" err="1">
                <a:solidFill>
                  <a:schemeClr val="dk1"/>
                </a:solidFill>
              </a:rPr>
              <a:t>Audio</a:t>
            </a:r>
            <a:r>
              <a:rPr lang="pt-BR" sz="3013" dirty="0">
                <a:solidFill>
                  <a:schemeClr val="dk1"/>
                </a:solidFill>
              </a:rPr>
              <a:t> </a:t>
            </a:r>
            <a:r>
              <a:rPr lang="pt-BR" sz="3013" dirty="0" err="1">
                <a:solidFill>
                  <a:schemeClr val="dk1"/>
                </a:solidFill>
              </a:rPr>
              <a:t>Definition</a:t>
            </a:r>
            <a:r>
              <a:rPr lang="pt-BR" sz="3013" dirty="0">
                <a:solidFill>
                  <a:schemeClr val="dk1"/>
                </a:solidFill>
              </a:rPr>
              <a:t> Model (ADM)</a:t>
            </a:r>
            <a:r>
              <a:rPr lang="pt-BR" sz="3013" dirty="0"/>
              <a:t> é um modelo de metadados padronizado para descrever as propriedades técnicas do áudio. Os metadados ADM podem ser anexados a arquivos de áudio para garantir que o áudio seja tratado corretamente.</a:t>
            </a:r>
            <a:endParaRPr sz="3013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78" dirty="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3790" y="-29862"/>
            <a:ext cx="35670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Nova Distribuição AUDIENCE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Na </a:t>
            </a:r>
            <a:r>
              <a:rPr lang="pt-BR" u="sng" dirty="0">
                <a:solidFill>
                  <a:schemeClr val="hlink"/>
                </a:solidFill>
                <a:hlinkClick r:id="rId3"/>
              </a:rPr>
              <a:t>distribuição</a:t>
            </a:r>
            <a:r>
              <a:rPr lang="pt-BR" dirty="0"/>
              <a:t> da versão do AUDIENCE 2022 estará incluso: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Nova </a:t>
            </a:r>
            <a:r>
              <a:rPr lang="pt-BR" dirty="0">
                <a:solidFill>
                  <a:schemeClr val="dk1"/>
                </a:solidFill>
              </a:rPr>
              <a:t>nomenclatura</a:t>
            </a:r>
            <a:r>
              <a:rPr lang="pt-BR" dirty="0"/>
              <a:t> dos paths do AUDIENCE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Interface principal </a:t>
            </a:r>
            <a:r>
              <a:rPr lang="pt-BR" dirty="0" err="1">
                <a:solidFill>
                  <a:schemeClr val="dk1"/>
                </a:solidFill>
              </a:rPr>
              <a:t>audce-main.pd</a:t>
            </a:r>
            <a:r>
              <a:rPr lang="pt-BR" dirty="0"/>
              <a:t> com integração do S3P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Atualização dos </a:t>
            </a:r>
            <a:r>
              <a:rPr lang="pt-BR" dirty="0" err="1">
                <a:solidFill>
                  <a:schemeClr val="dk1"/>
                </a:solidFill>
              </a:rPr>
              <a:t>externals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O S3P com </a:t>
            </a:r>
            <a:r>
              <a:rPr lang="pt-BR" dirty="0">
                <a:solidFill>
                  <a:schemeClr val="dk1"/>
                </a:solidFill>
              </a:rPr>
              <a:t>importação e exportação</a:t>
            </a:r>
            <a:r>
              <a:rPr lang="pt-BR" dirty="0"/>
              <a:t> de arquivos </a:t>
            </a:r>
            <a:r>
              <a:rPr lang="pt-BR" dirty="0">
                <a:solidFill>
                  <a:schemeClr val="dk1"/>
                </a:solidFill>
              </a:rPr>
              <a:t>.ADM (ITU BS2076-2)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Documentações de ajuda </a:t>
            </a:r>
            <a:r>
              <a:rPr lang="pt-BR" dirty="0">
                <a:solidFill>
                  <a:schemeClr val="dk1"/>
                </a:solidFill>
              </a:rPr>
              <a:t>Helps Atualizados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764</Words>
  <Application>Microsoft Office PowerPoint</Application>
  <PresentationFormat>Apresentação na tela (16:9)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Simple Dark</vt:lpstr>
      <vt:lpstr> AUDIENCE4PD</vt:lpstr>
      <vt:lpstr>Mais Alto  (Cena)</vt:lpstr>
      <vt:lpstr>Apresentação do PowerPoint</vt:lpstr>
      <vt:lpstr>Antiga Interface</vt:lpstr>
      <vt:lpstr>Nova Interface</vt:lpstr>
      <vt:lpstr>Apresentação do PowerPoint</vt:lpstr>
      <vt:lpstr>Apresentação do PowerPoint</vt:lpstr>
      <vt:lpstr>Inclusões no AUDIENCE</vt:lpstr>
      <vt:lpstr>Nova Distribuição AUDIENCE</vt:lpstr>
      <vt:lpstr>Futuras Implementações para o AUDIENCE</vt:lpstr>
      <vt:lpstr>Referências Bibliográficas</vt:lpstr>
      <vt:lpstr>OBRIGADO A 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AUDIENCE4PD</dc:title>
  <cp:lastModifiedBy>vitor Caetano</cp:lastModifiedBy>
  <cp:revision>3</cp:revision>
  <dcterms:modified xsi:type="dcterms:W3CDTF">2022-10-19T23:46:31Z</dcterms:modified>
</cp:coreProperties>
</file>