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7e691028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e7e69102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e7e691028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e7e69102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e7e691028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e7e69102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e7e691028_1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e7e69102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e7e691028_1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e7e69102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e7e691028_1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e7e69102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e7e691028_1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e7e691028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e7e691028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e7e69102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b14e3574_6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b14e3574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e7e691028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e7e6910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tsmnapratica.com.br/tudo-sobre-itil/" TargetMode="External"/><Relationship Id="rId4" Type="http://schemas.openxmlformats.org/officeDocument/2006/relationships/hyperlink" Target="https://www.euax.com.br/wp-content/uploads/2018/10/Processos-e-funcoes-do-ITIL.png" TargetMode="External"/><Relationship Id="rId5" Type="http://schemas.openxmlformats.org/officeDocument/2006/relationships/hyperlink" Target="https://slideplayer.com.br/slide/178388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5268300" y="1693750"/>
            <a:ext cx="3327600" cy="166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724500" y="137080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ITIL</a:t>
            </a:r>
            <a:r>
              <a:rPr lang="en" sz="9600">
                <a:solidFill>
                  <a:srgbClr val="12D7FF"/>
                </a:solidFill>
              </a:rPr>
              <a:t>4</a:t>
            </a:r>
            <a:endParaRPr sz="9600">
              <a:solidFill>
                <a:srgbClr val="12D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/>
          </a:p>
        </p:txBody>
      </p:sp>
      <p:sp>
        <p:nvSpPr>
          <p:cNvPr id="56" name="Google Shape;56;p11"/>
          <p:cNvSpPr txBox="1"/>
          <p:nvPr/>
        </p:nvSpPr>
        <p:spPr>
          <a:xfrm>
            <a:off x="705150" y="818850"/>
            <a:ext cx="861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Information Technology Infrastructure Library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5268300" y="1797275"/>
            <a:ext cx="3189900" cy="1754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AILTON NUNES DOMINGUES</a:t>
            </a:r>
            <a:r>
              <a:rPr b="1" i="1" lang="en" sz="1200">
                <a:solidFill>
                  <a:schemeClr val="dk1"/>
                </a:solidFill>
              </a:rPr>
              <a:t> 10284347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ÍCARO CHELLUCCI 11270973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KARINA DURAN MUNHOS</a:t>
            </a:r>
            <a:r>
              <a:rPr b="1" i="1" lang="en" sz="1200">
                <a:solidFill>
                  <a:schemeClr val="dk1"/>
                </a:solidFill>
              </a:rPr>
              <a:t> 11295911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LINCOLN DOS REIS ELIAS 11271042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VITOR CAETANO DA SILVA </a:t>
            </a:r>
            <a:r>
              <a:rPr b="1" i="1" lang="en" sz="1200">
                <a:solidFill>
                  <a:schemeClr val="dk1"/>
                </a:solidFill>
              </a:rPr>
              <a:t>9276999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705150" y="4263900"/>
            <a:ext cx="50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ACH2028 - Qualidade de Software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Profº Marcelo Medeiros Eler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200" y="1632300"/>
            <a:ext cx="80826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ITIL4 traz agora uma nova forma de contextualizar e fornecer serviços, de forma muito mais adaptável, rápida e totalmente transparente.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Muito diferente da versão anterior, a primeira quebra de conceitos e paradigmas é a forma de conceber o serviço como um todo.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conceito de ciclo de vida do serviço descrito na versão anterior, mesmo que não intencionalmente, sugeria uma sequência de estágios e processos que descreviam a vida do serviço desde a sua concepção até a sua descontinuação.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5. O QUE HÁ DE NOVO:</a:t>
            </a:r>
            <a:endParaRPr sz="28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Elementos Chaves do ITIL4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428750"/>
            <a:ext cx="68391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O modelo conceitual do ITIL4 apresenta 5 elementos principais. São eles: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▰"/>
            </a:pPr>
            <a:r>
              <a:rPr b="1" lang="en" sz="2100"/>
              <a:t>O Sistema de Valor de Serviço (SVS)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▰"/>
            </a:pPr>
            <a:r>
              <a:rPr b="1" lang="en" sz="2100"/>
              <a:t>A Cadeia de Valor de Serviço (CVS)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▰"/>
            </a:pPr>
            <a:r>
              <a:rPr b="1" lang="en" sz="2100"/>
              <a:t>As quatro dimensões do gerenciamento de serviços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▰"/>
            </a:pPr>
            <a:r>
              <a:rPr b="1" lang="en" sz="2100"/>
              <a:t>Os princípios orientadores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▰"/>
            </a:pPr>
            <a:r>
              <a:rPr b="1" lang="en" sz="2100"/>
              <a:t>As práticas ITIL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49100" y="165800"/>
            <a:ext cx="7645800" cy="5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</a:t>
            </a:r>
            <a:r>
              <a:rPr lang="en"/>
              <a:t> DE VALOR DE SERVIÇO (SVS)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11495" l="0" r="0" t="11403"/>
          <a:stretch/>
        </p:blipFill>
        <p:spPr>
          <a:xfrm>
            <a:off x="675250" y="758050"/>
            <a:ext cx="8044826" cy="43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4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84150" y="63050"/>
            <a:ext cx="636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</a:rPr>
              <a:t>CADEIA DE VALOR DE SERVIÇO</a:t>
            </a:r>
            <a:endParaRPr sz="2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1C75"/>
                </a:solidFill>
              </a:rPr>
              <a:t> (CVS)</a:t>
            </a:r>
            <a:endParaRPr sz="2000">
              <a:solidFill>
                <a:srgbClr val="351C75"/>
              </a:solidFill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36" y="-12"/>
            <a:ext cx="5822124" cy="37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65825" y="3858075"/>
            <a:ext cx="8863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Organizações e pessoas: Uma organização precisa de uma cultura que apoie seus objetivos e o nível certo de capacidade e competência entre sua força de trabalho.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36" y="-12"/>
            <a:ext cx="5822124" cy="37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65825" y="3858075"/>
            <a:ext cx="886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Informação e tecnologia: No contexto da SVS, isso inclui as informações e o conhecimento, bem como as tecnologias necessárias para o gerenciamento de serviços.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36" y="-12"/>
            <a:ext cx="5822124" cy="37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165825" y="3858075"/>
            <a:ext cx="8863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Parceiros e fornecedores: refere-se aos relacionamentos de uma organização com as outras empresas envolvidas no design, na implantação, na entrega, no suporte e na melhoria contínua dos serviços.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36" y="-12"/>
            <a:ext cx="5822124" cy="37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165825" y="3858075"/>
            <a:ext cx="8863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Fluxos e processos de valor: Como as várias partes da organização trabalham de forma integrada e coordenada é importante para permitir a criação de valor através de produtos e serviços.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609850" y="28207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PRINCÍPIOS ORIENTADORES</a:t>
            </a:r>
            <a:br>
              <a:rPr b="0" lang="en" sz="2400"/>
            </a:br>
            <a:endParaRPr sz="2400"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86975" y="1835900"/>
            <a:ext cx="5721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Concentre-se no valor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Comece por onde você está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Progrida iterativamente com feedback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Colabore e promova a visibilidade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Pense e trabalhe de forma holística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Mantenha simples e prático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tillium Web Light"/>
              <a:buChar char="●"/>
            </a:pPr>
            <a:r>
              <a:rPr lang="en" sz="23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Otimize e automatize</a:t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829125" y="1303775"/>
            <a:ext cx="7166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 ITIL4 TEM UMA LISTA DE 34 PRÁTICAS SEPARADAS EM TRÊS CATEGORIAS:</a:t>
            </a:r>
            <a:endParaRPr b="1" sz="2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Práticas gerais de gerenciamento  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Práticas de gerenciamento de serviço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Práticas de gerenciamento técnico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45075"/>
            <a:ext cx="8268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veremos nesta apresentação: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148925" y="1428750"/>
            <a:ext cx="66210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O que é ITIL4?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Qual é a finalidade e a importância do ITIL4 atualmente?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Quem usa o ITIL4?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Histórico do ITIL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O que há de novo no ITIL4?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Elementos chave do ITIL4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Benefícios do ITIL4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A certificação ITIL4 Foundation</a:t>
            </a:r>
            <a:endParaRPr b="1" sz="1900"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025"/>
            <a:ext cx="8869505" cy="46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18270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BENEFÍCIOS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457200" y="1469600"/>
            <a:ext cx="7952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Comparar serviços com o mercado, através da otimização da alocação de orçamento e ROI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Atender às crescentes demandas, com entrega de jornadas inovadoras em conjunto com os clientes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Rastrear e medir o desempenho, demonstrando o valor promovido pela TI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Reduzir o risco de falha da TI, protegendo negócio e clientes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itillium Web Light"/>
              <a:buChar char="▰"/>
            </a:pPr>
            <a:r>
              <a:rPr b="1" lang="en" sz="2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Por fim, o ITIL conecta você a profissionais e organizações líderes de TI com uma linguagem adotada no mundo todo.</a:t>
            </a:r>
            <a:endParaRPr b="1" sz="2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457200" y="-11340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CERTIFICAÇÃO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57200" y="744000"/>
            <a:ext cx="7952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Titillium Web Light"/>
              <a:buChar char="▰"/>
            </a:pPr>
            <a:r>
              <a:rPr b="1" lang="en" sz="17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certificação ITIL é uma comprovação aos empregadores de que você está preparado para qualquer desafio, munido das qualificações essenciais e de uma experiência de alto nível.</a:t>
            </a:r>
            <a:endParaRPr b="1" sz="17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375" y="1657600"/>
            <a:ext cx="5330049" cy="354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112075" y="1554300"/>
            <a:ext cx="6931800" cy="20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CHIARI, RENÊ. 16.08.2022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https://www.itsmnapratica.com.br/tudo-sobre-itil/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EUAX, IMAGENS PROCESSOS E FUNCOES DO ITIL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https://www.euax.com.br/wp-content/uploads/2018/10/Processos-e-funcoes-do-ITIL.png</a:t>
            </a: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RIBEIRO M, MODELOS DE GESTÃO E ORGANIZAÇÃO. UNIMINAS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https://slideplayer.com.br/slide/1783889/</a:t>
            </a:r>
            <a:r>
              <a:rPr b="1"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5" name="Google Shape;215;p33"/>
          <p:cNvGrpSpPr/>
          <p:nvPr/>
        </p:nvGrpSpPr>
        <p:grpSpPr>
          <a:xfrm>
            <a:off x="3226575" y="4149750"/>
            <a:ext cx="2577259" cy="896306"/>
            <a:chOff x="6868068" y="3681036"/>
            <a:chExt cx="1695900" cy="455602"/>
          </a:xfrm>
        </p:grpSpPr>
        <p:sp>
          <p:nvSpPr>
            <p:cNvPr id="216" name="Google Shape;216;p33"/>
            <p:cNvSpPr txBox="1"/>
            <p:nvPr/>
          </p:nvSpPr>
          <p:spPr>
            <a:xfrm>
              <a:off x="6868068" y="3902938"/>
              <a:ext cx="16959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OBRIGADO PESSOAL!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574230" y="3681036"/>
              <a:ext cx="283569" cy="181175"/>
            </a:xfrm>
            <a:custGeom>
              <a:rect b="b" l="l" r="r" t="t"/>
              <a:pathLst>
                <a:path extrusionOk="0" h="5947" w="5929">
                  <a:moveTo>
                    <a:pt x="784" y="4940"/>
                  </a:moveTo>
                  <a:lnTo>
                    <a:pt x="839" y="4958"/>
                  </a:lnTo>
                  <a:lnTo>
                    <a:pt x="933" y="5014"/>
                  </a:lnTo>
                  <a:lnTo>
                    <a:pt x="989" y="5107"/>
                  </a:lnTo>
                  <a:lnTo>
                    <a:pt x="1007" y="5145"/>
                  </a:lnTo>
                  <a:lnTo>
                    <a:pt x="1007" y="5201"/>
                  </a:lnTo>
                  <a:lnTo>
                    <a:pt x="1007" y="5257"/>
                  </a:lnTo>
                  <a:lnTo>
                    <a:pt x="989" y="5313"/>
                  </a:lnTo>
                  <a:lnTo>
                    <a:pt x="933" y="5406"/>
                  </a:lnTo>
                  <a:lnTo>
                    <a:pt x="839" y="5462"/>
                  </a:lnTo>
                  <a:lnTo>
                    <a:pt x="784" y="5480"/>
                  </a:lnTo>
                  <a:lnTo>
                    <a:pt x="672" y="5480"/>
                  </a:lnTo>
                  <a:lnTo>
                    <a:pt x="634" y="5462"/>
                  </a:lnTo>
                  <a:lnTo>
                    <a:pt x="541" y="5406"/>
                  </a:lnTo>
                  <a:lnTo>
                    <a:pt x="485" y="5313"/>
                  </a:lnTo>
                  <a:lnTo>
                    <a:pt x="467" y="5257"/>
                  </a:lnTo>
                  <a:lnTo>
                    <a:pt x="448" y="5201"/>
                  </a:lnTo>
                  <a:lnTo>
                    <a:pt x="467" y="5145"/>
                  </a:lnTo>
                  <a:lnTo>
                    <a:pt x="485" y="5107"/>
                  </a:lnTo>
                  <a:lnTo>
                    <a:pt x="541" y="5014"/>
                  </a:lnTo>
                  <a:lnTo>
                    <a:pt x="634" y="4958"/>
                  </a:lnTo>
                  <a:lnTo>
                    <a:pt x="672" y="4940"/>
                  </a:lnTo>
                  <a:close/>
                  <a:moveTo>
                    <a:pt x="206" y="2610"/>
                  </a:moveTo>
                  <a:lnTo>
                    <a:pt x="168" y="2628"/>
                  </a:lnTo>
                  <a:lnTo>
                    <a:pt x="75" y="2684"/>
                  </a:lnTo>
                  <a:lnTo>
                    <a:pt x="19" y="2777"/>
                  </a:lnTo>
                  <a:lnTo>
                    <a:pt x="1" y="2833"/>
                  </a:lnTo>
                  <a:lnTo>
                    <a:pt x="1" y="2889"/>
                  </a:lnTo>
                  <a:lnTo>
                    <a:pt x="1" y="5667"/>
                  </a:lnTo>
                  <a:lnTo>
                    <a:pt x="1" y="5723"/>
                  </a:lnTo>
                  <a:lnTo>
                    <a:pt x="19" y="5779"/>
                  </a:lnTo>
                  <a:lnTo>
                    <a:pt x="75" y="5872"/>
                  </a:lnTo>
                  <a:lnTo>
                    <a:pt x="168" y="5928"/>
                  </a:lnTo>
                  <a:lnTo>
                    <a:pt x="206" y="5946"/>
                  </a:lnTo>
                  <a:lnTo>
                    <a:pt x="1250" y="5946"/>
                  </a:lnTo>
                  <a:lnTo>
                    <a:pt x="1305" y="5928"/>
                  </a:lnTo>
                  <a:lnTo>
                    <a:pt x="1399" y="5872"/>
                  </a:lnTo>
                  <a:lnTo>
                    <a:pt x="1455" y="5779"/>
                  </a:lnTo>
                  <a:lnTo>
                    <a:pt x="1473" y="5723"/>
                  </a:lnTo>
                  <a:lnTo>
                    <a:pt x="1473" y="5667"/>
                  </a:lnTo>
                  <a:lnTo>
                    <a:pt x="1473" y="2889"/>
                  </a:lnTo>
                  <a:lnTo>
                    <a:pt x="1473" y="2833"/>
                  </a:lnTo>
                  <a:lnTo>
                    <a:pt x="1455" y="2777"/>
                  </a:lnTo>
                  <a:lnTo>
                    <a:pt x="1399" y="2684"/>
                  </a:lnTo>
                  <a:lnTo>
                    <a:pt x="1305" y="2628"/>
                  </a:lnTo>
                  <a:lnTo>
                    <a:pt x="1250" y="2610"/>
                  </a:lnTo>
                  <a:close/>
                  <a:moveTo>
                    <a:pt x="3617" y="0"/>
                  </a:moveTo>
                  <a:lnTo>
                    <a:pt x="3524" y="19"/>
                  </a:lnTo>
                  <a:lnTo>
                    <a:pt x="3468" y="75"/>
                  </a:lnTo>
                  <a:lnTo>
                    <a:pt x="3393" y="168"/>
                  </a:lnTo>
                  <a:lnTo>
                    <a:pt x="3337" y="261"/>
                  </a:lnTo>
                  <a:lnTo>
                    <a:pt x="3263" y="485"/>
                  </a:lnTo>
                  <a:lnTo>
                    <a:pt x="3225" y="671"/>
                  </a:lnTo>
                  <a:lnTo>
                    <a:pt x="3169" y="858"/>
                  </a:lnTo>
                  <a:lnTo>
                    <a:pt x="3114" y="1044"/>
                  </a:lnTo>
                  <a:lnTo>
                    <a:pt x="3039" y="1212"/>
                  </a:lnTo>
                  <a:lnTo>
                    <a:pt x="2983" y="1286"/>
                  </a:lnTo>
                  <a:lnTo>
                    <a:pt x="2927" y="1361"/>
                  </a:lnTo>
                  <a:lnTo>
                    <a:pt x="2797" y="1510"/>
                  </a:lnTo>
                  <a:lnTo>
                    <a:pt x="2666" y="1659"/>
                  </a:lnTo>
                  <a:lnTo>
                    <a:pt x="2442" y="1995"/>
                  </a:lnTo>
                  <a:lnTo>
                    <a:pt x="2200" y="2330"/>
                  </a:lnTo>
                  <a:lnTo>
                    <a:pt x="2051" y="2498"/>
                  </a:lnTo>
                  <a:lnTo>
                    <a:pt x="1883" y="2666"/>
                  </a:lnTo>
                  <a:lnTo>
                    <a:pt x="1865" y="2722"/>
                  </a:lnTo>
                  <a:lnTo>
                    <a:pt x="1846" y="2777"/>
                  </a:lnTo>
                  <a:lnTo>
                    <a:pt x="1846" y="5257"/>
                  </a:lnTo>
                  <a:lnTo>
                    <a:pt x="1865" y="5313"/>
                  </a:lnTo>
                  <a:lnTo>
                    <a:pt x="1883" y="5350"/>
                  </a:lnTo>
                  <a:lnTo>
                    <a:pt x="1939" y="5387"/>
                  </a:lnTo>
                  <a:lnTo>
                    <a:pt x="1995" y="5387"/>
                  </a:lnTo>
                  <a:lnTo>
                    <a:pt x="2126" y="5406"/>
                  </a:lnTo>
                  <a:lnTo>
                    <a:pt x="2293" y="5462"/>
                  </a:lnTo>
                  <a:lnTo>
                    <a:pt x="2592" y="5573"/>
                  </a:lnTo>
                  <a:lnTo>
                    <a:pt x="2890" y="5704"/>
                  </a:lnTo>
                  <a:lnTo>
                    <a:pt x="3225" y="5816"/>
                  </a:lnTo>
                  <a:lnTo>
                    <a:pt x="3393" y="5872"/>
                  </a:lnTo>
                  <a:lnTo>
                    <a:pt x="3580" y="5909"/>
                  </a:lnTo>
                  <a:lnTo>
                    <a:pt x="3785" y="5946"/>
                  </a:lnTo>
                  <a:lnTo>
                    <a:pt x="4400" y="5946"/>
                  </a:lnTo>
                  <a:lnTo>
                    <a:pt x="4586" y="5928"/>
                  </a:lnTo>
                  <a:lnTo>
                    <a:pt x="4772" y="5909"/>
                  </a:lnTo>
                  <a:lnTo>
                    <a:pt x="4940" y="5853"/>
                  </a:lnTo>
                  <a:lnTo>
                    <a:pt x="5108" y="5797"/>
                  </a:lnTo>
                  <a:lnTo>
                    <a:pt x="5238" y="5723"/>
                  </a:lnTo>
                  <a:lnTo>
                    <a:pt x="5332" y="5611"/>
                  </a:lnTo>
                  <a:lnTo>
                    <a:pt x="5388" y="5499"/>
                  </a:lnTo>
                  <a:lnTo>
                    <a:pt x="5425" y="5368"/>
                  </a:lnTo>
                  <a:lnTo>
                    <a:pt x="5425" y="5238"/>
                  </a:lnTo>
                  <a:lnTo>
                    <a:pt x="5406" y="5089"/>
                  </a:lnTo>
                  <a:lnTo>
                    <a:pt x="5481" y="4996"/>
                  </a:lnTo>
                  <a:lnTo>
                    <a:pt x="5537" y="4902"/>
                  </a:lnTo>
                  <a:lnTo>
                    <a:pt x="5574" y="4809"/>
                  </a:lnTo>
                  <a:lnTo>
                    <a:pt x="5611" y="4697"/>
                  </a:lnTo>
                  <a:lnTo>
                    <a:pt x="5630" y="4567"/>
                  </a:lnTo>
                  <a:lnTo>
                    <a:pt x="5630" y="4455"/>
                  </a:lnTo>
                  <a:lnTo>
                    <a:pt x="5630" y="4325"/>
                  </a:lnTo>
                  <a:lnTo>
                    <a:pt x="5593" y="4213"/>
                  </a:lnTo>
                  <a:lnTo>
                    <a:pt x="5667" y="4101"/>
                  </a:lnTo>
                  <a:lnTo>
                    <a:pt x="5723" y="3989"/>
                  </a:lnTo>
                  <a:lnTo>
                    <a:pt x="5742" y="3877"/>
                  </a:lnTo>
                  <a:lnTo>
                    <a:pt x="5779" y="3747"/>
                  </a:lnTo>
                  <a:lnTo>
                    <a:pt x="5779" y="3635"/>
                  </a:lnTo>
                  <a:lnTo>
                    <a:pt x="5760" y="3523"/>
                  </a:lnTo>
                  <a:lnTo>
                    <a:pt x="5742" y="3393"/>
                  </a:lnTo>
                  <a:lnTo>
                    <a:pt x="5704" y="3299"/>
                  </a:lnTo>
                  <a:lnTo>
                    <a:pt x="5798" y="3169"/>
                  </a:lnTo>
                  <a:lnTo>
                    <a:pt x="5872" y="3038"/>
                  </a:lnTo>
                  <a:lnTo>
                    <a:pt x="5909" y="2889"/>
                  </a:lnTo>
                  <a:lnTo>
                    <a:pt x="5928" y="2722"/>
                  </a:lnTo>
                  <a:lnTo>
                    <a:pt x="5909" y="2591"/>
                  </a:lnTo>
                  <a:lnTo>
                    <a:pt x="5872" y="2461"/>
                  </a:lnTo>
                  <a:lnTo>
                    <a:pt x="5816" y="2349"/>
                  </a:lnTo>
                  <a:lnTo>
                    <a:pt x="5723" y="2256"/>
                  </a:lnTo>
                  <a:lnTo>
                    <a:pt x="5630" y="2162"/>
                  </a:lnTo>
                  <a:lnTo>
                    <a:pt x="5518" y="2106"/>
                  </a:lnTo>
                  <a:lnTo>
                    <a:pt x="5388" y="2069"/>
                  </a:lnTo>
                  <a:lnTo>
                    <a:pt x="5238" y="2051"/>
                  </a:lnTo>
                  <a:lnTo>
                    <a:pt x="4064" y="2051"/>
                  </a:lnTo>
                  <a:lnTo>
                    <a:pt x="4101" y="1920"/>
                  </a:lnTo>
                  <a:lnTo>
                    <a:pt x="4157" y="1808"/>
                  </a:lnTo>
                  <a:lnTo>
                    <a:pt x="4288" y="1566"/>
                  </a:lnTo>
                  <a:lnTo>
                    <a:pt x="4344" y="1435"/>
                  </a:lnTo>
                  <a:lnTo>
                    <a:pt x="4400" y="1286"/>
                  </a:lnTo>
                  <a:lnTo>
                    <a:pt x="4437" y="1119"/>
                  </a:lnTo>
                  <a:lnTo>
                    <a:pt x="4456" y="951"/>
                  </a:lnTo>
                  <a:lnTo>
                    <a:pt x="4437" y="802"/>
                  </a:lnTo>
                  <a:lnTo>
                    <a:pt x="4418" y="671"/>
                  </a:lnTo>
                  <a:lnTo>
                    <a:pt x="4400" y="541"/>
                  </a:lnTo>
                  <a:lnTo>
                    <a:pt x="4362" y="447"/>
                  </a:lnTo>
                  <a:lnTo>
                    <a:pt x="4306" y="354"/>
                  </a:lnTo>
                  <a:lnTo>
                    <a:pt x="4251" y="280"/>
                  </a:lnTo>
                  <a:lnTo>
                    <a:pt x="4195" y="205"/>
                  </a:lnTo>
                  <a:lnTo>
                    <a:pt x="4139" y="168"/>
                  </a:lnTo>
                  <a:lnTo>
                    <a:pt x="3990" y="75"/>
                  </a:lnTo>
                  <a:lnTo>
                    <a:pt x="3859" y="37"/>
                  </a:lnTo>
                  <a:lnTo>
                    <a:pt x="3729" y="1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18" name="Google Shape;218;p33"/>
          <p:cNvSpPr txBox="1"/>
          <p:nvPr/>
        </p:nvSpPr>
        <p:spPr>
          <a:xfrm>
            <a:off x="390875" y="307950"/>
            <a:ext cx="8374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tillium Web"/>
                <a:ea typeface="Titillium Web"/>
                <a:cs typeface="Titillium Web"/>
                <a:sym typeface="Titillium Web"/>
              </a:rPr>
              <a:t>REFERÊNCIAS </a:t>
            </a:r>
            <a:endParaRPr b="1"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(ACESSO EM 22.11.22)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ctrTitle"/>
          </p:nvPr>
        </p:nvSpPr>
        <p:spPr>
          <a:xfrm>
            <a:off x="955275" y="393475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" sz="6000"/>
              <a:t>O ITIL</a:t>
            </a:r>
            <a:endParaRPr sz="6000"/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685800" y="1639975"/>
            <a:ext cx="79251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 acrônimo ITIL se refere à Information Technology Infrastructure Library ou Biblioteca de Infraestrutura de Tecnologia da Informação.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 ITIL pode ser considerado como um conjunto de práticas detalhadas para se fazer um bom gerenciamento de serviços habilitados pela tecnologia da informação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931825" y="220850"/>
            <a:ext cx="6740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 startAt="2"/>
            </a:pPr>
            <a:r>
              <a:rPr lang="en"/>
              <a:t>A IMPORTÂNCIA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85800" y="1643750"/>
            <a:ext cx="8304300" cy="2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propósito da ITIL 4 é oferecer às organizações uma estrutura prática e flexível como suporte na jornada rumo ao novo mundo da transformação digital, ajudando a alinhar os recursos humanos, digitais e físicos para competir em um cenário moderno e complexo.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955275" y="142675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 startAt="2"/>
            </a:pPr>
            <a:r>
              <a:rPr lang="en"/>
              <a:t>FINALIDADE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685800" y="1551750"/>
            <a:ext cx="8304300" cy="20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Além disso, a nova versão do ITIL também trás orientações para as organizações navegarem na nova era tecnológica, mais conhecida como a Quarta Revolução Industrial, marcada por tecnologias emergentes, como: inteligência artificial, Internet das Coisas, nanotecnologia e muito mais.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Por fim, o ITIL também é a qualificação de TI imprescindível para profissionais que buscam atingir todo o seu potencial, dar um salto na carreira e entregar uma mudança poderosa a organizações ambiciosas.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QUEM USA O ITIL4?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428750"/>
            <a:ext cx="82131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ITIL pode beneficiar qualquer organização que forneça um produto ou serviço habilitado (ou não) por TI.  Ele é usado por organizações em todo o mundo em todas as indústrias e setores: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Grandes, médias e pequenas empresas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Governos nacionais, estaduais e locais.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Universidades e instituições de educação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Organizações não governamentais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87450" y="48004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https://lh5.googleusercontent.com/r-R-4jIeObto8SP7pmwGiw4gF-pTt2LdcD9SpKZxwnbPynD8l8vBB5HE-aVir6xYcXsTI6ndoh1kJITNhn1A5f6qVmizKvFGODJJR51IJQOMzOy6xyd4-BTMmXIoqTQyPlbFw0WA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3" name="Google Shape;103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975" y="70188"/>
            <a:ext cx="6662750" cy="499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9877" y="2788475"/>
            <a:ext cx="24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https://slideplayer.com.br/slide/1783889/7/images/25/Hist%C3%B3rico+do+ITIL+Sucesso+do+ITIL%3A.jpg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" y="163230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ITIL v3 haviam 5 publicações core, cada uma com algumas centenas de páginas. Qualquer atualização nesta estrutura geraria um grande esforço.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5. O QUE HÁ DE NOVO:</a:t>
            </a:r>
            <a:endParaRPr sz="2800"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287725" y="1632300"/>
            <a:ext cx="4581900" cy="29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ITIL4 os arquitetos incorporaram os princípios de progredir iterativamente com feedback.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Isso significa que teremos publicações mais específicas e um volume maior de atualizações independentes nas publicações, que não afetam a publicação core – ITIL4 Foundation.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