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6858000" cx="9144000"/>
  <p:notesSz cx="6854825" cy="90820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19" roundtripDataSignature="AMtx7mh5KCSoMxB0C3DcEBQUjroAe9qt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7074CF-EA27-46B1-AD51-D46702916EA8}">
  <a:tblStyle styleId="{0F7074CF-EA27-46B1-AD51-D46702916EA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6EF"/>
          </a:solidFill>
        </a:fill>
      </a:tcStyle>
    </a:wholeTbl>
    <a:band1H>
      <a:tcTxStyle b="off" i="off"/>
      <a:tcStyle>
        <a:fill>
          <a:solidFill>
            <a:srgbClr val="CAECD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ECDD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4825" cy="90820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4825" cy="90820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4825" cy="90820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4825" cy="90820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4825" cy="90820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4825" cy="90820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6111875" y="8410575"/>
            <a:ext cx="439738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55563" y="8585200"/>
            <a:ext cx="2562225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950" lIns="93600" spcFirstLastPara="1" rIns="93600" wrap="square" tIns="48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r>
              <a:rPr b="1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2001, Cisco Systems, Inc.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r>
              <a:rPr b="1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&lt;Title of Course (ACRO) vX.X&gt;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n"/>
          <p:cNvCxnSpPr/>
          <p:nvPr/>
        </p:nvCxnSpPr>
        <p:spPr>
          <a:xfrm>
            <a:off x="149225" y="8599488"/>
            <a:ext cx="6503988" cy="1587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n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n"/>
          <p:cNvSpPr/>
          <p:nvPr>
            <p:ph idx="2" type="sldImg"/>
          </p:nvPr>
        </p:nvSpPr>
        <p:spPr>
          <a:xfrm>
            <a:off x="855663" y="239713"/>
            <a:ext cx="5191125" cy="3890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" name="Google Shape;14;n"/>
          <p:cNvSpPr txBox="1"/>
          <p:nvPr>
            <p:ph idx="1" type="body"/>
          </p:nvPr>
        </p:nvSpPr>
        <p:spPr>
          <a:xfrm>
            <a:off x="395288" y="4278313"/>
            <a:ext cx="5976937" cy="414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8950" lIns="93600" spcFirstLastPara="1" rIns="93600" wrap="square" tIns="489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7" name="Google Shape;97;p1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858838" y="239713"/>
            <a:ext cx="5199062" cy="389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396875" y="4278313"/>
            <a:ext cx="5984875" cy="415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626e8a55b_0_26:notes"/>
          <p:cNvSpPr txBox="1"/>
          <p:nvPr>
            <p:ph idx="12" type="sldNum"/>
          </p:nvPr>
        </p:nvSpPr>
        <p:spPr>
          <a:xfrm>
            <a:off x="5797550" y="8480425"/>
            <a:ext cx="7857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7" name="Google Shape;207;g37626e8a55b_0_26:notes"/>
          <p:cNvSpPr txBox="1"/>
          <p:nvPr/>
        </p:nvSpPr>
        <p:spPr>
          <a:xfrm>
            <a:off x="5797550" y="8480425"/>
            <a:ext cx="7953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37626e8a55b_0_26:notes"/>
          <p:cNvSpPr/>
          <p:nvPr>
            <p:ph idx="2" type="sldImg"/>
          </p:nvPr>
        </p:nvSpPr>
        <p:spPr>
          <a:xfrm>
            <a:off x="855663" y="239713"/>
            <a:ext cx="5200800" cy="39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9" name="Google Shape;209;g37626e8a55b_0_26:notes"/>
          <p:cNvSpPr txBox="1"/>
          <p:nvPr>
            <p:ph idx="1" type="body"/>
          </p:nvPr>
        </p:nvSpPr>
        <p:spPr>
          <a:xfrm>
            <a:off x="395288" y="4278313"/>
            <a:ext cx="5986500" cy="41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7626e8a55b_0_93:notes"/>
          <p:cNvSpPr txBox="1"/>
          <p:nvPr>
            <p:ph idx="12" type="sldNum"/>
          </p:nvPr>
        </p:nvSpPr>
        <p:spPr>
          <a:xfrm>
            <a:off x="5797550" y="8480425"/>
            <a:ext cx="7857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7" name="Google Shape;217;g37626e8a55b_0_93:notes"/>
          <p:cNvSpPr txBox="1"/>
          <p:nvPr/>
        </p:nvSpPr>
        <p:spPr>
          <a:xfrm>
            <a:off x="5797550" y="8480425"/>
            <a:ext cx="7953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37626e8a55b_0_93:notes"/>
          <p:cNvSpPr/>
          <p:nvPr>
            <p:ph idx="2" type="sldImg"/>
          </p:nvPr>
        </p:nvSpPr>
        <p:spPr>
          <a:xfrm>
            <a:off x="855663" y="239713"/>
            <a:ext cx="5200800" cy="39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g37626e8a55b_0_93:notes"/>
          <p:cNvSpPr txBox="1"/>
          <p:nvPr>
            <p:ph idx="1" type="body"/>
          </p:nvPr>
        </p:nvSpPr>
        <p:spPr>
          <a:xfrm>
            <a:off x="395288" y="4278313"/>
            <a:ext cx="5986500" cy="41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626e8a55b_0_1:notes"/>
          <p:cNvSpPr txBox="1"/>
          <p:nvPr>
            <p:ph idx="12" type="sldNum"/>
          </p:nvPr>
        </p:nvSpPr>
        <p:spPr>
          <a:xfrm>
            <a:off x="5797550" y="8480425"/>
            <a:ext cx="7857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4" name="Google Shape;104;g37626e8a55b_0_1:notes"/>
          <p:cNvSpPr txBox="1"/>
          <p:nvPr/>
        </p:nvSpPr>
        <p:spPr>
          <a:xfrm>
            <a:off x="5797550" y="8480425"/>
            <a:ext cx="7953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37626e8a55b_0_1:notes"/>
          <p:cNvSpPr/>
          <p:nvPr>
            <p:ph idx="2" type="sldImg"/>
          </p:nvPr>
        </p:nvSpPr>
        <p:spPr>
          <a:xfrm>
            <a:off x="855663" y="239713"/>
            <a:ext cx="5200800" cy="39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" name="Google Shape;106;g37626e8a55b_0_1:notes"/>
          <p:cNvSpPr txBox="1"/>
          <p:nvPr>
            <p:ph idx="1" type="body"/>
          </p:nvPr>
        </p:nvSpPr>
        <p:spPr>
          <a:xfrm>
            <a:off x="395288" y="4278313"/>
            <a:ext cx="5986500" cy="41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2" name="Google Shape;112;p2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0" name="Google Shape;120;p7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6" name="Google Shape;166;p10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7626e8a55b_0_82:notes"/>
          <p:cNvSpPr txBox="1"/>
          <p:nvPr>
            <p:ph idx="12" type="sldNum"/>
          </p:nvPr>
        </p:nvSpPr>
        <p:spPr>
          <a:xfrm>
            <a:off x="5797550" y="8480425"/>
            <a:ext cx="7857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5" name="Google Shape;175;g37626e8a55b_0_82:notes"/>
          <p:cNvSpPr txBox="1"/>
          <p:nvPr/>
        </p:nvSpPr>
        <p:spPr>
          <a:xfrm>
            <a:off x="5797550" y="8480425"/>
            <a:ext cx="7953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37626e8a55b_0_82:notes"/>
          <p:cNvSpPr/>
          <p:nvPr>
            <p:ph idx="2" type="sldImg"/>
          </p:nvPr>
        </p:nvSpPr>
        <p:spPr>
          <a:xfrm>
            <a:off x="855663" y="239713"/>
            <a:ext cx="5200800" cy="39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7" name="Google Shape;177;g37626e8a55b_0_82:notes"/>
          <p:cNvSpPr txBox="1"/>
          <p:nvPr>
            <p:ph idx="1" type="body"/>
          </p:nvPr>
        </p:nvSpPr>
        <p:spPr>
          <a:xfrm>
            <a:off x="395288" y="4278313"/>
            <a:ext cx="5986500" cy="41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7626e8a55b_0_72:notes"/>
          <p:cNvSpPr txBox="1"/>
          <p:nvPr>
            <p:ph idx="12" type="sldNum"/>
          </p:nvPr>
        </p:nvSpPr>
        <p:spPr>
          <a:xfrm>
            <a:off x="5797550" y="8480425"/>
            <a:ext cx="7857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4" name="Google Shape;184;g37626e8a55b_0_72:notes"/>
          <p:cNvSpPr txBox="1"/>
          <p:nvPr/>
        </p:nvSpPr>
        <p:spPr>
          <a:xfrm>
            <a:off x="5797550" y="8480425"/>
            <a:ext cx="7953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37626e8a55b_0_72:notes"/>
          <p:cNvSpPr/>
          <p:nvPr>
            <p:ph idx="2" type="sldImg"/>
          </p:nvPr>
        </p:nvSpPr>
        <p:spPr>
          <a:xfrm>
            <a:off x="855663" y="239713"/>
            <a:ext cx="5200800" cy="39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6" name="Google Shape;186;g37626e8a55b_0_72:notes"/>
          <p:cNvSpPr txBox="1"/>
          <p:nvPr>
            <p:ph idx="1" type="body"/>
          </p:nvPr>
        </p:nvSpPr>
        <p:spPr>
          <a:xfrm>
            <a:off x="395288" y="4278313"/>
            <a:ext cx="5986500" cy="41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626e8a55b_0_63:notes"/>
          <p:cNvSpPr txBox="1"/>
          <p:nvPr>
            <p:ph idx="12" type="sldNum"/>
          </p:nvPr>
        </p:nvSpPr>
        <p:spPr>
          <a:xfrm>
            <a:off x="5797550" y="8480425"/>
            <a:ext cx="7857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1" name="Google Shape;191;g37626e8a55b_0_63:notes"/>
          <p:cNvSpPr txBox="1"/>
          <p:nvPr/>
        </p:nvSpPr>
        <p:spPr>
          <a:xfrm>
            <a:off x="5797550" y="8480425"/>
            <a:ext cx="7953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37626e8a55b_0_63:notes"/>
          <p:cNvSpPr/>
          <p:nvPr>
            <p:ph idx="2" type="sldImg"/>
          </p:nvPr>
        </p:nvSpPr>
        <p:spPr>
          <a:xfrm>
            <a:off x="855663" y="239713"/>
            <a:ext cx="5200800" cy="39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3" name="Google Shape;193;g37626e8a55b_0_63:notes"/>
          <p:cNvSpPr txBox="1"/>
          <p:nvPr>
            <p:ph idx="1" type="body"/>
          </p:nvPr>
        </p:nvSpPr>
        <p:spPr>
          <a:xfrm>
            <a:off x="395288" y="4278313"/>
            <a:ext cx="5986500" cy="41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626e8a55b_0_56:notes"/>
          <p:cNvSpPr txBox="1"/>
          <p:nvPr>
            <p:ph idx="12" type="sldNum"/>
          </p:nvPr>
        </p:nvSpPr>
        <p:spPr>
          <a:xfrm>
            <a:off x="5797550" y="8480425"/>
            <a:ext cx="7857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9" name="Google Shape;199;g37626e8a55b_0_56:notes"/>
          <p:cNvSpPr txBox="1"/>
          <p:nvPr/>
        </p:nvSpPr>
        <p:spPr>
          <a:xfrm>
            <a:off x="5797550" y="8480425"/>
            <a:ext cx="7953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37626e8a55b_0_56:notes"/>
          <p:cNvSpPr/>
          <p:nvPr>
            <p:ph idx="2" type="sldImg"/>
          </p:nvPr>
        </p:nvSpPr>
        <p:spPr>
          <a:xfrm>
            <a:off x="855663" y="239713"/>
            <a:ext cx="5200800" cy="39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1" name="Google Shape;201;g37626e8a55b_0_56:notes"/>
          <p:cNvSpPr txBox="1"/>
          <p:nvPr>
            <p:ph idx="1" type="body"/>
          </p:nvPr>
        </p:nvSpPr>
        <p:spPr>
          <a:xfrm>
            <a:off x="395288" y="4278313"/>
            <a:ext cx="5986500" cy="41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5"/>
          <p:cNvSpPr txBox="1"/>
          <p:nvPr>
            <p:ph idx="1" type="body"/>
          </p:nvPr>
        </p:nvSpPr>
        <p:spPr>
          <a:xfrm rot="5400000">
            <a:off x="2840038" y="-284162"/>
            <a:ext cx="3562350" cy="793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6"/>
          <p:cNvSpPr txBox="1"/>
          <p:nvPr>
            <p:ph type="title"/>
          </p:nvPr>
        </p:nvSpPr>
        <p:spPr>
          <a:xfrm rot="5400000">
            <a:off x="5288757" y="1959770"/>
            <a:ext cx="4972050" cy="2033587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6"/>
          <p:cNvSpPr txBox="1"/>
          <p:nvPr>
            <p:ph idx="1" type="body"/>
          </p:nvPr>
        </p:nvSpPr>
        <p:spPr>
          <a:xfrm rot="5400000">
            <a:off x="1144588" y="1588"/>
            <a:ext cx="4972050" cy="594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lvl="0" algn="ctr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" type="body"/>
          </p:nvPr>
        </p:nvSpPr>
        <p:spPr>
          <a:xfrm>
            <a:off x="655638" y="1900238"/>
            <a:ext cx="7931150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" type="body"/>
          </p:nvPr>
        </p:nvSpPr>
        <p:spPr>
          <a:xfrm>
            <a:off x="655638" y="1900238"/>
            <a:ext cx="3889375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30"/>
          <p:cNvSpPr txBox="1"/>
          <p:nvPr>
            <p:ph idx="2" type="body"/>
          </p:nvPr>
        </p:nvSpPr>
        <p:spPr>
          <a:xfrm>
            <a:off x="4697413" y="1900238"/>
            <a:ext cx="3889375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77" name="Google Shape;77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8" name="Google Shape;78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2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84" name="Google Shape;84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lvl="0" algn="ctr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5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5"/>
          <p:cNvSpPr txBox="1"/>
          <p:nvPr>
            <p:ph idx="1" type="body"/>
          </p:nvPr>
        </p:nvSpPr>
        <p:spPr>
          <a:xfrm rot="5400000">
            <a:off x="2840038" y="-284162"/>
            <a:ext cx="3562350" cy="793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6"/>
          <p:cNvSpPr txBox="1"/>
          <p:nvPr>
            <p:ph type="title"/>
          </p:nvPr>
        </p:nvSpPr>
        <p:spPr>
          <a:xfrm rot="5400000">
            <a:off x="5288757" y="1959770"/>
            <a:ext cx="4972050" cy="2033587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1" type="body"/>
          </p:nvPr>
        </p:nvSpPr>
        <p:spPr>
          <a:xfrm rot="5400000">
            <a:off x="1144588" y="1588"/>
            <a:ext cx="4972050" cy="594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8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" type="body"/>
          </p:nvPr>
        </p:nvSpPr>
        <p:spPr>
          <a:xfrm>
            <a:off x="655638" y="1900238"/>
            <a:ext cx="7931150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0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0"/>
          <p:cNvSpPr txBox="1"/>
          <p:nvPr>
            <p:ph idx="1" type="body"/>
          </p:nvPr>
        </p:nvSpPr>
        <p:spPr>
          <a:xfrm>
            <a:off x="655638" y="1900238"/>
            <a:ext cx="3889375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40"/>
          <p:cNvSpPr txBox="1"/>
          <p:nvPr>
            <p:ph idx="2" type="body"/>
          </p:nvPr>
        </p:nvSpPr>
        <p:spPr>
          <a:xfrm>
            <a:off x="4697413" y="1900238"/>
            <a:ext cx="3889375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4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7" name="Google Shape;37;p4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2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44" name="Google Shape;44;p4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4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/>
          <p:nvPr/>
        </p:nvSpPr>
        <p:spPr>
          <a:xfrm>
            <a:off x="8364538" y="6626225"/>
            <a:ext cx="739775" cy="23495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D3D3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D3D3D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3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idx="1" type="body"/>
          </p:nvPr>
        </p:nvSpPr>
        <p:spPr>
          <a:xfrm>
            <a:off x="655638" y="1900238"/>
            <a:ext cx="7931150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25"/>
          <p:cNvSpPr/>
          <p:nvPr/>
        </p:nvSpPr>
        <p:spPr>
          <a:xfrm>
            <a:off x="8364538" y="6626225"/>
            <a:ext cx="739775" cy="23495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D3D3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D3D3D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5"/>
          <p:cNvSpPr txBox="1"/>
          <p:nvPr>
            <p:ph idx="1" type="body"/>
          </p:nvPr>
        </p:nvSpPr>
        <p:spPr>
          <a:xfrm>
            <a:off x="655638" y="1900238"/>
            <a:ext cx="7931150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ile.ostentv.dk/documents/networking/VLSM%20Chart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/>
        </p:nvSpPr>
        <p:spPr>
          <a:xfrm>
            <a:off x="650874" y="2671763"/>
            <a:ext cx="7953573" cy="2589212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1" lang="pt-BR" sz="5400"/>
              <a:t>Roteamento </a:t>
            </a:r>
            <a:r>
              <a:rPr b="1" i="0" lang="pt-BR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pt-BR" sz="5400"/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626e8a55b_0_26"/>
          <p:cNvSpPr txBox="1"/>
          <p:nvPr/>
        </p:nvSpPr>
        <p:spPr>
          <a:xfrm>
            <a:off x="655650" y="1184175"/>
            <a:ext cx="7940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pt-BR" sz="2000"/>
              <a:t>Note que o endereço 172.16.0.0 à 172.31.255.255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37626e8a55b_0_26"/>
          <p:cNvSpPr txBox="1"/>
          <p:nvPr/>
        </p:nvSpPr>
        <p:spPr>
          <a:xfrm>
            <a:off x="419449" y="0"/>
            <a:ext cx="7725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</a:rPr>
              <a:t>Endereços Privados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3" name="Google Shape;213;g37626e8a55b_0_26"/>
          <p:cNvGraphicFramePr/>
          <p:nvPr/>
        </p:nvGraphicFramePr>
        <p:xfrm>
          <a:off x="1160075" y="19269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{0F7074CF-EA27-46B1-AD51-D46702916EA8}</a:tableStyleId>
              </a:tblPr>
              <a:tblGrid>
                <a:gridCol w="849075"/>
                <a:gridCol w="3183450"/>
                <a:gridCol w="1967175"/>
                <a:gridCol w="824175"/>
              </a:tblGrid>
              <a:tr h="17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600" u="none" cap="none" strike="noStrike"/>
                        <a:t>Classe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600" u="none" cap="none" strike="noStrike"/>
                        <a:t>Faixa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Máscara de Rede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CIDR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17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600" u="none" cap="none" strike="noStrike"/>
                        <a:t>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600" u="none" cap="none" strike="noStrike"/>
                        <a:t>10.0.0.0 – 10.255.255.255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255.0.0.0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/8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17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600" u="none" cap="none" strike="noStrike"/>
                        <a:t>B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600" u="none" cap="none" strike="noStrike"/>
                        <a:t>192.168.0.0 – 192.168.255.255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255.255.0.0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/16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29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600" u="none" cap="none" strike="noStrike"/>
                        <a:t>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600" u="none" cap="none" strike="noStrike"/>
                        <a:t>172.16.0.0 – 172.</a:t>
                      </a:r>
                      <a:r>
                        <a:rPr lang="pt-BR" sz="1600"/>
                        <a:t>31</a:t>
                      </a:r>
                      <a:r>
                        <a:rPr lang="pt-BR" sz="1600" u="none" cap="none" strike="noStrike"/>
                        <a:t>.</a:t>
                      </a:r>
                      <a:r>
                        <a:rPr lang="pt-BR" sz="1600"/>
                        <a:t>255</a:t>
                      </a:r>
                      <a:r>
                        <a:rPr lang="pt-BR" sz="1600" u="none" cap="none" strike="noStrike"/>
                        <a:t>.255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255.240.0.0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/12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4" name="Google Shape;214;g37626e8a55b_0_26"/>
          <p:cNvSpPr txBox="1"/>
          <p:nvPr/>
        </p:nvSpPr>
        <p:spPr>
          <a:xfrm>
            <a:off x="358800" y="5368950"/>
            <a:ext cx="824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u="sng">
                <a:solidFill>
                  <a:schemeClr val="hlink"/>
                </a:solidFill>
                <a:hlinkClick r:id="rId3"/>
              </a:rPr>
              <a:t>https://file.ostentv.dk/documents/networking/VLSM%20Chart.pdf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626e8a55b_0_93"/>
          <p:cNvSpPr txBox="1"/>
          <p:nvPr/>
        </p:nvSpPr>
        <p:spPr>
          <a:xfrm>
            <a:off x="419450" y="0"/>
            <a:ext cx="8388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</a:rPr>
              <a:t>Qual a relação 255.255.0.0 e /16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37626e8a55b_0_93"/>
          <p:cNvSpPr txBox="1"/>
          <p:nvPr/>
        </p:nvSpPr>
        <p:spPr>
          <a:xfrm>
            <a:off x="655638" y="1031776"/>
            <a:ext cx="7940700" cy="27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A relação entre a máscara de rede 255.255.0.0 e a notação CIDR, é apenas uma forma de expressar o número de bits utilizados para identificar a parte da rede ao qual o host pertence.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Neste formato 255.0.0.0, 255.255.0.0, 255.255.255.0 estamos utilizando números decimais que representam a conversão dos bits utilizados.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neste formato /8, /16, /24 e /32, estamos contando a quantidade de bits que foram utilizados para determinar o endereço de rede do host.</a:t>
            </a:r>
            <a:endParaRPr sz="2000"/>
          </a:p>
          <a:p>
            <a:pPr indent="0" lvl="0" marL="457200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23" name="Google Shape;223;g37626e8a55b_0_93"/>
          <p:cNvPicPr preferRelativeResize="0"/>
          <p:nvPr/>
        </p:nvPicPr>
        <p:blipFill rotWithShape="1">
          <a:blip r:embed="rId3">
            <a:alphaModFix/>
          </a:blip>
          <a:srcRect b="8" l="0" r="0" t="18272"/>
          <a:stretch/>
        </p:blipFill>
        <p:spPr>
          <a:xfrm>
            <a:off x="1267425" y="4123724"/>
            <a:ext cx="6361754" cy="273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626e8a55b_0_1"/>
          <p:cNvSpPr txBox="1"/>
          <p:nvPr/>
        </p:nvSpPr>
        <p:spPr>
          <a:xfrm>
            <a:off x="419449" y="0"/>
            <a:ext cx="7725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</a:rPr>
              <a:t>Roteamento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37626e8a55b_0_1"/>
          <p:cNvSpPr txBox="1"/>
          <p:nvPr/>
        </p:nvSpPr>
        <p:spPr>
          <a:xfrm>
            <a:off x="655638" y="1412776"/>
            <a:ext cx="7940700" cy="27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pt-BR" sz="2000"/>
              <a:t>Lembre!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/>
              <a:t>Em uma mesma subnet, a SWITCH é responsável por comutar os quadros entre os computadores de origem e destino;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Como esta comutação se baseia no endereço MAC de destino, é essencial que as máquinas descubram os endereços MACs dos demais hosts presentes em sua mesma subnet, utilizando para isto protocolos de broadcast como o ARP.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No entanto, identificamos que uma rede com muitos dispositivos trazem problemas de desempenho, administração e problemas de segurança.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Para resolvermos estas questões, quebramos o domínio de broadcast de uma rede, acrescentando um roteador entre as subredes.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/>
        </p:nvSpPr>
        <p:spPr>
          <a:xfrm>
            <a:off x="419449" y="0"/>
            <a:ext cx="7725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</a:rPr>
              <a:t>Roteamento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655638" y="1031776"/>
            <a:ext cx="7940700" cy="27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Diferentemente da switch, o roteador se baseia no endereço IP de destino para descobrir para onde ele deve encaminhar o pacote. 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A switch possui uma tabela MAC que associa o endereço MAC aprendido com a respectiva porta.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O roteador possui uma tabela de roteamento que associa o endereço de uma rede com uma respectiva interface de rede.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Por este motivo, não podemos ter subnets que se repetem em uma rede interconectada. Caso a repetição de subnets não possa ser evitada, é necessário utilizar conceitos de NAT para resolver estes problemas.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Como o roteador não utiliza o endereço MAC para rotear o pacote, ele não propaga o tráfego de broadcast recebido em uma interface para outra interface. No entanto o endereço MAC continua sendo importante para os roteadores conectados diretamente aos hosts de origem e destino que utilizam o protocolo ethernet para a entrega dos pacotes.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4833" y="168449"/>
            <a:ext cx="3141598" cy="16996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p7"/>
          <p:cNvGrpSpPr/>
          <p:nvPr/>
        </p:nvGrpSpPr>
        <p:grpSpPr>
          <a:xfrm>
            <a:off x="251520" y="527001"/>
            <a:ext cx="8670903" cy="6349834"/>
            <a:chOff x="251520" y="527001"/>
            <a:chExt cx="8670903" cy="6349834"/>
          </a:xfrm>
        </p:grpSpPr>
        <p:pic>
          <p:nvPicPr>
            <p:cNvPr id="126" name="Google Shape;126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31442" y="2434611"/>
              <a:ext cx="2684934" cy="18259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1520" y="1196752"/>
              <a:ext cx="3141598" cy="16996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1520" y="3645024"/>
              <a:ext cx="2768517" cy="1822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81592" y="4682278"/>
              <a:ext cx="3017974" cy="1987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283365" y="4514305"/>
              <a:ext cx="3639058" cy="23625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03848" y="527001"/>
              <a:ext cx="3141598" cy="16996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461887" y="2844304"/>
              <a:ext cx="969348" cy="5425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578967" y="2324433"/>
              <a:ext cx="969348" cy="5425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600520" y="2083690"/>
              <a:ext cx="969348" cy="5425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792013" y="3909092"/>
              <a:ext cx="969348" cy="5425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4121" y="4180388"/>
              <a:ext cx="969348" cy="5425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097762" y="3808591"/>
              <a:ext cx="969348" cy="54259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8" name="Google Shape;138;p7"/>
            <p:cNvCxnSpPr/>
            <p:nvPr/>
          </p:nvCxnSpPr>
          <p:spPr>
            <a:xfrm>
              <a:off x="3241948" y="2708920"/>
              <a:ext cx="378588" cy="271295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7"/>
            <p:cNvCxnSpPr/>
            <p:nvPr/>
          </p:nvCxnSpPr>
          <p:spPr>
            <a:xfrm>
              <a:off x="2789511" y="3892387"/>
              <a:ext cx="452437" cy="41286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7"/>
            <p:cNvCxnSpPr/>
            <p:nvPr/>
          </p:nvCxnSpPr>
          <p:spPr>
            <a:xfrm>
              <a:off x="4858795" y="4655982"/>
              <a:ext cx="36539" cy="213178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7"/>
            <p:cNvCxnSpPr/>
            <p:nvPr/>
          </p:nvCxnSpPr>
          <p:spPr>
            <a:xfrm flipH="1" rot="10800000">
              <a:off x="7355905" y="4351182"/>
              <a:ext cx="660471" cy="371797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7"/>
            <p:cNvCxnSpPr/>
            <p:nvPr/>
          </p:nvCxnSpPr>
          <p:spPr>
            <a:xfrm flipH="1" rot="10800000">
              <a:off x="5148064" y="2089652"/>
              <a:ext cx="586769" cy="300139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7"/>
            <p:cNvCxnSpPr/>
            <p:nvPr/>
          </p:nvCxnSpPr>
          <p:spPr>
            <a:xfrm flipH="1" rot="10800000">
              <a:off x="8211133" y="1734210"/>
              <a:ext cx="105283" cy="446678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7"/>
            <p:cNvCxnSpPr/>
            <p:nvPr/>
          </p:nvCxnSpPr>
          <p:spPr>
            <a:xfrm flipH="1" rot="10800000">
              <a:off x="7526835" y="2564904"/>
              <a:ext cx="357533" cy="331515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7"/>
            <p:cNvCxnSpPr/>
            <p:nvPr/>
          </p:nvCxnSpPr>
          <p:spPr>
            <a:xfrm>
              <a:off x="7792013" y="3737616"/>
              <a:ext cx="224363" cy="262066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7"/>
            <p:cNvCxnSpPr/>
            <p:nvPr/>
          </p:nvCxnSpPr>
          <p:spPr>
            <a:xfrm flipH="1" rot="10800000">
              <a:off x="5114228" y="3699516"/>
              <a:ext cx="620605" cy="551189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" name="Google Shape;147;p7"/>
            <p:cNvCxnSpPr/>
            <p:nvPr/>
          </p:nvCxnSpPr>
          <p:spPr>
            <a:xfrm flipH="1">
              <a:off x="3864489" y="3331682"/>
              <a:ext cx="1670473" cy="629900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7"/>
            <p:cNvCxnSpPr/>
            <p:nvPr/>
          </p:nvCxnSpPr>
          <p:spPr>
            <a:xfrm rot="10800000">
              <a:off x="4232181" y="3085830"/>
              <a:ext cx="1265403" cy="66151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7"/>
            <p:cNvCxnSpPr/>
            <p:nvPr/>
          </p:nvCxnSpPr>
          <p:spPr>
            <a:xfrm rot="10800000">
              <a:off x="5399566" y="2691326"/>
              <a:ext cx="891434" cy="244116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0" name="Google Shape;150;p7"/>
            <p:cNvSpPr txBox="1"/>
            <p:nvPr/>
          </p:nvSpPr>
          <p:spPr>
            <a:xfrm>
              <a:off x="971600" y="1598016"/>
              <a:ext cx="1178528" cy="424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Rede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 txBox="1"/>
            <p:nvPr/>
          </p:nvSpPr>
          <p:spPr>
            <a:xfrm>
              <a:off x="1005508" y="4372420"/>
              <a:ext cx="1178528" cy="424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Rede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 txBox="1"/>
            <p:nvPr/>
          </p:nvSpPr>
          <p:spPr>
            <a:xfrm>
              <a:off x="3287556" y="5538342"/>
              <a:ext cx="1178528" cy="424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Rede 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 txBox="1"/>
            <p:nvPr/>
          </p:nvSpPr>
          <p:spPr>
            <a:xfrm>
              <a:off x="6118076" y="5075659"/>
              <a:ext cx="1178528" cy="424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Rede 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 txBox="1"/>
            <p:nvPr/>
          </p:nvSpPr>
          <p:spPr>
            <a:xfrm>
              <a:off x="5210551" y="1386175"/>
              <a:ext cx="16704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Rede 5, 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7"/>
            <p:cNvSpPr txBox="1"/>
            <p:nvPr/>
          </p:nvSpPr>
          <p:spPr>
            <a:xfrm>
              <a:off x="7738335" y="1007094"/>
              <a:ext cx="1178528" cy="424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Rede 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7"/>
          <p:cNvSpPr txBox="1"/>
          <p:nvPr/>
        </p:nvSpPr>
        <p:spPr>
          <a:xfrm>
            <a:off x="167775" y="2359425"/>
            <a:ext cx="207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2"/>
                </a:solidFill>
              </a:rPr>
              <a:t>192.168.1.0/24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251525" y="5416525"/>
            <a:ext cx="207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2"/>
                </a:solidFill>
              </a:rPr>
              <a:t>192.168.2.0/24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2731850" y="6303900"/>
            <a:ext cx="207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2"/>
                </a:solidFill>
              </a:rPr>
              <a:t>192.168.3.0/24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6846125" y="6303900"/>
            <a:ext cx="207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2"/>
                </a:solidFill>
              </a:rPr>
              <a:t>192.168.4.0/24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3422725" y="0"/>
            <a:ext cx="207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2"/>
                </a:solidFill>
              </a:rPr>
              <a:t>192.168.5.0/24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7067700" y="47550"/>
            <a:ext cx="207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2"/>
                </a:solidFill>
              </a:rPr>
              <a:t>192.168.7.0/24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3103825" y="1599500"/>
            <a:ext cx="207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2"/>
                </a:solidFill>
              </a:rPr>
              <a:t>192.168.6.0/24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6285400" y="1784250"/>
            <a:ext cx="117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2"/>
                </a:solidFill>
              </a:rPr>
              <a:t>2 VLAN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/>
        </p:nvSpPr>
        <p:spPr>
          <a:xfrm>
            <a:off x="655638" y="1412776"/>
            <a:ext cx="7940700" cy="27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Endereço Lógico (IP v4): Endereços Privados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012" lvl="0" marL="227012" marR="0" rtl="0" algn="just">
              <a:lnSpc>
                <a:spcPct val="85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012" lvl="0" marL="227012" marR="0" rtl="0" algn="just">
              <a:lnSpc>
                <a:spcPct val="85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012" lvl="0" marL="227012" marR="0" rtl="0" algn="just">
              <a:lnSpc>
                <a:spcPct val="85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10"/>
          <p:cNvGraphicFramePr/>
          <p:nvPr/>
        </p:nvGraphicFramePr>
        <p:xfrm>
          <a:off x="1160075" y="23079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{0F7074CF-EA27-46B1-AD51-D46702916EA8}</a:tableStyleId>
              </a:tblPr>
              <a:tblGrid>
                <a:gridCol w="849075"/>
                <a:gridCol w="3183450"/>
                <a:gridCol w="1967175"/>
                <a:gridCol w="824175"/>
              </a:tblGrid>
              <a:tr h="17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600" u="none" cap="none" strike="noStrike"/>
                        <a:t>Classe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600" u="none" cap="none" strike="noStrike"/>
                        <a:t>Faixa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Máscara de Rede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CIDR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17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600" u="none" cap="none" strike="noStrike"/>
                        <a:t>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600" u="none" cap="none" strike="noStrike"/>
                        <a:t>10.0.0.0 – 10.255.255.255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255.0.0.0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/8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17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600" u="none" cap="none" strike="noStrike"/>
                        <a:t>B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600" u="none" cap="none" strike="noStrike"/>
                        <a:t>192.168.0.0 – 192.168.255.255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255.255.0.0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/16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29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600" u="none" cap="none" strike="noStrike"/>
                        <a:t>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600" u="none" cap="none" strike="noStrike"/>
                        <a:t>172.16.0.0 – 172.</a:t>
                      </a:r>
                      <a:r>
                        <a:rPr lang="pt-BR" sz="1600"/>
                        <a:t>31</a:t>
                      </a:r>
                      <a:r>
                        <a:rPr lang="pt-BR" sz="1600" u="none" cap="none" strike="noStrike"/>
                        <a:t>.</a:t>
                      </a:r>
                      <a:r>
                        <a:rPr lang="pt-BR" sz="1600"/>
                        <a:t>255</a:t>
                      </a:r>
                      <a:r>
                        <a:rPr lang="pt-BR" sz="1600" u="none" cap="none" strike="noStrike"/>
                        <a:t>.255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255.240.0.0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/12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2" name="Google Shape;172;p10"/>
          <p:cNvSpPr txBox="1"/>
          <p:nvPr/>
        </p:nvSpPr>
        <p:spPr>
          <a:xfrm>
            <a:off x="419449" y="0"/>
            <a:ext cx="7725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</a:rPr>
              <a:t>Endereços Privados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626e8a55b_0_82"/>
          <p:cNvSpPr txBox="1"/>
          <p:nvPr/>
        </p:nvSpPr>
        <p:spPr>
          <a:xfrm>
            <a:off x="419450" y="0"/>
            <a:ext cx="8388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</a:rPr>
              <a:t>Qual a relação 255.255.0.0 e /16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37626e8a55b_0_82"/>
          <p:cNvSpPr txBox="1"/>
          <p:nvPr/>
        </p:nvSpPr>
        <p:spPr>
          <a:xfrm>
            <a:off x="655638" y="1031776"/>
            <a:ext cx="7940700" cy="27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A relação entre a máscara de rede 255.255.0.0 e a notação CIDR, é apenas uma forma de expressar o número de bits utilizados para identificar a parte da rede ao qual o host pertence.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Neste formato 255.0.0.0, 255.255.0.0, 255.255.255.0 estamos utilizando números decimais que representam a conversão dos bits utilizados.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neste formato /8, /16, /24 e /32, estamos contando a quantidade de bits que foram utilizados para determinar o endereço de rede do host.</a:t>
            </a:r>
            <a:endParaRPr sz="2000"/>
          </a:p>
          <a:p>
            <a:pPr indent="0" lvl="0" marL="457200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81" name="Google Shape;181;g37626e8a55b_0_82"/>
          <p:cNvPicPr preferRelativeResize="0"/>
          <p:nvPr/>
        </p:nvPicPr>
        <p:blipFill rotWithShape="1">
          <a:blip r:embed="rId3">
            <a:alphaModFix/>
          </a:blip>
          <a:srcRect b="0" l="0" r="0" t="15547"/>
          <a:stretch/>
        </p:blipFill>
        <p:spPr>
          <a:xfrm>
            <a:off x="2183000" y="4236424"/>
            <a:ext cx="4777999" cy="250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37626e8a55b_0_72"/>
          <p:cNvPicPr preferRelativeResize="0"/>
          <p:nvPr/>
        </p:nvPicPr>
        <p:blipFill rotWithShape="1">
          <a:blip r:embed="rId3">
            <a:alphaModFix/>
          </a:blip>
          <a:srcRect b="0" l="0" r="0" t="7808"/>
          <a:stretch/>
        </p:blipFill>
        <p:spPr>
          <a:xfrm>
            <a:off x="2060550" y="62075"/>
            <a:ext cx="5101200" cy="664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626e8a55b_0_63"/>
          <p:cNvSpPr txBox="1"/>
          <p:nvPr/>
        </p:nvSpPr>
        <p:spPr>
          <a:xfrm>
            <a:off x="419450" y="0"/>
            <a:ext cx="8388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</a:rPr>
              <a:t>Como saber se é preciso rotear?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37626e8a55b_0_63"/>
          <p:cNvSpPr txBox="1"/>
          <p:nvPr/>
        </p:nvSpPr>
        <p:spPr>
          <a:xfrm>
            <a:off x="655638" y="1031776"/>
            <a:ext cx="7940700" cy="27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Como um host sabe, se para comunicar com outro host é necessário o uso do roteador?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No início, bastava saber se o endereço de origem era da mesma classe do endereço de destino.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Posteriormente com o uso de </a:t>
            </a:r>
            <a:r>
              <a:rPr i="1" lang="pt-BR" sz="2000"/>
              <a:t>subnetting,</a:t>
            </a:r>
            <a:r>
              <a:rPr lang="pt-BR" sz="2000"/>
              <a:t> passou a ser necessário utilizar a máscara de rede para o cálculo do endereço de rede.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Logo dois hosts estão na mesma subrede (subnet), se ambos tiverem o mesmo endereço de rede.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Como calcular o endereço de rede?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Para redes classful ou de máscara cheia (255.0.0.0/8), (255.255.0.0/16), (255.255.255.0/24), o endereço de rede é o primeiro endereço da rede.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Por exemplo, se adotarmos a faixa de endereço 10.X.X.X.X, temos os seguintes endereços de rede para cada subnet: 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7626e8a55b_0_56"/>
          <p:cNvSpPr txBox="1"/>
          <p:nvPr/>
        </p:nvSpPr>
        <p:spPr>
          <a:xfrm>
            <a:off x="419450" y="0"/>
            <a:ext cx="8388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</a:rPr>
              <a:t>Como saber se é preciso?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37626e8a55b_0_56"/>
          <p:cNvSpPr txBox="1"/>
          <p:nvPr/>
        </p:nvSpPr>
        <p:spPr>
          <a:xfrm>
            <a:off x="655638" y="1031776"/>
            <a:ext cx="7940700" cy="27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10.10.20.190/8 é o endereço 10.0.0.0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>
                <a:solidFill>
                  <a:schemeClr val="dk1"/>
                </a:solidFill>
              </a:rPr>
              <a:t>10.10.20.190/16 é o endereço 10.10.0.0</a:t>
            </a:r>
            <a:endParaRPr sz="2000">
              <a:solidFill>
                <a:schemeClr val="dk1"/>
              </a:solidFill>
            </a:endParaRPr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t-BR" sz="2000">
                <a:solidFill>
                  <a:schemeClr val="dk1"/>
                </a:solidFill>
              </a:rPr>
              <a:t>10.10.20.190/24 é o endereço 10.10.20.0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t-BR" sz="2000">
                <a:solidFill>
                  <a:schemeClr val="dk1"/>
                </a:solidFill>
              </a:rPr>
              <a:t>Já para redes que não sejam /8, /16 ou /24 é necessário a realização de alguns cálculos para obter o endereçamento desta rede.</a:t>
            </a:r>
            <a:endParaRPr sz="2000">
              <a:solidFill>
                <a:schemeClr val="dk1"/>
              </a:solidFill>
            </a:endParaRPr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t-BR" sz="2000">
                <a:solidFill>
                  <a:schemeClr val="dk1"/>
                </a:solidFill>
              </a:rPr>
              <a:t>Este cálculo é importante pois toda subrede tem: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pt-BR" sz="2000">
                <a:solidFill>
                  <a:schemeClr val="dk1"/>
                </a:solidFill>
              </a:rPr>
              <a:t>Endereço de Rede;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pt-BR" sz="2000">
                <a:solidFill>
                  <a:schemeClr val="dk1"/>
                </a:solidFill>
              </a:rPr>
              <a:t>Endereço de Broadcast;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pt-BR" sz="2000">
                <a:solidFill>
                  <a:schemeClr val="dk1"/>
                </a:solidFill>
              </a:rPr>
              <a:t>Endereço de IPs utilizáveis em hosts.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2002-08-27T12:04:17Z</dcterms:created>
  <dc:creator>CLI</dc:creator>
</cp:coreProperties>
</file>