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6858000" cx="9144000"/>
  <p:notesSz cx="6854825" cy="90820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58" roundtripDataSignature="AMtx7mgg2M7urzFkgC6I/MOWmjaaBdKK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4825" cy="9082088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4825" cy="9082088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4825" cy="9082088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4825" cy="9082088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4825" cy="9082088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4825" cy="9082088"/>
          </a:xfrm>
          <a:prstGeom prst="roundRect">
            <a:avLst>
              <a:gd fmla="val 23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6111875" y="8410575"/>
            <a:ext cx="439738" cy="209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55563" y="8585200"/>
            <a:ext cx="2562225" cy="341313"/>
          </a:xfrm>
          <a:prstGeom prst="rect">
            <a:avLst/>
          </a:prstGeom>
          <a:noFill/>
          <a:ln>
            <a:noFill/>
          </a:ln>
        </p:spPr>
        <p:txBody>
          <a:bodyPr anchorCtr="0" anchor="t" bIns="48950" lIns="93600" spcFirstLastPara="1" rIns="93600" wrap="square" tIns="48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r>
              <a:rPr b="1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2001, Cisco Systems, Inc. All rights reserved.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r>
              <a:rPr b="1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&lt;Title of Course (ACRO) vX.X&gt;</a:t>
            </a:r>
            <a:endParaRPr/>
          </a:p>
        </p:txBody>
      </p:sp>
      <p:cxnSp>
        <p:nvCxnSpPr>
          <p:cNvPr id="11" name="Google Shape;11;n"/>
          <p:cNvCxnSpPr/>
          <p:nvPr/>
        </p:nvCxnSpPr>
        <p:spPr>
          <a:xfrm>
            <a:off x="149225" y="8599488"/>
            <a:ext cx="6503988" cy="1587"/>
          </a:xfrm>
          <a:prstGeom prst="straightConnector1">
            <a:avLst/>
          </a:prstGeom>
          <a:noFill/>
          <a:ln cap="flat" cmpd="sng" w="126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" name="Google Shape;12;n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b="0" lang="en-US" sz="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8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n"/>
          <p:cNvSpPr/>
          <p:nvPr>
            <p:ph idx="2" type="sldImg"/>
          </p:nvPr>
        </p:nvSpPr>
        <p:spPr>
          <a:xfrm>
            <a:off x="855663" y="239713"/>
            <a:ext cx="5191125" cy="3890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" name="Google Shape;14;n"/>
          <p:cNvSpPr txBox="1"/>
          <p:nvPr>
            <p:ph idx="1" type="body"/>
          </p:nvPr>
        </p:nvSpPr>
        <p:spPr>
          <a:xfrm>
            <a:off x="395288" y="4278313"/>
            <a:ext cx="5976937" cy="414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8950" lIns="93600" spcFirstLastPara="1" rIns="93600" wrap="square" tIns="489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858838" y="239713"/>
            <a:ext cx="5199062" cy="389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396875" y="4278313"/>
            <a:ext cx="5984875" cy="415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855663" y="239713"/>
            <a:ext cx="5199062" cy="389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395288" y="4278313"/>
            <a:ext cx="5984875" cy="41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11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12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2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13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14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15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3" name="Google Shape;243;p15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16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6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2" name="Google Shape;252;p16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17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7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1" name="Google Shape;261;p17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5" name="Google Shape;315;p18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8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7" name="Google Shape;317;p18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5" name="Google Shape;325;p19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9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7" name="Google Shape;327;p19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2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-103188" lvl="0" marL="1127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0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p20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0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8" name="Google Shape;338;p20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7" name="Google Shape;347;p21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1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9" name="Google Shape;349;p21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22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2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0" name="Google Shape;360;p22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9" name="Google Shape;369;p23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3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1" name="Google Shape;371;p23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4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0" name="Google Shape;380;p24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4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2" name="Google Shape;382;p24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5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p25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5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3" name="Google Shape;393;p25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6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2" name="Google Shape;402;p26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6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4" name="Google Shape;404;p26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7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" name="Google Shape;411;p27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7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3" name="Google Shape;413;p27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8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0" name="Google Shape;420;p28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8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2" name="Google Shape;422;p28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9" name="Google Shape;429;p29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9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1" name="Google Shape;431;p29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3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0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7" name="Google Shape;437;p30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0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9" name="Google Shape;439;p30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1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6" name="Google Shape;446;p31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1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8" name="Google Shape;448;p31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2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4" name="Google Shape;454;p32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2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6" name="Google Shape;456;p32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3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3" name="Google Shape;463;p33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3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5" name="Google Shape;465;p33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4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1" name="Google Shape;471;p34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4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3" name="Google Shape;473;p34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5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0" name="Google Shape;480;p35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35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2" name="Google Shape;482;p35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6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8" name="Google Shape;488;p36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6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0" name="Google Shape;490;p36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7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7" name="Google Shape;497;p37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7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9" name="Google Shape;499;p37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8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5" name="Google Shape;505;p38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38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7" name="Google Shape;507;p38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4" name="Google Shape;514;p39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9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6" name="Google Shape;516;p39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4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0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4" name="Google Shape;524;p40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40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6" name="Google Shape;526;p40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2" name="Google Shape;532;p41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41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4" name="Google Shape;534;p41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2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0" name="Google Shape;540;p42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42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2" name="Google Shape;542;p42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3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8" name="Google Shape;548;p43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3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0" name="Google Shape;550;p43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4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6" name="Google Shape;556;p44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4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8" name="Google Shape;558;p44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5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4" name="Google Shape;564;p45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5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6" name="Google Shape;566;p45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6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2" name="Google Shape;572;p46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46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4" name="Google Shape;574;p46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7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0" name="Google Shape;580;p47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7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2" name="Google Shape;582;p47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8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8" name="Google Shape;588;p48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48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0" name="Google Shape;590;p48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9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7" name="Google Shape;597;p49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9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9" name="Google Shape;599;p49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5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0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5" name="Google Shape;605;p50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50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7" name="Google Shape;607;p50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1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3" name="Google Shape;613;p51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51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5" name="Google Shape;615;p51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6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7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8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2" type="sldNum"/>
          </p:nvPr>
        </p:nvSpPr>
        <p:spPr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9:notes"/>
          <p:cNvSpPr txBox="1"/>
          <p:nvPr/>
        </p:nvSpPr>
        <p:spPr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8350" spcFirstLastPara="1" rIns="183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Times New Roman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855663" y="239713"/>
            <a:ext cx="5200650" cy="39004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8950" lIns="93600" spcFirstLastPara="1" rIns="93600" wrap="square" tIns="48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4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4"/>
          <p:cNvSpPr txBox="1"/>
          <p:nvPr>
            <p:ph idx="1" type="body"/>
          </p:nvPr>
        </p:nvSpPr>
        <p:spPr>
          <a:xfrm rot="5400000">
            <a:off x="2840038" y="-284162"/>
            <a:ext cx="3562350" cy="793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5"/>
          <p:cNvSpPr txBox="1"/>
          <p:nvPr>
            <p:ph type="title"/>
          </p:nvPr>
        </p:nvSpPr>
        <p:spPr>
          <a:xfrm rot="5400000">
            <a:off x="5288757" y="1959770"/>
            <a:ext cx="4972050" cy="2033587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5"/>
          <p:cNvSpPr txBox="1"/>
          <p:nvPr>
            <p:ph idx="1" type="body"/>
          </p:nvPr>
        </p:nvSpPr>
        <p:spPr>
          <a:xfrm rot="5400000">
            <a:off x="1144588" y="1588"/>
            <a:ext cx="4972050" cy="594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lvl="0" algn="ctr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7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7"/>
          <p:cNvSpPr txBox="1"/>
          <p:nvPr>
            <p:ph idx="1" type="body"/>
          </p:nvPr>
        </p:nvSpPr>
        <p:spPr>
          <a:xfrm>
            <a:off x="655638" y="1900238"/>
            <a:ext cx="7931150" cy="356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9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9"/>
          <p:cNvSpPr txBox="1"/>
          <p:nvPr>
            <p:ph idx="1" type="body"/>
          </p:nvPr>
        </p:nvSpPr>
        <p:spPr>
          <a:xfrm>
            <a:off x="655638" y="1900238"/>
            <a:ext cx="3889375" cy="356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59"/>
          <p:cNvSpPr txBox="1"/>
          <p:nvPr>
            <p:ph idx="2" type="body"/>
          </p:nvPr>
        </p:nvSpPr>
        <p:spPr>
          <a:xfrm>
            <a:off x="4697413" y="1900238"/>
            <a:ext cx="3889375" cy="356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6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77" name="Google Shape;77;p6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8" name="Google Shape;78;p6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1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84" name="Google Shape;84;p6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lvl="0" algn="ctr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6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4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4"/>
          <p:cNvSpPr txBox="1"/>
          <p:nvPr>
            <p:ph idx="1" type="body"/>
          </p:nvPr>
        </p:nvSpPr>
        <p:spPr>
          <a:xfrm rot="5400000">
            <a:off x="2840038" y="-284162"/>
            <a:ext cx="3562350" cy="79311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5"/>
          <p:cNvSpPr txBox="1"/>
          <p:nvPr>
            <p:ph type="title"/>
          </p:nvPr>
        </p:nvSpPr>
        <p:spPr>
          <a:xfrm rot="5400000">
            <a:off x="5288757" y="1959770"/>
            <a:ext cx="4972050" cy="2033587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5"/>
          <p:cNvSpPr txBox="1"/>
          <p:nvPr>
            <p:ph idx="1" type="body"/>
          </p:nvPr>
        </p:nvSpPr>
        <p:spPr>
          <a:xfrm rot="5400000">
            <a:off x="1144588" y="1588"/>
            <a:ext cx="4972050" cy="594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7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7"/>
          <p:cNvSpPr txBox="1"/>
          <p:nvPr>
            <p:ph idx="1" type="body"/>
          </p:nvPr>
        </p:nvSpPr>
        <p:spPr>
          <a:xfrm>
            <a:off x="655638" y="1900238"/>
            <a:ext cx="7931150" cy="356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9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9"/>
          <p:cNvSpPr txBox="1"/>
          <p:nvPr>
            <p:ph idx="1" type="body"/>
          </p:nvPr>
        </p:nvSpPr>
        <p:spPr>
          <a:xfrm>
            <a:off x="655638" y="1900238"/>
            <a:ext cx="3889375" cy="356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69"/>
          <p:cNvSpPr txBox="1"/>
          <p:nvPr>
            <p:ph idx="2" type="body"/>
          </p:nvPr>
        </p:nvSpPr>
        <p:spPr>
          <a:xfrm>
            <a:off x="4697413" y="1900238"/>
            <a:ext cx="3889375" cy="356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7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37" name="Google Shape;37;p7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7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1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44" name="Google Shape;44;p7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7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2"/>
          <p:cNvSpPr/>
          <p:nvPr/>
        </p:nvSpPr>
        <p:spPr>
          <a:xfrm>
            <a:off x="8364538" y="6626225"/>
            <a:ext cx="739775" cy="23495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D3D3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D3D3D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2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2"/>
          <p:cNvSpPr txBox="1"/>
          <p:nvPr>
            <p:ph idx="1" type="body"/>
          </p:nvPr>
        </p:nvSpPr>
        <p:spPr>
          <a:xfrm>
            <a:off x="655638" y="1900238"/>
            <a:ext cx="7931150" cy="356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4"/>
          <p:cNvSpPr txBox="1"/>
          <p:nvPr>
            <p:ph type="title"/>
          </p:nvPr>
        </p:nvSpPr>
        <p:spPr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54"/>
          <p:cNvSpPr/>
          <p:nvPr/>
        </p:nvSpPr>
        <p:spPr>
          <a:xfrm>
            <a:off x="8364538" y="6626225"/>
            <a:ext cx="739775" cy="23495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D3D3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sz="1000">
                <a:solidFill>
                  <a:srgbClr val="D3D3D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>
              <a:solidFill>
                <a:srgbClr val="D3D3D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4"/>
          <p:cNvSpPr txBox="1"/>
          <p:nvPr>
            <p:ph idx="1" type="body"/>
          </p:nvPr>
        </p:nvSpPr>
        <p:spPr>
          <a:xfrm>
            <a:off x="655638" y="1900238"/>
            <a:ext cx="7931150" cy="356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>
            <a:lvl1pPr indent="-228600" lvl="0" marL="457200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22.png"/><Relationship Id="rId7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/>
        </p:nvSpPr>
        <p:spPr>
          <a:xfrm>
            <a:off x="650874" y="1988840"/>
            <a:ext cx="7953573" cy="2589212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Times New Roman"/>
              <a:buNone/>
            </a:pPr>
            <a:r>
              <a:rPr b="1" lang="en-US" sz="5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Fundamentos de Redes</a:t>
            </a:r>
            <a:endParaRPr b="1" sz="5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Times New Roman"/>
              <a:buNone/>
            </a:pPr>
            <a:r>
              <a:rPr b="1" lang="en-US" sz="4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Modelo de Camadas e Protocolos</a:t>
            </a:r>
            <a:endParaRPr b="1" sz="4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0"/>
          <p:cNvPicPr preferRelativeResize="0"/>
          <p:nvPr/>
        </p:nvPicPr>
        <p:blipFill rotWithShape="1">
          <a:blip r:embed="rId3">
            <a:alphaModFix/>
          </a:blip>
          <a:srcRect b="0" l="0" r="0" t="10077"/>
          <a:stretch/>
        </p:blipFill>
        <p:spPr>
          <a:xfrm>
            <a:off x="1187450" y="2274888"/>
            <a:ext cx="6877050" cy="398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0"/>
          <p:cNvSpPr txBox="1"/>
          <p:nvPr/>
        </p:nvSpPr>
        <p:spPr>
          <a:xfrm>
            <a:off x="-5680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O Modelo de Camadas</a:t>
            </a:r>
            <a:endParaRPr b="1" sz="3200">
              <a:solidFill>
                <a:srgbClr val="708C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655638" y="1392238"/>
            <a:ext cx="794067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modelo TCP/IP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/>
          <p:nvPr/>
        </p:nvSpPr>
        <p:spPr>
          <a:xfrm>
            <a:off x="-8182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O Processo de Comunicação</a:t>
            </a:r>
            <a:endParaRPr/>
          </a:p>
        </p:txBody>
      </p:sp>
      <p:sp>
        <p:nvSpPr>
          <p:cNvPr id="200" name="Google Shape;200;p11"/>
          <p:cNvSpPr txBox="1"/>
          <p:nvPr/>
        </p:nvSpPr>
        <p:spPr>
          <a:xfrm>
            <a:off x="655638" y="1541463"/>
            <a:ext cx="7940675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900"/>
              <a:buFont typeface="Noto Sans Symbols"/>
              <a:buChar char="■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cada uma das camadas temos os protocolos que são implementados nos hosts de origem e destino, interagindo para fornecer entrega de aplicações fim-a-fim por uma rede.</a:t>
            </a:r>
            <a:endParaRPr/>
          </a:p>
          <a:p>
            <a:pPr indent="-227013" lvl="0" marL="227013" marR="0" rtl="0" algn="just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processo de comunicação completo inclui os seguintes passos:</a:t>
            </a:r>
            <a:endParaRPr/>
          </a:p>
        </p:txBody>
      </p:sp>
      <p:pic>
        <p:nvPicPr>
          <p:cNvPr id="201" name="Google Shape;20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6309" y="3639382"/>
            <a:ext cx="5587281" cy="282968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1"/>
          <p:cNvSpPr/>
          <p:nvPr/>
        </p:nvSpPr>
        <p:spPr>
          <a:xfrm>
            <a:off x="2337012" y="4176016"/>
            <a:ext cx="4779314" cy="1924985"/>
          </a:xfrm>
          <a:custGeom>
            <a:rect b="b" l="l" r="r" t="t"/>
            <a:pathLst>
              <a:path extrusionOk="0" h="10000" w="10292">
                <a:moveTo>
                  <a:pt x="1111" y="1252"/>
                </a:moveTo>
                <a:lnTo>
                  <a:pt x="3021" y="2363"/>
                </a:lnTo>
                <a:cubicBezTo>
                  <a:pt x="3029" y="3465"/>
                  <a:pt x="3037" y="4568"/>
                  <a:pt x="3045" y="5670"/>
                </a:cubicBezTo>
                <a:lnTo>
                  <a:pt x="0" y="10000"/>
                </a:lnTo>
                <a:lnTo>
                  <a:pt x="10292" y="9941"/>
                </a:lnTo>
                <a:lnTo>
                  <a:pt x="7237" y="5904"/>
                </a:lnTo>
                <a:cubicBezTo>
                  <a:pt x="7212" y="4133"/>
                  <a:pt x="7212" y="4133"/>
                  <a:pt x="7188" y="2363"/>
                </a:cubicBezTo>
                <a:cubicBezTo>
                  <a:pt x="7929" y="793"/>
                  <a:pt x="7283" y="1570"/>
                  <a:pt x="8024" y="0"/>
                </a:cubicBezTo>
              </a:path>
            </a:pathLst>
          </a:custGeom>
          <a:noFill/>
          <a:ln cap="flat" cmpd="sng" w="3600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4049" y="4142042"/>
            <a:ext cx="360363" cy="3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/>
          <p:nvPr/>
        </p:nvSpPr>
        <p:spPr>
          <a:xfrm>
            <a:off x="-8182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O Processo de Comunicação</a:t>
            </a:r>
            <a:endParaRPr/>
          </a:p>
        </p:txBody>
      </p:sp>
      <p:sp>
        <p:nvSpPr>
          <p:cNvPr id="211" name="Google Shape;211;p12"/>
          <p:cNvSpPr txBox="1"/>
          <p:nvPr/>
        </p:nvSpPr>
        <p:spPr>
          <a:xfrm>
            <a:off x="251520" y="1052736"/>
            <a:ext cx="8344793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360363" lvl="1" marL="722313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	Criação de dados na camada de aplicação do “dispositivo final” de origem;</a:t>
            </a:r>
            <a:endParaRPr/>
          </a:p>
          <a:p>
            <a:pPr indent="-360363" lvl="1" marL="722313" marR="0" rtl="0" algn="just">
              <a:lnSpc>
                <a:spcPct val="100000"/>
              </a:lnSpc>
              <a:spcBef>
                <a:spcPts val="6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	Segmentação e encapsulamento de dados à medida que estes passam pela pilha de protocolo no dispositivo final de origem;</a:t>
            </a:r>
            <a:endParaRPr/>
          </a:p>
          <a:p>
            <a:pPr indent="-360363" lvl="1" marL="722313" marR="0" rtl="0" algn="just">
              <a:lnSpc>
                <a:spcPct val="100000"/>
              </a:lnSpc>
              <a:spcBef>
                <a:spcPts val="6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	Geração dos dados no meio físico na camada de acesso à rede da pilha;</a:t>
            </a:r>
            <a:endParaRPr/>
          </a:p>
          <a:p>
            <a:pPr indent="-360363" lvl="1" marL="722313" marR="0" rtl="0" algn="just">
              <a:lnSpc>
                <a:spcPct val="100000"/>
              </a:lnSpc>
              <a:spcBef>
                <a:spcPts val="6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	Transporte dos dados através da rede, que consiste de meio físico e quaisquer dispositivos intermediários;</a:t>
            </a:r>
            <a:endParaRPr/>
          </a:p>
          <a:p>
            <a:pPr indent="-360363" lvl="1" marL="722313" marR="0" rtl="0" algn="just">
              <a:lnSpc>
                <a:spcPct val="100000"/>
              </a:lnSpc>
              <a:spcBef>
                <a:spcPts val="6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	Recepção dos dados na camada de acesso à rede do dispositivo final de destino; </a:t>
            </a:r>
            <a:endParaRPr/>
          </a:p>
          <a:p>
            <a:pPr indent="-360363" lvl="1" marL="722313" marR="0" rtl="0" algn="just">
              <a:lnSpc>
                <a:spcPct val="100000"/>
              </a:lnSpc>
              <a:spcBef>
                <a:spcPts val="6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	Desencapsulamento e remontagem dos dados à medida que estes passam na pilha no dispositivo de destino;</a:t>
            </a:r>
            <a:endParaRPr/>
          </a:p>
          <a:p>
            <a:pPr indent="-360363" lvl="1" marL="722313" marR="0" rtl="0" algn="just">
              <a:lnSpc>
                <a:spcPct val="100000"/>
              </a:lnSpc>
              <a:spcBef>
                <a:spcPts val="6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	Transferência desses dados à aplicação de destino na camada de Aplicação do dispositivo final de destino.</a:t>
            </a:r>
            <a:endParaRPr/>
          </a:p>
        </p:txBody>
      </p:sp>
      <p:sp>
        <p:nvSpPr>
          <p:cNvPr id="212" name="Google Shape;212;p12"/>
          <p:cNvSpPr txBox="1"/>
          <p:nvPr/>
        </p:nvSpPr>
        <p:spPr>
          <a:xfrm>
            <a:off x="547942" y="6054758"/>
            <a:ext cx="59699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Dispositivo finais: Hosts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Dispositivos Intermediários: Equipamentos de rede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/>
        </p:nvSpPr>
        <p:spPr>
          <a:xfrm>
            <a:off x="0" y="-2948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Unidades de Dados e Encapsulamento</a:t>
            </a:r>
            <a:endParaRPr b="1" sz="3200">
              <a:solidFill>
                <a:srgbClr val="708C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3"/>
          <p:cNvSpPr txBox="1"/>
          <p:nvPr/>
        </p:nvSpPr>
        <p:spPr>
          <a:xfrm>
            <a:off x="655638" y="1392238"/>
            <a:ext cx="794067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Unidade de Dados de Protocolo (PDU)</a:t>
            </a:r>
            <a:endParaRPr/>
          </a:p>
          <a:p>
            <a:pPr indent="-209550" lvl="1" marL="666750" marR="0" rtl="0" algn="just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medida que as informações descem nas camadas inferiores, temos o acréscimo de informações (Cabeçalhos) úteis ao processo de entrega dos dados;</a:t>
            </a:r>
            <a:endParaRPr/>
          </a:p>
          <a:p>
            <a:pPr indent="-209550" lvl="1" marL="666750" marR="0" rtl="0" algn="just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Isto é conhecido como processo de encapsulamento;</a:t>
            </a:r>
            <a:endParaRPr/>
          </a:p>
          <a:p>
            <a:pPr indent="-209550" lvl="1" marL="666750" marR="0" rtl="0" algn="just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PDU é o nome de um pedaço do dado quando o mesmo está em qualquer uma das camadas do modelo;</a:t>
            </a:r>
            <a:endParaRPr/>
          </a:p>
          <a:p>
            <a:pPr indent="-209550" lvl="1" marL="666750" marR="0" rtl="0" algn="just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PDU da camada superior é encapsulado com os dados da camada inferior formando uma nova PDU;</a:t>
            </a:r>
            <a:endParaRPr/>
          </a:p>
          <a:p>
            <a:pPr indent="-209550" lvl="1" marL="666750" marR="0" rtl="0" algn="just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PDU normalmente recebe um nome específico quando a mesma está em uma camada específica;</a:t>
            </a:r>
            <a:endParaRPr/>
          </a:p>
          <a:p>
            <a:pPr indent="-209550" lvl="1" marL="666750" marR="0" rtl="0" algn="just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Dados (Aplicação); Segmento (Transporte); Pacote (Rede); Quadro/Frame(Física); Bits (Meio de Transmissão);</a:t>
            </a:r>
            <a:endParaRPr/>
          </a:p>
          <a:p>
            <a:pPr indent="-209550" lvl="1" marL="666750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3" lvl="0" marL="227013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/>
          <p:nvPr/>
        </p:nvSpPr>
        <p:spPr>
          <a:xfrm>
            <a:off x="-12434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Unidades de Dados e Encapsulamento</a:t>
            </a:r>
            <a:endParaRPr b="1" sz="3200">
              <a:solidFill>
                <a:srgbClr val="708C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655638" y="1392238"/>
            <a:ext cx="794067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Unidade de Dados de Protocolo (PDU)</a:t>
            </a:r>
            <a:endParaRPr/>
          </a:p>
          <a:p>
            <a:pPr indent="-227013" lvl="0" marL="227013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13" y="2116138"/>
            <a:ext cx="7199312" cy="4256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99313" y="2160588"/>
            <a:ext cx="1800225" cy="392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14"/>
          <p:cNvCxnSpPr/>
          <p:nvPr/>
        </p:nvCxnSpPr>
        <p:spPr>
          <a:xfrm rot="10800000">
            <a:off x="6148388" y="2800350"/>
            <a:ext cx="1095375" cy="37623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14"/>
          <p:cNvCxnSpPr/>
          <p:nvPr/>
        </p:nvCxnSpPr>
        <p:spPr>
          <a:xfrm rot="10800000">
            <a:off x="6111875" y="3771900"/>
            <a:ext cx="1095375" cy="1952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14"/>
          <p:cNvCxnSpPr/>
          <p:nvPr/>
        </p:nvCxnSpPr>
        <p:spPr>
          <a:xfrm rot="10800000">
            <a:off x="6111875" y="4492625"/>
            <a:ext cx="1095375" cy="195263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14"/>
          <p:cNvCxnSpPr/>
          <p:nvPr/>
        </p:nvCxnSpPr>
        <p:spPr>
          <a:xfrm rot="10800000">
            <a:off x="6111875" y="5392738"/>
            <a:ext cx="1095375" cy="19526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14"/>
          <p:cNvSpPr/>
          <p:nvPr/>
        </p:nvSpPr>
        <p:spPr>
          <a:xfrm>
            <a:off x="5903913" y="2447925"/>
            <a:ext cx="179387" cy="684213"/>
          </a:xfrm>
          <a:prstGeom prst="rightBrace">
            <a:avLst>
              <a:gd fmla="val 31785" name="adj1"/>
              <a:gd fmla="val 50000" name="adj2"/>
            </a:avLst>
          </a:prstGeom>
          <a:noFill/>
          <a:ln cap="flat" cmpd="sng" w="36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4"/>
          <p:cNvSpPr/>
          <p:nvPr/>
        </p:nvSpPr>
        <p:spPr>
          <a:xfrm>
            <a:off x="5903913" y="3276600"/>
            <a:ext cx="179387" cy="684213"/>
          </a:xfrm>
          <a:prstGeom prst="rightBrace">
            <a:avLst>
              <a:gd fmla="val 31785" name="adj1"/>
              <a:gd fmla="val 50000" name="adj2"/>
            </a:avLst>
          </a:prstGeom>
          <a:noFill/>
          <a:ln cap="flat" cmpd="sng" w="36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4"/>
          <p:cNvSpPr/>
          <p:nvPr/>
        </p:nvSpPr>
        <p:spPr>
          <a:xfrm>
            <a:off x="5903913" y="4103688"/>
            <a:ext cx="179387" cy="684212"/>
          </a:xfrm>
          <a:prstGeom prst="rightBrace">
            <a:avLst>
              <a:gd fmla="val 31785" name="adj1"/>
              <a:gd fmla="val 50000" name="adj2"/>
            </a:avLst>
          </a:prstGeom>
          <a:noFill/>
          <a:ln cap="flat" cmpd="sng" w="36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4"/>
          <p:cNvSpPr/>
          <p:nvPr/>
        </p:nvSpPr>
        <p:spPr>
          <a:xfrm>
            <a:off x="5903913" y="4787900"/>
            <a:ext cx="179387" cy="1187450"/>
          </a:xfrm>
          <a:prstGeom prst="rightBrace">
            <a:avLst>
              <a:gd fmla="val 55162" name="adj1"/>
              <a:gd fmla="val 50000" name="adj2"/>
            </a:avLst>
          </a:prstGeom>
          <a:noFill/>
          <a:ln cap="flat" cmpd="sng" w="360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 txBox="1"/>
          <p:nvPr/>
        </p:nvSpPr>
        <p:spPr>
          <a:xfrm>
            <a:off x="-12434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Unidades de Dados e Encapsulamento</a:t>
            </a:r>
            <a:endParaRPr b="1" sz="3200">
              <a:solidFill>
                <a:srgbClr val="708C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655638" y="1392238"/>
            <a:ext cx="794067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Unidade de Dados de Protocolo (PDU)</a:t>
            </a:r>
            <a:endParaRPr/>
          </a:p>
          <a:p>
            <a:pPr indent="-227013" lvl="0" marL="227013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322" y="2431928"/>
            <a:ext cx="6401355" cy="3877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"/>
          <p:cNvSpPr txBox="1"/>
          <p:nvPr/>
        </p:nvSpPr>
        <p:spPr>
          <a:xfrm>
            <a:off x="-12434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Unidades de Dados e Encapsulamento</a:t>
            </a:r>
            <a:endParaRPr b="1" sz="3200">
              <a:solidFill>
                <a:srgbClr val="708C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6"/>
          <p:cNvSpPr txBox="1"/>
          <p:nvPr/>
        </p:nvSpPr>
        <p:spPr>
          <a:xfrm>
            <a:off x="655638" y="1392238"/>
            <a:ext cx="794067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Cabeçalhos destacados em cada camada.</a:t>
            </a:r>
            <a:endParaRPr/>
          </a:p>
          <a:p>
            <a:pPr indent="-227013" lvl="0" marL="227013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upload.wikimedia.org/wikipedia/commons/thumb/3/3b/UDP_encapsulation.svg/800px-UDP_encapsulation.svg.png" id="256" name="Google Shape;25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467" y="2025366"/>
            <a:ext cx="7620000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/>
          <p:nvPr/>
        </p:nvSpPr>
        <p:spPr>
          <a:xfrm>
            <a:off x="0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Visão dos equipamentos x camadas</a:t>
            </a:r>
            <a:endParaRPr b="1" sz="3200">
              <a:solidFill>
                <a:srgbClr val="708C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4" name="Google Shape;264;p17"/>
          <p:cNvGrpSpPr/>
          <p:nvPr/>
        </p:nvGrpSpPr>
        <p:grpSpPr>
          <a:xfrm>
            <a:off x="84926" y="3133063"/>
            <a:ext cx="8951570" cy="2744209"/>
            <a:chOff x="84926" y="2641829"/>
            <a:chExt cx="8951570" cy="2744209"/>
          </a:xfrm>
        </p:grpSpPr>
        <p:cxnSp>
          <p:nvCxnSpPr>
            <p:cNvPr id="265" name="Google Shape;265;p17"/>
            <p:cNvCxnSpPr/>
            <p:nvPr/>
          </p:nvCxnSpPr>
          <p:spPr>
            <a:xfrm>
              <a:off x="971600" y="2852936"/>
              <a:ext cx="7423839" cy="0"/>
            </a:xfrm>
            <a:prstGeom prst="straightConnector1">
              <a:avLst/>
            </a:prstGeom>
            <a:solidFill>
              <a:srgbClr val="00B8FF"/>
            </a:solidFill>
            <a:ln cap="flat" cmpd="sng" w="28575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266" name="Google Shape;266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7696" y="2641829"/>
              <a:ext cx="8521229" cy="862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17"/>
            <p:cNvSpPr txBox="1"/>
            <p:nvPr/>
          </p:nvSpPr>
          <p:spPr>
            <a:xfrm>
              <a:off x="84926" y="3356992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Aplicação</a:t>
              </a:r>
              <a:endParaRPr/>
            </a:p>
          </p:txBody>
        </p:sp>
        <p:sp>
          <p:nvSpPr>
            <p:cNvPr id="268" name="Google Shape;268;p17"/>
            <p:cNvSpPr txBox="1"/>
            <p:nvPr/>
          </p:nvSpPr>
          <p:spPr>
            <a:xfrm>
              <a:off x="84926" y="4235366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Transporte</a:t>
              </a:r>
              <a:endParaRPr/>
            </a:p>
          </p:txBody>
        </p:sp>
        <p:sp>
          <p:nvSpPr>
            <p:cNvPr id="269" name="Google Shape;269;p17"/>
            <p:cNvSpPr txBox="1"/>
            <p:nvPr/>
          </p:nvSpPr>
          <p:spPr>
            <a:xfrm>
              <a:off x="84926" y="4531869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Internet</a:t>
              </a:r>
              <a:endParaRPr/>
            </a:p>
          </p:txBody>
        </p:sp>
        <p:sp>
          <p:nvSpPr>
            <p:cNvPr id="270" name="Google Shape;270;p17"/>
            <p:cNvSpPr txBox="1"/>
            <p:nvPr/>
          </p:nvSpPr>
          <p:spPr>
            <a:xfrm>
              <a:off x="84926" y="5127506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Física</a:t>
              </a:r>
              <a:endParaRPr/>
            </a:p>
          </p:txBody>
        </p:sp>
        <p:sp>
          <p:nvSpPr>
            <p:cNvPr id="271" name="Google Shape;271;p17"/>
            <p:cNvSpPr txBox="1"/>
            <p:nvPr/>
          </p:nvSpPr>
          <p:spPr>
            <a:xfrm>
              <a:off x="1547664" y="3356992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Aplicação</a:t>
              </a:r>
              <a:endParaRPr/>
            </a:p>
          </p:txBody>
        </p:sp>
        <p:sp>
          <p:nvSpPr>
            <p:cNvPr id="272" name="Google Shape;272;p17"/>
            <p:cNvSpPr txBox="1"/>
            <p:nvPr/>
          </p:nvSpPr>
          <p:spPr>
            <a:xfrm>
              <a:off x="1547664" y="4235366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Transporte</a:t>
              </a:r>
              <a:endParaRPr/>
            </a:p>
          </p:txBody>
        </p:sp>
        <p:sp>
          <p:nvSpPr>
            <p:cNvPr id="273" name="Google Shape;273;p17"/>
            <p:cNvSpPr txBox="1"/>
            <p:nvPr/>
          </p:nvSpPr>
          <p:spPr>
            <a:xfrm>
              <a:off x="1547664" y="4531869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Internet</a:t>
              </a:r>
              <a:endParaRPr/>
            </a:p>
          </p:txBody>
        </p:sp>
        <p:sp>
          <p:nvSpPr>
            <p:cNvPr id="274" name="Google Shape;274;p17"/>
            <p:cNvSpPr txBox="1"/>
            <p:nvPr/>
          </p:nvSpPr>
          <p:spPr>
            <a:xfrm>
              <a:off x="1547664" y="5127506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Física</a:t>
              </a:r>
              <a:endParaRPr/>
            </a:p>
          </p:txBody>
        </p:sp>
        <p:sp>
          <p:nvSpPr>
            <p:cNvPr id="275" name="Google Shape;275;p17"/>
            <p:cNvSpPr txBox="1"/>
            <p:nvPr/>
          </p:nvSpPr>
          <p:spPr>
            <a:xfrm>
              <a:off x="3131840" y="3356992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Aplicação</a:t>
              </a:r>
              <a:endParaRPr/>
            </a:p>
          </p:txBody>
        </p:sp>
        <p:sp>
          <p:nvSpPr>
            <p:cNvPr id="276" name="Google Shape;276;p17"/>
            <p:cNvSpPr txBox="1"/>
            <p:nvPr/>
          </p:nvSpPr>
          <p:spPr>
            <a:xfrm>
              <a:off x="3131840" y="4235366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Transporte</a:t>
              </a:r>
              <a:endParaRPr/>
            </a:p>
          </p:txBody>
        </p:sp>
        <p:sp>
          <p:nvSpPr>
            <p:cNvPr id="277" name="Google Shape;277;p17"/>
            <p:cNvSpPr txBox="1"/>
            <p:nvPr/>
          </p:nvSpPr>
          <p:spPr>
            <a:xfrm>
              <a:off x="3131840" y="4531869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Internet</a:t>
              </a:r>
              <a:endParaRPr/>
            </a:p>
          </p:txBody>
        </p:sp>
        <p:sp>
          <p:nvSpPr>
            <p:cNvPr id="278" name="Google Shape;278;p17"/>
            <p:cNvSpPr txBox="1"/>
            <p:nvPr/>
          </p:nvSpPr>
          <p:spPr>
            <a:xfrm>
              <a:off x="3131840" y="5127506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Física</a:t>
              </a:r>
              <a:endParaRPr/>
            </a:p>
          </p:txBody>
        </p:sp>
        <p:sp>
          <p:nvSpPr>
            <p:cNvPr id="279" name="Google Shape;279;p17"/>
            <p:cNvSpPr txBox="1"/>
            <p:nvPr/>
          </p:nvSpPr>
          <p:spPr>
            <a:xfrm>
              <a:off x="4693438" y="3356992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Aplicação</a:t>
              </a:r>
              <a:endParaRPr/>
            </a:p>
          </p:txBody>
        </p:sp>
        <p:sp>
          <p:nvSpPr>
            <p:cNvPr id="280" name="Google Shape;280;p17"/>
            <p:cNvSpPr txBox="1"/>
            <p:nvPr/>
          </p:nvSpPr>
          <p:spPr>
            <a:xfrm>
              <a:off x="4693438" y="4235366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Transporte</a:t>
              </a:r>
              <a:endParaRPr/>
            </a:p>
          </p:txBody>
        </p:sp>
        <p:sp>
          <p:nvSpPr>
            <p:cNvPr id="281" name="Google Shape;281;p17"/>
            <p:cNvSpPr txBox="1"/>
            <p:nvPr/>
          </p:nvSpPr>
          <p:spPr>
            <a:xfrm>
              <a:off x="4693438" y="4531869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Internet</a:t>
              </a:r>
              <a:endParaRPr/>
            </a:p>
          </p:txBody>
        </p:sp>
        <p:sp>
          <p:nvSpPr>
            <p:cNvPr id="282" name="Google Shape;282;p17"/>
            <p:cNvSpPr txBox="1"/>
            <p:nvPr/>
          </p:nvSpPr>
          <p:spPr>
            <a:xfrm>
              <a:off x="4693438" y="5127506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Física</a:t>
              </a:r>
              <a:endParaRPr/>
            </a:p>
          </p:txBody>
        </p:sp>
        <p:sp>
          <p:nvSpPr>
            <p:cNvPr id="283" name="Google Shape;283;p17"/>
            <p:cNvSpPr txBox="1"/>
            <p:nvPr/>
          </p:nvSpPr>
          <p:spPr>
            <a:xfrm>
              <a:off x="6221169" y="3356992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Aplicação</a:t>
              </a:r>
              <a:endParaRPr/>
            </a:p>
          </p:txBody>
        </p:sp>
        <p:sp>
          <p:nvSpPr>
            <p:cNvPr id="284" name="Google Shape;284;p17"/>
            <p:cNvSpPr txBox="1"/>
            <p:nvPr/>
          </p:nvSpPr>
          <p:spPr>
            <a:xfrm>
              <a:off x="6221169" y="4235366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Transporte</a:t>
              </a:r>
              <a:endParaRPr/>
            </a:p>
          </p:txBody>
        </p:sp>
        <p:sp>
          <p:nvSpPr>
            <p:cNvPr id="285" name="Google Shape;285;p17"/>
            <p:cNvSpPr txBox="1"/>
            <p:nvPr/>
          </p:nvSpPr>
          <p:spPr>
            <a:xfrm>
              <a:off x="6221169" y="4531869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Internet</a:t>
              </a:r>
              <a:endParaRPr/>
            </a:p>
          </p:txBody>
        </p:sp>
        <p:sp>
          <p:nvSpPr>
            <p:cNvPr id="286" name="Google Shape;286;p17"/>
            <p:cNvSpPr txBox="1"/>
            <p:nvPr/>
          </p:nvSpPr>
          <p:spPr>
            <a:xfrm>
              <a:off x="6221169" y="5127506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Física</a:t>
              </a:r>
              <a:endParaRPr/>
            </a:p>
          </p:txBody>
        </p:sp>
        <p:sp>
          <p:nvSpPr>
            <p:cNvPr id="287" name="Google Shape;287;p17"/>
            <p:cNvSpPr txBox="1"/>
            <p:nvPr/>
          </p:nvSpPr>
          <p:spPr>
            <a:xfrm>
              <a:off x="7740352" y="3356992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Aplicação</a:t>
              </a:r>
              <a:endParaRPr/>
            </a:p>
          </p:txBody>
        </p:sp>
        <p:sp>
          <p:nvSpPr>
            <p:cNvPr id="288" name="Google Shape;288;p17"/>
            <p:cNvSpPr txBox="1"/>
            <p:nvPr/>
          </p:nvSpPr>
          <p:spPr>
            <a:xfrm>
              <a:off x="7740352" y="4235366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Transporte</a:t>
              </a:r>
              <a:endParaRPr/>
            </a:p>
          </p:txBody>
        </p:sp>
        <p:sp>
          <p:nvSpPr>
            <p:cNvPr id="289" name="Google Shape;289;p17"/>
            <p:cNvSpPr txBox="1"/>
            <p:nvPr/>
          </p:nvSpPr>
          <p:spPr>
            <a:xfrm>
              <a:off x="7740352" y="4531869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Internet</a:t>
              </a:r>
              <a:endParaRPr/>
            </a:p>
          </p:txBody>
        </p:sp>
        <p:sp>
          <p:nvSpPr>
            <p:cNvPr id="290" name="Google Shape;290;p17"/>
            <p:cNvSpPr txBox="1"/>
            <p:nvPr/>
          </p:nvSpPr>
          <p:spPr>
            <a:xfrm>
              <a:off x="7740352" y="5127506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Física</a:t>
              </a:r>
              <a:endParaRPr/>
            </a:p>
          </p:txBody>
        </p:sp>
        <p:sp>
          <p:nvSpPr>
            <p:cNvPr id="291" name="Google Shape;291;p17"/>
            <p:cNvSpPr txBox="1"/>
            <p:nvPr/>
          </p:nvSpPr>
          <p:spPr>
            <a:xfrm>
              <a:off x="84926" y="4832459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Enlace</a:t>
              </a:r>
              <a:endParaRPr/>
            </a:p>
          </p:txBody>
        </p:sp>
        <p:sp>
          <p:nvSpPr>
            <p:cNvPr id="292" name="Google Shape;292;p17"/>
            <p:cNvSpPr txBox="1"/>
            <p:nvPr/>
          </p:nvSpPr>
          <p:spPr>
            <a:xfrm>
              <a:off x="1547664" y="4832459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Enlace</a:t>
              </a:r>
              <a:endParaRPr/>
            </a:p>
          </p:txBody>
        </p:sp>
        <p:sp>
          <p:nvSpPr>
            <p:cNvPr id="293" name="Google Shape;293;p17"/>
            <p:cNvSpPr txBox="1"/>
            <p:nvPr/>
          </p:nvSpPr>
          <p:spPr>
            <a:xfrm>
              <a:off x="3131840" y="4832459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Enlace</a:t>
              </a:r>
              <a:endParaRPr/>
            </a:p>
          </p:txBody>
        </p:sp>
        <p:sp>
          <p:nvSpPr>
            <p:cNvPr id="294" name="Google Shape;294;p17"/>
            <p:cNvSpPr txBox="1"/>
            <p:nvPr/>
          </p:nvSpPr>
          <p:spPr>
            <a:xfrm>
              <a:off x="4693438" y="4832459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Enlace</a:t>
              </a:r>
              <a:endParaRPr/>
            </a:p>
          </p:txBody>
        </p:sp>
        <p:sp>
          <p:nvSpPr>
            <p:cNvPr id="295" name="Google Shape;295;p17"/>
            <p:cNvSpPr txBox="1"/>
            <p:nvPr/>
          </p:nvSpPr>
          <p:spPr>
            <a:xfrm>
              <a:off x="6221169" y="4832459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Enlace</a:t>
              </a:r>
              <a:endParaRPr/>
            </a:p>
          </p:txBody>
        </p:sp>
        <p:sp>
          <p:nvSpPr>
            <p:cNvPr id="296" name="Google Shape;296;p17"/>
            <p:cNvSpPr txBox="1"/>
            <p:nvPr/>
          </p:nvSpPr>
          <p:spPr>
            <a:xfrm>
              <a:off x="7740352" y="4832459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Enlace</a:t>
              </a:r>
              <a:endParaRPr/>
            </a:p>
          </p:txBody>
        </p:sp>
        <p:sp>
          <p:nvSpPr>
            <p:cNvPr id="297" name="Google Shape;297;p17"/>
            <p:cNvSpPr txBox="1"/>
            <p:nvPr/>
          </p:nvSpPr>
          <p:spPr>
            <a:xfrm>
              <a:off x="84926" y="3645024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Apresentação</a:t>
              </a:r>
              <a:endParaRPr/>
            </a:p>
          </p:txBody>
        </p:sp>
        <p:sp>
          <p:nvSpPr>
            <p:cNvPr id="298" name="Google Shape;298;p17"/>
            <p:cNvSpPr txBox="1"/>
            <p:nvPr/>
          </p:nvSpPr>
          <p:spPr>
            <a:xfrm>
              <a:off x="1547664" y="3645024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Apresentação</a:t>
              </a:r>
              <a:endParaRPr/>
            </a:p>
          </p:txBody>
        </p:sp>
        <p:sp>
          <p:nvSpPr>
            <p:cNvPr id="299" name="Google Shape;299;p17"/>
            <p:cNvSpPr txBox="1"/>
            <p:nvPr/>
          </p:nvSpPr>
          <p:spPr>
            <a:xfrm>
              <a:off x="3131840" y="3645024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Apresentação</a:t>
              </a:r>
              <a:endParaRPr/>
            </a:p>
          </p:txBody>
        </p:sp>
        <p:sp>
          <p:nvSpPr>
            <p:cNvPr id="300" name="Google Shape;300;p17"/>
            <p:cNvSpPr txBox="1"/>
            <p:nvPr/>
          </p:nvSpPr>
          <p:spPr>
            <a:xfrm>
              <a:off x="4693438" y="3645024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Apresentação</a:t>
              </a:r>
              <a:endParaRPr/>
            </a:p>
          </p:txBody>
        </p:sp>
        <p:sp>
          <p:nvSpPr>
            <p:cNvPr id="301" name="Google Shape;301;p17"/>
            <p:cNvSpPr txBox="1"/>
            <p:nvPr/>
          </p:nvSpPr>
          <p:spPr>
            <a:xfrm>
              <a:off x="6221169" y="3645024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Apresentação</a:t>
              </a:r>
              <a:endParaRPr/>
            </a:p>
          </p:txBody>
        </p:sp>
        <p:sp>
          <p:nvSpPr>
            <p:cNvPr id="302" name="Google Shape;302;p17"/>
            <p:cNvSpPr txBox="1"/>
            <p:nvPr/>
          </p:nvSpPr>
          <p:spPr>
            <a:xfrm>
              <a:off x="7740352" y="3645024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Apresentação</a:t>
              </a:r>
              <a:endParaRPr/>
            </a:p>
          </p:txBody>
        </p:sp>
        <p:sp>
          <p:nvSpPr>
            <p:cNvPr id="303" name="Google Shape;303;p17"/>
            <p:cNvSpPr txBox="1"/>
            <p:nvPr/>
          </p:nvSpPr>
          <p:spPr>
            <a:xfrm>
              <a:off x="84926" y="3939978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Sessão</a:t>
              </a:r>
              <a:endParaRPr/>
            </a:p>
          </p:txBody>
        </p:sp>
        <p:sp>
          <p:nvSpPr>
            <p:cNvPr id="304" name="Google Shape;304;p17"/>
            <p:cNvSpPr txBox="1"/>
            <p:nvPr/>
          </p:nvSpPr>
          <p:spPr>
            <a:xfrm>
              <a:off x="1547664" y="3939978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Sessão</a:t>
              </a:r>
              <a:endParaRPr/>
            </a:p>
          </p:txBody>
        </p:sp>
        <p:sp>
          <p:nvSpPr>
            <p:cNvPr id="305" name="Google Shape;305;p17"/>
            <p:cNvSpPr txBox="1"/>
            <p:nvPr/>
          </p:nvSpPr>
          <p:spPr>
            <a:xfrm>
              <a:off x="3131840" y="3939978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Sessão</a:t>
              </a:r>
              <a:endParaRPr/>
            </a:p>
          </p:txBody>
        </p:sp>
        <p:sp>
          <p:nvSpPr>
            <p:cNvPr id="306" name="Google Shape;306;p17"/>
            <p:cNvSpPr txBox="1"/>
            <p:nvPr/>
          </p:nvSpPr>
          <p:spPr>
            <a:xfrm>
              <a:off x="4693438" y="3939978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Sessão</a:t>
              </a:r>
              <a:endParaRPr/>
            </a:p>
          </p:txBody>
        </p:sp>
        <p:sp>
          <p:nvSpPr>
            <p:cNvPr id="307" name="Google Shape;307;p17"/>
            <p:cNvSpPr txBox="1"/>
            <p:nvPr/>
          </p:nvSpPr>
          <p:spPr>
            <a:xfrm>
              <a:off x="6221169" y="3939978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Sessão</a:t>
              </a:r>
              <a:endParaRPr/>
            </a:p>
          </p:txBody>
        </p:sp>
        <p:sp>
          <p:nvSpPr>
            <p:cNvPr id="308" name="Google Shape;308;p17"/>
            <p:cNvSpPr txBox="1"/>
            <p:nvPr/>
          </p:nvSpPr>
          <p:spPr>
            <a:xfrm>
              <a:off x="7740352" y="3939978"/>
              <a:ext cx="1296144" cy="258532"/>
            </a:xfrm>
            <a:prstGeom prst="rect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rgbClr val="606060"/>
                  </a:solidFill>
                  <a:latin typeface="Arial"/>
                  <a:ea typeface="Arial"/>
                  <a:cs typeface="Arial"/>
                  <a:sym typeface="Arial"/>
                </a:rPr>
                <a:t>Sessão</a:t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739140" y="3505200"/>
              <a:ext cx="7688580" cy="1752600"/>
            </a:xfrm>
            <a:custGeom>
              <a:rect b="b" l="l" r="r" t="t"/>
              <a:pathLst>
                <a:path extrusionOk="0" h="1752600" w="7688580">
                  <a:moveTo>
                    <a:pt x="0" y="0"/>
                  </a:moveTo>
                  <a:lnTo>
                    <a:pt x="0" y="1752600"/>
                  </a:lnTo>
                  <a:lnTo>
                    <a:pt x="1242060" y="1752600"/>
                  </a:lnTo>
                  <a:lnTo>
                    <a:pt x="1242060" y="1455420"/>
                  </a:lnTo>
                  <a:lnTo>
                    <a:pt x="1703070" y="1460500"/>
                  </a:lnTo>
                  <a:lnTo>
                    <a:pt x="1703070" y="1751330"/>
                  </a:lnTo>
                  <a:lnTo>
                    <a:pt x="2827020" y="1744980"/>
                  </a:lnTo>
                  <a:lnTo>
                    <a:pt x="2827020" y="1135380"/>
                  </a:lnTo>
                  <a:lnTo>
                    <a:pt x="3276600" y="1135380"/>
                  </a:lnTo>
                  <a:lnTo>
                    <a:pt x="3276600" y="1744980"/>
                  </a:lnTo>
                  <a:lnTo>
                    <a:pt x="4404360" y="1744980"/>
                  </a:lnTo>
                  <a:lnTo>
                    <a:pt x="4404360" y="1150620"/>
                  </a:lnTo>
                  <a:lnTo>
                    <a:pt x="4846320" y="1143000"/>
                  </a:lnTo>
                  <a:lnTo>
                    <a:pt x="4846320" y="1729740"/>
                  </a:lnTo>
                  <a:lnTo>
                    <a:pt x="5905500" y="1729740"/>
                  </a:lnTo>
                  <a:lnTo>
                    <a:pt x="5905500" y="1463040"/>
                  </a:lnTo>
                  <a:lnTo>
                    <a:pt x="6370320" y="1440180"/>
                  </a:lnTo>
                  <a:lnTo>
                    <a:pt x="6370320" y="1744980"/>
                  </a:lnTo>
                  <a:lnTo>
                    <a:pt x="7673340" y="1744980"/>
                  </a:lnTo>
                  <a:lnTo>
                    <a:pt x="7673340" y="7620"/>
                  </a:lnTo>
                  <a:lnTo>
                    <a:pt x="7673340" y="7620"/>
                  </a:lnTo>
                  <a:lnTo>
                    <a:pt x="7665720" y="22860"/>
                  </a:lnTo>
                  <a:lnTo>
                    <a:pt x="7688580" y="22860"/>
                  </a:ln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0" name="Google Shape;310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65516" y="3054350"/>
              <a:ext cx="360363" cy="374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244408" y="3056260"/>
              <a:ext cx="360363" cy="374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2" name="Google Shape;312;p17"/>
          <p:cNvSpPr txBox="1"/>
          <p:nvPr/>
        </p:nvSpPr>
        <p:spPr>
          <a:xfrm>
            <a:off x="655638" y="1504950"/>
            <a:ext cx="794067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equipamento pode acessar/processar camadas diferentes para realizar as suas funções.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"/>
          <p:cNvSpPr txBox="1"/>
          <p:nvPr/>
        </p:nvSpPr>
        <p:spPr>
          <a:xfrm>
            <a:off x="-12434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Protocolo como marcador de campos</a:t>
            </a:r>
            <a:endParaRPr/>
          </a:p>
        </p:txBody>
      </p:sp>
      <p:sp>
        <p:nvSpPr>
          <p:cNvPr id="320" name="Google Shape;320;p18"/>
          <p:cNvSpPr txBox="1"/>
          <p:nvPr/>
        </p:nvSpPr>
        <p:spPr>
          <a:xfrm>
            <a:off x="655638" y="1392238"/>
            <a:ext cx="794067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Cabeçalho Ethernet</a:t>
            </a:r>
            <a:endParaRPr/>
          </a:p>
          <a:p>
            <a:pPr indent="-227013" lvl="0" marL="227013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thernet Frame Format" id="321" name="Google Shape;3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2295525"/>
            <a:ext cx="666750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8"/>
          <p:cNvSpPr txBox="1"/>
          <p:nvPr/>
        </p:nvSpPr>
        <p:spPr>
          <a:xfrm>
            <a:off x="538852" y="4652902"/>
            <a:ext cx="8084264" cy="144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1010110110011011001110001011110101011001001101110111101110100001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1100110110011011001110001011110101011001001101111100110110011011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0011100010111101010110010011011100111001110101001110010101101001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0100011101011010110011001010111000101110001011101010010110110101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01101001010100101010001011101110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 txBox="1"/>
          <p:nvPr/>
        </p:nvSpPr>
        <p:spPr>
          <a:xfrm>
            <a:off x="-12434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Protocolo como marcador de campos</a:t>
            </a:r>
            <a:endParaRPr/>
          </a:p>
        </p:txBody>
      </p:sp>
      <p:sp>
        <p:nvSpPr>
          <p:cNvPr id="330" name="Google Shape;330;p19"/>
          <p:cNvSpPr txBox="1"/>
          <p:nvPr/>
        </p:nvSpPr>
        <p:spPr>
          <a:xfrm>
            <a:off x="655638" y="1392238"/>
            <a:ext cx="794067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Cabeçalho Ethernet</a:t>
            </a:r>
            <a:endParaRPr/>
          </a:p>
          <a:p>
            <a:pPr indent="-227013" lvl="0" marL="227013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thernet Frame Format" id="331" name="Google Shape;33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2295525"/>
            <a:ext cx="666750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9"/>
          <p:cNvSpPr txBox="1"/>
          <p:nvPr/>
        </p:nvSpPr>
        <p:spPr>
          <a:xfrm>
            <a:off x="539552" y="4652902"/>
            <a:ext cx="8084264" cy="144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10101010101010101010101010101010101010101010101010101010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10101011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1100110110011011001110001011110101011001001101111100110110011011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0011100010111101010110010011011100111001110101001110010101101001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0100011101011010110011001010111000101110001011101010010110110101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01101001010100101010001011101110</a:t>
            </a: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1244392" y="3622164"/>
            <a:ext cx="936104" cy="648072"/>
          </a:xfrm>
          <a:prstGeom prst="rect">
            <a:avLst/>
          </a:prstGeom>
          <a:solidFill>
            <a:srgbClr val="FFFF00">
              <a:alpha val="5254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"/>
          <p:cNvSpPr txBox="1"/>
          <p:nvPr/>
        </p:nvSpPr>
        <p:spPr>
          <a:xfrm>
            <a:off x="0" y="6578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Regras que Regem as Comunicações</a:t>
            </a:r>
            <a:endParaRPr b="1" sz="2800">
              <a:solidFill>
                <a:srgbClr val="708C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655638" y="1392238"/>
            <a:ext cx="794067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 comunicação, face-a-face ou por uma rede, é regida por regras pré-determinadas chamadas de protocolos.</a:t>
            </a:r>
            <a:endParaRPr/>
          </a:p>
          <a:p>
            <a:pPr indent="0" lvl="1" marL="574675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3" lvl="0" marL="227013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813" y="2652713"/>
            <a:ext cx="6227762" cy="3827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"/>
          <p:cNvSpPr txBox="1"/>
          <p:nvPr/>
        </p:nvSpPr>
        <p:spPr>
          <a:xfrm>
            <a:off x="-12434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Protocolo como marcador de campos</a:t>
            </a:r>
            <a:endParaRPr/>
          </a:p>
        </p:txBody>
      </p:sp>
      <p:sp>
        <p:nvSpPr>
          <p:cNvPr id="341" name="Google Shape;341;p20"/>
          <p:cNvSpPr txBox="1"/>
          <p:nvPr/>
        </p:nvSpPr>
        <p:spPr>
          <a:xfrm>
            <a:off x="655638" y="1392238"/>
            <a:ext cx="794067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Cabeçalho Ethernet</a:t>
            </a:r>
            <a:endParaRPr/>
          </a:p>
          <a:p>
            <a:pPr indent="-227013" lvl="0" marL="227013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thernet Frame Format" id="342" name="Google Shape;3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2295525"/>
            <a:ext cx="666750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0"/>
          <p:cNvSpPr txBox="1"/>
          <p:nvPr/>
        </p:nvSpPr>
        <p:spPr>
          <a:xfrm>
            <a:off x="539552" y="4652902"/>
            <a:ext cx="8084264" cy="144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10101010101010101010101010101010101010101010101010101010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10101011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1100110110011011001110001011110101011001001101111100110110011011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0011100010111101010110010011011100111001110101001110010101101001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0100011101011010110011001010111000101110001011101010010110110101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01101001010100101010001011101110</a:t>
            </a:r>
            <a:endParaRPr/>
          </a:p>
        </p:txBody>
      </p:sp>
      <p:sp>
        <p:nvSpPr>
          <p:cNvPr id="344" name="Google Shape;344;p20"/>
          <p:cNvSpPr/>
          <p:nvPr/>
        </p:nvSpPr>
        <p:spPr>
          <a:xfrm>
            <a:off x="2218596" y="3622164"/>
            <a:ext cx="936104" cy="648072"/>
          </a:xfrm>
          <a:prstGeom prst="rect">
            <a:avLst/>
          </a:prstGeom>
          <a:solidFill>
            <a:srgbClr val="FFFF00">
              <a:alpha val="5254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1"/>
          <p:cNvSpPr txBox="1"/>
          <p:nvPr/>
        </p:nvSpPr>
        <p:spPr>
          <a:xfrm>
            <a:off x="-12434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Protocolo como marcador de campos</a:t>
            </a:r>
            <a:endParaRPr/>
          </a:p>
        </p:txBody>
      </p:sp>
      <p:sp>
        <p:nvSpPr>
          <p:cNvPr id="352" name="Google Shape;352;p21"/>
          <p:cNvSpPr txBox="1"/>
          <p:nvPr/>
        </p:nvSpPr>
        <p:spPr>
          <a:xfrm>
            <a:off x="655638" y="1392238"/>
            <a:ext cx="794067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Cabeçalho Ethernet</a:t>
            </a:r>
            <a:endParaRPr/>
          </a:p>
          <a:p>
            <a:pPr indent="-227013" lvl="0" marL="227013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thernet Frame Format" id="353" name="Google Shape;35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2295525"/>
            <a:ext cx="666750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1"/>
          <p:cNvSpPr txBox="1"/>
          <p:nvPr/>
        </p:nvSpPr>
        <p:spPr>
          <a:xfrm>
            <a:off x="539552" y="4652902"/>
            <a:ext cx="8084264" cy="144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1010101010101010101010101010101010101010101010101010101010101011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11001101100110110011100010111101010110010011011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11100110110011011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0011100010111101010110010011011100111001110101001110010101101001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0100011101011010110011001010111000101110001011101010010110110101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01101001010100101010001011101110</a:t>
            </a:r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3188608" y="3617285"/>
            <a:ext cx="936104" cy="648072"/>
          </a:xfrm>
          <a:prstGeom prst="rect">
            <a:avLst/>
          </a:prstGeom>
          <a:solidFill>
            <a:srgbClr val="FFFF00">
              <a:alpha val="5254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"/>
          <p:cNvSpPr txBox="1"/>
          <p:nvPr/>
        </p:nvSpPr>
        <p:spPr>
          <a:xfrm>
            <a:off x="-12434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Protocolo como marcador de campos</a:t>
            </a:r>
            <a:endParaRPr/>
          </a:p>
        </p:txBody>
      </p:sp>
      <p:sp>
        <p:nvSpPr>
          <p:cNvPr id="363" name="Google Shape;363;p22"/>
          <p:cNvSpPr txBox="1"/>
          <p:nvPr/>
        </p:nvSpPr>
        <p:spPr>
          <a:xfrm>
            <a:off x="655638" y="1392238"/>
            <a:ext cx="794067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Cabeçalho Ethernet</a:t>
            </a:r>
            <a:endParaRPr/>
          </a:p>
          <a:p>
            <a:pPr indent="-227013" lvl="0" marL="227013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thernet Frame Format" id="364" name="Google Shape;36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2295525"/>
            <a:ext cx="666750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22"/>
          <p:cNvSpPr txBox="1"/>
          <p:nvPr/>
        </p:nvSpPr>
        <p:spPr>
          <a:xfrm>
            <a:off x="539552" y="4652902"/>
            <a:ext cx="8084264" cy="144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1010101010101010101010101010101010101010101010101010101010101011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11001101100110110011100010111101010110010011011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11100110110011011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001110001011110101011001001101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1100111001110101001110010101101001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0100011101011010110011001010111000101110001011101010010110110101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01101001010100101010001011101110</a:t>
            </a:r>
            <a:endParaRPr/>
          </a:p>
        </p:txBody>
      </p:sp>
      <p:sp>
        <p:nvSpPr>
          <p:cNvPr id="366" name="Google Shape;366;p22"/>
          <p:cNvSpPr/>
          <p:nvPr/>
        </p:nvSpPr>
        <p:spPr>
          <a:xfrm>
            <a:off x="4162812" y="3617285"/>
            <a:ext cx="936104" cy="648072"/>
          </a:xfrm>
          <a:prstGeom prst="rect">
            <a:avLst/>
          </a:prstGeom>
          <a:solidFill>
            <a:srgbClr val="FFFF00">
              <a:alpha val="5254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3"/>
          <p:cNvSpPr txBox="1"/>
          <p:nvPr/>
        </p:nvSpPr>
        <p:spPr>
          <a:xfrm>
            <a:off x="-12434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Protocolo como marcador de campos</a:t>
            </a:r>
            <a:endParaRPr/>
          </a:p>
        </p:txBody>
      </p:sp>
      <p:sp>
        <p:nvSpPr>
          <p:cNvPr id="374" name="Google Shape;374;p23"/>
          <p:cNvSpPr txBox="1"/>
          <p:nvPr/>
        </p:nvSpPr>
        <p:spPr>
          <a:xfrm>
            <a:off x="655638" y="1392238"/>
            <a:ext cx="794067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Cabeçalho Ethernet</a:t>
            </a:r>
            <a:endParaRPr/>
          </a:p>
          <a:p>
            <a:pPr indent="-227013" lvl="0" marL="227013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thernet Frame Format" id="375" name="Google Shape;3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2295525"/>
            <a:ext cx="666750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3"/>
          <p:cNvSpPr txBox="1"/>
          <p:nvPr/>
        </p:nvSpPr>
        <p:spPr>
          <a:xfrm>
            <a:off x="539552" y="4652902"/>
            <a:ext cx="8084264" cy="144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1010101010101010101010101010101010101010101010101010101010101011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1100110110011011001110001011110101011001001101111100110110011011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001110001011110101011001001101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1100111001110101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001110010101101001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0100011101011010110011001010111000101110001011101010010110110101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01101001010100101010001011101110</a:t>
            </a:r>
            <a:endParaRPr/>
          </a:p>
        </p:txBody>
      </p:sp>
      <p:sp>
        <p:nvSpPr>
          <p:cNvPr id="377" name="Google Shape;377;p23"/>
          <p:cNvSpPr/>
          <p:nvPr/>
        </p:nvSpPr>
        <p:spPr>
          <a:xfrm>
            <a:off x="5132824" y="3617285"/>
            <a:ext cx="604800" cy="648072"/>
          </a:xfrm>
          <a:prstGeom prst="rect">
            <a:avLst/>
          </a:prstGeom>
          <a:solidFill>
            <a:srgbClr val="FFFF00">
              <a:alpha val="5254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4"/>
          <p:cNvSpPr txBox="1"/>
          <p:nvPr/>
        </p:nvSpPr>
        <p:spPr>
          <a:xfrm>
            <a:off x="-12434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Protocolo como marcador de campos</a:t>
            </a:r>
            <a:endParaRPr/>
          </a:p>
        </p:txBody>
      </p:sp>
      <p:sp>
        <p:nvSpPr>
          <p:cNvPr id="385" name="Google Shape;385;p24"/>
          <p:cNvSpPr txBox="1"/>
          <p:nvPr/>
        </p:nvSpPr>
        <p:spPr>
          <a:xfrm>
            <a:off x="655638" y="1392238"/>
            <a:ext cx="794067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Cabeçalho Ethernet</a:t>
            </a:r>
            <a:endParaRPr/>
          </a:p>
          <a:p>
            <a:pPr indent="-227013" lvl="0" marL="227013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thernet Frame Format" id="386" name="Google Shape;38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2295525"/>
            <a:ext cx="666750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4"/>
          <p:cNvSpPr txBox="1"/>
          <p:nvPr/>
        </p:nvSpPr>
        <p:spPr>
          <a:xfrm>
            <a:off x="539552" y="4652902"/>
            <a:ext cx="8084264" cy="144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1010101010101010101010101010101010101010101010101010101010101011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1100110110011011001110001011110101011001001101111100110110011011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0011100010111101010110010011011100111001110101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001110010101101001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0100011101011010110011001010111000101110001011101010010110110101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01101110010101110110011100111011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01101001010100101010001011101110</a:t>
            </a:r>
            <a:endParaRPr/>
          </a:p>
        </p:txBody>
      </p:sp>
      <p:sp>
        <p:nvSpPr>
          <p:cNvPr id="388" name="Google Shape;388;p24"/>
          <p:cNvSpPr/>
          <p:nvPr/>
        </p:nvSpPr>
        <p:spPr>
          <a:xfrm>
            <a:off x="5780896" y="3617285"/>
            <a:ext cx="936104" cy="648072"/>
          </a:xfrm>
          <a:prstGeom prst="rect">
            <a:avLst/>
          </a:prstGeom>
          <a:solidFill>
            <a:srgbClr val="FFFF00">
              <a:alpha val="5254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5"/>
          <p:cNvSpPr txBox="1"/>
          <p:nvPr/>
        </p:nvSpPr>
        <p:spPr>
          <a:xfrm>
            <a:off x="-12434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Protocolo como marcador de campos</a:t>
            </a:r>
            <a:endParaRPr/>
          </a:p>
        </p:txBody>
      </p:sp>
      <p:sp>
        <p:nvSpPr>
          <p:cNvPr id="396" name="Google Shape;396;p25"/>
          <p:cNvSpPr txBox="1"/>
          <p:nvPr/>
        </p:nvSpPr>
        <p:spPr>
          <a:xfrm>
            <a:off x="655638" y="1392238"/>
            <a:ext cx="794067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Cabeçalho Ethernet</a:t>
            </a:r>
            <a:endParaRPr/>
          </a:p>
          <a:p>
            <a:pPr indent="-227013" lvl="0" marL="227013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thernet Frame Format" id="397" name="Google Shape;3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2295525"/>
            <a:ext cx="6667500" cy="22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5"/>
          <p:cNvSpPr txBox="1"/>
          <p:nvPr/>
        </p:nvSpPr>
        <p:spPr>
          <a:xfrm>
            <a:off x="539552" y="4652902"/>
            <a:ext cx="8084264" cy="1440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1010101010101010101010101010101010101010101010101010101010101011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1100110110011011001110001011110101011001001101111100110110011011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0011100010111101010110010011011100111001110101001110010101101001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0100011101011010110011001010111000101110001011101010010110110101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01101110010101110110011100111011</a:t>
            </a:r>
            <a:r>
              <a:rPr lang="en-US" sz="16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01101001010100101010001011101110</a:t>
            </a:r>
            <a:endParaRPr/>
          </a:p>
        </p:txBody>
      </p:sp>
      <p:sp>
        <p:nvSpPr>
          <p:cNvPr id="399" name="Google Shape;399;p25"/>
          <p:cNvSpPr/>
          <p:nvPr/>
        </p:nvSpPr>
        <p:spPr>
          <a:xfrm>
            <a:off x="6739860" y="3617285"/>
            <a:ext cx="936104" cy="648072"/>
          </a:xfrm>
          <a:prstGeom prst="rect">
            <a:avLst/>
          </a:prstGeom>
          <a:solidFill>
            <a:srgbClr val="FFFF00">
              <a:alpha val="52549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/>
          <p:nvPr/>
        </p:nvSpPr>
        <p:spPr>
          <a:xfrm>
            <a:off x="-12434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Protocolo como marcador de campos</a:t>
            </a:r>
            <a:endParaRPr/>
          </a:p>
        </p:txBody>
      </p:sp>
      <p:sp>
        <p:nvSpPr>
          <p:cNvPr id="407" name="Google Shape;407;p26"/>
          <p:cNvSpPr txBox="1"/>
          <p:nvPr/>
        </p:nvSpPr>
        <p:spPr>
          <a:xfrm>
            <a:off x="655638" y="1392238"/>
            <a:ext cx="794067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Cabeçalho IP</a:t>
            </a:r>
            <a:endParaRPr/>
          </a:p>
          <a:p>
            <a:pPr indent="-227013" lvl="0" marL="227013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P header format from RFC" id="408" name="Google Shape;40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2495748"/>
            <a:ext cx="7373285" cy="1906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7"/>
          <p:cNvSpPr txBox="1"/>
          <p:nvPr/>
        </p:nvSpPr>
        <p:spPr>
          <a:xfrm>
            <a:off x="-12434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Protocolo como marcador de campos</a:t>
            </a:r>
            <a:endParaRPr/>
          </a:p>
        </p:txBody>
      </p:sp>
      <p:sp>
        <p:nvSpPr>
          <p:cNvPr id="416" name="Google Shape;416;p27"/>
          <p:cNvSpPr txBox="1"/>
          <p:nvPr/>
        </p:nvSpPr>
        <p:spPr>
          <a:xfrm>
            <a:off x="655638" y="1392238"/>
            <a:ext cx="794067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Cabeçalho ICMP</a:t>
            </a:r>
            <a:endParaRPr/>
          </a:p>
          <a:p>
            <a:pPr indent="-227013" lvl="0" marL="227013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CMP header format" id="417" name="Google Shape;41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6206" y="3140968"/>
            <a:ext cx="6459537" cy="112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8"/>
          <p:cNvSpPr txBox="1"/>
          <p:nvPr/>
        </p:nvSpPr>
        <p:spPr>
          <a:xfrm>
            <a:off x="-12434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Protocolo como marcador de campos</a:t>
            </a:r>
            <a:endParaRPr/>
          </a:p>
        </p:txBody>
      </p:sp>
      <p:sp>
        <p:nvSpPr>
          <p:cNvPr id="425" name="Google Shape;425;p28"/>
          <p:cNvSpPr txBox="1"/>
          <p:nvPr/>
        </p:nvSpPr>
        <p:spPr>
          <a:xfrm>
            <a:off x="655638" y="1392238"/>
            <a:ext cx="794067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Cabeçalho ARP</a:t>
            </a:r>
            <a:endParaRPr/>
          </a:p>
          <a:p>
            <a:pPr indent="-227013" lvl="0" marL="227013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RP Protocol Packet Format - GeeksforGeeks" id="426" name="Google Shape;4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971" y="2276872"/>
            <a:ext cx="7315200" cy="43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"/>
          <p:cNvSpPr txBox="1"/>
          <p:nvPr/>
        </p:nvSpPr>
        <p:spPr>
          <a:xfrm>
            <a:off x="0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A Interação de Protocolos</a:t>
            </a:r>
            <a:endParaRPr b="1" sz="2800">
              <a:solidFill>
                <a:srgbClr val="708C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9"/>
          <p:cNvSpPr txBox="1"/>
          <p:nvPr/>
        </p:nvSpPr>
        <p:spPr>
          <a:xfrm>
            <a:off x="251520" y="1558925"/>
            <a:ext cx="8344793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Protocolo de Aplicação:</a:t>
            </a:r>
            <a:endParaRPr/>
          </a:p>
          <a:p>
            <a:pPr indent="-285750" lvl="1" marL="742950" marR="0" rtl="0" algn="just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Protocolo HTTP é um protocolo comum que rege a maneira como um servidor e um cliente web interagem. </a:t>
            </a:r>
            <a:endParaRPr/>
          </a:p>
          <a:p>
            <a:pPr indent="-285750" lvl="1" marL="742950" marR="0" rtl="0" algn="just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HTTP define o conteúdo e formato das solicitações e respostas trocadas entre o cliente e o servidor. </a:t>
            </a:r>
            <a:endParaRPr/>
          </a:p>
          <a:p>
            <a:pPr indent="-285750" lvl="1" marL="742950" marR="0" rtl="0" algn="just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Tanto o software do cliente quanto o software do servidor web implementam HTTP como parte da aplicação. </a:t>
            </a:r>
            <a:endParaRPr/>
          </a:p>
          <a:p>
            <a:pPr indent="-285750" lvl="1" marL="742950" marR="0" rtl="0" algn="just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protocolo HTTP conta com outros protocolos para controlar como as mensagens são transportadas entre o cliente e o servidor.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0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Protocolos de Rede</a:t>
            </a:r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655638" y="1392238"/>
            <a:ext cx="794067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que os dispositivos se comuniquem com sucesso, um conjunto de protocolos de rede deve descrever exigências e interações precisas. </a:t>
            </a:r>
            <a:endParaRPr/>
          </a:p>
          <a:p>
            <a:pPr indent="-227013" lvl="0" marL="227013" marR="0" rtl="0" algn="just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Conjuntos de protocolo de rede descrevem processos tais como:</a:t>
            </a:r>
            <a:endParaRPr/>
          </a:p>
          <a:p>
            <a:pPr indent="-127000" lvl="1" marL="565150" marR="0" rtl="0" algn="just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 formato ou estrutura da mensagem;</a:t>
            </a:r>
            <a:endParaRPr/>
          </a:p>
          <a:p>
            <a:pPr indent="-127000" lvl="1" marL="565150" marR="0" rtl="0" algn="just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método pelo qual os dispositivos de rede compartilham informações sobre rotas com outras redes;</a:t>
            </a:r>
            <a:endParaRPr/>
          </a:p>
          <a:p>
            <a:pPr indent="-127000" lvl="1" marL="565150" marR="0" rtl="0" algn="just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Como e quando mensagens de erro e de sistema são passadas entre dispositivos;</a:t>
            </a:r>
            <a:endParaRPr/>
          </a:p>
          <a:p>
            <a:pPr indent="-127000" lvl="1" marL="565150" marR="0" rtl="0" algn="just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configuração e término das sessões de transferência de dados.</a:t>
            </a:r>
            <a:endParaRPr/>
          </a:p>
          <a:p>
            <a:pPr indent="-227013" lvl="0" marL="227013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0"/>
          <p:cNvSpPr txBox="1"/>
          <p:nvPr/>
        </p:nvSpPr>
        <p:spPr>
          <a:xfrm>
            <a:off x="0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A Interação de Protocolos</a:t>
            </a:r>
            <a:endParaRPr b="1" sz="2800">
              <a:solidFill>
                <a:srgbClr val="708C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2" name="Google Shape;44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317" y="834063"/>
            <a:ext cx="8515350" cy="585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3" name="Google Shape;443;p30"/>
          <p:cNvCxnSpPr/>
          <p:nvPr/>
        </p:nvCxnSpPr>
        <p:spPr>
          <a:xfrm>
            <a:off x="73637" y="3671876"/>
            <a:ext cx="432048" cy="432048"/>
          </a:xfrm>
          <a:prstGeom prst="straightConnector1">
            <a:avLst/>
          </a:prstGeom>
          <a:solidFill>
            <a:srgbClr val="00B8FF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1"/>
          <p:cNvSpPr txBox="1"/>
          <p:nvPr/>
        </p:nvSpPr>
        <p:spPr>
          <a:xfrm>
            <a:off x="0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A Interação de Protocolos</a:t>
            </a:r>
            <a:endParaRPr b="1" sz="2800">
              <a:solidFill>
                <a:srgbClr val="708C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1" name="Google Shape;45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5" y="838200"/>
            <a:ext cx="8515350" cy="58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2"/>
          <p:cNvSpPr txBox="1"/>
          <p:nvPr/>
        </p:nvSpPr>
        <p:spPr>
          <a:xfrm>
            <a:off x="0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A Interação de Protocolos</a:t>
            </a:r>
            <a:endParaRPr b="1" sz="2800">
              <a:solidFill>
                <a:srgbClr val="708C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9" name="Google Shape;45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5" y="833843"/>
            <a:ext cx="8515350" cy="585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0" name="Google Shape;460;p32"/>
          <p:cNvCxnSpPr/>
          <p:nvPr/>
        </p:nvCxnSpPr>
        <p:spPr>
          <a:xfrm>
            <a:off x="73637" y="3834196"/>
            <a:ext cx="432048" cy="432048"/>
          </a:xfrm>
          <a:prstGeom prst="straightConnector1">
            <a:avLst/>
          </a:prstGeom>
          <a:solidFill>
            <a:srgbClr val="00B8FF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3"/>
          <p:cNvSpPr txBox="1"/>
          <p:nvPr/>
        </p:nvSpPr>
        <p:spPr>
          <a:xfrm>
            <a:off x="0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A Interação de Protocolos</a:t>
            </a:r>
            <a:endParaRPr b="1" sz="2800">
              <a:solidFill>
                <a:srgbClr val="708C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3"/>
          <p:cNvSpPr txBox="1"/>
          <p:nvPr/>
        </p:nvSpPr>
        <p:spPr>
          <a:xfrm>
            <a:off x="323528" y="1558925"/>
            <a:ext cx="827278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Protocolo de Transporte: </a:t>
            </a:r>
            <a:endParaRPr/>
          </a:p>
          <a:p>
            <a:pPr indent="-285750" lvl="1" marL="742950" marR="0" rtl="0" algn="just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Protocolo TCP é o protocolo de transporte que gerencia as conversas individuais entre servidores e clientes web. </a:t>
            </a:r>
            <a:endParaRPr/>
          </a:p>
          <a:p>
            <a:pPr indent="-285750" lvl="1" marL="742950" marR="0" rtl="0" algn="just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TCP divide as mensagens HTTP em pedaços menores, chamados de segmentos, a serem enviados ao cliente de destino. </a:t>
            </a:r>
            <a:endParaRPr/>
          </a:p>
          <a:p>
            <a:pPr indent="-285750" lvl="1" marL="742950" marR="0" rtl="0" algn="just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 também é responsável por controlar o tamanho e a frequência nos quais as mensagens são trocadas entre o servidor e o cliente.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4"/>
          <p:cNvSpPr txBox="1"/>
          <p:nvPr/>
        </p:nvSpPr>
        <p:spPr>
          <a:xfrm>
            <a:off x="0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A Interação de Protocolos</a:t>
            </a:r>
            <a:endParaRPr b="1" sz="2800">
              <a:solidFill>
                <a:srgbClr val="708C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6" name="Google Shape;47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5" y="883493"/>
            <a:ext cx="8515350" cy="585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7" name="Google Shape;477;p34"/>
          <p:cNvCxnSpPr/>
          <p:nvPr/>
        </p:nvCxnSpPr>
        <p:spPr>
          <a:xfrm>
            <a:off x="73637" y="3390859"/>
            <a:ext cx="432048" cy="432048"/>
          </a:xfrm>
          <a:prstGeom prst="straightConnector1">
            <a:avLst/>
          </a:prstGeom>
          <a:solidFill>
            <a:srgbClr val="00B8FF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5"/>
          <p:cNvSpPr txBox="1"/>
          <p:nvPr/>
        </p:nvSpPr>
        <p:spPr>
          <a:xfrm>
            <a:off x="0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A Interação de Protocolos</a:t>
            </a:r>
            <a:endParaRPr b="1" sz="2800">
              <a:solidFill>
                <a:srgbClr val="708C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5"/>
          <p:cNvSpPr txBox="1"/>
          <p:nvPr/>
        </p:nvSpPr>
        <p:spPr>
          <a:xfrm>
            <a:off x="323528" y="1558925"/>
            <a:ext cx="827278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Protocolo de Internet: </a:t>
            </a:r>
            <a:endParaRPr/>
          </a:p>
          <a:p>
            <a:pPr indent="-285750" lvl="1" marL="742950" marR="0" rtl="0" algn="just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protocolo de rede mais comum é o Protocolo IP. </a:t>
            </a:r>
            <a:endParaRPr/>
          </a:p>
          <a:p>
            <a:pPr indent="-285750" lvl="1" marL="742950" marR="0" rtl="0" algn="just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IP é responsável por retirar os segmentos formatados do TCP, encapsulando-os em pacotes.</a:t>
            </a:r>
            <a:endParaRPr/>
          </a:p>
          <a:p>
            <a:pPr indent="-285750" lvl="1" marL="742950" marR="0" rtl="0" algn="just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IP também atribui os endereços adequados e selecionando o melhor caminho para o host de destino.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6"/>
          <p:cNvSpPr txBox="1"/>
          <p:nvPr/>
        </p:nvSpPr>
        <p:spPr>
          <a:xfrm>
            <a:off x="0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A Interação de Protocolos</a:t>
            </a:r>
            <a:endParaRPr b="1" sz="2800">
              <a:solidFill>
                <a:srgbClr val="708C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3" name="Google Shape;49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5" y="883493"/>
            <a:ext cx="8515350" cy="585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4" name="Google Shape;494;p36"/>
          <p:cNvCxnSpPr/>
          <p:nvPr/>
        </p:nvCxnSpPr>
        <p:spPr>
          <a:xfrm>
            <a:off x="73637" y="3379570"/>
            <a:ext cx="432048" cy="432048"/>
          </a:xfrm>
          <a:prstGeom prst="straightConnector1">
            <a:avLst/>
          </a:prstGeom>
          <a:solidFill>
            <a:srgbClr val="00B8FF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7"/>
          <p:cNvSpPr txBox="1"/>
          <p:nvPr/>
        </p:nvSpPr>
        <p:spPr>
          <a:xfrm>
            <a:off x="0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A Interação de Protocolos</a:t>
            </a:r>
            <a:endParaRPr b="1" sz="2800">
              <a:solidFill>
                <a:srgbClr val="708C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37"/>
          <p:cNvSpPr txBox="1"/>
          <p:nvPr/>
        </p:nvSpPr>
        <p:spPr>
          <a:xfrm>
            <a:off x="251520" y="1558925"/>
            <a:ext cx="8344793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Protocolos de Acesso à Rede:</a:t>
            </a:r>
            <a:endParaRPr/>
          </a:p>
          <a:p>
            <a:pPr indent="-285750" lvl="1" marL="742950" marR="0" rtl="0" algn="just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protocolos de acesso a rede descrevem duas funções básicas: Realiza o gerenciamento de enlace de dados e a transmissão física de dados no meio físico. O enlace é a transmissão dos dados entre dois dispositivos.</a:t>
            </a:r>
            <a:endParaRPr/>
          </a:p>
          <a:p>
            <a:pPr indent="-285750" lvl="1" marL="742950" marR="0" rtl="0" algn="just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Protocolos de gerenciamento de enlace de dados recebem os pacotes IP e os formatam para serem transmitidos pelo meio físico. </a:t>
            </a:r>
            <a:endParaRPr/>
          </a:p>
          <a:p>
            <a:pPr indent="-285750" lvl="1" marL="742950" marR="0" rtl="0" algn="just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padrões e protocolos para o meio físico controlam como os sinais são enviados pelo meio e como eles são interpretados pelos clientes receptores.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8"/>
          <p:cNvSpPr txBox="1"/>
          <p:nvPr/>
        </p:nvSpPr>
        <p:spPr>
          <a:xfrm>
            <a:off x="0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A Interação de Protocolos</a:t>
            </a:r>
            <a:endParaRPr b="1" sz="2800">
              <a:solidFill>
                <a:srgbClr val="708C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0" name="Google Shape;51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5" y="883493"/>
            <a:ext cx="8515350" cy="5857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1" name="Google Shape;511;p38"/>
          <p:cNvCxnSpPr/>
          <p:nvPr/>
        </p:nvCxnSpPr>
        <p:spPr>
          <a:xfrm>
            <a:off x="73637" y="3212976"/>
            <a:ext cx="432048" cy="432048"/>
          </a:xfrm>
          <a:prstGeom prst="straightConnector1">
            <a:avLst/>
          </a:prstGeom>
          <a:solidFill>
            <a:srgbClr val="00B8FF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9"/>
          <p:cNvSpPr txBox="1"/>
          <p:nvPr/>
        </p:nvSpPr>
        <p:spPr>
          <a:xfrm>
            <a:off x="-9061" y="-4987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O Modelo OSI</a:t>
            </a:r>
            <a:endParaRPr/>
          </a:p>
        </p:txBody>
      </p:sp>
      <p:sp>
        <p:nvSpPr>
          <p:cNvPr id="519" name="Google Shape;519;p39"/>
          <p:cNvSpPr txBox="1"/>
          <p:nvPr/>
        </p:nvSpPr>
        <p:spPr>
          <a:xfrm>
            <a:off x="655638" y="1392238"/>
            <a:ext cx="4949576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Inicialmente, o modelo OSI foi elaborado pela International Organization for Standardization (ISO) para fornecer uma estrutura na qual se pudesse construir um conjunto de protocolos de sistemas aberto.</a:t>
            </a:r>
            <a:endParaRPr/>
          </a:p>
          <a:p>
            <a:pPr indent="-227013" lvl="0" marL="227013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0" name="Google Shape;52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5214" y="1268760"/>
            <a:ext cx="3143250" cy="482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9"/>
          <p:cNvSpPr/>
          <p:nvPr/>
        </p:nvSpPr>
        <p:spPr>
          <a:xfrm>
            <a:off x="827584" y="6165304"/>
            <a:ext cx="5544616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Exemplos de protocolos por camada: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https://en.wikipedia.org/wiki/List_of_network_protocols_(OSI_model)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https://pt.wikipedia.org/wiki/Modelo_OSI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/>
        </p:nvSpPr>
        <p:spPr>
          <a:xfrm>
            <a:off x="0" y="0"/>
            <a:ext cx="814546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Conjunto de Protocolos e Padrões da Indústria</a:t>
            </a:r>
            <a:endParaRPr b="1" sz="2800">
              <a:solidFill>
                <a:srgbClr val="708C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57200" y="1560513"/>
            <a:ext cx="8139113" cy="5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padrão é um processo ou protocolo que foi endossado pela indústria de rede e ratificado por uma organização de padrões, tal como o Institute of Electrical and Electronics Engineers (IEEE) ou o Internet Engineering Task Force (IETF). </a:t>
            </a:r>
            <a:endParaRPr/>
          </a:p>
          <a:p>
            <a:pPr indent="0" lvl="1" marL="574675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574675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574675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574675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574675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574675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574675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574675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574675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574675" marR="0" rtl="0" algn="l">
              <a:lnSpc>
                <a:spcPct val="95000"/>
              </a:lnSpc>
              <a:spcBef>
                <a:spcPts val="8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613" y="3419475"/>
            <a:ext cx="5580062" cy="3265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0"/>
          <p:cNvSpPr txBox="1"/>
          <p:nvPr/>
        </p:nvSpPr>
        <p:spPr>
          <a:xfrm>
            <a:off x="-9061" y="-4987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O Modelo OSI</a:t>
            </a:r>
            <a:endParaRPr/>
          </a:p>
        </p:txBody>
      </p:sp>
      <p:sp>
        <p:nvSpPr>
          <p:cNvPr id="529" name="Google Shape;529;p40"/>
          <p:cNvSpPr txBox="1"/>
          <p:nvPr/>
        </p:nvSpPr>
        <p:spPr>
          <a:xfrm>
            <a:off x="655638" y="1392238"/>
            <a:ext cx="8020818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7: Aplicação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camada de aplicação fornece os meios de conectividade ponto-a-ponto entre indivíduos através das aplicações executadas em uma rede de dados: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Protocolos comuns: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HTTP/HTTPS;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FTP;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DHCP;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DNS;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SSH;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TELNET.</a:t>
            </a:r>
            <a:endParaRPr/>
          </a:p>
          <a:p>
            <a:pPr indent="-133350" lvl="1" marL="742950" marR="0" rtl="0" algn="just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3" lvl="0" marL="227013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1"/>
          <p:cNvSpPr txBox="1"/>
          <p:nvPr/>
        </p:nvSpPr>
        <p:spPr>
          <a:xfrm>
            <a:off x="-9061" y="-4987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O Modelo OSI</a:t>
            </a:r>
            <a:endParaRPr/>
          </a:p>
        </p:txBody>
      </p:sp>
      <p:sp>
        <p:nvSpPr>
          <p:cNvPr id="537" name="Google Shape;537;p41"/>
          <p:cNvSpPr txBox="1"/>
          <p:nvPr/>
        </p:nvSpPr>
        <p:spPr>
          <a:xfrm>
            <a:off x="655638" y="1392238"/>
            <a:ext cx="8145462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6: Apresentação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camada de apresentação fornece uma representação comum dos dados transferidos entre os serviços da camada de aplicação. Sua responsabilidade é tratar os padrões de caracteres (ASCII, EBCDIC, Unicode...), Compressão de Dados e Criptografia.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Protocolos comuns: TLS;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Tecnologias equivalentes: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PDF: utilizado para representar documentos de texto e imagens de forma independente do software, hardware e sistema operacional;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JPG: O JPEG é um formato de compressão de imagem amplamente utilizado para armazenar e transmitir imagens digitais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marR="0" rtl="0" algn="just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3" lvl="0" marL="227013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2"/>
          <p:cNvSpPr txBox="1"/>
          <p:nvPr/>
        </p:nvSpPr>
        <p:spPr>
          <a:xfrm>
            <a:off x="-9061" y="-4987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O Modelo OSI</a:t>
            </a:r>
            <a:endParaRPr/>
          </a:p>
        </p:txBody>
      </p:sp>
      <p:sp>
        <p:nvSpPr>
          <p:cNvPr id="545" name="Google Shape;545;p42"/>
          <p:cNvSpPr txBox="1"/>
          <p:nvPr/>
        </p:nvSpPr>
        <p:spPr>
          <a:xfrm>
            <a:off x="655638" y="1392238"/>
            <a:ext cx="8020818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5: Sessão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camada de sessão fornece serviços à camada de apresentação para organizar os diálogos e gerenciar os dados trocados. A criação de cookies de sessão utilizados por linguagens de programação para permitir a identificação de sessões já inicializadas para aplicações WEB que utilizam o protocolo HTTP, seria um exemplo de funcionalidade que poderia ser implementada na camada de sessão.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processos de autenticação e autorização também são responsabilidades da camada de sessão.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Protocolos comuns: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SIP; NetBIOS; SMB; NFS; (Transação em uma comunicação SQL)</a:t>
            </a:r>
            <a:endParaRPr/>
          </a:p>
          <a:p>
            <a:pPr indent="-101600" lvl="2" marL="114300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marR="0" rtl="0" algn="just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3" lvl="0" marL="227013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3"/>
          <p:cNvSpPr txBox="1"/>
          <p:nvPr/>
        </p:nvSpPr>
        <p:spPr>
          <a:xfrm>
            <a:off x="-9061" y="-4987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O Modelo OSI</a:t>
            </a:r>
            <a:endParaRPr/>
          </a:p>
        </p:txBody>
      </p:sp>
      <p:sp>
        <p:nvSpPr>
          <p:cNvPr id="553" name="Google Shape;553;p43"/>
          <p:cNvSpPr txBox="1"/>
          <p:nvPr/>
        </p:nvSpPr>
        <p:spPr>
          <a:xfrm>
            <a:off x="655638" y="1392238"/>
            <a:ext cx="8020818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4: Transporte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camada de transporte é responsável pela segmentação dos dados enviando-os para a camada de rede. Esta camada também se responsabiliza por gerenciar os aspectos da comunicação com relação a orientação ou não à conexão, além dos mecanismos de verificação de integridade e retransmissão dos dados caso necessário.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Protocolos comuns: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TCP;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UDP;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SSL;</a:t>
            </a:r>
            <a:endParaRPr/>
          </a:p>
          <a:p>
            <a:pPr indent="-133350" lvl="1" marL="742950" marR="0" rtl="0" algn="just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3" lvl="0" marL="227013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4"/>
          <p:cNvSpPr txBox="1"/>
          <p:nvPr/>
        </p:nvSpPr>
        <p:spPr>
          <a:xfrm>
            <a:off x="-9061" y="-4987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O Modelo OSI</a:t>
            </a:r>
            <a:endParaRPr/>
          </a:p>
        </p:txBody>
      </p:sp>
      <p:sp>
        <p:nvSpPr>
          <p:cNvPr id="561" name="Google Shape;561;p44"/>
          <p:cNvSpPr txBox="1"/>
          <p:nvPr/>
        </p:nvSpPr>
        <p:spPr>
          <a:xfrm>
            <a:off x="655638" y="1392238"/>
            <a:ext cx="8020818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3: Rede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camada de rede é responsável pela gerenciamento de conexões entre hosts que estejam em sub-redes distintas, se preocupando com os aspectos de fragmentação/remontagem, suporte ao processo de roteamento além dos aspectos de qualidade da conexão.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Protocolos comuns: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IP;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ARP;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ICMP;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IPsec;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RIP;</a:t>
            </a:r>
            <a:endParaRPr/>
          </a:p>
          <a:p>
            <a:pPr indent="-227013" lvl="0" marL="227013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5"/>
          <p:cNvSpPr txBox="1"/>
          <p:nvPr/>
        </p:nvSpPr>
        <p:spPr>
          <a:xfrm>
            <a:off x="-9061" y="-4987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O Modelo OSI</a:t>
            </a:r>
            <a:endParaRPr/>
          </a:p>
        </p:txBody>
      </p:sp>
      <p:sp>
        <p:nvSpPr>
          <p:cNvPr id="569" name="Google Shape;569;p45"/>
          <p:cNvSpPr txBox="1"/>
          <p:nvPr/>
        </p:nvSpPr>
        <p:spPr>
          <a:xfrm>
            <a:off x="655638" y="1392238"/>
            <a:ext cx="8020818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2: Enlace de Dados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camada de enlace de dados também conhecida como link de dados detecta e, opcionalmente, corrige erros que possam acontecer no nível físico. É responsável por controlar o fluxo (recepção, delimitação e transmissão de quadros) e também estabelece um protocolo de comunicação entre sistemas diretamente conectados.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Protocolos comuns: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Ethernet (rede cabeada);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IEEE 802.11 (rede wireless wi-fi)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Fibre Channel;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 Ring; Frame Relay; ATM;</a:t>
            </a:r>
            <a:endParaRPr/>
          </a:p>
          <a:p>
            <a:pPr indent="-76200" lvl="2" marL="114300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6"/>
          <p:cNvSpPr txBox="1"/>
          <p:nvPr/>
        </p:nvSpPr>
        <p:spPr>
          <a:xfrm>
            <a:off x="-9061" y="-4987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O Modelo OSI</a:t>
            </a:r>
            <a:endParaRPr/>
          </a:p>
        </p:txBody>
      </p:sp>
      <p:sp>
        <p:nvSpPr>
          <p:cNvPr id="577" name="Google Shape;577;p46"/>
          <p:cNvSpPr txBox="1"/>
          <p:nvPr/>
        </p:nvSpPr>
        <p:spPr>
          <a:xfrm>
            <a:off x="655638" y="1392238"/>
            <a:ext cx="8020818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1: Física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camada física define as características dos dispositivos em relação ao meio de transmissão, como aspectos elétricos, ópticos, mecânicos e funcionais para o meio físico transportando os sinais para todas as camadas superiores. Isso inclui o layout de pinos, tensões, impedância da linha, especificações do cabo, temporização. A camada física é responsável por definir se a transmissão poder ser ou não realizada nos dois sentidos simultaneamente. Sendo a camada mais baixa do modelo OSI, diz respeito a transmissão e recepção do fluxo de bits brutos não-estruturados.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Protocolos comuns: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RS-232, V.35, T1, E1;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10BASE-T, 100BASE-TX, DSL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7"/>
          <p:cNvSpPr txBox="1"/>
          <p:nvPr/>
        </p:nvSpPr>
        <p:spPr>
          <a:xfrm>
            <a:off x="0" y="455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O Modelo OSI</a:t>
            </a:r>
            <a:endParaRPr/>
          </a:p>
        </p:txBody>
      </p:sp>
      <p:sp>
        <p:nvSpPr>
          <p:cNvPr id="585" name="Google Shape;585;p47"/>
          <p:cNvSpPr txBox="1"/>
          <p:nvPr/>
        </p:nvSpPr>
        <p:spPr>
          <a:xfrm>
            <a:off x="655638" y="1392238"/>
            <a:ext cx="7878762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velocidade na qual a Internet baseada no protocolo TCP/IP ocorreu, causou um atraso no desenvolvimento do modelo OSI;</a:t>
            </a:r>
            <a:endParaRPr/>
          </a:p>
          <a:p>
            <a:pPr indent="-227013" lvl="0" marL="227013" marR="0" rtl="0" algn="just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Poucos protocolos seguem a especificação OSI, mas este modelo ajudou a construir outros protocolos e produtos para novos tipos de redes redes;</a:t>
            </a:r>
            <a:endParaRPr/>
          </a:p>
          <a:p>
            <a:pPr indent="-227013" lvl="0" marL="227013" marR="0" rtl="0" algn="just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protocolos do modelo TCP/IP foram implementados baseando-se no modelo de especificação OSI.</a:t>
            </a:r>
            <a:endParaRPr/>
          </a:p>
          <a:p>
            <a:pPr indent="-227013" lvl="0" marL="227013" marR="0" rtl="0" algn="just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8"/>
          <p:cNvSpPr txBox="1"/>
          <p:nvPr/>
        </p:nvSpPr>
        <p:spPr>
          <a:xfrm>
            <a:off x="0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Endereçando a Redes</a:t>
            </a:r>
            <a:endParaRPr b="1" sz="3200">
              <a:solidFill>
                <a:srgbClr val="708C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48"/>
          <p:cNvSpPr txBox="1"/>
          <p:nvPr/>
        </p:nvSpPr>
        <p:spPr>
          <a:xfrm>
            <a:off x="655638" y="1504950"/>
            <a:ext cx="794067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Existem vários tipos de endereços que devem ser incluídos para se entregar com sucesso os dados de uma aplicação de origem executada em um host para a aplicação correta de destino executada em outro host </a:t>
            </a:r>
            <a:endParaRPr/>
          </a:p>
          <a:p>
            <a:pPr indent="-227013" lvl="0" marL="227013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3" lvl="0" marL="227013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4" name="Google Shape;59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3748088"/>
            <a:ext cx="7862888" cy="2420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9"/>
          <p:cNvSpPr txBox="1"/>
          <p:nvPr/>
        </p:nvSpPr>
        <p:spPr>
          <a:xfrm>
            <a:off x="-11562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Endereço Físico ou MAC</a:t>
            </a:r>
            <a:endParaRPr/>
          </a:p>
        </p:txBody>
      </p:sp>
      <p:pic>
        <p:nvPicPr>
          <p:cNvPr id="602" name="Google Shape;60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963" y="1751013"/>
            <a:ext cx="6411912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3728" y="4155273"/>
            <a:ext cx="424815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 txBox="1"/>
          <p:nvPr/>
        </p:nvSpPr>
        <p:spPr>
          <a:xfrm>
            <a:off x="0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A Interação de Protocolos</a:t>
            </a:r>
            <a:endParaRPr b="1" sz="2800">
              <a:solidFill>
                <a:srgbClr val="708C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655638" y="1558925"/>
            <a:ext cx="794067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exemplo do uso de um conjunto de protocolos em comunicação de rede é a interação entre um navegador e um servidor web:</a:t>
            </a:r>
            <a:endParaRPr/>
          </a:p>
          <a:p>
            <a:pPr indent="-227013" lvl="0" marL="227013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2162606" y="4459520"/>
            <a:ext cx="962123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Aplicação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2162606" y="4962357"/>
            <a:ext cx="1042017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Transporte</a:t>
            </a:r>
            <a:endParaRPr/>
          </a:p>
        </p:txBody>
      </p:sp>
      <p:sp>
        <p:nvSpPr>
          <p:cNvPr id="139" name="Google Shape;139;p5"/>
          <p:cNvSpPr txBox="1"/>
          <p:nvPr/>
        </p:nvSpPr>
        <p:spPr>
          <a:xfrm>
            <a:off x="2162606" y="5465194"/>
            <a:ext cx="790601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2162606" y="5968030"/>
            <a:ext cx="1399742" cy="286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Acesso à Rede</a:t>
            </a:r>
            <a:endParaRPr/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258" y="4039449"/>
            <a:ext cx="725067" cy="7122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ícone aplicação, firefox, navegador, Mozzila" id="142" name="Google Shape;14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7687" y="5035688"/>
            <a:ext cx="712208" cy="7122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ícone google, o chrome" id="143" name="Google Shape;14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7687" y="5885143"/>
            <a:ext cx="712209" cy="7122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ícone servidor" id="144" name="Google Shape;144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48048" y="397906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/>
          <p:cNvSpPr txBox="1"/>
          <p:nvPr/>
        </p:nvSpPr>
        <p:spPr>
          <a:xfrm>
            <a:off x="323528" y="3330686"/>
            <a:ext cx="1468672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Browsers</a:t>
            </a:r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2603487" y="3331300"/>
            <a:ext cx="3044424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Protocolos/Camadas</a:t>
            </a:r>
            <a:endParaRPr/>
          </a:p>
        </p:txBody>
      </p:sp>
      <p:sp>
        <p:nvSpPr>
          <p:cNvPr id="147" name="Google Shape;147;p5"/>
          <p:cNvSpPr txBox="1"/>
          <p:nvPr/>
        </p:nvSpPr>
        <p:spPr>
          <a:xfrm>
            <a:off x="6833870" y="3323647"/>
            <a:ext cx="2044983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Servidor Web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363" y="1836738"/>
            <a:ext cx="8343900" cy="46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50"/>
          <p:cNvSpPr txBox="1"/>
          <p:nvPr/>
        </p:nvSpPr>
        <p:spPr>
          <a:xfrm>
            <a:off x="0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Endereço de Rede</a:t>
            </a:r>
            <a:endParaRPr b="1" sz="3200">
              <a:solidFill>
                <a:srgbClr val="708CA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1"/>
          <p:cNvSpPr txBox="1"/>
          <p:nvPr/>
        </p:nvSpPr>
        <p:spPr>
          <a:xfrm>
            <a:off x="0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Endereço da Aplicação ou Porta</a:t>
            </a:r>
            <a:endParaRPr b="1" sz="3200">
              <a:solidFill>
                <a:srgbClr val="708C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8" name="Google Shape;61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163" y="1595438"/>
            <a:ext cx="7667625" cy="47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/>
          <p:nvPr/>
        </p:nvSpPr>
        <p:spPr>
          <a:xfrm>
            <a:off x="0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800"/>
              <a:buFont typeface="Times New Roman"/>
              <a:buNone/>
            </a:pPr>
            <a:r>
              <a:rPr b="1" lang="en-US" sz="28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Protocolos de Tecnologia Independente</a:t>
            </a:r>
            <a:endParaRPr b="1" sz="2800">
              <a:solidFill>
                <a:srgbClr val="708C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655638" y="1268760"/>
            <a:ext cx="794067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protocolos de rede descrevem as funções que ocorrem durante as comunicações de rede, mas  geralmente não descrevem como realizar estas funções especificamente, isto fica a cargo das aplicações que utilizam o protocolo;</a:t>
            </a:r>
            <a:endParaRPr/>
          </a:p>
          <a:p>
            <a:pPr indent="-227013" lvl="0" marL="227013" marR="0" rtl="0" algn="just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Olhando para o exemplo do servidor web, o HTTP não especifica qual idioma de programação é usado para criar o navegador, qual software de servidor web deve ser usado para atender as páginas da Internet;</a:t>
            </a:r>
            <a:endParaRPr/>
          </a:p>
        </p:txBody>
      </p:sp>
      <p:pic>
        <p:nvPicPr>
          <p:cNvPr descr="Capturando o conteúdo de uma mensagem ping ICMP com Wireshark" id="156" name="Google Shape;1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870" y="4797152"/>
            <a:ext cx="4430146" cy="18615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ura10 - Wireshark e o ICMP Header" id="157" name="Google Shape;15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8227" y="4797153"/>
            <a:ext cx="4082414" cy="185917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6"/>
          <p:cNvSpPr txBox="1"/>
          <p:nvPr/>
        </p:nvSpPr>
        <p:spPr>
          <a:xfrm>
            <a:off x="1730024" y="5302007"/>
            <a:ext cx="2711833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ICMP no Windows</a:t>
            </a:r>
            <a:endParaRPr/>
          </a:p>
        </p:txBody>
      </p:sp>
      <p:sp>
        <p:nvSpPr>
          <p:cNvPr id="159" name="Google Shape;159;p6"/>
          <p:cNvSpPr txBox="1"/>
          <p:nvPr/>
        </p:nvSpPr>
        <p:spPr>
          <a:xfrm>
            <a:off x="6688648" y="5269948"/>
            <a:ext cx="2198872" cy="4247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ICMP no Linux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/>
        </p:nvSpPr>
        <p:spPr>
          <a:xfrm>
            <a:off x="5166" y="74712"/>
            <a:ext cx="81454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Usando Modelos de Camadas</a:t>
            </a:r>
            <a:endParaRPr b="1" sz="3200">
              <a:solidFill>
                <a:srgbClr val="708C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522288" y="1138238"/>
            <a:ext cx="794067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Benefícios no uso de um modelo de camadas para descrever protocolos de rede e suas operações:</a:t>
            </a:r>
            <a:endParaRPr/>
          </a:p>
          <a:p>
            <a:pPr indent="-350838" lvl="1" marL="801688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Abstração e Simplificação: O modelo de camadas divide a complexidade das redes em camadas distintas, cada uma com funções específicas. Isso simplifica o projeto, implementação e solução de problemas, pois cada camada pode ser tratada de forma independente.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0838" lvl="1" marL="801688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Auxilia na elaboração do protocolo, porque os protocolos que operam em uma camada específica precisam interagir apenas com a camada imediatamente  superior e inferior;</a:t>
            </a:r>
            <a:endParaRPr/>
          </a:p>
          <a:p>
            <a:pPr indent="-350838" lvl="1" marL="801688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Estimula a competição porque os produtos de diferentes fornecedores podem trabalhar em conjunto;</a:t>
            </a:r>
            <a:endParaRPr/>
          </a:p>
          <a:p>
            <a:pPr indent="-350838" lvl="1" marL="801688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708CA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Impede que outras camadas sejam afetadas por alterações de tecnologia ou capacidades na camada alterada;</a:t>
            </a:r>
            <a:endParaRPr/>
          </a:p>
          <a:p>
            <a:pPr indent="-227013" lvl="0" marL="227013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3" lvl="0" marL="227013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/>
        </p:nvSpPr>
        <p:spPr>
          <a:xfrm>
            <a:off x="-14064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O Modelo de Camadas</a:t>
            </a:r>
            <a:endParaRPr b="1" sz="3200">
              <a:solidFill>
                <a:srgbClr val="708C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655638" y="1392238"/>
            <a:ext cx="794067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modelo de referência x modelo de protocolos:</a:t>
            </a:r>
            <a:endParaRPr/>
          </a:p>
          <a:p>
            <a:pPr indent="-227013" lvl="0" marL="227013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013" lvl="0" marL="227013" marR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688" y="2060848"/>
            <a:ext cx="5259985" cy="4081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/>
        </p:nvSpPr>
        <p:spPr>
          <a:xfrm>
            <a:off x="0" y="0"/>
            <a:ext cx="81454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025" lIns="82075" spcFirstLastPara="1" rIns="82075" wrap="square" tIns="41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3200"/>
              <a:buFont typeface="Times New Roman"/>
              <a:buNone/>
            </a:pPr>
            <a:r>
              <a:rPr b="1" lang="en-US" sz="3200">
                <a:solidFill>
                  <a:srgbClr val="708CA1"/>
                </a:solidFill>
                <a:latin typeface="Arial"/>
                <a:ea typeface="Arial"/>
                <a:cs typeface="Arial"/>
                <a:sym typeface="Arial"/>
              </a:rPr>
              <a:t>O Modelo de Camadas</a:t>
            </a:r>
            <a:endParaRPr/>
          </a:p>
        </p:txBody>
      </p:sp>
      <p:sp>
        <p:nvSpPr>
          <p:cNvPr id="184" name="Google Shape;184;p9"/>
          <p:cNvSpPr txBox="1"/>
          <p:nvPr/>
        </p:nvSpPr>
        <p:spPr>
          <a:xfrm>
            <a:off x="655638" y="1392238"/>
            <a:ext cx="7940675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1025" lIns="82075" spcFirstLastPara="1" rIns="82075" wrap="square" tIns="41025">
            <a:noAutofit/>
          </a:bodyPr>
          <a:lstStyle/>
          <a:p>
            <a:pPr indent="-227013" lvl="0" marL="227013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708CA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modelo TCP/IP</a:t>
            </a:r>
            <a:endParaRPr/>
          </a:p>
          <a:p>
            <a:pPr indent="-277813" lvl="1" marL="735013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primeiro modelo de protocolo de camadas para comunicações de rede foi criado em 1970;</a:t>
            </a:r>
            <a:endParaRPr/>
          </a:p>
          <a:p>
            <a:pPr indent="-277813" lvl="1" marL="735013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modelo TCP/IP é chamado de modelo da Internet justamente por atender as especificações do modelo de protocolo em camadas;</a:t>
            </a:r>
            <a:endParaRPr/>
          </a:p>
          <a:p>
            <a:pPr indent="-277813" lvl="1" marL="735013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protocos normalmente são documentos públicos disponíveis a qualquer usuário e normalmente chamados de RFC (Requests for Comments);</a:t>
            </a:r>
            <a:endParaRPr/>
          </a:p>
          <a:p>
            <a:pPr indent="-277813" lvl="1" marL="735013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RFCs também contêm documentos técnicos e organizacionais sobre a Internet, e são produzidos pela Internet Engineering Task Force (IETF).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2002-08-27T12:04:17Z</dcterms:created>
  <dc:creator>CLI</dc:creator>
</cp:coreProperties>
</file>