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  <p:sldMasterId id="2147483649" r:id="rId2"/>
  </p:sldMasterIdLst>
  <p:notesMasterIdLst>
    <p:notesMasterId r:id="rId17"/>
  </p:notesMasterIdLst>
  <p:sldIdLst>
    <p:sldId id="256" r:id="rId3"/>
    <p:sldId id="342" r:id="rId4"/>
    <p:sldId id="343" r:id="rId5"/>
    <p:sldId id="346" r:id="rId6"/>
    <p:sldId id="345" r:id="rId7"/>
    <p:sldId id="344" r:id="rId8"/>
    <p:sldId id="347" r:id="rId9"/>
    <p:sldId id="348" r:id="rId10"/>
    <p:sldId id="349" r:id="rId11"/>
    <p:sldId id="350" r:id="rId12"/>
    <p:sldId id="351" r:id="rId13"/>
    <p:sldId id="352" r:id="rId14"/>
    <p:sldId id="353" r:id="rId15"/>
    <p:sldId id="354" r:id="rId16"/>
  </p:sldIdLst>
  <p:sldSz cx="9144000" cy="6858000" type="screen4x3"/>
  <p:notesSz cx="6854825" cy="9082088"/>
  <p:defaultTextStyle>
    <a:defPPr>
      <a:defRPr lang="en-GB"/>
    </a:defPPr>
    <a:lvl1pPr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1pPr>
    <a:lvl2pPr marL="742950" indent="-28575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2pPr>
    <a:lvl3pPr marL="11430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3pPr>
    <a:lvl4pPr marL="16002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4pPr>
    <a:lvl5pPr marL="2057400" indent="-228600" algn="ctr" defTabSz="449263" rtl="0" eaLnBrk="0" fontAlgn="base" hangingPunct="0">
      <a:lnSpc>
        <a:spcPct val="90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itchFamily="16" charset="0"/>
      <a:defRPr sz="2400" kern="1200">
        <a:solidFill>
          <a:schemeClr val="bg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994" autoAdjust="0"/>
    <p:restoredTop sz="86441" autoAdjust="0"/>
  </p:normalViewPr>
  <p:slideViewPr>
    <p:cSldViewPr>
      <p:cViewPr varScale="1">
        <p:scale>
          <a:sx n="95" d="100"/>
          <a:sy n="95" d="100"/>
        </p:scale>
        <p:origin x="250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-2136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6854825" cy="9082088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6111875" y="8410575"/>
            <a:ext cx="439738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/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55563" y="8585200"/>
            <a:ext cx="2562225" cy="341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3600" tIns="48960" rIns="93600" bIns="4896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pt-BR" sz="800" b="1"/>
              <a:t>© 2001, Cisco Systems, Inc. All rights reserved.</a:t>
            </a:r>
          </a:p>
          <a:p>
            <a:pPr algn="l">
              <a:lnSpc>
                <a:spcPct val="100000"/>
              </a:lnSpc>
              <a:buClrTx/>
              <a:buFontTx/>
              <a:buNone/>
            </a:pPr>
            <a:r>
              <a:rPr lang="en-US" altLang="pt-BR" sz="800" b="1"/>
              <a:t>&lt;Title of Course (ACRO) vX.X&gt;</a:t>
            </a:r>
          </a:p>
        </p:txBody>
      </p:sp>
      <p:sp>
        <p:nvSpPr>
          <p:cNvPr id="3081" name="Line 9"/>
          <p:cNvSpPr>
            <a:spLocks noChangeShapeType="1"/>
          </p:cNvSpPr>
          <p:nvPr/>
        </p:nvSpPr>
        <p:spPr bwMode="auto">
          <a:xfrm>
            <a:off x="149225" y="8599488"/>
            <a:ext cx="6503988" cy="1587"/>
          </a:xfrm>
          <a:prstGeom prst="line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3082" name="Rectangle 10"/>
          <p:cNvSpPr>
            <a:spLocks noGrp="1" noChangeArrowheads="1"/>
          </p:cNvSpPr>
          <p:nvPr>
            <p:ph type="sldNum"/>
          </p:nvPr>
        </p:nvSpPr>
        <p:spPr bwMode="auto">
          <a:xfrm>
            <a:off x="5797550" y="8480425"/>
            <a:ext cx="785813" cy="273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8360" tIns="0" rIns="18360" bIns="0" numCol="1" anchor="b" anchorCtr="0" compatLnSpc="1">
            <a:prstTxWarp prst="textNoShape">
              <a:avLst/>
            </a:prstTxWarp>
          </a:bodyPr>
          <a:lstStyle>
            <a:lvl1pPr algn="r" eaLnBrk="1">
              <a:lnSpc>
                <a:spcPct val="100000"/>
              </a:lnSpc>
              <a:buClrTx/>
              <a:buSzPct val="45000"/>
              <a:buFontTx/>
              <a:buNone/>
              <a:tabLst>
                <a:tab pos="723900" algn="l"/>
              </a:tabLst>
              <a:defRPr sz="800">
                <a:solidFill>
                  <a:srgbClr val="000000"/>
                </a:solidFill>
                <a:latin typeface="Times New Roman" pitchFamily="16" charset="0"/>
                <a:ea typeface="DejaVu Sans" charset="0"/>
                <a:cs typeface="DejaVu Sans" charset="0"/>
              </a:defRPr>
            </a:lvl1pPr>
          </a:lstStyle>
          <a:p>
            <a:fld id="{2202C1AF-E7A0-459B-A172-D52E36440088}" type="slidenum">
              <a:rPr lang="en-US" altLang="pt-BR"/>
              <a:pPr/>
              <a:t>‹nº›</a:t>
            </a:fld>
            <a:endParaRPr lang="en-US" altLang="pt-BR"/>
          </a:p>
        </p:txBody>
      </p:sp>
      <p:sp>
        <p:nvSpPr>
          <p:cNvPr id="3083" name="Rectangle 11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855663" y="239713"/>
            <a:ext cx="5191125" cy="3890962"/>
          </a:xfrm>
          <a:prstGeom prst="rect">
            <a:avLst/>
          </a:prstGeom>
          <a:noFill/>
          <a:ln w="1260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84" name="Rectangle 12"/>
          <p:cNvSpPr>
            <a:spLocks noGrp="1" noChangeArrowheads="1"/>
          </p:cNvSpPr>
          <p:nvPr>
            <p:ph type="body"/>
          </p:nvPr>
        </p:nvSpPr>
        <p:spPr bwMode="auto">
          <a:xfrm>
            <a:off x="395288" y="4278313"/>
            <a:ext cx="5976937" cy="4144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3600" tIns="48960" rIns="93600" bIns="48960" numCol="1" anchor="t" anchorCtr="0" compatLnSpc="1">
            <a:prstTxWarp prst="textNoShape">
              <a:avLst/>
            </a:prstTxWarp>
          </a:bodyPr>
          <a:lstStyle/>
          <a:p>
            <a:pPr lvl="0"/>
            <a:endParaRPr lang="pt-BR" altLang="pt-BR"/>
          </a:p>
        </p:txBody>
      </p:sp>
    </p:spTree>
    <p:extLst>
      <p:ext uri="{BB962C8B-B14F-4D97-AF65-F5344CB8AC3E}">
        <p14:creationId xmlns:p14="http://schemas.microsoft.com/office/powerpoint/2010/main" val="270336798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itchFamily="16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0"/>
          <p:cNvSpPr>
            <a:spLocks noGrp="1" noChangeArrowheads="1"/>
          </p:cNvSpPr>
          <p:nvPr>
            <p:ph type="sldNum"/>
          </p:nvPr>
        </p:nvSpPr>
        <p:spPr>
          <a:ln/>
        </p:spPr>
        <p:txBody>
          <a:bodyPr/>
          <a:lstStyle/>
          <a:p>
            <a:fld id="{CA66485E-FF0F-4D2A-84EA-83CF75167900}" type="slidenum">
              <a:rPr lang="en-US" altLang="pt-BR"/>
              <a:pPr/>
              <a:t>1</a:t>
            </a:fld>
            <a:endParaRPr lang="en-US" altLang="pt-BR"/>
          </a:p>
        </p:txBody>
      </p:sp>
      <p:sp>
        <p:nvSpPr>
          <p:cNvPr id="57345" name="Text Box 1"/>
          <p:cNvSpPr txBox="1">
            <a:spLocks noChangeArrowheads="1"/>
          </p:cNvSpPr>
          <p:nvPr/>
        </p:nvSpPr>
        <p:spPr bwMode="auto">
          <a:xfrm>
            <a:off x="5797550" y="8480425"/>
            <a:ext cx="795338" cy="28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18360" tIns="0" rIns="18360" bIns="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BF680A64-EAB7-4C77-AB8B-C859D68C7C03}" type="slidenum">
              <a:rPr lang="en-US" altLang="pt-BR" sz="800"/>
              <a:pPr algn="r">
                <a:lnSpc>
                  <a:spcPct val="100000"/>
                </a:lnSpc>
                <a:buClrTx/>
                <a:buFontTx/>
                <a:buNone/>
              </a:pPr>
              <a:t>1</a:t>
            </a:fld>
            <a:endParaRPr lang="en-US" altLang="pt-BR" sz="800"/>
          </a:p>
        </p:txBody>
      </p:sp>
      <p:sp>
        <p:nvSpPr>
          <p:cNvPr id="57346" name="Rectangle 2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858838" y="239713"/>
            <a:ext cx="5199062" cy="3898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7347" name="Rectangle 3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396875" y="4278313"/>
            <a:ext cx="5984875" cy="4157662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pt-BR" alt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3495637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009101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57988" y="490538"/>
            <a:ext cx="2033587" cy="4972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5638" y="490538"/>
            <a:ext cx="5949950" cy="4972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3689379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t-BR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21563901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046597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42579826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7413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5224699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3628689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9941255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6821080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91534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0232271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25664110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409160347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57988" y="490538"/>
            <a:ext cx="2033587" cy="497205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55638" y="490538"/>
            <a:ext cx="5949950" cy="4972050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946068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899805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55638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97413" y="1900238"/>
            <a:ext cx="3889375" cy="35623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6600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3417147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4778804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262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4408451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</p:spTree>
    <p:extLst>
      <p:ext uri="{BB962C8B-B14F-4D97-AF65-F5344CB8AC3E}">
        <p14:creationId xmlns:p14="http://schemas.microsoft.com/office/powerpoint/2010/main" val="3669379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80" tIns="41040" rIns="82080" bIns="4104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60AA6152-AD63-49C8-AF9D-922BE432774C}" type="slidenum">
              <a:rPr lang="en-US" altLang="pt-BR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‹nº›</a:t>
            </a:fld>
            <a:endParaRPr lang="en-US" altLang="pt-BR" sz="1000">
              <a:solidFill>
                <a:srgbClr val="D3D3D3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4"/>
          <p:cNvSpPr>
            <a:spLocks noChangeArrowheads="1"/>
          </p:cNvSpPr>
          <p:nvPr/>
        </p:nvSpPr>
        <p:spPr bwMode="auto">
          <a:xfrm>
            <a:off x="8364538" y="6626225"/>
            <a:ext cx="739775" cy="234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82080" tIns="41040" rIns="82080" bIns="41040" anchor="b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r">
              <a:lnSpc>
                <a:spcPct val="100000"/>
              </a:lnSpc>
              <a:buClrTx/>
              <a:buFontTx/>
              <a:buNone/>
            </a:pPr>
            <a:fld id="{92318073-53BD-45AA-876E-B83824CE768A}" type="slidenum">
              <a:rPr lang="en-US" altLang="pt-BR" sz="1000">
                <a:solidFill>
                  <a:srgbClr val="D3D3D3"/>
                </a:solidFill>
              </a:rPr>
              <a:pPr algn="r">
                <a:lnSpc>
                  <a:spcPct val="100000"/>
                </a:lnSpc>
                <a:buClrTx/>
                <a:buFontTx/>
                <a:buNone/>
              </a:pPr>
              <a:t>‹nº›</a:t>
            </a:fld>
            <a:endParaRPr lang="en-US" altLang="pt-BR" sz="1000">
              <a:solidFill>
                <a:srgbClr val="D3D3D3"/>
              </a:solidFill>
            </a:endParaRP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655638" y="490538"/>
            <a:ext cx="81359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do título</a:t>
            </a:r>
          </a:p>
        </p:txBody>
      </p:sp>
      <p:sp>
        <p:nvSpPr>
          <p:cNvPr id="2056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55638" y="1900238"/>
            <a:ext cx="7931150" cy="3562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2080" tIns="41040" rIns="82080" bIns="410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pt-BR"/>
              <a:t>Clique para editar o formato do texto da estrutura de tópicos</a:t>
            </a:r>
          </a:p>
          <a:p>
            <a:pPr lvl="1"/>
            <a:r>
              <a:rPr lang="en-GB" altLang="pt-BR"/>
              <a:t>2.º Nível da estrutura de tópicos</a:t>
            </a:r>
          </a:p>
          <a:p>
            <a:pPr lvl="2"/>
            <a:r>
              <a:rPr lang="en-GB" altLang="pt-BR"/>
              <a:t>3.º Nível da estrutura de tópicos</a:t>
            </a:r>
          </a:p>
          <a:p>
            <a:pPr lvl="3"/>
            <a:r>
              <a:rPr lang="en-GB" altLang="pt-BR"/>
              <a:t>4.º Nível da estrutura de tópicos</a:t>
            </a:r>
          </a:p>
          <a:p>
            <a:pPr lvl="4"/>
            <a:r>
              <a:rPr lang="en-GB" altLang="pt-BR"/>
              <a:t>5.º Nível da estrutura de tópicos</a:t>
            </a:r>
          </a:p>
          <a:p>
            <a:pPr lvl="4"/>
            <a:r>
              <a:rPr lang="en-GB" altLang="pt-BR"/>
              <a:t>6.º Nível da estrutura de tópicos</a:t>
            </a:r>
          </a:p>
          <a:p>
            <a:pPr lvl="4"/>
            <a:r>
              <a:rPr lang="en-GB" altLang="pt-BR"/>
              <a:t>7.º Nível da estrutura de tópicos</a:t>
            </a:r>
          </a:p>
          <a:p>
            <a:pPr lvl="4"/>
            <a:r>
              <a:rPr lang="en-GB" altLang="pt-BR"/>
              <a:t>8.º Nível da estrutura de tópicos</a:t>
            </a:r>
          </a:p>
          <a:p>
            <a:pPr lvl="4"/>
            <a:r>
              <a:rPr lang="en-GB" altLang="pt-BR"/>
              <a:t>9.º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+mj-lt"/>
          <a:ea typeface="+mj-ea"/>
          <a:cs typeface="+mj-cs"/>
        </a:defRPr>
      </a:lvl1pPr>
      <a:lvl2pPr marL="742950" indent="-28575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2pPr>
      <a:lvl3pPr marL="1143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3pPr>
      <a:lvl4pPr marL="1600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4pPr>
      <a:lvl5pPr marL="20574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5pPr>
      <a:lvl6pPr marL="25146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6pPr>
      <a:lvl7pPr marL="29718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7pPr>
      <a:lvl8pPr marL="34290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8pPr>
      <a:lvl9pPr marL="3886200" indent="-228600" algn="l" defTabSz="449263" rtl="0" eaLnBrk="0" fontAlgn="base" hangingPunct="0">
        <a:lnSpc>
          <a:spcPct val="90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3200" b="1">
          <a:solidFill>
            <a:srgbClr val="708CA1"/>
          </a:solidFill>
          <a:latin typeface="Arial" charset="0"/>
          <a:ea typeface="Droid Sans Fallback" charset="0"/>
          <a:cs typeface="Droid Sans Fallback" charset="0"/>
        </a:defRPr>
      </a:lvl9pPr>
    </p:titleStyle>
    <p:bodyStyle>
      <a:lvl1pPr marL="342900" indent="-342900" algn="l" defTabSz="449263" rtl="0" eaLnBrk="0" fontAlgn="base" hangingPunct="0">
        <a:lnSpc>
          <a:spcPct val="95000"/>
        </a:lnSpc>
        <a:spcBef>
          <a:spcPts val="150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4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49263" rtl="0" eaLnBrk="0" fontAlgn="base" hangingPunct="0">
        <a:lnSpc>
          <a:spcPct val="95000"/>
        </a:lnSpc>
        <a:spcBef>
          <a:spcPts val="875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developer.mozilla.org/en-US/docs/Web/HTTP/Headers" TargetMode="Externa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50874" y="1988840"/>
            <a:ext cx="7953573" cy="25892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eaLnBrk="1" hangingPunct="1">
              <a:lnSpc>
                <a:spcPct val="100000"/>
              </a:lnSpc>
              <a:spcBef>
                <a:spcPts val="1125"/>
              </a:spcBef>
              <a:buClrTx/>
              <a:buFontTx/>
              <a:buNone/>
            </a:pPr>
            <a:r>
              <a:rPr lang="en-US" altLang="pt-BR" sz="5400" b="1" dirty="0" err="1"/>
              <a:t>Fundamentos</a:t>
            </a:r>
            <a:r>
              <a:rPr lang="en-US" altLang="pt-BR" sz="5400" b="1" dirty="0"/>
              <a:t> de </a:t>
            </a:r>
            <a:r>
              <a:rPr lang="en-US" altLang="pt-BR" sz="5400" b="1" dirty="0" err="1"/>
              <a:t>Redes</a:t>
            </a:r>
            <a:endParaRPr lang="en-US" altLang="pt-BR" sz="5400" b="1" dirty="0"/>
          </a:p>
          <a:p>
            <a:pPr eaLnBrk="1" hangingPunct="1">
              <a:lnSpc>
                <a:spcPct val="100000"/>
              </a:lnSpc>
              <a:spcBef>
                <a:spcPts val="1125"/>
              </a:spcBef>
              <a:buClrTx/>
              <a:buFontTx/>
              <a:buNone/>
            </a:pPr>
            <a:r>
              <a:rPr lang="en-US" altLang="pt-BR" sz="4000" b="1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Protocolo</a:t>
            </a:r>
            <a:r>
              <a:rPr lang="en-US" altLang="pt-BR" sz="4000" b="1">
                <a:solidFill>
                  <a:schemeClr val="tx1">
                    <a:lumMod val="65000"/>
                    <a:lumOff val="35000"/>
                  </a:schemeClr>
                </a:solidFill>
              </a:rPr>
              <a:t> HTTP</a:t>
            </a:r>
            <a:endParaRPr lang="en-US" altLang="pt-BR" sz="40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1FC8099-471E-C027-C131-7CB19EB6FD38}"/>
              </a:ext>
            </a:extLst>
          </p:cNvPr>
          <p:cNvSpPr txBox="1"/>
          <p:nvPr/>
        </p:nvSpPr>
        <p:spPr>
          <a:xfrm>
            <a:off x="4076139" y="289834"/>
            <a:ext cx="4654296" cy="2585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chemeClr val="tx1"/>
                </a:solidFill>
                <a:hlinkClick r:id="rId2"/>
              </a:rPr>
              <a:t>https://developer.mozilla.org/en-US/docs/Web/HTTP/Headers</a:t>
            </a:r>
            <a:endParaRPr lang="pt-BR" sz="1200" dirty="0">
              <a:solidFill>
                <a:schemeClr val="tx1"/>
              </a:solidFill>
            </a:endParaRP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981D918-C00B-8770-0649-EE79DEFFD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127" y="3217915"/>
            <a:ext cx="5585393" cy="3640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D2A94381-6AEE-69E4-E22C-CF618714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908442"/>
            <a:ext cx="5644202" cy="27365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09689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2391022-8DD2-9996-0342-D7E7E79245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884" y="1916832"/>
            <a:ext cx="6667500" cy="4410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C58C8EAA-2773-40D9-3831-7557424D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24745"/>
            <a:ext cx="787876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Métodos ou verbos do HTTP</a:t>
            </a:r>
          </a:p>
        </p:txBody>
      </p:sp>
    </p:spTree>
    <p:extLst>
      <p:ext uri="{BB962C8B-B14F-4D97-AF65-F5344CB8AC3E}">
        <p14:creationId xmlns:p14="http://schemas.microsoft.com/office/powerpoint/2010/main" val="9358682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C58C8EAA-2773-40D9-3831-7557424D1F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24745"/>
            <a:ext cx="7878762" cy="5760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Códigos de Status das Requisições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FE0F562B-73C6-CA8E-6FA5-D0B404EABD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3813565"/>
            <a:ext cx="4868685" cy="236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Imagem 4">
            <a:extLst>
              <a:ext uri="{FF2B5EF4-FFF2-40B4-BE49-F238E27FC236}">
                <a16:creationId xmlns:a16="http://schemas.microsoft.com/office/drawing/2014/main" id="{6F03740F-B8AE-B21F-C814-0942C059BD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638" y="2032787"/>
            <a:ext cx="4048690" cy="382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2186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Um cookie HTTP (um cookie web ou cookie de navegador) é um pequeno fragmento de dados que um servidor envia para o navegador do usuário. 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O navegador pode armazenar estes dados e enviá-los de volta na próxima requisição para o mesmo servidor. 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Normalmente é utilizado para identificar se duas requisições vieram do mesmo navegador — ao manter um usuário logado, por exemplo. Ele guarda informações dinâmicas para o protocolo HTTP sem estado.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Cookies são usados principalmente para três propósitos:</a:t>
            </a:r>
          </a:p>
          <a:p>
            <a:pPr lvl="1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Gerenciamento de sessão; Personalização; Registro e análise do comportamento de um usuário.</a:t>
            </a:r>
          </a:p>
        </p:txBody>
      </p:sp>
    </p:spTree>
    <p:extLst>
      <p:ext uri="{BB962C8B-B14F-4D97-AF65-F5344CB8AC3E}">
        <p14:creationId xmlns:p14="http://schemas.microsoft.com/office/powerpoint/2010/main" val="25830242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b="1" dirty="0">
                <a:solidFill>
                  <a:srgbClr val="1B1B1B"/>
                </a:solidFill>
                <a:latin typeface="Inter"/>
              </a:rPr>
              <a:t>Gerenciamento de sessão: </a:t>
            </a:r>
            <a:r>
              <a:rPr lang="pt-BR" altLang="pt-BR" dirty="0">
                <a:solidFill>
                  <a:srgbClr val="1B1B1B"/>
                </a:solidFill>
                <a:latin typeface="Inter"/>
              </a:rPr>
              <a:t>Logins, carrinhos de compra, placar de jogos ou qualquer outra atividade que deva ser guardada por um servidor.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b="1" dirty="0">
                <a:solidFill>
                  <a:srgbClr val="1B1B1B"/>
                </a:solidFill>
                <a:latin typeface="Inter"/>
              </a:rPr>
              <a:t>Personalização: </a:t>
            </a:r>
            <a:r>
              <a:rPr lang="pt-BR" altLang="pt-BR" dirty="0">
                <a:solidFill>
                  <a:srgbClr val="1B1B1B"/>
                </a:solidFill>
                <a:latin typeface="Inter"/>
              </a:rPr>
              <a:t>Preferências de usuário, temas e outras configurações.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b="1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b="1" dirty="0">
                <a:solidFill>
                  <a:srgbClr val="1B1B1B"/>
                </a:solidFill>
                <a:latin typeface="Inter"/>
              </a:rPr>
              <a:t>Rastreamento: </a:t>
            </a:r>
            <a:r>
              <a:rPr lang="pt-BR" altLang="pt-BR" dirty="0">
                <a:solidFill>
                  <a:srgbClr val="1B1B1B"/>
                </a:solidFill>
                <a:latin typeface="Inter"/>
              </a:rPr>
              <a:t>Registro e análise do comportamento de um usuário.</a:t>
            </a:r>
          </a:p>
        </p:txBody>
      </p:sp>
    </p:spTree>
    <p:extLst>
      <p:ext uri="{BB962C8B-B14F-4D97-AF65-F5344CB8AC3E}">
        <p14:creationId xmlns:p14="http://schemas.microsoft.com/office/powerpoint/2010/main" val="11622195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1" i="0" dirty="0">
                <a:solidFill>
                  <a:srgbClr val="1B1B1B"/>
                </a:solidFill>
                <a:effectLst/>
                <a:latin typeface="Inter"/>
              </a:rPr>
              <a:t>HTTP (Hypertext </a:t>
            </a:r>
            <a:r>
              <a:rPr lang="pt-BR" b="1" i="0" dirty="0" err="1">
                <a:solidFill>
                  <a:srgbClr val="1B1B1B"/>
                </a:solidFill>
                <a:effectLst/>
                <a:latin typeface="Inter"/>
              </a:rPr>
              <a:t>Transfer</a:t>
            </a:r>
            <a:r>
              <a:rPr lang="pt-BR" b="1" i="0" dirty="0">
                <a:solidFill>
                  <a:srgbClr val="1B1B1B"/>
                </a:solidFill>
                <a:effectLst/>
                <a:latin typeface="Inter"/>
              </a:rPr>
              <a:t> </a:t>
            </a:r>
            <a:r>
              <a:rPr lang="pt-BR" b="1" i="0" dirty="0" err="1">
                <a:solidFill>
                  <a:srgbClr val="1B1B1B"/>
                </a:solidFill>
                <a:effectLst/>
                <a:latin typeface="Inter"/>
              </a:rPr>
              <a:t>Protocol</a:t>
            </a:r>
            <a:r>
              <a:rPr lang="pt-BR" b="1" i="0" dirty="0">
                <a:solidFill>
                  <a:srgbClr val="1B1B1B"/>
                </a:solidFill>
                <a:effectLst/>
                <a:latin typeface="Inter"/>
              </a:rPr>
              <a:t>)</a:t>
            </a: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 é um protocolo que permite a obtenção de recursos de hipertexto (como documentos HTML) disponibilizados em um outro host.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F751F2-94C6-171E-D55B-201A33C9A2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2970211"/>
            <a:ext cx="4104456" cy="33605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3344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O HTTP 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é o protocolo</a:t>
            </a: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 base de qualquer troca de dados na Web e um protocolo cliente-servidor;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A arquitetura do protocolo HTTP segue o modelo cliente x servidor;</a:t>
            </a:r>
            <a:endParaRPr lang="pt-BR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Isto significa que as requisições são feitas por um aplicativo cliente (normalmente um browser) à um servidor que executa um software específico conhecido como WEB Server;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O servidor recebe uma requisição feita pelo cliente e devolve o documento hipertexto solicitado;</a:t>
            </a:r>
            <a:endParaRPr lang="pt-BR" altLang="pt-BR" dirty="0"/>
          </a:p>
        </p:txBody>
      </p:sp>
    </p:spTree>
    <p:extLst>
      <p:ext uri="{BB962C8B-B14F-4D97-AF65-F5344CB8AC3E}">
        <p14:creationId xmlns:p14="http://schemas.microsoft.com/office/powerpoint/2010/main" val="9159728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O HTTP 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é o protocolo</a:t>
            </a: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 base de qualquer troca de dados na Web e um protocolo cliente-servidor;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A arquitetura do protocolo HTTP segue o modelo cliente x servidor;</a:t>
            </a:r>
            <a:endParaRPr lang="pt-BR" b="0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Isto significa que as requisições são feitas por um aplicativo cliente (normalmente um browser) à um servidor que executa um software específico conhecido como WEB Server;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O servidor recebe uma requisição feita pelo cliente e devolve o documento hipertexto solicitado;</a:t>
            </a:r>
            <a:endParaRPr lang="pt-BR" altLang="pt-BR" dirty="0"/>
          </a:p>
        </p:txBody>
      </p:sp>
      <p:pic>
        <p:nvPicPr>
          <p:cNvPr id="2050" name="Picture 2" descr="Descrição imagem">
            <a:extLst>
              <a:ext uri="{FF2B5EF4-FFF2-40B4-BE49-F238E27FC236}">
                <a16:creationId xmlns:a16="http://schemas.microsoft.com/office/drawing/2014/main" id="{0156E78D-EA2E-21CB-0879-BF195FD3C4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952" y="249259"/>
            <a:ext cx="4716016" cy="2285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482968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Clientes comuns: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Servidores comuns:</a:t>
            </a:r>
            <a:endParaRPr lang="pt-BR" alt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9981752-097F-412B-FE2F-D86DABA12A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1916832"/>
            <a:ext cx="5616624" cy="1650645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CB4FC2FD-8D87-2009-14E9-714BEE8B49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728" y="5116298"/>
            <a:ext cx="1972146" cy="89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836C466-0C40-C647-C65B-9775260DEC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1" y="4854161"/>
            <a:ext cx="2562290" cy="128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>
            <a:extLst>
              <a:ext uri="{FF2B5EF4-FFF2-40B4-BE49-F238E27FC236}">
                <a16:creationId xmlns:a16="http://schemas.microsoft.com/office/drawing/2014/main" id="{F0F91DFD-058F-5E54-7FB2-A8333F015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6178" y="4767154"/>
            <a:ext cx="1470158" cy="1470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91610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As requisições realizadas por um cliente HTTP seguem o formato de uma URL: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endParaRPr lang="pt-BR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r>
              <a:rPr lang="pt-BR" dirty="0">
                <a:solidFill>
                  <a:srgbClr val="1B1B1B"/>
                </a:solidFill>
                <a:latin typeface="Inter"/>
              </a:rPr>
              <a:t>http://www.uol.com.br/esportes/jogos.html</a:t>
            </a: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r>
              <a:rPr lang="pt-BR" dirty="0">
                <a:solidFill>
                  <a:srgbClr val="1B1B1B"/>
                </a:solidFill>
                <a:latin typeface="Inter"/>
              </a:rPr>
              <a:t>http://minhaaplicao:8080/cadastro/usuarios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URL (</a:t>
            </a:r>
            <a:r>
              <a:rPr lang="pt-BR" dirty="0" err="1">
                <a:solidFill>
                  <a:srgbClr val="1B1B1B"/>
                </a:solidFill>
                <a:latin typeface="Inter"/>
              </a:rPr>
              <a:t>Uniform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 </a:t>
            </a:r>
            <a:r>
              <a:rPr lang="pt-BR" dirty="0" err="1">
                <a:solidFill>
                  <a:srgbClr val="1B1B1B"/>
                </a:solidFill>
                <a:latin typeface="Inter"/>
              </a:rPr>
              <a:t>Resource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 </a:t>
            </a:r>
            <a:r>
              <a:rPr lang="pt-BR" dirty="0" err="1">
                <a:solidFill>
                  <a:srgbClr val="1B1B1B"/>
                </a:solidFill>
                <a:latin typeface="Inter"/>
              </a:rPr>
              <a:t>Locator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) é o padrão utilizado para a identificação de um conteúdo qualquer único na Internet;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b="0" i="0" dirty="0">
                <a:solidFill>
                  <a:srgbClr val="1B1B1B"/>
                </a:solidFill>
                <a:effectLst/>
                <a:latin typeface="Inter"/>
              </a:rPr>
              <a:t>Uma URL pode 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identificar recursos estáticos ou dinâmicos;</a:t>
            </a:r>
            <a:endParaRPr lang="pt-BR" b="0" i="0" dirty="0">
              <a:solidFill>
                <a:srgbClr val="1B1B1B"/>
              </a:solidFill>
              <a:effectLst/>
              <a:latin typeface="Inter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644B8297-B1D5-55A1-CD87-F7F541424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348880"/>
            <a:ext cx="7192379" cy="704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0787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392238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Recursos estáticos são conteúdos armazenados no Web Server e são providos ao cliente sem nenhum tipo de processamento utilizado, como uma linguagem de programação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Já os conteúdos dinâmicos são conteúdos construídos no momento que a requisição é realizada;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Para a construção do conteúdo solicitado é necessário a utilização de uma linguagem de programação que irá processar e construir o conteúdo hipertexto solicitado;</a:t>
            </a:r>
          </a:p>
        </p:txBody>
      </p:sp>
    </p:spTree>
    <p:extLst>
      <p:ext uri="{BB962C8B-B14F-4D97-AF65-F5344CB8AC3E}">
        <p14:creationId xmlns:p14="http://schemas.microsoft.com/office/powerpoint/2010/main" val="3471869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24744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O protocolo HTTP é </a:t>
            </a:r>
            <a:r>
              <a:rPr lang="pt-BR" altLang="pt-BR" dirty="0" err="1">
                <a:solidFill>
                  <a:srgbClr val="1B1B1B"/>
                </a:solidFill>
                <a:latin typeface="Inter"/>
              </a:rPr>
              <a:t>stateless</a:t>
            </a:r>
            <a:r>
              <a:rPr lang="pt-BR" altLang="pt-BR" dirty="0">
                <a:solidFill>
                  <a:srgbClr val="1B1B1B"/>
                </a:solidFill>
                <a:latin typeface="Inter"/>
              </a:rPr>
              <a:t> (sem estado);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Isto significa que cada requisição é realizada dentro de uma conexão TCP diferente;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As conexões realizadas não mantém nenhuma relação entre si sendo cada </a:t>
            </a:r>
            <a:r>
              <a:rPr lang="pt-BR" dirty="0">
                <a:solidFill>
                  <a:srgbClr val="1B1B1B"/>
                </a:solidFill>
                <a:latin typeface="Inter"/>
              </a:rPr>
              <a:t>requisição independente;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Não há armazenamento de informações de estado entre requisições;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O servidor não mantém informações sobre as ações anteriores do cliente;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dirty="0">
                <a:solidFill>
                  <a:srgbClr val="1B1B1B"/>
                </a:solidFill>
                <a:latin typeface="Inter"/>
              </a:rPr>
              <a:t>A comunicação é mais simples e leve, pois não há necessidade de manter uma conexão contínua entre o cliente e o servidor o que traz maior velocidade na comunicação;</a:t>
            </a:r>
            <a:endParaRPr lang="pt-BR" altLang="pt-BR" dirty="0">
              <a:solidFill>
                <a:srgbClr val="1B1B1B"/>
              </a:solidFill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2383796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B65DCB83-76AE-2E1E-3C83-480785C7B2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0"/>
            <a:ext cx="8145462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 anchor="b"/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l" eaLnBrk="1" hangingPunct="1">
              <a:buClrTx/>
              <a:buFontTx/>
              <a:buNone/>
            </a:pPr>
            <a:r>
              <a:rPr lang="en-US" altLang="pt-BR" sz="3200" b="1" dirty="0" err="1">
                <a:solidFill>
                  <a:srgbClr val="708CA1"/>
                </a:solidFill>
              </a:rPr>
              <a:t>Protocolo</a:t>
            </a:r>
            <a:r>
              <a:rPr lang="en-US" altLang="pt-BR" sz="3200" b="1" dirty="0">
                <a:solidFill>
                  <a:srgbClr val="708CA1"/>
                </a:solidFill>
              </a:rPr>
              <a:t> HTTP</a:t>
            </a:r>
          </a:p>
        </p:txBody>
      </p:sp>
      <p:sp>
        <p:nvSpPr>
          <p:cNvPr id="3" name="Text Box 2">
            <a:extLst>
              <a:ext uri="{FF2B5EF4-FFF2-40B4-BE49-F238E27FC236}">
                <a16:creationId xmlns:a16="http://schemas.microsoft.com/office/drawing/2014/main" id="{8DA2D07C-14AE-5373-86F8-6F720CECB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638" y="1124744"/>
            <a:ext cx="7878762" cy="507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82080" tIns="41040" rIns="82080" bIns="41040"/>
          <a:lstStyle>
            <a:lvl1pPr marL="227013" indent="-227013"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1pPr>
            <a:lvl2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2pPr>
            <a:lvl3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3pPr>
            <a:lvl4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4pPr>
            <a:lvl5pPr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5pPr>
            <a:lvl6pPr marL="25146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6pPr>
            <a:lvl7pPr marL="29718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7pPr>
            <a:lvl8pPr marL="34290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8pPr>
            <a:lvl9pPr marL="3886200" indent="-228600" algn="ctr" defTabSz="449263" eaLnBrk="0" fontAlgn="base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tabLst>
                <a:tab pos="227013" algn="l"/>
                <a:tab pos="674688" algn="l"/>
                <a:tab pos="1123950" algn="l"/>
                <a:tab pos="1573213" algn="l"/>
                <a:tab pos="2022475" algn="l"/>
                <a:tab pos="2471738" algn="l"/>
                <a:tab pos="2921000" algn="l"/>
                <a:tab pos="3370263" algn="l"/>
                <a:tab pos="3819525" algn="l"/>
                <a:tab pos="4268788" algn="l"/>
                <a:tab pos="4718050" algn="l"/>
                <a:tab pos="5167313" algn="l"/>
                <a:tab pos="5616575" algn="l"/>
                <a:tab pos="6065838" algn="l"/>
                <a:tab pos="6515100" algn="l"/>
                <a:tab pos="6964363" algn="l"/>
                <a:tab pos="7413625" algn="l"/>
                <a:tab pos="7862888" algn="l"/>
                <a:tab pos="8312150" algn="l"/>
                <a:tab pos="8761413" algn="l"/>
                <a:tab pos="9210675" algn="l"/>
              </a:tabLst>
              <a:defRPr sz="2400">
                <a:solidFill>
                  <a:srgbClr val="000000"/>
                </a:solidFill>
                <a:latin typeface="Arial" charset="0"/>
                <a:ea typeface="Droid Sans Fallback" charset="0"/>
                <a:cs typeface="Droid Sans Fallback" charset="0"/>
              </a:defRPr>
            </a:lvl9pPr>
          </a:lstStyle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Exemplo de uma requisição:</a:t>
            </a: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endParaRPr lang="pt-BR" altLang="pt-BR" sz="100" dirty="0">
              <a:solidFill>
                <a:srgbClr val="1B1B1B"/>
              </a:solidFill>
              <a:latin typeface="Inter"/>
            </a:endParaRPr>
          </a:p>
          <a:p>
            <a:pPr marL="0" indent="0"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</a:pPr>
            <a:endParaRPr lang="pt-BR" altLang="pt-BR" dirty="0">
              <a:solidFill>
                <a:srgbClr val="1B1B1B"/>
              </a:solidFill>
              <a:latin typeface="Inter"/>
            </a:endParaRPr>
          </a:p>
          <a:p>
            <a:pPr algn="just" eaLnBrk="1" hangingPunct="1">
              <a:lnSpc>
                <a:spcPct val="95000"/>
              </a:lnSpc>
              <a:spcBef>
                <a:spcPts val="1500"/>
              </a:spcBef>
              <a:buClr>
                <a:srgbClr val="708CA1"/>
              </a:buClr>
              <a:buFont typeface="Wingdings" charset="2"/>
              <a:buChar char=""/>
            </a:pPr>
            <a:r>
              <a:rPr lang="pt-BR" altLang="pt-BR" dirty="0">
                <a:solidFill>
                  <a:srgbClr val="1B1B1B"/>
                </a:solidFill>
                <a:latin typeface="Inter"/>
              </a:rPr>
              <a:t>Exemplo de uma resposta: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814560A-FFBE-A18C-AAC1-EDAD5FB190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585" y="1628800"/>
            <a:ext cx="6642867" cy="1334333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C983ADB5-527A-4726-0495-3F1F98B63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3501008"/>
            <a:ext cx="6048672" cy="30592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68663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o Office">
  <a:themeElements>
    <a:clrScheme name="Tema do Offic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Tema do Office">
      <a:majorFont>
        <a:latin typeface="Arial"/>
        <a:ea typeface="Droid Sans Fallback"/>
        <a:cs typeface="Droid Sans Fallback"/>
      </a:majorFont>
      <a:minorFont>
        <a:latin typeface="Arial"/>
        <a:ea typeface="Droid Sans Fallback"/>
        <a:cs typeface="Droid Sans Fallback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449263" rtl="0" eaLnBrk="0" fontAlgn="base" latinLnBrk="0" hangingPunct="0">
          <a:lnSpc>
            <a:spcPct val="9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altLang="pt-BR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Tema do 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a do 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a do 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ema do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7140</TotalTime>
  <Words>624</Words>
  <Application>Microsoft Office PowerPoint</Application>
  <PresentationFormat>Apresentação na tela (4:3)</PresentationFormat>
  <Paragraphs>69</Paragraphs>
  <Slides>14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14</vt:i4>
      </vt:variant>
    </vt:vector>
  </HeadingPairs>
  <TitlesOfParts>
    <vt:vector size="20" baseType="lpstr">
      <vt:lpstr>Arial</vt:lpstr>
      <vt:lpstr>Inter</vt:lpstr>
      <vt:lpstr>Times New Roman</vt:lpstr>
      <vt:lpstr>Wingdings</vt:lpstr>
      <vt:lpstr>Tema do Office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Communicating over the Network</dc:title>
  <dc:creator>CLI</dc:creator>
  <cp:lastModifiedBy>Rogerio de Freitas Ribeiro</cp:lastModifiedBy>
  <cp:revision>421</cp:revision>
  <cp:lastPrinted>1999-01-27T00:54:54Z</cp:lastPrinted>
  <dcterms:created xsi:type="dcterms:W3CDTF">2002-08-27T12:04:17Z</dcterms:created>
  <dcterms:modified xsi:type="dcterms:W3CDTF">2024-04-26T22:32:40Z</dcterms:modified>
</cp:coreProperties>
</file>