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88" r:id="rId3"/>
    <p:sldId id="281" r:id="rId4"/>
    <p:sldId id="284" r:id="rId5"/>
    <p:sldId id="285" r:id="rId6"/>
    <p:sldId id="778" r:id="rId7"/>
    <p:sldId id="720" r:id="rId8"/>
    <p:sldId id="777" r:id="rId9"/>
    <p:sldId id="274" r:id="rId10"/>
    <p:sldId id="286" r:id="rId11"/>
    <p:sldId id="283" r:id="rId12"/>
    <p:sldId id="2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2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5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8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4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4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8/22/2024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python.org/pt-br/3/tutorial/datastructur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udge.beecrowd.com/en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python.org/pt-br/3/tutorial/datastructur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573AB6-92EA-2490-8632-854FA3371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98" y="1779104"/>
            <a:ext cx="10716802" cy="2253146"/>
          </a:xfrm>
        </p:spPr>
        <p:txBody>
          <a:bodyPr anchor="b">
            <a:normAutofit/>
          </a:bodyPr>
          <a:lstStyle/>
          <a:p>
            <a:pPr algn="r"/>
            <a:r>
              <a:rPr lang="pt-BR" sz="5600" b="1" dirty="0">
                <a:latin typeface="+mj-lt"/>
              </a:rPr>
              <a:t>Laboratório de Programação Competitiva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903441-40E3-499F-0D79-6AF73598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3675" y="5068956"/>
            <a:ext cx="5500125" cy="1192399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Profa. Silvia Brandão</a:t>
            </a:r>
          </a:p>
          <a:p>
            <a:pPr algn="r"/>
            <a:r>
              <a:rPr lang="pt-BR" dirty="0"/>
              <a:t>2024.2</a:t>
            </a:r>
          </a:p>
        </p:txBody>
      </p:sp>
      <p:pic>
        <p:nvPicPr>
          <p:cNvPr id="2050" name="Picture 2" descr="Python">
            <a:extLst>
              <a:ext uri="{FF2B5EF4-FFF2-40B4-BE49-F238E27FC236}">
                <a16:creationId xmlns:a16="http://schemas.microsoft.com/office/drawing/2014/main" id="{B8629442-E125-328E-3865-82E1CEB9F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" y="123289"/>
            <a:ext cx="5176457" cy="17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3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4F1D5-E36B-33CC-AEB5-8D8A8673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864AC-8656-5093-D696-E528F993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09" y="208317"/>
            <a:ext cx="10515600" cy="2053369"/>
          </a:xfrm>
        </p:spPr>
        <p:txBody>
          <a:bodyPr anchor="b">
            <a:normAutofit/>
          </a:bodyPr>
          <a:lstStyle/>
          <a:p>
            <a:r>
              <a:rPr lang="pt-BR" sz="4400" dirty="0"/>
              <a:t>Estruturas de dados em Python</a:t>
            </a:r>
            <a:br>
              <a:rPr lang="pt-BR" sz="4400" dirty="0"/>
            </a:br>
            <a:r>
              <a:rPr lang="pt-BR" sz="4400" dirty="0"/>
              <a:t>Listas e Tuplas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8005B-5819-4C8D-49D2-2AEF0EE7A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09" y="2261686"/>
            <a:ext cx="4988852" cy="403123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/>
              <a:t>As </a:t>
            </a:r>
            <a:r>
              <a:rPr lang="pt-BR" dirty="0">
                <a:solidFill>
                  <a:srgbClr val="C00000"/>
                </a:solidFill>
              </a:rPr>
              <a:t>listas são mutáveis</a:t>
            </a:r>
            <a:r>
              <a:rPr lang="pt-BR" dirty="0"/>
              <a:t>, o que permite adicionar, remover e modificar elementos. Assim, podemos, por exemplo, alterar o valor de um elemento específico em uma lista, adicionar um novo elemento ao final ou remover um elemento existente.</a:t>
            </a:r>
          </a:p>
          <a:p>
            <a:pPr>
              <a:lnSpc>
                <a:spcPct val="100000"/>
              </a:lnSpc>
            </a:pPr>
            <a:r>
              <a:rPr lang="pt-BR" dirty="0"/>
              <a:t>Já </a:t>
            </a:r>
            <a:r>
              <a:rPr lang="pt-BR" dirty="0">
                <a:solidFill>
                  <a:srgbClr val="C00000"/>
                </a:solidFill>
              </a:rPr>
              <a:t>as tuplas são imutáveis </a:t>
            </a:r>
            <a:r>
              <a:rPr lang="pt-BR" dirty="0"/>
              <a:t>e não permitem tais operações. Veja o exemplo:</a:t>
            </a:r>
          </a:p>
          <a:p>
            <a:pPr>
              <a:lnSpc>
                <a:spcPct val="100000"/>
              </a:lnSpc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747EF7-2F3E-CC78-E66F-02C784A0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131" y="2121521"/>
            <a:ext cx="6663199" cy="40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9CE0-4426-7D2A-F482-33EBE772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CADF6-9F86-3E53-6128-DFBA03D5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81"/>
            <a:ext cx="10515600" cy="1325563"/>
          </a:xfrm>
        </p:spPr>
        <p:txBody>
          <a:bodyPr>
            <a:noAutofit/>
          </a:bodyPr>
          <a:lstStyle/>
          <a:p>
            <a:r>
              <a:rPr lang="pt-BR" sz="4800" dirty="0"/>
              <a:t>Desafio: </a:t>
            </a:r>
            <a:r>
              <a:rPr lang="pt-BR" sz="3600" dirty="0"/>
              <a:t>Gerenciamento de Biblioteca Virtual</a:t>
            </a:r>
            <a:endParaRPr lang="pt-BR" sz="48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CE93D9-E8DE-B804-37C2-0C0985876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353935"/>
            <a:ext cx="10515600" cy="5023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i="0" u="none" strike="noStrike" baseline="0" dirty="0">
                <a:solidFill>
                  <a:schemeClr val="accent5">
                    <a:lumMod val="50000"/>
                  </a:schemeClr>
                </a:solidFill>
              </a:rPr>
              <a:t>Atividade prática: </a:t>
            </a:r>
            <a:r>
              <a:rPr lang="pt-BR" sz="1800" b="0" i="0" u="none" strike="noStrike" baseline="0" dirty="0">
                <a:solidFill>
                  <a:srgbClr val="000000"/>
                </a:solidFill>
              </a:rPr>
              <a:t>Para o desenvolvimento da biblioteca virtual, vamos optar por utilizar a linguagem de programação Python , com os recursos de listas e tuplas. Por exemplo: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</a:endParaRPr>
          </a:p>
          <a:p>
            <a:endParaRPr lang="pt-BR" sz="1800" dirty="0">
              <a:solidFill>
                <a:srgbClr val="000000"/>
              </a:solidFill>
            </a:endParaRPr>
          </a:p>
          <a:p>
            <a:endParaRPr lang="pt-BR" sz="1800" b="0" i="0" u="none" strike="noStrike" baseline="0" dirty="0">
              <a:solidFill>
                <a:srgbClr val="000000"/>
              </a:solidFill>
            </a:endParaRPr>
          </a:p>
          <a:p>
            <a:endParaRPr lang="pt-BR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rgbClr val="000000"/>
                </a:solidFill>
              </a:rPr>
              <a:t>Assim, é possível adicionar novos livros ao acervo, inserindo títulos na lista livros e informações sobre os autores na tupla autores: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</a:endParaRPr>
          </a:p>
          <a:p>
            <a:r>
              <a:rPr lang="pt-BR" sz="1800" b="1" dirty="0">
                <a:solidFill>
                  <a:schemeClr val="accent5">
                    <a:lumMod val="50000"/>
                  </a:schemeClr>
                </a:solidFill>
              </a:rPr>
              <a:t>Crie</a:t>
            </a:r>
            <a:r>
              <a:rPr lang="pt-BR" sz="1800" dirty="0">
                <a:solidFill>
                  <a:srgbClr val="000000"/>
                </a:solidFill>
              </a:rPr>
              <a:t> uma função de cadastro de livros (no mínimo 5 títulos) em uma lista e armazene os dados sobre os autores desses livros em uma tupla. Em seguida, </a:t>
            </a:r>
            <a:r>
              <a:rPr lang="pt-BR" sz="1800" b="1" dirty="0">
                <a:solidFill>
                  <a:schemeClr val="accent5">
                    <a:lumMod val="50000"/>
                  </a:schemeClr>
                </a:solidFill>
              </a:rPr>
              <a:t>crie</a:t>
            </a:r>
            <a:r>
              <a:rPr lang="pt-BR" sz="1800" dirty="0">
                <a:solidFill>
                  <a:srgbClr val="000000"/>
                </a:solidFill>
              </a:rPr>
              <a:t> uma função de busca que percorra a lista de livros e retorne as informações do livro correspondente, caso este exista.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</a:endParaRPr>
          </a:p>
          <a:p>
            <a:endParaRPr lang="pt-BR" sz="1800" b="0" i="0" u="none" strike="noStrike" baseline="0" dirty="0">
              <a:solidFill>
                <a:srgbClr val="000000"/>
              </a:solidFill>
            </a:endParaRPr>
          </a:p>
          <a:p>
            <a:endParaRPr lang="pt-BR" sz="1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590557D-021A-9E10-0B19-17F86B93F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1" t="13875" r="111" b="6524"/>
          <a:stretch/>
        </p:blipFill>
        <p:spPr>
          <a:xfrm>
            <a:off x="2143125" y="2120700"/>
            <a:ext cx="8728482" cy="15083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61F6B4-2949-1152-8F14-FFFCE61363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07"/>
          <a:stretch/>
        </p:blipFill>
        <p:spPr>
          <a:xfrm>
            <a:off x="5107465" y="4205868"/>
            <a:ext cx="3423946" cy="7571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F62AC39-866B-15B7-98F4-ED461EA20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715" y="5972506"/>
            <a:ext cx="5903435" cy="7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9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8006-DB85-763E-7988-AF9BFAF4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2127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Leituras </a:t>
            </a:r>
            <a:r>
              <a:rPr lang="pt-BR" sz="54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cs typeface="Angsana New" panose="02020603050405020304" pitchFamily="18" charset="-34"/>
              </a:rPr>
              <a:t>para a próxima aula: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16110-8C6C-B70C-6B12-A98CBF518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775" y="1469107"/>
            <a:ext cx="10515600" cy="1963956"/>
          </a:xfrm>
        </p:spPr>
        <p:txBody>
          <a:bodyPr/>
          <a:lstStyle/>
          <a:p>
            <a:r>
              <a:rPr lang="pt-BR" b="0" i="0" dirty="0">
                <a:effectLst/>
              </a:rPr>
              <a:t>As três principais estruturas de dados utilizadas em ordenação e alocação de dados são as estruturas de dados dinâmicas: lista, fila e pilha. Essas estruturas são fundamentais para o desenvolvimento de aplicações; assim como as árvores.</a:t>
            </a:r>
          </a:p>
          <a:p>
            <a:r>
              <a:rPr lang="pt-BR" sz="2000" dirty="0">
                <a:hlinkClick r:id="rId2"/>
              </a:rPr>
              <a:t>https://docs.python.org/pt-br/3/tutorial/datastructures.html</a:t>
            </a:r>
            <a:endParaRPr lang="pt-BR" sz="2000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7A8029-F20C-8BC6-ED3F-5CC4F1A7F7DA}"/>
              </a:ext>
            </a:extLst>
          </p:cNvPr>
          <p:cNvSpPr txBox="1"/>
          <p:nvPr/>
        </p:nvSpPr>
        <p:spPr>
          <a:xfrm>
            <a:off x="866775" y="5044837"/>
            <a:ext cx="780822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cs typeface="Angsana New" panose="02020603050405020304" pitchFamily="18" charset="-34"/>
              </a:rPr>
              <a:t>Tarefa para a próxima aula: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a forma de acesso aos dados de uma fila?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Qual a forma de acesso aos dados de uma pilha?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Vamos explorar os conceitos de listas, tuplas, dicionários e conjuntos?</a:t>
            </a:r>
          </a:p>
        </p:txBody>
      </p:sp>
      <p:pic>
        <p:nvPicPr>
          <p:cNvPr id="1026" name="Picture 2" descr="Desenvolvimento de Lista Encadeada Dinâmica Genérica [Dica]">
            <a:extLst>
              <a:ext uri="{FF2B5EF4-FFF2-40B4-BE49-F238E27FC236}">
                <a16:creationId xmlns:a16="http://schemas.microsoft.com/office/drawing/2014/main" id="{36888701-A5F2-8030-690B-B2E42E59E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 t="15231" r="3144" b="13029"/>
          <a:stretch/>
        </p:blipFill>
        <p:spPr bwMode="auto">
          <a:xfrm>
            <a:off x="3514725" y="2975332"/>
            <a:ext cx="4914900" cy="196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inal de Multiplicação 4">
            <a:extLst>
              <a:ext uri="{FF2B5EF4-FFF2-40B4-BE49-F238E27FC236}">
                <a16:creationId xmlns:a16="http://schemas.microsoft.com/office/drawing/2014/main" id="{E6A09F6F-3395-C31B-B5F7-79AAC8A5B14D}"/>
              </a:ext>
            </a:extLst>
          </p:cNvPr>
          <p:cNvSpPr/>
          <p:nvPr/>
        </p:nvSpPr>
        <p:spPr>
          <a:xfrm>
            <a:off x="1331843" y="4870107"/>
            <a:ext cx="5268982" cy="1918712"/>
          </a:xfrm>
          <a:prstGeom prst="mathMultiply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34E9C-5A23-33D8-00C3-1FE202BF97C1}"/>
              </a:ext>
            </a:extLst>
          </p:cNvPr>
          <p:cNvSpPr txBox="1"/>
          <p:nvPr/>
        </p:nvSpPr>
        <p:spPr>
          <a:xfrm>
            <a:off x="8338930" y="5460131"/>
            <a:ext cx="338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AULA02 - Tarefa cancelada!!!!!</a:t>
            </a:r>
          </a:p>
        </p:txBody>
      </p:sp>
    </p:spTree>
    <p:extLst>
      <p:ext uri="{BB962C8B-B14F-4D97-AF65-F5344CB8AC3E}">
        <p14:creationId xmlns:p14="http://schemas.microsoft.com/office/powerpoint/2010/main" val="331465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A625F-7BE2-FBFD-D1AF-F9B770C3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de hoje 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9461AF-79FD-AE0F-6A13-05A1F6EF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0875"/>
            <a:ext cx="10515600" cy="21341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Revisão e Aprofundamento em Python.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Introdução às estruturas de dados em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Estruturas de dados em Python: listas, tuplas, dicionários e conjuntos.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Implementação prática de algoritmos simples em Python. </a:t>
            </a:r>
          </a:p>
        </p:txBody>
      </p:sp>
    </p:spTree>
    <p:extLst>
      <p:ext uri="{BB962C8B-B14F-4D97-AF65-F5344CB8AC3E}">
        <p14:creationId xmlns:p14="http://schemas.microsoft.com/office/powerpoint/2010/main" val="419081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8FC85-38CD-2C3D-63A2-0BA0233D4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9ACF8-B90B-CF84-EBF7-93F84B2F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8CFFF-FD03-D736-839A-103CA0AFC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08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b="1" dirty="0"/>
              <a:t>SISTEMA DE AVALIAÇÃO</a:t>
            </a:r>
          </a:p>
          <a:p>
            <a:pPr lvl="1"/>
            <a:r>
              <a:rPr lang="pt-BR" sz="1600" dirty="0"/>
              <a:t>Momento N1: 25 pontos + (</a:t>
            </a:r>
            <a:r>
              <a:rPr lang="pt-BR" sz="1600" dirty="0" err="1"/>
              <a:t>Uniube</a:t>
            </a:r>
            <a:r>
              <a:rPr lang="pt-BR" sz="1600" dirty="0"/>
              <a:t>+)</a:t>
            </a:r>
          </a:p>
          <a:p>
            <a:pPr lvl="2"/>
            <a:r>
              <a:rPr lang="pt-BR" b="1" dirty="0"/>
              <a:t>1ª PROVA</a:t>
            </a:r>
            <a:r>
              <a:rPr lang="pt-BR" dirty="0"/>
              <a:t>: </a:t>
            </a:r>
            <a:r>
              <a:rPr lang="pt-BR" b="1" dirty="0"/>
              <a:t>T17 e T11</a:t>
            </a:r>
            <a:r>
              <a:rPr lang="pt-BR" dirty="0"/>
              <a:t> – 25/09, </a:t>
            </a:r>
            <a:r>
              <a:rPr lang="pt-BR" b="1" dirty="0"/>
              <a:t>T12</a:t>
            </a:r>
            <a:r>
              <a:rPr lang="pt-BR" dirty="0"/>
              <a:t> – 26/09, 10pts; </a:t>
            </a:r>
          </a:p>
          <a:p>
            <a:pPr lvl="2"/>
            <a:r>
              <a:rPr lang="pt-BR" dirty="0"/>
              <a:t>Avaliação contínua/Trabalhos/</a:t>
            </a:r>
            <a:r>
              <a:rPr lang="pt-BR" dirty="0" err="1"/>
              <a:t>Beecrowd</a:t>
            </a:r>
            <a:r>
              <a:rPr lang="pt-BR" dirty="0"/>
              <a:t>: 15pts; </a:t>
            </a:r>
          </a:p>
          <a:p>
            <a:pPr lvl="1"/>
            <a:r>
              <a:rPr lang="pt-BR" sz="1600" dirty="0"/>
              <a:t>Momento N2: 25 pontos + (</a:t>
            </a:r>
            <a:r>
              <a:rPr lang="pt-BR" sz="1600" dirty="0" err="1"/>
              <a:t>Uniube</a:t>
            </a:r>
            <a:r>
              <a:rPr lang="pt-BR" sz="1600" dirty="0"/>
              <a:t>+)</a:t>
            </a:r>
          </a:p>
          <a:p>
            <a:pPr lvl="2"/>
            <a:r>
              <a:rPr lang="pt-BR" b="1" dirty="0"/>
              <a:t>2ª PROVA</a:t>
            </a:r>
            <a:r>
              <a:rPr lang="pt-BR" dirty="0"/>
              <a:t>: </a:t>
            </a:r>
            <a:r>
              <a:rPr lang="pt-BR" b="1" dirty="0"/>
              <a:t>T17 e T11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06/11, </a:t>
            </a:r>
            <a:r>
              <a:rPr lang="pt-BR" b="1" dirty="0"/>
              <a:t>T12</a:t>
            </a:r>
            <a:r>
              <a:rPr lang="pt-BR" dirty="0"/>
              <a:t> – 07/11, 10pts; </a:t>
            </a:r>
          </a:p>
          <a:p>
            <a:pPr lvl="2"/>
            <a:r>
              <a:rPr lang="pt-BR" dirty="0"/>
              <a:t>Avaliação contínua/Trabalhos/</a:t>
            </a:r>
            <a:r>
              <a:rPr lang="pt-BR" dirty="0" err="1"/>
              <a:t>Beecrowd</a:t>
            </a:r>
            <a:r>
              <a:rPr lang="pt-BR" dirty="0"/>
              <a:t>: 15pts; </a:t>
            </a:r>
          </a:p>
          <a:p>
            <a:pPr lvl="2"/>
            <a:r>
              <a:rPr lang="pt-BR" dirty="0"/>
              <a:t>15ª Maratona de Programação: 23/11 – </a:t>
            </a:r>
            <a:r>
              <a:rPr lang="pt-BR" b="1" dirty="0">
                <a:solidFill>
                  <a:srgbClr val="C00000"/>
                </a:solidFill>
              </a:rPr>
              <a:t>pontuação extra</a:t>
            </a:r>
          </a:p>
          <a:p>
            <a:pPr lvl="1"/>
            <a:r>
              <a:rPr lang="pt-BR" sz="1600" dirty="0"/>
              <a:t>Momento N3: 25 pontos + (</a:t>
            </a:r>
            <a:r>
              <a:rPr lang="pt-BR" sz="1600" dirty="0" err="1"/>
              <a:t>Uniube</a:t>
            </a:r>
            <a:r>
              <a:rPr lang="pt-BR" sz="1600" dirty="0"/>
              <a:t>+ e Avaliação Institucional)</a:t>
            </a:r>
          </a:p>
          <a:p>
            <a:pPr lvl="2"/>
            <a:r>
              <a:rPr lang="pt-BR" dirty="0"/>
              <a:t>PROJETO PRÁTICO: </a:t>
            </a:r>
            <a:r>
              <a:rPr lang="pt-BR" b="1" dirty="0"/>
              <a:t>T17 e T11 </a:t>
            </a:r>
            <a:r>
              <a:rPr lang="pt-BR" dirty="0"/>
              <a:t>– 04/12, </a:t>
            </a:r>
            <a:r>
              <a:rPr lang="pt-BR" b="1" dirty="0"/>
              <a:t>T12</a:t>
            </a:r>
            <a:r>
              <a:rPr lang="pt-BR" dirty="0"/>
              <a:t> – 05/12, 20pts; </a:t>
            </a:r>
          </a:p>
          <a:p>
            <a:pPr lvl="2"/>
            <a:r>
              <a:rPr lang="pt-BR" dirty="0"/>
              <a:t>Avaliação contínua/Trabalhos/</a:t>
            </a:r>
            <a:r>
              <a:rPr lang="pt-BR" dirty="0" err="1"/>
              <a:t>Beecrowd</a:t>
            </a:r>
            <a:r>
              <a:rPr lang="pt-BR" dirty="0"/>
              <a:t>: 5pts; </a:t>
            </a:r>
          </a:p>
          <a:p>
            <a:pPr lvl="1"/>
            <a:r>
              <a:rPr lang="pt-BR" b="1" dirty="0"/>
              <a:t>2ª OPORTUNIDADE dos Momentos N1 e N2:</a:t>
            </a:r>
          </a:p>
          <a:p>
            <a:pPr lvl="2"/>
            <a:r>
              <a:rPr lang="pt-BR" dirty="0"/>
              <a:t>PROVA: </a:t>
            </a:r>
            <a:r>
              <a:rPr lang="pt-BR" b="1" dirty="0"/>
              <a:t>T17 e T11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/>
              <a:t>11/12, </a:t>
            </a:r>
            <a:r>
              <a:rPr lang="pt-BR" b="1" dirty="0"/>
              <a:t>T12</a:t>
            </a:r>
            <a:r>
              <a:rPr lang="pt-BR" dirty="0"/>
              <a:t> – 12/12, CADA UMA 10pts; </a:t>
            </a:r>
            <a:r>
              <a:rPr lang="pt-BR" dirty="0">
                <a:highlight>
                  <a:srgbClr val="FFFF00"/>
                </a:highlight>
              </a:rPr>
              <a:t>(CONTEÚDO DE TODO O SEMESTRE)</a:t>
            </a:r>
          </a:p>
          <a:p>
            <a:pPr lvl="1"/>
            <a:r>
              <a:rPr lang="pt-BR" b="1" dirty="0">
                <a:highlight>
                  <a:srgbClr val="FFFF00"/>
                </a:highlight>
              </a:rPr>
              <a:t>RECUPERAÇÃO DE NOTAS para atingir 60pts:</a:t>
            </a:r>
          </a:p>
          <a:p>
            <a:pPr lvl="2"/>
            <a:r>
              <a:rPr lang="pt-BR" dirty="0">
                <a:highlight>
                  <a:srgbClr val="FFFF00"/>
                </a:highlight>
              </a:rPr>
              <a:t>VALOR: 20pts de prova (substituirá 1ª e 2ª avaliações); porém o aluno não poderá ter sua nota do </a:t>
            </a:r>
            <a:r>
              <a:rPr lang="pt-BR" dirty="0" err="1">
                <a:highlight>
                  <a:srgbClr val="FFFF00"/>
                </a:highlight>
              </a:rPr>
              <a:t>Uniube</a:t>
            </a:r>
            <a:r>
              <a:rPr lang="pt-BR" dirty="0">
                <a:highlight>
                  <a:srgbClr val="FFFF00"/>
                </a:highlight>
              </a:rPr>
              <a:t>+ zerada ou ter menos de 40pts no total do semestre.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BFEDBF3-36FB-89FC-40DE-B01353F86D2D}"/>
              </a:ext>
            </a:extLst>
          </p:cNvPr>
          <p:cNvSpPr txBox="1"/>
          <p:nvPr/>
        </p:nvSpPr>
        <p:spPr>
          <a:xfrm>
            <a:off x="9790043" y="4373216"/>
            <a:ext cx="217667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Notas de trabalhos e projetos não são recuperáveis.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6FD19E61-8C02-2611-BCFC-A6BCC656E0D8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6887817" y="4834881"/>
            <a:ext cx="2902226" cy="10987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6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8BFBD3-48D2-15D0-D3C9-D280957FF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9DB974-228E-2EFA-2EE4-C765187D4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FBBBFC-9314-5A74-178D-D8F161BA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23" y="382125"/>
            <a:ext cx="4638567" cy="204302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/>
              <a:t>Tirando dúvidas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4321466-4FDF-ECFF-3754-EB7A128A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125" y="577333"/>
            <a:ext cx="5447498" cy="548264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342BE1-C903-B66F-3A9E-96EBAF6A5D1F}"/>
              </a:ext>
            </a:extLst>
          </p:cNvPr>
          <p:cNvSpPr txBox="1"/>
          <p:nvPr/>
        </p:nvSpPr>
        <p:spPr>
          <a:xfrm>
            <a:off x="670527" y="3429000"/>
            <a:ext cx="4005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b="0" i="0" u="none" strike="noStrike" baseline="0" dirty="0"/>
              <a:t>Assuntos bastante interessantes: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/>
              <a:t>o conceito de pilha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b="0" i="0" u="none" strike="noStrike" baseline="0" dirty="0"/>
              <a:t>a recursividade de funções.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005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C5475-FF41-928D-5179-EE5A00656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51F1A9-7664-BF33-B71E-0FAF73CE2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7437CF-DFE9-E0BD-91DE-15DCCFC4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4" y="890878"/>
            <a:ext cx="5043703" cy="50762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5A0742-D317-97A3-FC15-7A58BCAE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01" y="365125"/>
            <a:ext cx="663892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3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846F5D9-3B8D-84D7-F57A-CD341C693BD3}"/>
              </a:ext>
            </a:extLst>
          </p:cNvPr>
          <p:cNvSpPr txBox="1"/>
          <p:nvPr/>
        </p:nvSpPr>
        <p:spPr>
          <a:xfrm>
            <a:off x="265871" y="277073"/>
            <a:ext cx="705926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b="0" dirty="0" err="1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math</a:t>
            </a:r>
            <a:endParaRPr lang="es-ES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s-ES" b="0" dirty="0" err="1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distance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s-ES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x1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y1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x2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y2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s-ES" b="0" dirty="0" err="1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math.sqrt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 (x2-x1)**</a:t>
            </a:r>
            <a:r>
              <a:rPr lang="es-E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+ (y2-y1)**</a:t>
            </a:r>
            <a:r>
              <a:rPr lang="es-E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)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s-E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distance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s-E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es-E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6</a:t>
            </a:r>
            <a:r>
              <a:rPr lang="es-E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53A71A-BBAB-AB25-B5E2-9DB13B80A4FD}"/>
              </a:ext>
            </a:extLst>
          </p:cNvPr>
          <p:cNvSpPr txBox="1"/>
          <p:nvPr/>
        </p:nvSpPr>
        <p:spPr>
          <a:xfrm>
            <a:off x="265871" y="1975300"/>
            <a:ext cx="829172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n1,n2 = </a:t>
            </a:r>
            <a:r>
              <a:rPr lang="pt-BR" b="0" dirty="0" err="1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map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pt-BR" b="0" dirty="0" err="1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float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</a:t>
            </a:r>
            <a:r>
              <a:rPr lang="pt-B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input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"Digite dois números 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).split())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 = n1 * n2</a:t>
            </a:r>
          </a:p>
          <a:p>
            <a:r>
              <a:rPr lang="pt-B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"Multiplicação = 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 m)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946BD0-1139-9F6E-CD0B-D98817242D8C}"/>
              </a:ext>
            </a:extLst>
          </p:cNvPr>
          <p:cNvSpPr txBox="1"/>
          <p:nvPr/>
        </p:nvSpPr>
        <p:spPr>
          <a:xfrm>
            <a:off x="265871" y="3119529"/>
            <a:ext cx="8848312" cy="3416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lista1 = [x ** 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x </a:t>
            </a:r>
            <a:r>
              <a:rPr lang="pt-B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range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10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</a:t>
            </a:r>
          </a:p>
          <a:p>
            <a:r>
              <a:rPr lang="pt-B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(lista1)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lista2 = []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lista2 = [x </a:t>
            </a:r>
            <a:r>
              <a:rPr lang="pt-BR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x </a:t>
            </a:r>
            <a:r>
              <a:rPr lang="pt-B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range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20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 </a:t>
            </a:r>
            <a:r>
              <a:rPr lang="pt-BR" b="0" dirty="0" err="1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x % 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== 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0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pt-B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(lista2)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lista3 = [i </a:t>
            </a:r>
            <a:r>
              <a:rPr lang="pt-BR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 </a:t>
            </a:r>
            <a:r>
              <a:rPr lang="pt-B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"HACKATHON"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 err="1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 </a:t>
            </a:r>
            <a:r>
              <a:rPr lang="pt-B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[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"A"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"E"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"I"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"O"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"U"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]]</a:t>
            </a:r>
          </a:p>
          <a:p>
            <a:r>
              <a:rPr lang="pt-BR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(lista3)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lista4 = [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2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]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lista4 = [i**</a:t>
            </a:r>
            <a:r>
              <a:rPr lang="pt-BR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 </a:t>
            </a:r>
            <a:r>
              <a:rPr lang="pt-BR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in</a:t>
            </a:r>
            <a:r>
              <a:rPr lang="pt-BR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lista4]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7676AD7-7A67-C9D1-00B4-D2B8A3B85C69}"/>
              </a:ext>
            </a:extLst>
          </p:cNvPr>
          <p:cNvSpPr txBox="1">
            <a:spLocks/>
          </p:cNvSpPr>
          <p:nvPr/>
        </p:nvSpPr>
        <p:spPr>
          <a:xfrm>
            <a:off x="8771080" y="277073"/>
            <a:ext cx="3314904" cy="20430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pPr algn="r"/>
            <a:r>
              <a:rPr lang="pt-BR" sz="6600"/>
              <a:t>Tirando dúvidas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414299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16D999F-7461-0AA7-B091-BA15767FF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8F9D89-54B8-41F8-8839-49992D645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C776BF-CB9F-33B0-299D-06562B80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31" y="705679"/>
            <a:ext cx="5257800" cy="1142999"/>
          </a:xfrm>
        </p:spPr>
        <p:txBody>
          <a:bodyPr>
            <a:normAutofit/>
          </a:bodyPr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E819F-4817-16DB-16A0-7AC1F9302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31" y="2002798"/>
            <a:ext cx="5042195" cy="285240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pt-BR" dirty="0"/>
              <a:t>Inscreva-se na plataforma Beecrowd: </a:t>
            </a:r>
            <a:r>
              <a:rPr lang="pt-BR" dirty="0">
                <a:hlinkClick r:id="rId2"/>
              </a:rPr>
              <a:t>https://judge.beecrowd.com/en/login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Resolva os exercícios de números:</a:t>
            </a:r>
          </a:p>
          <a:p>
            <a:pPr marL="457200" lvl="1" indent="0">
              <a:buNone/>
            </a:pPr>
            <a:r>
              <a:rPr lang="pt-BR" dirty="0"/>
              <a:t>- 1073, 1095</a:t>
            </a:r>
          </a:p>
          <a:p>
            <a:endParaRPr lang="pt-BR" dirty="0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E9A258F-997F-2A47-AC26-5255B993C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053" y="3471918"/>
            <a:ext cx="5576716" cy="3136902"/>
          </a:xfrm>
          <a:prstGeom prst="rect">
            <a:avLst/>
          </a:prstGeom>
        </p:spPr>
      </p:pic>
      <p:pic>
        <p:nvPicPr>
          <p:cNvPr id="5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95DBEDD6-59DD-FBA3-3981-7E757CBDAA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0"/>
          <a:stretch/>
        </p:blipFill>
        <p:spPr>
          <a:xfrm>
            <a:off x="6012053" y="330628"/>
            <a:ext cx="5576716" cy="28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4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998C7-C652-93A7-4F4B-0784048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de dados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BABB53-D7C0-2A38-97D5-54B490A4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40" y="2584620"/>
            <a:ext cx="2881045" cy="4236087"/>
          </a:xfrm>
        </p:spPr>
        <p:txBody>
          <a:bodyPr>
            <a:normAutofit/>
          </a:bodyPr>
          <a:lstStyle/>
          <a:p>
            <a:r>
              <a:rPr lang="pt-BR" sz="2400" dirty="0"/>
              <a:t>Acesse o link e estude: </a:t>
            </a:r>
            <a:r>
              <a:rPr lang="pt-BR" sz="2400" dirty="0">
                <a:hlinkClick r:id="rId2"/>
              </a:rPr>
              <a:t>https://docs.python.org/pt-br/3/tutorial/datastructures.html</a:t>
            </a:r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C1302-28EF-4B58-4D1A-AFF3DDBF6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00" y="1940875"/>
            <a:ext cx="8675257" cy="4879832"/>
          </a:xfrm>
          <a:prstGeom prst="rect">
            <a:avLst/>
          </a:prstGeom>
        </p:spPr>
      </p:pic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D7595E5B-92A8-7D8C-CB3D-0632EC44554D}"/>
              </a:ext>
            </a:extLst>
          </p:cNvPr>
          <p:cNvSpPr/>
          <p:nvPr/>
        </p:nvSpPr>
        <p:spPr>
          <a:xfrm>
            <a:off x="3205537" y="2782244"/>
            <a:ext cx="2044671" cy="2961010"/>
          </a:xfrm>
          <a:custGeom>
            <a:avLst/>
            <a:gdLst>
              <a:gd name="connsiteX0" fmla="*/ 1756881 w 2044671"/>
              <a:gd name="connsiteY0" fmla="*/ 186987 h 2961010"/>
              <a:gd name="connsiteX1" fmla="*/ 1613043 w 2044671"/>
              <a:gd name="connsiteY1" fmla="*/ 115068 h 2961010"/>
              <a:gd name="connsiteX2" fmla="*/ 1551398 w 2044671"/>
              <a:gd name="connsiteY2" fmla="*/ 73972 h 2961010"/>
              <a:gd name="connsiteX3" fmla="*/ 1469205 w 2044671"/>
              <a:gd name="connsiteY3" fmla="*/ 53423 h 2961010"/>
              <a:gd name="connsiteX4" fmla="*/ 1417834 w 2044671"/>
              <a:gd name="connsiteY4" fmla="*/ 32875 h 2961010"/>
              <a:gd name="connsiteX5" fmla="*/ 1212351 w 2044671"/>
              <a:gd name="connsiteY5" fmla="*/ 2053 h 2961010"/>
              <a:gd name="connsiteX6" fmla="*/ 739739 w 2044671"/>
              <a:gd name="connsiteY6" fmla="*/ 12327 h 2961010"/>
              <a:gd name="connsiteX7" fmla="*/ 493160 w 2044671"/>
              <a:gd name="connsiteY7" fmla="*/ 104794 h 2961010"/>
              <a:gd name="connsiteX8" fmla="*/ 297951 w 2044671"/>
              <a:gd name="connsiteY8" fmla="*/ 207536 h 2961010"/>
              <a:gd name="connsiteX9" fmla="*/ 277402 w 2044671"/>
              <a:gd name="connsiteY9" fmla="*/ 228084 h 2961010"/>
              <a:gd name="connsiteX10" fmla="*/ 184935 w 2044671"/>
              <a:gd name="connsiteY10" fmla="*/ 402745 h 2961010"/>
              <a:gd name="connsiteX11" fmla="*/ 113016 w 2044671"/>
              <a:gd name="connsiteY11" fmla="*/ 731518 h 2961010"/>
              <a:gd name="connsiteX12" fmla="*/ 92467 w 2044671"/>
              <a:gd name="connsiteY12" fmla="*/ 1019194 h 2961010"/>
              <a:gd name="connsiteX13" fmla="*/ 71919 w 2044671"/>
              <a:gd name="connsiteY13" fmla="*/ 1152758 h 2961010"/>
              <a:gd name="connsiteX14" fmla="*/ 20548 w 2044671"/>
              <a:gd name="connsiteY14" fmla="*/ 1358241 h 2961010"/>
              <a:gd name="connsiteX15" fmla="*/ 0 w 2044671"/>
              <a:gd name="connsiteY15" fmla="*/ 1460983 h 2961010"/>
              <a:gd name="connsiteX16" fmla="*/ 10274 w 2044671"/>
              <a:gd name="connsiteY16" fmla="*/ 1758934 h 2961010"/>
              <a:gd name="connsiteX17" fmla="*/ 41097 w 2044671"/>
              <a:gd name="connsiteY17" fmla="*/ 1820578 h 2961010"/>
              <a:gd name="connsiteX18" fmla="*/ 82193 w 2044671"/>
              <a:gd name="connsiteY18" fmla="*/ 2026062 h 2961010"/>
              <a:gd name="connsiteX19" fmla="*/ 102742 w 2044671"/>
              <a:gd name="connsiteY19" fmla="*/ 2108255 h 2961010"/>
              <a:gd name="connsiteX20" fmla="*/ 123290 w 2044671"/>
              <a:gd name="connsiteY20" fmla="*/ 2252093 h 2961010"/>
              <a:gd name="connsiteX21" fmla="*/ 133564 w 2044671"/>
              <a:gd name="connsiteY21" fmla="*/ 2508947 h 2961010"/>
              <a:gd name="connsiteX22" fmla="*/ 143838 w 2044671"/>
              <a:gd name="connsiteY22" fmla="*/ 2878817 h 2961010"/>
              <a:gd name="connsiteX23" fmla="*/ 154112 w 2044671"/>
              <a:gd name="connsiteY23" fmla="*/ 2919913 h 2961010"/>
              <a:gd name="connsiteX24" fmla="*/ 164387 w 2044671"/>
              <a:gd name="connsiteY24" fmla="*/ 2950736 h 2961010"/>
              <a:gd name="connsiteX25" fmla="*/ 205483 w 2044671"/>
              <a:gd name="connsiteY25" fmla="*/ 2961010 h 2961010"/>
              <a:gd name="connsiteX26" fmla="*/ 801384 w 2044671"/>
              <a:gd name="connsiteY26" fmla="*/ 2950736 h 2961010"/>
              <a:gd name="connsiteX27" fmla="*/ 914400 w 2044671"/>
              <a:gd name="connsiteY27" fmla="*/ 2930187 h 2961010"/>
              <a:gd name="connsiteX28" fmla="*/ 1140432 w 2044671"/>
              <a:gd name="connsiteY28" fmla="*/ 2878817 h 2961010"/>
              <a:gd name="connsiteX29" fmla="*/ 1253447 w 2044671"/>
              <a:gd name="connsiteY29" fmla="*/ 2827446 h 2961010"/>
              <a:gd name="connsiteX30" fmla="*/ 1304818 w 2044671"/>
              <a:gd name="connsiteY30" fmla="*/ 2806898 h 2961010"/>
              <a:gd name="connsiteX31" fmla="*/ 1510301 w 2044671"/>
              <a:gd name="connsiteY31" fmla="*/ 2663059 h 2961010"/>
              <a:gd name="connsiteX32" fmla="*/ 1633591 w 2044671"/>
              <a:gd name="connsiteY32" fmla="*/ 2519221 h 2961010"/>
              <a:gd name="connsiteX33" fmla="*/ 1674688 w 2044671"/>
              <a:gd name="connsiteY33" fmla="*/ 2447302 h 2961010"/>
              <a:gd name="connsiteX34" fmla="*/ 1715784 w 2044671"/>
              <a:gd name="connsiteY34" fmla="*/ 2385657 h 2961010"/>
              <a:gd name="connsiteX35" fmla="*/ 1746607 w 2044671"/>
              <a:gd name="connsiteY35" fmla="*/ 2293190 h 2961010"/>
              <a:gd name="connsiteX36" fmla="*/ 1797978 w 2044671"/>
              <a:gd name="connsiteY36" fmla="*/ 2210996 h 2961010"/>
              <a:gd name="connsiteX37" fmla="*/ 1828800 w 2044671"/>
              <a:gd name="connsiteY37" fmla="*/ 2128803 h 2961010"/>
              <a:gd name="connsiteX38" fmla="*/ 1880171 w 2044671"/>
              <a:gd name="connsiteY38" fmla="*/ 2026062 h 2961010"/>
              <a:gd name="connsiteX39" fmla="*/ 1993187 w 2044671"/>
              <a:gd name="connsiteY39" fmla="*/ 1502080 h 2961010"/>
              <a:gd name="connsiteX40" fmla="*/ 2003461 w 2044671"/>
              <a:gd name="connsiteY40" fmla="*/ 1409612 h 2961010"/>
              <a:gd name="connsiteX41" fmla="*/ 2024009 w 2044671"/>
              <a:gd name="connsiteY41" fmla="*/ 1286322 h 2961010"/>
              <a:gd name="connsiteX42" fmla="*/ 2034283 w 2044671"/>
              <a:gd name="connsiteY42" fmla="*/ 885630 h 2961010"/>
              <a:gd name="connsiteX43" fmla="*/ 2044557 w 2044671"/>
              <a:gd name="connsiteY43" fmla="*/ 823985 h 2961010"/>
              <a:gd name="connsiteX44" fmla="*/ 2013735 w 2044671"/>
              <a:gd name="connsiteY44" fmla="*/ 515760 h 2961010"/>
              <a:gd name="connsiteX45" fmla="*/ 2003461 w 2044671"/>
              <a:gd name="connsiteY45" fmla="*/ 423293 h 2961010"/>
              <a:gd name="connsiteX46" fmla="*/ 1982912 w 2044671"/>
              <a:gd name="connsiteY46" fmla="*/ 392471 h 2961010"/>
              <a:gd name="connsiteX47" fmla="*/ 1962364 w 2044671"/>
              <a:gd name="connsiteY47" fmla="*/ 351374 h 2961010"/>
              <a:gd name="connsiteX48" fmla="*/ 1900719 w 2044671"/>
              <a:gd name="connsiteY48" fmla="*/ 300003 h 2961010"/>
              <a:gd name="connsiteX49" fmla="*/ 1859623 w 2044671"/>
              <a:gd name="connsiteY49" fmla="*/ 238358 h 2961010"/>
              <a:gd name="connsiteX50" fmla="*/ 1808252 w 2044671"/>
              <a:gd name="connsiteY50" fmla="*/ 207536 h 2961010"/>
              <a:gd name="connsiteX51" fmla="*/ 1767155 w 2044671"/>
              <a:gd name="connsiteY51" fmla="*/ 186987 h 2961010"/>
              <a:gd name="connsiteX52" fmla="*/ 1756881 w 2044671"/>
              <a:gd name="connsiteY52" fmla="*/ 186987 h 296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044671" h="2961010">
                <a:moveTo>
                  <a:pt x="1756881" y="186987"/>
                </a:moveTo>
                <a:cubicBezTo>
                  <a:pt x="1731196" y="175001"/>
                  <a:pt x="1871393" y="252854"/>
                  <a:pt x="1613043" y="115068"/>
                </a:cubicBezTo>
                <a:cubicBezTo>
                  <a:pt x="1591252" y="103446"/>
                  <a:pt x="1574097" y="83700"/>
                  <a:pt x="1551398" y="73972"/>
                </a:cubicBezTo>
                <a:cubicBezTo>
                  <a:pt x="1525440" y="62847"/>
                  <a:pt x="1496197" y="61728"/>
                  <a:pt x="1469205" y="53423"/>
                </a:cubicBezTo>
                <a:cubicBezTo>
                  <a:pt x="1451578" y="47999"/>
                  <a:pt x="1435567" y="37942"/>
                  <a:pt x="1417834" y="32875"/>
                </a:cubicBezTo>
                <a:cubicBezTo>
                  <a:pt x="1330613" y="7955"/>
                  <a:pt x="1306286" y="10592"/>
                  <a:pt x="1212351" y="2053"/>
                </a:cubicBezTo>
                <a:cubicBezTo>
                  <a:pt x="1054814" y="5478"/>
                  <a:pt x="895730" y="-9957"/>
                  <a:pt x="739739" y="12327"/>
                </a:cubicBezTo>
                <a:cubicBezTo>
                  <a:pt x="652839" y="24741"/>
                  <a:pt x="573453" y="69316"/>
                  <a:pt x="493160" y="104794"/>
                </a:cubicBezTo>
                <a:cubicBezTo>
                  <a:pt x="425901" y="134513"/>
                  <a:pt x="361795" y="171054"/>
                  <a:pt x="297951" y="207536"/>
                </a:cubicBezTo>
                <a:cubicBezTo>
                  <a:pt x="289541" y="212342"/>
                  <a:pt x="282255" y="219701"/>
                  <a:pt x="277402" y="228084"/>
                </a:cubicBezTo>
                <a:cubicBezTo>
                  <a:pt x="244396" y="285095"/>
                  <a:pt x="211128" y="342300"/>
                  <a:pt x="184935" y="402745"/>
                </a:cubicBezTo>
                <a:cubicBezTo>
                  <a:pt x="139678" y="507184"/>
                  <a:pt x="128875" y="620506"/>
                  <a:pt x="113016" y="731518"/>
                </a:cubicBezTo>
                <a:cubicBezTo>
                  <a:pt x="109613" y="785974"/>
                  <a:pt x="100209" y="954680"/>
                  <a:pt x="92467" y="1019194"/>
                </a:cubicBezTo>
                <a:cubicBezTo>
                  <a:pt x="87100" y="1063918"/>
                  <a:pt x="79637" y="1108379"/>
                  <a:pt x="71919" y="1152758"/>
                </a:cubicBezTo>
                <a:cubicBezTo>
                  <a:pt x="40965" y="1330746"/>
                  <a:pt x="64881" y="1180908"/>
                  <a:pt x="20548" y="1358241"/>
                </a:cubicBezTo>
                <a:cubicBezTo>
                  <a:pt x="12077" y="1392124"/>
                  <a:pt x="6849" y="1426736"/>
                  <a:pt x="0" y="1460983"/>
                </a:cubicBezTo>
                <a:cubicBezTo>
                  <a:pt x="3425" y="1560300"/>
                  <a:pt x="-1010" y="1660201"/>
                  <a:pt x="10274" y="1758934"/>
                </a:cubicBezTo>
                <a:cubicBezTo>
                  <a:pt x="12883" y="1781759"/>
                  <a:pt x="33832" y="1798783"/>
                  <a:pt x="41097" y="1820578"/>
                </a:cubicBezTo>
                <a:cubicBezTo>
                  <a:pt x="54477" y="1860716"/>
                  <a:pt x="74762" y="1990767"/>
                  <a:pt x="82193" y="2026062"/>
                </a:cubicBezTo>
                <a:cubicBezTo>
                  <a:pt x="88011" y="2053697"/>
                  <a:pt x="96825" y="2080641"/>
                  <a:pt x="102742" y="2108255"/>
                </a:cubicBezTo>
                <a:cubicBezTo>
                  <a:pt x="111629" y="2149729"/>
                  <a:pt x="118286" y="2212063"/>
                  <a:pt x="123290" y="2252093"/>
                </a:cubicBezTo>
                <a:cubicBezTo>
                  <a:pt x="126715" y="2337711"/>
                  <a:pt x="130756" y="2423307"/>
                  <a:pt x="133564" y="2508947"/>
                </a:cubicBezTo>
                <a:cubicBezTo>
                  <a:pt x="137606" y="2632218"/>
                  <a:pt x="137679" y="2755633"/>
                  <a:pt x="143838" y="2878817"/>
                </a:cubicBezTo>
                <a:cubicBezTo>
                  <a:pt x="144543" y="2892920"/>
                  <a:pt x="150233" y="2906336"/>
                  <a:pt x="154112" y="2919913"/>
                </a:cubicBezTo>
                <a:cubicBezTo>
                  <a:pt x="157087" y="2930326"/>
                  <a:pt x="155930" y="2943970"/>
                  <a:pt x="164387" y="2950736"/>
                </a:cubicBezTo>
                <a:cubicBezTo>
                  <a:pt x="175413" y="2959557"/>
                  <a:pt x="191784" y="2957585"/>
                  <a:pt x="205483" y="2961010"/>
                </a:cubicBezTo>
                <a:cubicBezTo>
                  <a:pt x="404117" y="2957585"/>
                  <a:pt x="602908" y="2959366"/>
                  <a:pt x="801384" y="2950736"/>
                </a:cubicBezTo>
                <a:cubicBezTo>
                  <a:pt x="839638" y="2949073"/>
                  <a:pt x="876631" y="2936482"/>
                  <a:pt x="914400" y="2930187"/>
                </a:cubicBezTo>
                <a:cubicBezTo>
                  <a:pt x="1019667" y="2912642"/>
                  <a:pt x="1005257" y="2925608"/>
                  <a:pt x="1140432" y="2878817"/>
                </a:cubicBezTo>
                <a:cubicBezTo>
                  <a:pt x="1179536" y="2865281"/>
                  <a:pt x="1215536" y="2844032"/>
                  <a:pt x="1253447" y="2827446"/>
                </a:cubicBezTo>
                <a:cubicBezTo>
                  <a:pt x="1270343" y="2820054"/>
                  <a:pt x="1288658" y="2815786"/>
                  <a:pt x="1304818" y="2806898"/>
                </a:cubicBezTo>
                <a:cubicBezTo>
                  <a:pt x="1416233" y="2745620"/>
                  <a:pt x="1442222" y="2739147"/>
                  <a:pt x="1510301" y="2663059"/>
                </a:cubicBezTo>
                <a:cubicBezTo>
                  <a:pt x="1552408" y="2615998"/>
                  <a:pt x="1602260" y="2574049"/>
                  <a:pt x="1633591" y="2519221"/>
                </a:cubicBezTo>
                <a:cubicBezTo>
                  <a:pt x="1647290" y="2495248"/>
                  <a:pt x="1660217" y="2470817"/>
                  <a:pt x="1674688" y="2447302"/>
                </a:cubicBezTo>
                <a:cubicBezTo>
                  <a:pt x="1687631" y="2426270"/>
                  <a:pt x="1705340" y="2408036"/>
                  <a:pt x="1715784" y="2385657"/>
                </a:cubicBezTo>
                <a:cubicBezTo>
                  <a:pt x="1729523" y="2356215"/>
                  <a:pt x="1732773" y="2322587"/>
                  <a:pt x="1746607" y="2293190"/>
                </a:cubicBezTo>
                <a:cubicBezTo>
                  <a:pt x="1760364" y="2263956"/>
                  <a:pt x="1783529" y="2239894"/>
                  <a:pt x="1797978" y="2210996"/>
                </a:cubicBezTo>
                <a:cubicBezTo>
                  <a:pt x="1811064" y="2184824"/>
                  <a:pt x="1816916" y="2155542"/>
                  <a:pt x="1828800" y="2128803"/>
                </a:cubicBezTo>
                <a:cubicBezTo>
                  <a:pt x="1844351" y="2093814"/>
                  <a:pt x="1863047" y="2060309"/>
                  <a:pt x="1880171" y="2026062"/>
                </a:cubicBezTo>
                <a:cubicBezTo>
                  <a:pt x="1884372" y="2007159"/>
                  <a:pt x="1974660" y="1613243"/>
                  <a:pt x="1993187" y="1502080"/>
                </a:cubicBezTo>
                <a:cubicBezTo>
                  <a:pt x="1998285" y="1471490"/>
                  <a:pt x="1999075" y="1440313"/>
                  <a:pt x="2003461" y="1409612"/>
                </a:cubicBezTo>
                <a:cubicBezTo>
                  <a:pt x="2009353" y="1368367"/>
                  <a:pt x="2017160" y="1327419"/>
                  <a:pt x="2024009" y="1286322"/>
                </a:cubicBezTo>
                <a:cubicBezTo>
                  <a:pt x="2027434" y="1152758"/>
                  <a:pt x="2028351" y="1019106"/>
                  <a:pt x="2034283" y="885630"/>
                </a:cubicBezTo>
                <a:cubicBezTo>
                  <a:pt x="2035208" y="864819"/>
                  <a:pt x="2044557" y="844817"/>
                  <a:pt x="2044557" y="823985"/>
                </a:cubicBezTo>
                <a:cubicBezTo>
                  <a:pt x="2044557" y="615968"/>
                  <a:pt x="2048248" y="653814"/>
                  <a:pt x="2013735" y="515760"/>
                </a:cubicBezTo>
                <a:cubicBezTo>
                  <a:pt x="2010310" y="484938"/>
                  <a:pt x="2010983" y="453379"/>
                  <a:pt x="2003461" y="423293"/>
                </a:cubicBezTo>
                <a:cubicBezTo>
                  <a:pt x="2000466" y="411314"/>
                  <a:pt x="1989038" y="403192"/>
                  <a:pt x="1982912" y="392471"/>
                </a:cubicBezTo>
                <a:cubicBezTo>
                  <a:pt x="1975313" y="379173"/>
                  <a:pt x="1971266" y="363837"/>
                  <a:pt x="1962364" y="351374"/>
                </a:cubicBezTo>
                <a:cubicBezTo>
                  <a:pt x="1944386" y="326204"/>
                  <a:pt x="1925295" y="316387"/>
                  <a:pt x="1900719" y="300003"/>
                </a:cubicBezTo>
                <a:cubicBezTo>
                  <a:pt x="1886865" y="272296"/>
                  <a:pt x="1884027" y="255789"/>
                  <a:pt x="1859623" y="238358"/>
                </a:cubicBezTo>
                <a:cubicBezTo>
                  <a:pt x="1843373" y="226751"/>
                  <a:pt x="1825708" y="217234"/>
                  <a:pt x="1808252" y="207536"/>
                </a:cubicBezTo>
                <a:cubicBezTo>
                  <a:pt x="1794863" y="200098"/>
                  <a:pt x="1778784" y="196955"/>
                  <a:pt x="1767155" y="186987"/>
                </a:cubicBezTo>
                <a:cubicBezTo>
                  <a:pt x="1754154" y="175843"/>
                  <a:pt x="1782566" y="198973"/>
                  <a:pt x="1756881" y="186987"/>
                </a:cubicBez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6322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772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Aharoni</vt:lpstr>
      <vt:lpstr>Arial</vt:lpstr>
      <vt:lpstr>Avenir Next LT Pro</vt:lpstr>
      <vt:lpstr>Courier New</vt:lpstr>
      <vt:lpstr>Wingdings</vt:lpstr>
      <vt:lpstr>FadeVTI</vt:lpstr>
      <vt:lpstr>Laboratório de Programação Competitiva</vt:lpstr>
      <vt:lpstr>Aula de hoje ...</vt:lpstr>
      <vt:lpstr>Plano de Ensino</vt:lpstr>
      <vt:lpstr>Tirando dúvidas</vt:lpstr>
      <vt:lpstr>Apresentação do PowerPoint</vt:lpstr>
      <vt:lpstr>Apresentação do PowerPoint</vt:lpstr>
      <vt:lpstr>Apresentação do PowerPoint</vt:lpstr>
      <vt:lpstr>Desafio</vt:lpstr>
      <vt:lpstr>Estruturas de dados em Python</vt:lpstr>
      <vt:lpstr>Estruturas de dados em Python Listas e Tuplas</vt:lpstr>
      <vt:lpstr>Desafio: Gerenciamento de Biblioteca Virtual</vt:lpstr>
      <vt:lpstr>Leituras para a próxima aula: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Digital de Imagens</dc:title>
  <dc:creator>Silvia Brandão</dc:creator>
  <cp:lastModifiedBy>Silvia Brandão</cp:lastModifiedBy>
  <cp:revision>33</cp:revision>
  <dcterms:created xsi:type="dcterms:W3CDTF">2024-02-16T17:44:53Z</dcterms:created>
  <dcterms:modified xsi:type="dcterms:W3CDTF">2024-08-22T13:58:01Z</dcterms:modified>
</cp:coreProperties>
</file>